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48"/>
  </p:notesMasterIdLst>
  <p:handoutMasterIdLst>
    <p:handoutMasterId r:id="rId49"/>
  </p:handoutMasterIdLst>
  <p:sldIdLst>
    <p:sldId id="256" r:id="rId2"/>
    <p:sldId id="423" r:id="rId3"/>
    <p:sldId id="424" r:id="rId4"/>
    <p:sldId id="425" r:id="rId5"/>
    <p:sldId id="426" r:id="rId6"/>
    <p:sldId id="383" r:id="rId7"/>
    <p:sldId id="384" r:id="rId8"/>
    <p:sldId id="385" r:id="rId9"/>
    <p:sldId id="386" r:id="rId10"/>
    <p:sldId id="388" r:id="rId11"/>
    <p:sldId id="387" r:id="rId12"/>
    <p:sldId id="389" r:id="rId13"/>
    <p:sldId id="320" r:id="rId14"/>
    <p:sldId id="414" r:id="rId15"/>
    <p:sldId id="410" r:id="rId16"/>
    <p:sldId id="390" r:id="rId17"/>
    <p:sldId id="393" r:id="rId18"/>
    <p:sldId id="392" r:id="rId19"/>
    <p:sldId id="365" r:id="rId20"/>
    <p:sldId id="379" r:id="rId21"/>
    <p:sldId id="427" r:id="rId22"/>
    <p:sldId id="380" r:id="rId23"/>
    <p:sldId id="415" r:id="rId24"/>
    <p:sldId id="422" r:id="rId25"/>
    <p:sldId id="381" r:id="rId26"/>
    <p:sldId id="382" r:id="rId27"/>
    <p:sldId id="366" r:id="rId28"/>
    <p:sldId id="367" r:id="rId29"/>
    <p:sldId id="413" r:id="rId30"/>
    <p:sldId id="259" r:id="rId31"/>
    <p:sldId id="395" r:id="rId32"/>
    <p:sldId id="396" r:id="rId33"/>
    <p:sldId id="397" r:id="rId34"/>
    <p:sldId id="411" r:id="rId35"/>
    <p:sldId id="412" r:id="rId36"/>
    <p:sldId id="337" r:id="rId37"/>
    <p:sldId id="336" r:id="rId38"/>
    <p:sldId id="338" r:id="rId39"/>
    <p:sldId id="419" r:id="rId40"/>
    <p:sldId id="376" r:id="rId41"/>
    <p:sldId id="377" r:id="rId42"/>
    <p:sldId id="368" r:id="rId43"/>
    <p:sldId id="417" r:id="rId44"/>
    <p:sldId id="420" r:id="rId45"/>
    <p:sldId id="421" r:id="rId46"/>
    <p:sldId id="41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0"/>
    <p:restoredTop sz="94640"/>
  </p:normalViewPr>
  <p:slideViewPr>
    <p:cSldViewPr snapToGrid="0" snapToObjects="1">
      <p:cViewPr varScale="1">
        <p:scale>
          <a:sx n="111" d="100"/>
          <a:sy n="111" d="100"/>
        </p:scale>
        <p:origin x="2016"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173062-C877-A94C-A0FE-A562C0AF281D}" type="datetimeFigureOut">
              <a:rPr lang="en-US" smtClean="0"/>
              <a:t>1/24/24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5C2B76-B5AB-A942-8AB1-6D26553D695A}" type="slidenum">
              <a:rPr lang="en-US" smtClean="0"/>
              <a:t>‹#›</a:t>
            </a:fld>
            <a:endParaRPr lang="en-US"/>
          </a:p>
        </p:txBody>
      </p:sp>
    </p:spTree>
    <p:extLst>
      <p:ext uri="{BB962C8B-B14F-4D97-AF65-F5344CB8AC3E}">
        <p14:creationId xmlns:p14="http://schemas.microsoft.com/office/powerpoint/2010/main" val="36287542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D0A775-DB0A-6640-BE9E-DEB34248E24D}" type="datetimeFigureOut">
              <a:rPr lang="en-US" smtClean="0"/>
              <a:t>1/24/24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41A2F-6369-9A44-8911-94DD5C28E934}" type="slidenum">
              <a:rPr lang="en-US" smtClean="0"/>
              <a:t>‹#›</a:t>
            </a:fld>
            <a:endParaRPr lang="en-US"/>
          </a:p>
        </p:txBody>
      </p:sp>
    </p:spTree>
    <p:extLst>
      <p:ext uri="{BB962C8B-B14F-4D97-AF65-F5344CB8AC3E}">
        <p14:creationId xmlns:p14="http://schemas.microsoft.com/office/powerpoint/2010/main" val="10483585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A4158346-CA0D-FD44-A545-A113BB5A20CC}" type="datetime2">
              <a:rPr lang="en-US" smtClean="0"/>
              <a:t>Wednesday, January 24, 2024</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D0FA5B-AD34-6547-BF37-E3D3F0F9CA71}" type="datetime2">
              <a:rPr lang="en-US" smtClean="0"/>
              <a:t>Wednesday, January 24,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8303D-094B-F144-B1A3-107049CE8BF8}" type="datetime2">
              <a:rPr lang="en-US" smtClean="0"/>
              <a:t>Wednesday, January 24,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A514C2B1-5C29-D541-A52B-7CFC5CFE5F87}" type="datetime2">
              <a:rPr lang="en-US" smtClean="0"/>
              <a:t>Wednesday, January 24, 2024</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1DBFC982-0935-1442-85C1-CD6E1A4CF50B}" type="datetime2">
              <a:rPr lang="en-US" smtClean="0"/>
              <a:t>Wednesday, January 24, 2024</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246D385D-C784-A84E-B9CB-52D2B24ECFE5}" type="datetime2">
              <a:rPr lang="en-US" smtClean="0"/>
              <a:t>Wednesday, January 24, 2024</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71DC2753-D979-3C40-A245-5401945A64A0}" type="datetime2">
              <a:rPr lang="en-US" smtClean="0"/>
              <a:t>Wednesday, January 24, 2024</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7668850A-5E45-4041-B802-DC07EE472FDF}" type="datetime2">
              <a:rPr lang="en-US" smtClean="0"/>
              <a:t>Wednesday, January 24, 2024</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82279C5-9E79-9941-8FA9-A18178637C1F}" type="datetime2">
              <a:rPr lang="en-US" smtClean="0"/>
              <a:t>Wednesday, January 24, 2024</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921A5A31-9FA4-2545-B590-7CA138204B51}" type="datetime2">
              <a:rPr lang="en-US" smtClean="0"/>
              <a:t>Wednesday, January 24, 2024</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BA89D458-F2C8-4B4A-A82E-C65F0DE7C27C}" type="datetime2">
              <a:rPr lang="en-US" smtClean="0"/>
              <a:t>Wednesday, January 24, 2024</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237DB0E7-4BC3-0B4D-8150-E4571110EA95}" type="datetime2">
              <a:rPr lang="en-US" smtClean="0"/>
              <a:t>Wednesday, January 24, 2024</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fbuckley@gm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oll.libertyfund.org/people/3799" TargetMode="External"/><Relationship Id="rId3" Type="http://schemas.openxmlformats.org/officeDocument/2006/relationships/hyperlink" Target="https://oll.libertyfund.org/person/sir-william-blackstone" TargetMode="External"/><Relationship Id="rId7" Type="http://schemas.openxmlformats.org/officeDocument/2006/relationships/hyperlink" Target="https://oll.libertyfund.org/person/cesare-bonesana-di-beccaria" TargetMode="External"/><Relationship Id="rId2" Type="http://schemas.openxmlformats.org/officeDocument/2006/relationships/hyperlink" Target="https://oll.libertyfund.org/people/3869" TargetMode="External"/><Relationship Id="rId1" Type="http://schemas.openxmlformats.org/officeDocument/2006/relationships/slideLayout" Target="../slideLayouts/slideLayout2.xml"/><Relationship Id="rId6" Type="http://schemas.openxmlformats.org/officeDocument/2006/relationships/hyperlink" Target="https://oll.libertyfund.org/people/3778" TargetMode="External"/><Relationship Id="rId5" Type="http://schemas.openxmlformats.org/officeDocument/2006/relationships/hyperlink" Target="https://oll.libertyfund.org/people/231" TargetMode="External"/><Relationship Id="rId4" Type="http://schemas.openxmlformats.org/officeDocument/2006/relationships/hyperlink" Target="https://oll.libertyfund.org/people/131" TargetMode="External"/><Relationship Id="rId9" Type="http://schemas.openxmlformats.org/officeDocument/2006/relationships/hyperlink" Target="https://oll.libertyfund.org/people/3798"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KyrWdwW89FU&amp;t=7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892629"/>
            <a:ext cx="7543800" cy="2152650"/>
          </a:xfrm>
        </p:spPr>
        <p:txBody>
          <a:bodyPr/>
          <a:lstStyle/>
          <a:p>
            <a:pPr algn="ctr"/>
            <a:r>
              <a:rPr lang="en-US" sz="4800" dirty="0">
                <a:effectLst/>
              </a:rPr>
              <a:t>Structure of Liberty</a:t>
            </a:r>
          </a:p>
        </p:txBody>
      </p:sp>
      <p:sp>
        <p:nvSpPr>
          <p:cNvPr id="4" name="TextBox 3"/>
          <p:cNvSpPr txBox="1"/>
          <p:nvPr/>
        </p:nvSpPr>
        <p:spPr>
          <a:xfrm>
            <a:off x="2235008" y="3258816"/>
            <a:ext cx="7008124" cy="954107"/>
          </a:xfrm>
          <a:prstGeom prst="rect">
            <a:avLst/>
          </a:prstGeom>
          <a:noFill/>
        </p:spPr>
        <p:txBody>
          <a:bodyPr wrap="square" rtlCol="0">
            <a:spAutoFit/>
          </a:bodyPr>
          <a:lstStyle/>
          <a:p>
            <a:r>
              <a:rPr lang="en-US" sz="2800" dirty="0">
                <a:solidFill>
                  <a:srgbClr val="FF0000"/>
                </a:solidFill>
              </a:rPr>
              <a:t>F.H. Buckley, Scalia Law School</a:t>
            </a:r>
          </a:p>
          <a:p>
            <a:r>
              <a:rPr lang="en-US" sz="2800" dirty="0">
                <a:solidFill>
                  <a:srgbClr val="FF0000"/>
                </a:solidFill>
                <a:hlinkClick r:id="rId2"/>
              </a:rPr>
              <a:t>fbuckley@gmu.edu</a:t>
            </a:r>
            <a:r>
              <a:rPr lang="en-US" sz="2800" dirty="0">
                <a:solidFill>
                  <a:srgbClr val="FF0000"/>
                </a:solidFill>
              </a:rPr>
              <a:t>, </a:t>
            </a:r>
            <a:r>
              <a:rPr lang="en-US" sz="2800" dirty="0" err="1">
                <a:solidFill>
                  <a:srgbClr val="FF0000"/>
                </a:solidFill>
              </a:rPr>
              <a:t>fhbuckley.com</a:t>
            </a:r>
            <a:endParaRPr lang="en-US" sz="2800" dirty="0">
              <a:solidFill>
                <a:srgbClr val="FF0000"/>
              </a:solidFill>
            </a:endParaRPr>
          </a:p>
        </p:txBody>
      </p:sp>
      <p:sp>
        <p:nvSpPr>
          <p:cNvPr id="5" name="Slide Number Placeholder 4">
            <a:extLst>
              <a:ext uri="{FF2B5EF4-FFF2-40B4-BE49-F238E27FC236}">
                <a16:creationId xmlns:a16="http://schemas.microsoft.com/office/drawing/2014/main" id="{51F22045-FF39-EBFE-1CD7-689B10F84D8D}"/>
              </a:ext>
            </a:extLst>
          </p:cNvPr>
          <p:cNvSpPr>
            <a:spLocks noGrp="1"/>
          </p:cNvSpPr>
          <p:nvPr>
            <p:ph type="sldNum" sz="quarter" idx="11"/>
          </p:nvPr>
        </p:nvSpPr>
        <p:spPr/>
        <p:txBody>
          <a:bodyPr/>
          <a:lstStyle/>
          <a:p>
            <a:fld id="{1789C0F2-17E0-497A-9BBE-0C73201AAFE3}" type="slidenum">
              <a:rPr lang="en-US" smtClean="0"/>
              <a:pPr/>
              <a:t>1</a:t>
            </a:fld>
            <a:endParaRPr lang="en-US" dirty="0"/>
          </a:p>
        </p:txBody>
      </p:sp>
    </p:spTree>
    <p:extLst>
      <p:ext uri="{BB962C8B-B14F-4D97-AF65-F5344CB8AC3E}">
        <p14:creationId xmlns:p14="http://schemas.microsoft.com/office/powerpoint/2010/main" val="2339712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7A65D-ECC2-3731-DA77-BA4B02A95C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35BB20-C824-833D-B952-9CEF7342BBCF}"/>
              </a:ext>
            </a:extLst>
          </p:cNvPr>
          <p:cNvSpPr>
            <a:spLocks noGrp="1"/>
          </p:cNvSpPr>
          <p:nvPr>
            <p:ph type="title"/>
          </p:nvPr>
        </p:nvSpPr>
        <p:spPr>
          <a:xfrm>
            <a:off x="0" y="4972050"/>
            <a:ext cx="9144000" cy="1136650"/>
          </a:xfrm>
        </p:spPr>
        <p:txBody>
          <a:bodyPr/>
          <a:lstStyle/>
          <a:p>
            <a:pPr algn="ctr"/>
            <a:r>
              <a:rPr lang="en-US" sz="2800" dirty="0"/>
              <a:t>Where the executive assumes the legislative power</a:t>
            </a:r>
          </a:p>
        </p:txBody>
      </p:sp>
      <p:pic>
        <p:nvPicPr>
          <p:cNvPr id="8194" name="Picture 2" descr="Fact check: No, Biden didn't say that signing lots of executive orders  makes you a dictator Fact check: No, Biden didn't say that signing lots of  executive orders makes you a dictator |">
            <a:extLst>
              <a:ext uri="{FF2B5EF4-FFF2-40B4-BE49-F238E27FC236}">
                <a16:creationId xmlns:a16="http://schemas.microsoft.com/office/drawing/2014/main" id="{F3765B81-7266-13A7-460C-683C010C18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2970" y="250296"/>
            <a:ext cx="7920324" cy="44497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88C7D86-6429-1E94-690E-E779E8650C2B}"/>
              </a:ext>
            </a:extLst>
          </p:cNvPr>
          <p:cNvSpPr>
            <a:spLocks noGrp="1"/>
          </p:cNvSpPr>
          <p:nvPr>
            <p:ph type="sldNum" sz="quarter" idx="11"/>
          </p:nvPr>
        </p:nvSpPr>
        <p:spPr/>
        <p:txBody>
          <a:bodyPr/>
          <a:lstStyle/>
          <a:p>
            <a:fld id="{1789C0F2-17E0-497A-9BBE-0C73201AAFE3}" type="slidenum">
              <a:rPr lang="en-US" smtClean="0"/>
              <a:pPr/>
              <a:t>10</a:t>
            </a:fld>
            <a:endParaRPr lang="en-US" dirty="0"/>
          </a:p>
        </p:txBody>
      </p:sp>
    </p:spTree>
    <p:extLst>
      <p:ext uri="{BB962C8B-B14F-4D97-AF65-F5344CB8AC3E}">
        <p14:creationId xmlns:p14="http://schemas.microsoft.com/office/powerpoint/2010/main" val="2324397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A0C8A5-F2D6-3C0E-A96A-431CF28EB762}"/>
              </a:ext>
            </a:extLst>
          </p:cNvPr>
          <p:cNvSpPr>
            <a:spLocks noGrp="1"/>
          </p:cNvSpPr>
          <p:nvPr>
            <p:ph type="title"/>
          </p:nvPr>
        </p:nvSpPr>
        <p:spPr>
          <a:xfrm>
            <a:off x="0" y="4972050"/>
            <a:ext cx="9144000" cy="1136650"/>
          </a:xfrm>
        </p:spPr>
        <p:txBody>
          <a:bodyPr/>
          <a:lstStyle/>
          <a:p>
            <a:r>
              <a:rPr lang="en-US" sz="3200" dirty="0"/>
              <a:t>Where the executive assumes the judicial power</a:t>
            </a:r>
          </a:p>
        </p:txBody>
      </p:sp>
      <p:pic>
        <p:nvPicPr>
          <p:cNvPr id="6146" name="Picture 2" descr="Storming of the Bastille - Wikipedia">
            <a:extLst>
              <a:ext uri="{FF2B5EF4-FFF2-40B4-BE49-F238E27FC236}">
                <a16:creationId xmlns:a16="http://schemas.microsoft.com/office/drawing/2014/main" id="{A1A0C9D2-4098-7621-B739-92AC84691A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9398" y="303921"/>
            <a:ext cx="5965203" cy="445095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AE923AD-5A81-F86A-00D1-E5B6F0B95035}"/>
              </a:ext>
            </a:extLst>
          </p:cNvPr>
          <p:cNvSpPr>
            <a:spLocks noGrp="1"/>
          </p:cNvSpPr>
          <p:nvPr>
            <p:ph type="sldNum" sz="quarter" idx="11"/>
          </p:nvPr>
        </p:nvSpPr>
        <p:spPr/>
        <p:txBody>
          <a:bodyPr/>
          <a:lstStyle/>
          <a:p>
            <a:fld id="{1789C0F2-17E0-497A-9BBE-0C73201AAFE3}" type="slidenum">
              <a:rPr lang="en-US" smtClean="0"/>
              <a:pPr/>
              <a:t>11</a:t>
            </a:fld>
            <a:endParaRPr lang="en-US" dirty="0"/>
          </a:p>
        </p:txBody>
      </p:sp>
    </p:spTree>
    <p:extLst>
      <p:ext uri="{BB962C8B-B14F-4D97-AF65-F5344CB8AC3E}">
        <p14:creationId xmlns:p14="http://schemas.microsoft.com/office/powerpoint/2010/main" val="2634613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10753-D03A-17F2-94F1-9C41F48DEAE8}"/>
              </a:ext>
            </a:extLst>
          </p:cNvPr>
          <p:cNvSpPr>
            <a:spLocks noGrp="1"/>
          </p:cNvSpPr>
          <p:nvPr>
            <p:ph type="title"/>
          </p:nvPr>
        </p:nvSpPr>
        <p:spPr>
          <a:xfrm>
            <a:off x="777240" y="4876800"/>
            <a:ext cx="7566660" cy="1352550"/>
          </a:xfrm>
        </p:spPr>
        <p:txBody>
          <a:bodyPr/>
          <a:lstStyle/>
          <a:p>
            <a:pPr algn="ctr"/>
            <a:r>
              <a:rPr lang="en-US" sz="2800" dirty="0"/>
              <a:t>“This beautiful system was invented first in the woods</a:t>
            </a:r>
            <a:r>
              <a:rPr lang="en-US" dirty="0"/>
              <a:t>”</a:t>
            </a:r>
          </a:p>
        </p:txBody>
      </p:sp>
      <p:pic>
        <p:nvPicPr>
          <p:cNvPr id="9218" name="Picture 2" descr="The Herules, a German tribe in the pay of the Roman">
            <a:extLst>
              <a:ext uri="{FF2B5EF4-FFF2-40B4-BE49-F238E27FC236}">
                <a16:creationId xmlns:a16="http://schemas.microsoft.com/office/drawing/2014/main" id="{70F84BA5-8081-017B-7CEE-9621A59BD9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3030" y="400050"/>
            <a:ext cx="6685228" cy="43676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6D4CF82-94E2-BC86-BA02-16022C1774BC}"/>
              </a:ext>
            </a:extLst>
          </p:cNvPr>
          <p:cNvSpPr>
            <a:spLocks noGrp="1"/>
          </p:cNvSpPr>
          <p:nvPr>
            <p:ph type="sldNum" sz="quarter" idx="11"/>
          </p:nvPr>
        </p:nvSpPr>
        <p:spPr/>
        <p:txBody>
          <a:bodyPr/>
          <a:lstStyle/>
          <a:p>
            <a:fld id="{1789C0F2-17E0-497A-9BBE-0C73201AAFE3}" type="slidenum">
              <a:rPr lang="en-US" smtClean="0"/>
              <a:pPr/>
              <a:t>12</a:t>
            </a:fld>
            <a:endParaRPr lang="en-US" dirty="0"/>
          </a:p>
        </p:txBody>
      </p:sp>
    </p:spTree>
    <p:extLst>
      <p:ext uri="{BB962C8B-B14F-4D97-AF65-F5344CB8AC3E}">
        <p14:creationId xmlns:p14="http://schemas.microsoft.com/office/powerpoint/2010/main" val="89062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sterritorialacquisitionsmap.png"/>
          <p:cNvPicPr>
            <a:picLocks noGrp="1" noChangeAspect="1"/>
          </p:cNvPicPr>
          <p:nvPr>
            <p:ph idx="1"/>
          </p:nvPr>
        </p:nvPicPr>
        <p:blipFill>
          <a:blip r:embed="rId2">
            <a:extLst>
              <a:ext uri="{28A0092B-C50C-407E-A947-70E740481C1C}">
                <a14:useLocalDpi xmlns:a14="http://schemas.microsoft.com/office/drawing/2010/main" val="0"/>
              </a:ext>
            </a:extLst>
          </a:blip>
          <a:srcRect t="10821" b="10821"/>
          <a:stretch>
            <a:fillRect/>
          </a:stretch>
        </p:blipFill>
        <p:spPr>
          <a:xfrm>
            <a:off x="1192302" y="560070"/>
            <a:ext cx="6648382" cy="3989028"/>
          </a:xfrm>
        </p:spPr>
      </p:pic>
      <p:sp>
        <p:nvSpPr>
          <p:cNvPr id="3" name="Title 2"/>
          <p:cNvSpPr>
            <a:spLocks noGrp="1"/>
          </p:cNvSpPr>
          <p:nvPr>
            <p:ph type="title"/>
          </p:nvPr>
        </p:nvSpPr>
        <p:spPr>
          <a:xfrm>
            <a:off x="777240" y="5943600"/>
            <a:ext cx="7543800" cy="914400"/>
          </a:xfrm>
        </p:spPr>
        <p:txBody>
          <a:bodyPr/>
          <a:lstStyle/>
          <a:p>
            <a:pPr algn="ctr"/>
            <a:r>
              <a:rPr lang="en-US" dirty="0"/>
              <a:t>What’s the optimal size of a country?</a:t>
            </a:r>
          </a:p>
        </p:txBody>
      </p:sp>
      <p:sp>
        <p:nvSpPr>
          <p:cNvPr id="5" name="Slide Number Placeholder 4">
            <a:extLst>
              <a:ext uri="{FF2B5EF4-FFF2-40B4-BE49-F238E27FC236}">
                <a16:creationId xmlns:a16="http://schemas.microsoft.com/office/drawing/2014/main" id="{FC88EF04-20A0-3F72-0983-0279AB5CB6A1}"/>
              </a:ext>
            </a:extLst>
          </p:cNvPr>
          <p:cNvSpPr>
            <a:spLocks noGrp="1"/>
          </p:cNvSpPr>
          <p:nvPr>
            <p:ph type="sldNum" sz="quarter" idx="11"/>
          </p:nvPr>
        </p:nvSpPr>
        <p:spPr/>
        <p:txBody>
          <a:bodyPr/>
          <a:lstStyle/>
          <a:p>
            <a:fld id="{1789C0F2-17E0-497A-9BBE-0C73201AAFE3}" type="slidenum">
              <a:rPr lang="en-US" smtClean="0"/>
              <a:pPr/>
              <a:t>13</a:t>
            </a:fld>
            <a:endParaRPr lang="en-US" dirty="0"/>
          </a:p>
        </p:txBody>
      </p:sp>
    </p:spTree>
    <p:extLst>
      <p:ext uri="{BB962C8B-B14F-4D97-AF65-F5344CB8AC3E}">
        <p14:creationId xmlns:p14="http://schemas.microsoft.com/office/powerpoint/2010/main" val="3047993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1AE5D-49F5-01B5-81E1-658BADF276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7D9E80-E357-970E-1B09-7D0A69B68B7B}"/>
              </a:ext>
            </a:extLst>
          </p:cNvPr>
          <p:cNvSpPr>
            <a:spLocks noGrp="1"/>
          </p:cNvSpPr>
          <p:nvPr>
            <p:ph type="title"/>
          </p:nvPr>
        </p:nvSpPr>
        <p:spPr/>
        <p:txBody>
          <a:bodyPr/>
          <a:lstStyle/>
          <a:p>
            <a:pPr algn="ctr"/>
            <a:r>
              <a:rPr lang="en-US" dirty="0"/>
              <a:t>Montesquieu</a:t>
            </a:r>
          </a:p>
        </p:txBody>
      </p:sp>
      <p:sp>
        <p:nvSpPr>
          <p:cNvPr id="4" name="Slide Number Placeholder 3">
            <a:extLst>
              <a:ext uri="{FF2B5EF4-FFF2-40B4-BE49-F238E27FC236}">
                <a16:creationId xmlns:a16="http://schemas.microsoft.com/office/drawing/2014/main" id="{CC096C93-0CBE-495D-3874-5B4C98F4135A}"/>
              </a:ext>
            </a:extLst>
          </p:cNvPr>
          <p:cNvSpPr>
            <a:spLocks noGrp="1"/>
          </p:cNvSpPr>
          <p:nvPr>
            <p:ph type="sldNum" sz="quarter" idx="11"/>
          </p:nvPr>
        </p:nvSpPr>
        <p:spPr/>
        <p:txBody>
          <a:bodyPr/>
          <a:lstStyle/>
          <a:p>
            <a:fld id="{1789C0F2-17E0-497A-9BBE-0C73201AAFE3}" type="slidenum">
              <a:rPr lang="en-US" smtClean="0"/>
              <a:pPr/>
              <a:t>14</a:t>
            </a:fld>
            <a:endParaRPr lang="en-US" dirty="0"/>
          </a:p>
        </p:txBody>
      </p:sp>
      <p:sp>
        <p:nvSpPr>
          <p:cNvPr id="2" name="Content Placeholder 1">
            <a:extLst>
              <a:ext uri="{FF2B5EF4-FFF2-40B4-BE49-F238E27FC236}">
                <a16:creationId xmlns:a16="http://schemas.microsoft.com/office/drawing/2014/main" id="{0DF687B4-97B2-64F1-A21B-179652BC4800}"/>
              </a:ext>
            </a:extLst>
          </p:cNvPr>
          <p:cNvSpPr>
            <a:spLocks noGrp="1"/>
          </p:cNvSpPr>
          <p:nvPr>
            <p:ph idx="1"/>
          </p:nvPr>
        </p:nvSpPr>
        <p:spPr>
          <a:xfrm>
            <a:off x="983848" y="685801"/>
            <a:ext cx="7245752" cy="3608407"/>
          </a:xfrm>
        </p:spPr>
        <p:txBody>
          <a:bodyPr>
            <a:normAutofit/>
          </a:bodyPr>
          <a:lstStyle/>
          <a:p>
            <a:pPr marL="18288" indent="0" algn="ctr">
              <a:buNone/>
            </a:pPr>
            <a:r>
              <a:rPr lang="en-US" sz="4400" dirty="0">
                <a:solidFill>
                  <a:srgbClr val="FF0000"/>
                </a:solidFill>
              </a:rPr>
              <a:t>Small is beautiful?</a:t>
            </a:r>
          </a:p>
        </p:txBody>
      </p:sp>
    </p:spTree>
    <p:extLst>
      <p:ext uri="{BB962C8B-B14F-4D97-AF65-F5344CB8AC3E}">
        <p14:creationId xmlns:p14="http://schemas.microsoft.com/office/powerpoint/2010/main" val="104521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1EF8A-116B-60E6-5363-B946E870271D}"/>
              </a:ext>
            </a:extLst>
          </p:cNvPr>
          <p:cNvSpPr>
            <a:spLocks noGrp="1"/>
          </p:cNvSpPr>
          <p:nvPr>
            <p:ph type="title"/>
          </p:nvPr>
        </p:nvSpPr>
        <p:spPr>
          <a:xfrm>
            <a:off x="0" y="4823460"/>
            <a:ext cx="9144000" cy="1018540"/>
          </a:xfrm>
        </p:spPr>
        <p:txBody>
          <a:bodyPr/>
          <a:lstStyle/>
          <a:p>
            <a:pPr algn="ctr"/>
            <a:r>
              <a:rPr lang="en-US" sz="3200" dirty="0"/>
              <a:t>Daniel Boone leads settlers through the Cumberland Gap to Kentucky, 1775</a:t>
            </a:r>
          </a:p>
        </p:txBody>
      </p:sp>
      <p:sp>
        <p:nvSpPr>
          <p:cNvPr id="4" name="Slide Number Placeholder 3">
            <a:extLst>
              <a:ext uri="{FF2B5EF4-FFF2-40B4-BE49-F238E27FC236}">
                <a16:creationId xmlns:a16="http://schemas.microsoft.com/office/drawing/2014/main" id="{2B3781D7-89AF-24A4-57B6-C4F56B27DC17}"/>
              </a:ext>
            </a:extLst>
          </p:cNvPr>
          <p:cNvSpPr>
            <a:spLocks noGrp="1"/>
          </p:cNvSpPr>
          <p:nvPr>
            <p:ph type="sldNum" sz="quarter" idx="11"/>
          </p:nvPr>
        </p:nvSpPr>
        <p:spPr/>
        <p:txBody>
          <a:bodyPr/>
          <a:lstStyle/>
          <a:p>
            <a:fld id="{1789C0F2-17E0-497A-9BBE-0C73201AAFE3}" type="slidenum">
              <a:rPr lang="en-US" smtClean="0"/>
              <a:pPr/>
              <a:t>15</a:t>
            </a:fld>
            <a:endParaRPr lang="en-US" dirty="0"/>
          </a:p>
        </p:txBody>
      </p:sp>
      <p:pic>
        <p:nvPicPr>
          <p:cNvPr id="1026" name="Picture 2" descr="Historical rendering of Daniel Boone and the frontier party blazing their way along the Wilderness Road">
            <a:extLst>
              <a:ext uri="{FF2B5EF4-FFF2-40B4-BE49-F238E27FC236}">
                <a16:creationId xmlns:a16="http://schemas.microsoft.com/office/drawing/2014/main" id="{43F77D0E-BEC9-2211-A8B7-E6543F6A1A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170" y="135255"/>
            <a:ext cx="8790214" cy="3691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519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36D50-E450-F9C4-3850-907303CCBE75}"/>
              </a:ext>
            </a:extLst>
          </p:cNvPr>
          <p:cNvSpPr>
            <a:spLocks noGrp="1"/>
          </p:cNvSpPr>
          <p:nvPr>
            <p:ph type="title"/>
          </p:nvPr>
        </p:nvSpPr>
        <p:spPr>
          <a:xfrm>
            <a:off x="0" y="4864840"/>
            <a:ext cx="9144000" cy="1565910"/>
          </a:xfrm>
        </p:spPr>
        <p:txBody>
          <a:bodyPr/>
          <a:lstStyle/>
          <a:p>
            <a:pPr algn="ctr"/>
            <a:r>
              <a:rPr lang="en-US" dirty="0"/>
              <a:t>David Hume</a:t>
            </a:r>
            <a:br>
              <a:rPr lang="en-US" dirty="0"/>
            </a:br>
            <a:r>
              <a:rPr lang="en-US" sz="3600" dirty="0">
                <a:solidFill>
                  <a:srgbClr val="C00000"/>
                </a:solidFill>
              </a:rPr>
              <a:t>What was his plan of government?</a:t>
            </a:r>
            <a:br>
              <a:rPr lang="en-US" dirty="0"/>
            </a:br>
            <a:r>
              <a:rPr lang="en-US" sz="2000" dirty="0"/>
              <a:t>“either by a dissolution of some old government, or by the combination of men to form a new one, in some distant part of the world”</a:t>
            </a:r>
          </a:p>
        </p:txBody>
      </p:sp>
      <p:pic>
        <p:nvPicPr>
          <p:cNvPr id="10242" name="Picture 2" descr="David Hume - Wikiquote">
            <a:extLst>
              <a:ext uri="{FF2B5EF4-FFF2-40B4-BE49-F238E27FC236}">
                <a16:creationId xmlns:a16="http://schemas.microsoft.com/office/drawing/2014/main" id="{3994579C-60C8-9FFB-9156-79E3531AD5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9498" y="249621"/>
            <a:ext cx="3394493" cy="412663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0A7BA82-B9C8-98BA-F870-72D4F4C9ABE1}"/>
              </a:ext>
            </a:extLst>
          </p:cNvPr>
          <p:cNvSpPr>
            <a:spLocks noGrp="1"/>
          </p:cNvSpPr>
          <p:nvPr>
            <p:ph type="sldNum" sz="quarter" idx="11"/>
          </p:nvPr>
        </p:nvSpPr>
        <p:spPr/>
        <p:txBody>
          <a:bodyPr/>
          <a:lstStyle/>
          <a:p>
            <a:fld id="{1789C0F2-17E0-497A-9BBE-0C73201AAFE3}" type="slidenum">
              <a:rPr lang="en-US" smtClean="0"/>
              <a:pPr/>
              <a:t>16</a:t>
            </a:fld>
            <a:endParaRPr lang="en-US" dirty="0"/>
          </a:p>
        </p:txBody>
      </p:sp>
    </p:spTree>
    <p:extLst>
      <p:ext uri="{BB962C8B-B14F-4D97-AF65-F5344CB8AC3E}">
        <p14:creationId xmlns:p14="http://schemas.microsoft.com/office/powerpoint/2010/main" val="2434988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F3E80-80A4-F8F9-D6F1-F781D6B7FB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E9A4AF-92E9-5FE5-7075-FE857B89FA52}"/>
              </a:ext>
            </a:extLst>
          </p:cNvPr>
          <p:cNvSpPr>
            <a:spLocks noGrp="1"/>
          </p:cNvSpPr>
          <p:nvPr>
            <p:ph type="title"/>
          </p:nvPr>
        </p:nvSpPr>
        <p:spPr>
          <a:xfrm>
            <a:off x="800100" y="5772150"/>
            <a:ext cx="7543800" cy="914400"/>
          </a:xfrm>
        </p:spPr>
        <p:txBody>
          <a:bodyPr/>
          <a:lstStyle/>
          <a:p>
            <a:pPr algn="ctr"/>
            <a:r>
              <a:rPr lang="en-US" dirty="0"/>
              <a:t>Filtration</a:t>
            </a:r>
          </a:p>
        </p:txBody>
      </p:sp>
      <p:sp>
        <p:nvSpPr>
          <p:cNvPr id="5" name="TextBox 4">
            <a:extLst>
              <a:ext uri="{FF2B5EF4-FFF2-40B4-BE49-F238E27FC236}">
                <a16:creationId xmlns:a16="http://schemas.microsoft.com/office/drawing/2014/main" id="{C9821386-3863-4C71-3FEF-266D3E13B3C3}"/>
              </a:ext>
            </a:extLst>
          </p:cNvPr>
          <p:cNvSpPr txBox="1"/>
          <p:nvPr/>
        </p:nvSpPr>
        <p:spPr>
          <a:xfrm>
            <a:off x="3491798" y="4183677"/>
            <a:ext cx="2244525" cy="461665"/>
          </a:xfrm>
          <a:prstGeom prst="rect">
            <a:avLst/>
          </a:prstGeom>
          <a:noFill/>
        </p:spPr>
        <p:txBody>
          <a:bodyPr wrap="none" rtlCol="0">
            <a:spAutoFit/>
          </a:bodyPr>
          <a:lstStyle/>
          <a:p>
            <a:r>
              <a:rPr lang="en-US" sz="2400" dirty="0"/>
              <a:t>10,000 parishes</a:t>
            </a:r>
          </a:p>
        </p:txBody>
      </p:sp>
      <p:sp>
        <p:nvSpPr>
          <p:cNvPr id="6" name="TextBox 5">
            <a:extLst>
              <a:ext uri="{FF2B5EF4-FFF2-40B4-BE49-F238E27FC236}">
                <a16:creationId xmlns:a16="http://schemas.microsoft.com/office/drawing/2014/main" id="{0520C128-D75B-BF9A-2091-4EDC4009FAEC}"/>
              </a:ext>
            </a:extLst>
          </p:cNvPr>
          <p:cNvSpPr txBox="1"/>
          <p:nvPr/>
        </p:nvSpPr>
        <p:spPr>
          <a:xfrm>
            <a:off x="3683358" y="2967335"/>
            <a:ext cx="1861407" cy="461665"/>
          </a:xfrm>
          <a:prstGeom prst="rect">
            <a:avLst/>
          </a:prstGeom>
          <a:noFill/>
        </p:spPr>
        <p:txBody>
          <a:bodyPr wrap="none" rtlCol="0">
            <a:spAutoFit/>
          </a:bodyPr>
          <a:lstStyle/>
          <a:p>
            <a:r>
              <a:rPr lang="en-US" sz="2400" dirty="0"/>
              <a:t>100 counties</a:t>
            </a:r>
          </a:p>
        </p:txBody>
      </p:sp>
      <p:sp>
        <p:nvSpPr>
          <p:cNvPr id="7" name="TextBox 6">
            <a:extLst>
              <a:ext uri="{FF2B5EF4-FFF2-40B4-BE49-F238E27FC236}">
                <a16:creationId xmlns:a16="http://schemas.microsoft.com/office/drawing/2014/main" id="{F36280B2-054B-92C0-BBF1-418AE0B42E5B}"/>
              </a:ext>
            </a:extLst>
          </p:cNvPr>
          <p:cNvSpPr txBox="1"/>
          <p:nvPr/>
        </p:nvSpPr>
        <p:spPr>
          <a:xfrm>
            <a:off x="3882851" y="1785342"/>
            <a:ext cx="1354297" cy="461665"/>
          </a:xfrm>
          <a:prstGeom prst="rect">
            <a:avLst/>
          </a:prstGeom>
          <a:noFill/>
        </p:spPr>
        <p:txBody>
          <a:bodyPr wrap="square" rtlCol="0">
            <a:spAutoFit/>
          </a:bodyPr>
          <a:lstStyle/>
          <a:p>
            <a:r>
              <a:rPr lang="en-US" sz="2400" dirty="0"/>
              <a:t>Senators</a:t>
            </a:r>
          </a:p>
        </p:txBody>
      </p:sp>
      <p:sp>
        <p:nvSpPr>
          <p:cNvPr id="8" name="TextBox 7">
            <a:extLst>
              <a:ext uri="{FF2B5EF4-FFF2-40B4-BE49-F238E27FC236}">
                <a16:creationId xmlns:a16="http://schemas.microsoft.com/office/drawing/2014/main" id="{DEE2FABB-79FE-E9CF-BA27-BAF0033018B8}"/>
              </a:ext>
            </a:extLst>
          </p:cNvPr>
          <p:cNvSpPr txBox="1"/>
          <p:nvPr/>
        </p:nvSpPr>
        <p:spPr>
          <a:xfrm>
            <a:off x="3882851" y="626388"/>
            <a:ext cx="1845538" cy="461665"/>
          </a:xfrm>
          <a:prstGeom prst="rect">
            <a:avLst/>
          </a:prstGeom>
          <a:noFill/>
        </p:spPr>
        <p:txBody>
          <a:bodyPr wrap="square" rtlCol="0">
            <a:spAutoFit/>
          </a:bodyPr>
          <a:lstStyle/>
          <a:p>
            <a:r>
              <a:rPr lang="en-US" sz="2400" dirty="0"/>
              <a:t>Protector</a:t>
            </a:r>
          </a:p>
        </p:txBody>
      </p:sp>
      <p:cxnSp>
        <p:nvCxnSpPr>
          <p:cNvPr id="10" name="Straight Connector 9">
            <a:extLst>
              <a:ext uri="{FF2B5EF4-FFF2-40B4-BE49-F238E27FC236}">
                <a16:creationId xmlns:a16="http://schemas.microsoft.com/office/drawing/2014/main" id="{60017693-490D-4A1B-2415-E4F617530934}"/>
              </a:ext>
            </a:extLst>
          </p:cNvPr>
          <p:cNvCxnSpPr/>
          <p:nvPr/>
        </p:nvCxnSpPr>
        <p:spPr>
          <a:xfrm>
            <a:off x="4572000" y="3966210"/>
            <a:ext cx="914400" cy="9144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B135D8BD-54F1-6263-FF08-72B0ED404393}"/>
              </a:ext>
            </a:extLst>
          </p:cNvPr>
          <p:cNvCxnSpPr>
            <a:cxnSpLocks/>
          </p:cNvCxnSpPr>
          <p:nvPr/>
        </p:nvCxnSpPr>
        <p:spPr>
          <a:xfrm flipV="1">
            <a:off x="4658390" y="1236702"/>
            <a:ext cx="0" cy="44350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A82ED31-DEB3-2979-2F6D-0B9A56949B50}"/>
              </a:ext>
            </a:extLst>
          </p:cNvPr>
          <p:cNvCxnSpPr>
            <a:cxnSpLocks/>
          </p:cNvCxnSpPr>
          <p:nvPr/>
        </p:nvCxnSpPr>
        <p:spPr>
          <a:xfrm flipV="1">
            <a:off x="4614060" y="2452092"/>
            <a:ext cx="0" cy="3749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A6DB0B2-ADD8-DC60-EC25-50246E1F5BAF}"/>
              </a:ext>
            </a:extLst>
          </p:cNvPr>
          <p:cNvCxnSpPr>
            <a:cxnSpLocks/>
            <a:stCxn id="5" idx="0"/>
          </p:cNvCxnSpPr>
          <p:nvPr/>
        </p:nvCxnSpPr>
        <p:spPr>
          <a:xfrm flipH="1" flipV="1">
            <a:off x="4614060" y="3547125"/>
            <a:ext cx="1" cy="6365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DE86A4E-CCD6-D8F1-4882-61939CE9711A}"/>
              </a:ext>
            </a:extLst>
          </p:cNvPr>
          <p:cNvSpPr>
            <a:spLocks noGrp="1"/>
          </p:cNvSpPr>
          <p:nvPr>
            <p:ph type="sldNum" sz="quarter" idx="11"/>
          </p:nvPr>
        </p:nvSpPr>
        <p:spPr/>
        <p:txBody>
          <a:bodyPr/>
          <a:lstStyle/>
          <a:p>
            <a:fld id="{1789C0F2-17E0-497A-9BBE-0C73201AAFE3}" type="slidenum">
              <a:rPr lang="en-US" smtClean="0"/>
              <a:pPr/>
              <a:t>17</a:t>
            </a:fld>
            <a:endParaRPr lang="en-US" dirty="0"/>
          </a:p>
        </p:txBody>
      </p:sp>
    </p:spTree>
    <p:extLst>
      <p:ext uri="{BB962C8B-B14F-4D97-AF65-F5344CB8AC3E}">
        <p14:creationId xmlns:p14="http://schemas.microsoft.com/office/powerpoint/2010/main" val="1981564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3D46E-E617-35B9-44E9-81163470EEA7}"/>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84F96CF7-96DF-20EB-3E06-0EBB18684966}"/>
              </a:ext>
            </a:extLst>
          </p:cNvPr>
          <p:cNvSpPr>
            <a:spLocks noGrp="1"/>
          </p:cNvSpPr>
          <p:nvPr>
            <p:ph type="title"/>
          </p:nvPr>
        </p:nvSpPr>
        <p:spPr>
          <a:xfrm>
            <a:off x="69449" y="5359400"/>
            <a:ext cx="9074551" cy="965200"/>
          </a:xfrm>
        </p:spPr>
        <p:txBody>
          <a:bodyPr/>
          <a:lstStyle/>
          <a:p>
            <a:pPr algn="ctr"/>
            <a:r>
              <a:rPr lang="en-US" dirty="0"/>
              <a:t>Hume: </a:t>
            </a:r>
            <a:br>
              <a:rPr lang="en-US" dirty="0"/>
            </a:br>
            <a:r>
              <a:rPr lang="en-US" dirty="0"/>
              <a:t>Why is Bigness Goodness?</a:t>
            </a:r>
          </a:p>
        </p:txBody>
      </p:sp>
      <p:sp>
        <p:nvSpPr>
          <p:cNvPr id="5" name="Slide Number Placeholder 4">
            <a:extLst>
              <a:ext uri="{FF2B5EF4-FFF2-40B4-BE49-F238E27FC236}">
                <a16:creationId xmlns:a16="http://schemas.microsoft.com/office/drawing/2014/main" id="{A45FEDE5-9CBC-0193-FEB8-2AD5785AB92B}"/>
              </a:ext>
            </a:extLst>
          </p:cNvPr>
          <p:cNvSpPr>
            <a:spLocks noGrp="1"/>
          </p:cNvSpPr>
          <p:nvPr>
            <p:ph type="sldNum" sz="quarter" idx="11"/>
          </p:nvPr>
        </p:nvSpPr>
        <p:spPr/>
        <p:txBody>
          <a:bodyPr/>
          <a:lstStyle/>
          <a:p>
            <a:fld id="{1789C0F2-17E0-497A-9BBE-0C73201AAFE3}" type="slidenum">
              <a:rPr lang="en-US" smtClean="0"/>
              <a:pPr/>
              <a:t>18</a:t>
            </a:fld>
            <a:endParaRPr lang="en-US" dirty="0"/>
          </a:p>
        </p:txBody>
      </p:sp>
    </p:spTree>
    <p:extLst>
      <p:ext uri="{BB962C8B-B14F-4D97-AF65-F5344CB8AC3E}">
        <p14:creationId xmlns:p14="http://schemas.microsoft.com/office/powerpoint/2010/main" val="3928094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EA547E-4CF1-52DE-67A5-DEDC19FA133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29EC972-C6CD-7EF3-24A1-4BFC39416084}"/>
              </a:ext>
            </a:extLst>
          </p:cNvPr>
          <p:cNvSpPr>
            <a:spLocks noGrp="1"/>
          </p:cNvSpPr>
          <p:nvPr>
            <p:ph type="title"/>
          </p:nvPr>
        </p:nvSpPr>
        <p:spPr>
          <a:xfrm>
            <a:off x="0" y="4876800"/>
            <a:ext cx="9144000" cy="841094"/>
          </a:xfrm>
        </p:spPr>
        <p:txBody>
          <a:bodyPr/>
          <a:lstStyle/>
          <a:p>
            <a:pPr algn="ctr"/>
            <a:r>
              <a:rPr lang="en-US" dirty="0"/>
              <a:t>The Articles of Confederation</a:t>
            </a:r>
          </a:p>
        </p:txBody>
      </p:sp>
      <p:sp>
        <p:nvSpPr>
          <p:cNvPr id="5" name="Slide Number Placeholder 4">
            <a:extLst>
              <a:ext uri="{FF2B5EF4-FFF2-40B4-BE49-F238E27FC236}">
                <a16:creationId xmlns:a16="http://schemas.microsoft.com/office/drawing/2014/main" id="{BB9E107B-BF7A-4237-86C6-48E095158EF5}"/>
              </a:ext>
            </a:extLst>
          </p:cNvPr>
          <p:cNvSpPr>
            <a:spLocks noGrp="1"/>
          </p:cNvSpPr>
          <p:nvPr>
            <p:ph type="sldNum" sz="quarter" idx="11"/>
          </p:nvPr>
        </p:nvSpPr>
        <p:spPr/>
        <p:txBody>
          <a:bodyPr/>
          <a:lstStyle/>
          <a:p>
            <a:fld id="{1789C0F2-17E0-497A-9BBE-0C73201AAFE3}" type="slidenum">
              <a:rPr lang="en-US" smtClean="0"/>
              <a:pPr/>
              <a:t>19</a:t>
            </a:fld>
            <a:endParaRPr lang="en-US" dirty="0"/>
          </a:p>
        </p:txBody>
      </p:sp>
    </p:spTree>
    <p:extLst>
      <p:ext uri="{BB962C8B-B14F-4D97-AF65-F5344CB8AC3E}">
        <p14:creationId xmlns:p14="http://schemas.microsoft.com/office/powerpoint/2010/main" val="116378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ABC06-5848-2BFF-D9FD-94BFE11E8746}"/>
              </a:ext>
            </a:extLst>
          </p:cNvPr>
          <p:cNvSpPr>
            <a:spLocks noGrp="1"/>
          </p:cNvSpPr>
          <p:nvPr>
            <p:ph idx="1"/>
          </p:nvPr>
        </p:nvSpPr>
        <p:spPr>
          <a:xfrm>
            <a:off x="277793" y="685801"/>
            <a:ext cx="8299048" cy="3654705"/>
          </a:xfrm>
        </p:spPr>
        <p:txBody>
          <a:bodyPr>
            <a:normAutofit/>
          </a:bodyPr>
          <a:lstStyle/>
          <a:p>
            <a:r>
              <a:rPr lang="en-US" sz="3600" dirty="0">
                <a:solidFill>
                  <a:srgbClr val="FF0000"/>
                </a:solidFill>
              </a:rPr>
              <a:t>It wasn’t only about ideas, however…</a:t>
            </a:r>
          </a:p>
        </p:txBody>
      </p:sp>
      <p:sp>
        <p:nvSpPr>
          <p:cNvPr id="3" name="Title 2">
            <a:extLst>
              <a:ext uri="{FF2B5EF4-FFF2-40B4-BE49-F238E27FC236}">
                <a16:creationId xmlns:a16="http://schemas.microsoft.com/office/drawing/2014/main" id="{BB7500CE-E5C4-57D6-D768-FD2483129C3D}"/>
              </a:ext>
            </a:extLst>
          </p:cNvPr>
          <p:cNvSpPr>
            <a:spLocks noGrp="1"/>
          </p:cNvSpPr>
          <p:nvPr>
            <p:ph type="title"/>
          </p:nvPr>
        </p:nvSpPr>
        <p:spPr>
          <a:xfrm>
            <a:off x="-127322" y="4876800"/>
            <a:ext cx="9271322" cy="1270000"/>
          </a:xfrm>
        </p:spPr>
        <p:txBody>
          <a:bodyPr/>
          <a:lstStyle/>
          <a:p>
            <a:pPr algn="ctr"/>
            <a:r>
              <a:rPr lang="en-US" sz="4000" dirty="0"/>
              <a:t>The Intellectual Origins of the Republic</a:t>
            </a:r>
          </a:p>
        </p:txBody>
      </p:sp>
      <p:sp>
        <p:nvSpPr>
          <p:cNvPr id="4" name="Slide Number Placeholder 3">
            <a:extLst>
              <a:ext uri="{FF2B5EF4-FFF2-40B4-BE49-F238E27FC236}">
                <a16:creationId xmlns:a16="http://schemas.microsoft.com/office/drawing/2014/main" id="{0E2107D1-3DD2-80D3-A118-A39A434FA11E}"/>
              </a:ext>
            </a:extLst>
          </p:cNvPr>
          <p:cNvSpPr>
            <a:spLocks noGrp="1"/>
          </p:cNvSpPr>
          <p:nvPr>
            <p:ph type="sldNum" sz="quarter" idx="11"/>
          </p:nvPr>
        </p:nvSpPr>
        <p:spPr/>
        <p:txBody>
          <a:bodyPr/>
          <a:lstStyle/>
          <a:p>
            <a:fld id="{1789C0F2-17E0-497A-9BBE-0C73201AAFE3}" type="slidenum">
              <a:rPr lang="en-US" smtClean="0"/>
              <a:pPr/>
              <a:t>2</a:t>
            </a:fld>
            <a:endParaRPr lang="en-US" dirty="0"/>
          </a:p>
        </p:txBody>
      </p:sp>
    </p:spTree>
    <p:extLst>
      <p:ext uri="{BB962C8B-B14F-4D97-AF65-F5344CB8AC3E}">
        <p14:creationId xmlns:p14="http://schemas.microsoft.com/office/powerpoint/2010/main" val="3887115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EA547E-4CF1-52DE-67A5-DEDC19FA1332}"/>
              </a:ext>
            </a:extLst>
          </p:cNvPr>
          <p:cNvSpPr>
            <a:spLocks noGrp="1"/>
          </p:cNvSpPr>
          <p:nvPr>
            <p:ph idx="1"/>
          </p:nvPr>
        </p:nvSpPr>
        <p:spPr/>
        <p:txBody>
          <a:bodyPr>
            <a:normAutofit/>
          </a:bodyPr>
          <a:lstStyle/>
          <a:p>
            <a:r>
              <a:rPr lang="en-US" sz="3600" dirty="0">
                <a:solidFill>
                  <a:srgbClr val="FF0000"/>
                </a:solidFill>
              </a:rPr>
              <a:t>Interstate commerce?</a:t>
            </a:r>
          </a:p>
        </p:txBody>
      </p:sp>
      <p:sp>
        <p:nvSpPr>
          <p:cNvPr id="3" name="Title 2">
            <a:extLst>
              <a:ext uri="{FF2B5EF4-FFF2-40B4-BE49-F238E27FC236}">
                <a16:creationId xmlns:a16="http://schemas.microsoft.com/office/drawing/2014/main" id="{129EC972-C6CD-7EF3-24A1-4BFC39416084}"/>
              </a:ext>
            </a:extLst>
          </p:cNvPr>
          <p:cNvSpPr>
            <a:spLocks noGrp="1"/>
          </p:cNvSpPr>
          <p:nvPr>
            <p:ph type="title"/>
          </p:nvPr>
        </p:nvSpPr>
        <p:spPr>
          <a:xfrm>
            <a:off x="0" y="4876800"/>
            <a:ext cx="9144000" cy="841094"/>
          </a:xfrm>
        </p:spPr>
        <p:txBody>
          <a:bodyPr/>
          <a:lstStyle/>
          <a:p>
            <a:pPr algn="ctr"/>
            <a:r>
              <a:rPr lang="en-US" dirty="0"/>
              <a:t>The Articles of Confederation</a:t>
            </a:r>
          </a:p>
        </p:txBody>
      </p:sp>
      <p:sp>
        <p:nvSpPr>
          <p:cNvPr id="5" name="Slide Number Placeholder 4">
            <a:extLst>
              <a:ext uri="{FF2B5EF4-FFF2-40B4-BE49-F238E27FC236}">
                <a16:creationId xmlns:a16="http://schemas.microsoft.com/office/drawing/2014/main" id="{538CCCF4-AFD5-920A-5B13-F092D0785374}"/>
              </a:ext>
            </a:extLst>
          </p:cNvPr>
          <p:cNvSpPr>
            <a:spLocks noGrp="1"/>
          </p:cNvSpPr>
          <p:nvPr>
            <p:ph type="sldNum" sz="quarter" idx="11"/>
          </p:nvPr>
        </p:nvSpPr>
        <p:spPr/>
        <p:txBody>
          <a:bodyPr/>
          <a:lstStyle/>
          <a:p>
            <a:fld id="{1789C0F2-17E0-497A-9BBE-0C73201AAFE3}" type="slidenum">
              <a:rPr lang="en-US" smtClean="0"/>
              <a:pPr/>
              <a:t>20</a:t>
            </a:fld>
            <a:endParaRPr lang="en-US" dirty="0"/>
          </a:p>
        </p:txBody>
      </p:sp>
    </p:spTree>
    <p:extLst>
      <p:ext uri="{BB962C8B-B14F-4D97-AF65-F5344CB8AC3E}">
        <p14:creationId xmlns:p14="http://schemas.microsoft.com/office/powerpoint/2010/main" val="908959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1F6CD-6A2D-BA89-E046-0481FD1704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52D02-E3E0-1F09-6457-FCCEF2B26442}"/>
              </a:ext>
            </a:extLst>
          </p:cNvPr>
          <p:cNvSpPr>
            <a:spLocks noGrp="1"/>
          </p:cNvSpPr>
          <p:nvPr>
            <p:ph idx="1"/>
          </p:nvPr>
        </p:nvSpPr>
        <p:spPr/>
        <p:txBody>
          <a:bodyPr>
            <a:normAutofit/>
          </a:bodyPr>
          <a:lstStyle/>
          <a:p>
            <a:r>
              <a:rPr lang="en-US" sz="3600" dirty="0">
                <a:solidFill>
                  <a:srgbClr val="FF0000"/>
                </a:solidFill>
              </a:rPr>
              <a:t>Taxation?</a:t>
            </a:r>
          </a:p>
        </p:txBody>
      </p:sp>
      <p:sp>
        <p:nvSpPr>
          <p:cNvPr id="3" name="Title 2">
            <a:extLst>
              <a:ext uri="{FF2B5EF4-FFF2-40B4-BE49-F238E27FC236}">
                <a16:creationId xmlns:a16="http://schemas.microsoft.com/office/drawing/2014/main" id="{A3F1587B-B51C-4EBB-12DF-8067BB836C79}"/>
              </a:ext>
            </a:extLst>
          </p:cNvPr>
          <p:cNvSpPr>
            <a:spLocks noGrp="1"/>
          </p:cNvSpPr>
          <p:nvPr>
            <p:ph type="title"/>
          </p:nvPr>
        </p:nvSpPr>
        <p:spPr>
          <a:xfrm>
            <a:off x="0" y="4876800"/>
            <a:ext cx="9144000" cy="841094"/>
          </a:xfrm>
        </p:spPr>
        <p:txBody>
          <a:bodyPr/>
          <a:lstStyle/>
          <a:p>
            <a:pPr algn="ctr"/>
            <a:r>
              <a:rPr lang="en-US" dirty="0"/>
              <a:t>The Articles of Confederation</a:t>
            </a:r>
          </a:p>
        </p:txBody>
      </p:sp>
      <p:sp>
        <p:nvSpPr>
          <p:cNvPr id="5" name="Slide Number Placeholder 4">
            <a:extLst>
              <a:ext uri="{FF2B5EF4-FFF2-40B4-BE49-F238E27FC236}">
                <a16:creationId xmlns:a16="http://schemas.microsoft.com/office/drawing/2014/main" id="{5919F805-22F6-4457-FC99-79721F5927D6}"/>
              </a:ext>
            </a:extLst>
          </p:cNvPr>
          <p:cNvSpPr>
            <a:spLocks noGrp="1"/>
          </p:cNvSpPr>
          <p:nvPr>
            <p:ph type="sldNum" sz="quarter" idx="11"/>
          </p:nvPr>
        </p:nvSpPr>
        <p:spPr/>
        <p:txBody>
          <a:bodyPr/>
          <a:lstStyle/>
          <a:p>
            <a:fld id="{1789C0F2-17E0-497A-9BBE-0C73201AAFE3}" type="slidenum">
              <a:rPr lang="en-US" smtClean="0"/>
              <a:pPr/>
              <a:t>21</a:t>
            </a:fld>
            <a:endParaRPr lang="en-US" dirty="0"/>
          </a:p>
        </p:txBody>
      </p:sp>
    </p:spTree>
    <p:extLst>
      <p:ext uri="{BB962C8B-B14F-4D97-AF65-F5344CB8AC3E}">
        <p14:creationId xmlns:p14="http://schemas.microsoft.com/office/powerpoint/2010/main" val="19343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EA547E-4CF1-52DE-67A5-DEDC19FA1332}"/>
              </a:ext>
            </a:extLst>
          </p:cNvPr>
          <p:cNvSpPr>
            <a:spLocks noGrp="1"/>
          </p:cNvSpPr>
          <p:nvPr>
            <p:ph idx="1"/>
          </p:nvPr>
        </p:nvSpPr>
        <p:spPr/>
        <p:txBody>
          <a:bodyPr>
            <a:normAutofit/>
          </a:bodyPr>
          <a:lstStyle/>
          <a:p>
            <a:r>
              <a:rPr lang="en-US" sz="3200" dirty="0"/>
              <a:t>How are federal taxes levied?</a:t>
            </a:r>
          </a:p>
        </p:txBody>
      </p:sp>
      <p:sp>
        <p:nvSpPr>
          <p:cNvPr id="3" name="Title 2">
            <a:extLst>
              <a:ext uri="{FF2B5EF4-FFF2-40B4-BE49-F238E27FC236}">
                <a16:creationId xmlns:a16="http://schemas.microsoft.com/office/drawing/2014/main" id="{129EC972-C6CD-7EF3-24A1-4BFC39416084}"/>
              </a:ext>
            </a:extLst>
          </p:cNvPr>
          <p:cNvSpPr>
            <a:spLocks noGrp="1"/>
          </p:cNvSpPr>
          <p:nvPr>
            <p:ph type="title"/>
          </p:nvPr>
        </p:nvSpPr>
        <p:spPr>
          <a:xfrm>
            <a:off x="0" y="4876799"/>
            <a:ext cx="9144000" cy="1560653"/>
          </a:xfrm>
        </p:spPr>
        <p:txBody>
          <a:bodyPr/>
          <a:lstStyle/>
          <a:p>
            <a:pPr algn="ctr"/>
            <a:r>
              <a:rPr lang="en-US" dirty="0"/>
              <a:t>Valley Forge, 1777-78</a:t>
            </a:r>
          </a:p>
        </p:txBody>
      </p:sp>
      <p:sp>
        <p:nvSpPr>
          <p:cNvPr id="5" name="Slide Number Placeholder 4">
            <a:extLst>
              <a:ext uri="{FF2B5EF4-FFF2-40B4-BE49-F238E27FC236}">
                <a16:creationId xmlns:a16="http://schemas.microsoft.com/office/drawing/2014/main" id="{F05FD1B5-B40A-7DF3-56BC-685FA5924E34}"/>
              </a:ext>
            </a:extLst>
          </p:cNvPr>
          <p:cNvSpPr>
            <a:spLocks noGrp="1"/>
          </p:cNvSpPr>
          <p:nvPr>
            <p:ph type="sldNum" sz="quarter" idx="11"/>
          </p:nvPr>
        </p:nvSpPr>
        <p:spPr/>
        <p:txBody>
          <a:bodyPr/>
          <a:lstStyle/>
          <a:p>
            <a:fld id="{1789C0F2-17E0-497A-9BBE-0C73201AAFE3}" type="slidenum">
              <a:rPr lang="en-US" smtClean="0"/>
              <a:pPr/>
              <a:t>22</a:t>
            </a:fld>
            <a:endParaRPr lang="en-US" dirty="0"/>
          </a:p>
        </p:txBody>
      </p:sp>
      <p:pic>
        <p:nvPicPr>
          <p:cNvPr id="1026" name="Picture 2" descr="Valley Forge - Wikipedia">
            <a:extLst>
              <a:ext uri="{FF2B5EF4-FFF2-40B4-BE49-F238E27FC236}">
                <a16:creationId xmlns:a16="http://schemas.microsoft.com/office/drawing/2014/main" id="{8A646F57-BD20-0EA3-3014-055C08ABC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124" y="420547"/>
            <a:ext cx="6154702"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954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1B36C-E508-35C4-C797-319DB7AECBF7}"/>
              </a:ext>
            </a:extLst>
          </p:cNvPr>
          <p:cNvSpPr>
            <a:spLocks noGrp="1"/>
          </p:cNvSpPr>
          <p:nvPr>
            <p:ph type="title"/>
          </p:nvPr>
        </p:nvSpPr>
        <p:spPr>
          <a:xfrm>
            <a:off x="81023" y="5511800"/>
            <a:ext cx="9062977" cy="965200"/>
          </a:xfrm>
        </p:spPr>
        <p:txBody>
          <a:bodyPr/>
          <a:lstStyle/>
          <a:p>
            <a:pPr algn="ctr"/>
            <a:r>
              <a:rPr lang="en-US" dirty="0"/>
              <a:t>The Newburgh Mutiny, 1783</a:t>
            </a:r>
          </a:p>
        </p:txBody>
      </p:sp>
      <p:sp>
        <p:nvSpPr>
          <p:cNvPr id="4" name="Slide Number Placeholder 3">
            <a:extLst>
              <a:ext uri="{FF2B5EF4-FFF2-40B4-BE49-F238E27FC236}">
                <a16:creationId xmlns:a16="http://schemas.microsoft.com/office/drawing/2014/main" id="{BE42231B-C330-67D4-9CAB-3382CC4517B6}"/>
              </a:ext>
            </a:extLst>
          </p:cNvPr>
          <p:cNvSpPr>
            <a:spLocks noGrp="1"/>
          </p:cNvSpPr>
          <p:nvPr>
            <p:ph type="sldNum" sz="quarter" idx="11"/>
          </p:nvPr>
        </p:nvSpPr>
        <p:spPr/>
        <p:txBody>
          <a:bodyPr/>
          <a:lstStyle/>
          <a:p>
            <a:fld id="{1789C0F2-17E0-497A-9BBE-0C73201AAFE3}" type="slidenum">
              <a:rPr lang="en-US" smtClean="0"/>
              <a:pPr/>
              <a:t>23</a:t>
            </a:fld>
            <a:endParaRPr lang="en-US" dirty="0"/>
          </a:p>
        </p:txBody>
      </p:sp>
      <p:pic>
        <p:nvPicPr>
          <p:cNvPr id="2052" name="Picture 4" descr="Painting by Jane Sutherland">
            <a:extLst>
              <a:ext uri="{FF2B5EF4-FFF2-40B4-BE49-F238E27FC236}">
                <a16:creationId xmlns:a16="http://schemas.microsoft.com/office/drawing/2014/main" id="{0CCC7559-BD1B-EA9C-3858-2E324FE005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1855" y="438666"/>
            <a:ext cx="6147530" cy="412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871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393145-DF9F-3DEE-CDBD-CB6CA1944659}"/>
              </a:ext>
            </a:extLst>
          </p:cNvPr>
          <p:cNvSpPr>
            <a:spLocks noGrp="1"/>
          </p:cNvSpPr>
          <p:nvPr>
            <p:ph type="title"/>
          </p:nvPr>
        </p:nvSpPr>
        <p:spPr/>
        <p:txBody>
          <a:bodyPr/>
          <a:lstStyle/>
          <a:p>
            <a:pPr algn="ctr"/>
            <a:r>
              <a:rPr lang="en-US" dirty="0"/>
              <a:t>Society of the Cincinnati</a:t>
            </a:r>
          </a:p>
        </p:txBody>
      </p:sp>
      <p:sp>
        <p:nvSpPr>
          <p:cNvPr id="4" name="Slide Number Placeholder 3">
            <a:extLst>
              <a:ext uri="{FF2B5EF4-FFF2-40B4-BE49-F238E27FC236}">
                <a16:creationId xmlns:a16="http://schemas.microsoft.com/office/drawing/2014/main" id="{CB32E42E-A740-297B-2BCB-54B4A322B5C4}"/>
              </a:ext>
            </a:extLst>
          </p:cNvPr>
          <p:cNvSpPr>
            <a:spLocks noGrp="1"/>
          </p:cNvSpPr>
          <p:nvPr>
            <p:ph type="sldNum" sz="quarter" idx="11"/>
          </p:nvPr>
        </p:nvSpPr>
        <p:spPr/>
        <p:txBody>
          <a:bodyPr/>
          <a:lstStyle/>
          <a:p>
            <a:fld id="{1789C0F2-17E0-497A-9BBE-0C73201AAFE3}" type="slidenum">
              <a:rPr lang="en-US" smtClean="0"/>
              <a:pPr/>
              <a:t>24</a:t>
            </a:fld>
            <a:endParaRPr lang="en-US" dirty="0"/>
          </a:p>
        </p:txBody>
      </p:sp>
      <p:pic>
        <p:nvPicPr>
          <p:cNvPr id="1026" name="Picture 2">
            <a:extLst>
              <a:ext uri="{FF2B5EF4-FFF2-40B4-BE49-F238E27FC236}">
                <a16:creationId xmlns:a16="http://schemas.microsoft.com/office/drawing/2014/main" id="{FFBE812B-9080-83B1-869B-06E566B7F8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9032" y="376008"/>
            <a:ext cx="7805935" cy="414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645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5E8-5625-45A3-FE05-8E25A68FD9B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361697-96AD-7A35-900E-8B5DE4069375}"/>
              </a:ext>
            </a:extLst>
          </p:cNvPr>
          <p:cNvSpPr>
            <a:spLocks noGrp="1"/>
          </p:cNvSpPr>
          <p:nvPr>
            <p:ph idx="1"/>
          </p:nvPr>
        </p:nvSpPr>
        <p:spPr/>
        <p:txBody>
          <a:bodyPr>
            <a:normAutofit/>
          </a:bodyPr>
          <a:lstStyle/>
          <a:p>
            <a:r>
              <a:rPr lang="en-US" sz="3600" dirty="0">
                <a:solidFill>
                  <a:srgbClr val="FF0000"/>
                </a:solidFill>
              </a:rPr>
              <a:t>How can it be amended?</a:t>
            </a:r>
          </a:p>
        </p:txBody>
      </p:sp>
      <p:sp>
        <p:nvSpPr>
          <p:cNvPr id="3" name="Title 2">
            <a:extLst>
              <a:ext uri="{FF2B5EF4-FFF2-40B4-BE49-F238E27FC236}">
                <a16:creationId xmlns:a16="http://schemas.microsoft.com/office/drawing/2014/main" id="{66F25C1E-A538-68AC-CB26-43CBFC8BBB8B}"/>
              </a:ext>
            </a:extLst>
          </p:cNvPr>
          <p:cNvSpPr>
            <a:spLocks noGrp="1"/>
          </p:cNvSpPr>
          <p:nvPr>
            <p:ph type="title"/>
          </p:nvPr>
        </p:nvSpPr>
        <p:spPr>
          <a:xfrm>
            <a:off x="0" y="4876800"/>
            <a:ext cx="9144000" cy="841094"/>
          </a:xfrm>
        </p:spPr>
        <p:txBody>
          <a:bodyPr/>
          <a:lstStyle/>
          <a:p>
            <a:pPr algn="ctr"/>
            <a:r>
              <a:rPr lang="en-US" dirty="0"/>
              <a:t>The Articles of Confederation</a:t>
            </a:r>
          </a:p>
        </p:txBody>
      </p:sp>
      <p:sp>
        <p:nvSpPr>
          <p:cNvPr id="5" name="Slide Number Placeholder 4">
            <a:extLst>
              <a:ext uri="{FF2B5EF4-FFF2-40B4-BE49-F238E27FC236}">
                <a16:creationId xmlns:a16="http://schemas.microsoft.com/office/drawing/2014/main" id="{57D43385-8F60-3150-AB04-8714EFF00C62}"/>
              </a:ext>
            </a:extLst>
          </p:cNvPr>
          <p:cNvSpPr>
            <a:spLocks noGrp="1"/>
          </p:cNvSpPr>
          <p:nvPr>
            <p:ph type="sldNum" sz="quarter" idx="11"/>
          </p:nvPr>
        </p:nvSpPr>
        <p:spPr/>
        <p:txBody>
          <a:bodyPr/>
          <a:lstStyle/>
          <a:p>
            <a:fld id="{1789C0F2-17E0-497A-9BBE-0C73201AAFE3}" type="slidenum">
              <a:rPr lang="en-US" smtClean="0"/>
              <a:pPr/>
              <a:t>25</a:t>
            </a:fld>
            <a:endParaRPr lang="en-US" dirty="0"/>
          </a:p>
        </p:txBody>
      </p:sp>
    </p:spTree>
    <p:extLst>
      <p:ext uri="{BB962C8B-B14F-4D97-AF65-F5344CB8AC3E}">
        <p14:creationId xmlns:p14="http://schemas.microsoft.com/office/powerpoint/2010/main" val="3328016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EA547E-4CF1-52DE-67A5-DEDC19FA1332}"/>
              </a:ext>
            </a:extLst>
          </p:cNvPr>
          <p:cNvSpPr>
            <a:spLocks noGrp="1"/>
          </p:cNvSpPr>
          <p:nvPr>
            <p:ph idx="1"/>
          </p:nvPr>
        </p:nvSpPr>
        <p:spPr>
          <a:xfrm>
            <a:off x="822960" y="685802"/>
            <a:ext cx="7719156" cy="3573682"/>
          </a:xfrm>
        </p:spPr>
        <p:txBody>
          <a:bodyPr>
            <a:normAutofit/>
          </a:bodyPr>
          <a:lstStyle/>
          <a:p>
            <a:r>
              <a:rPr lang="en-US" sz="3600" dirty="0">
                <a:solidFill>
                  <a:srgbClr val="FF0000"/>
                </a:solidFill>
              </a:rPr>
              <a:t>The  Virginia-Maryland Compact?</a:t>
            </a:r>
          </a:p>
        </p:txBody>
      </p:sp>
      <p:sp>
        <p:nvSpPr>
          <p:cNvPr id="3" name="Title 2">
            <a:extLst>
              <a:ext uri="{FF2B5EF4-FFF2-40B4-BE49-F238E27FC236}">
                <a16:creationId xmlns:a16="http://schemas.microsoft.com/office/drawing/2014/main" id="{129EC972-C6CD-7EF3-24A1-4BFC39416084}"/>
              </a:ext>
            </a:extLst>
          </p:cNvPr>
          <p:cNvSpPr>
            <a:spLocks noGrp="1"/>
          </p:cNvSpPr>
          <p:nvPr>
            <p:ph type="title"/>
          </p:nvPr>
        </p:nvSpPr>
        <p:spPr>
          <a:xfrm>
            <a:off x="0" y="4876800"/>
            <a:ext cx="9144000" cy="841094"/>
          </a:xfrm>
        </p:spPr>
        <p:txBody>
          <a:bodyPr/>
          <a:lstStyle/>
          <a:p>
            <a:pPr algn="ctr"/>
            <a:r>
              <a:rPr lang="en-US" dirty="0"/>
              <a:t>The Articles of Confederation</a:t>
            </a:r>
          </a:p>
        </p:txBody>
      </p:sp>
      <p:sp>
        <p:nvSpPr>
          <p:cNvPr id="5" name="Slide Number Placeholder 4">
            <a:extLst>
              <a:ext uri="{FF2B5EF4-FFF2-40B4-BE49-F238E27FC236}">
                <a16:creationId xmlns:a16="http://schemas.microsoft.com/office/drawing/2014/main" id="{A45094D6-4D16-3C33-37F0-A03FE6F4720B}"/>
              </a:ext>
            </a:extLst>
          </p:cNvPr>
          <p:cNvSpPr>
            <a:spLocks noGrp="1"/>
          </p:cNvSpPr>
          <p:nvPr>
            <p:ph type="sldNum" sz="quarter" idx="11"/>
          </p:nvPr>
        </p:nvSpPr>
        <p:spPr/>
        <p:txBody>
          <a:bodyPr/>
          <a:lstStyle/>
          <a:p>
            <a:fld id="{1789C0F2-17E0-497A-9BBE-0C73201AAFE3}" type="slidenum">
              <a:rPr lang="en-US" smtClean="0"/>
              <a:pPr/>
              <a:t>26</a:t>
            </a:fld>
            <a:endParaRPr lang="en-US" dirty="0"/>
          </a:p>
        </p:txBody>
      </p:sp>
    </p:spTree>
    <p:extLst>
      <p:ext uri="{BB962C8B-B14F-4D97-AF65-F5344CB8AC3E}">
        <p14:creationId xmlns:p14="http://schemas.microsoft.com/office/powerpoint/2010/main" val="1159222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FAA0AB-9951-62A6-FA61-4F78EDF10BC5}"/>
              </a:ext>
            </a:extLst>
          </p:cNvPr>
          <p:cNvSpPr>
            <a:spLocks noGrp="1"/>
          </p:cNvSpPr>
          <p:nvPr>
            <p:ph type="title"/>
          </p:nvPr>
        </p:nvSpPr>
        <p:spPr>
          <a:xfrm>
            <a:off x="104172" y="4876800"/>
            <a:ext cx="9039828" cy="1014714"/>
          </a:xfrm>
        </p:spPr>
        <p:txBody>
          <a:bodyPr/>
          <a:lstStyle/>
          <a:p>
            <a:pPr algn="ctr"/>
            <a:r>
              <a:rPr lang="en-US" dirty="0"/>
              <a:t>The Alexandria Conference</a:t>
            </a:r>
          </a:p>
        </p:txBody>
      </p:sp>
      <p:pic>
        <p:nvPicPr>
          <p:cNvPr id="16388" name="Picture 4" descr="Site of Assembly Hall Historical Marker">
            <a:extLst>
              <a:ext uri="{FF2B5EF4-FFF2-40B4-BE49-F238E27FC236}">
                <a16:creationId xmlns:a16="http://schemas.microsoft.com/office/drawing/2014/main" id="{0E1A8531-314F-C324-C8C4-46923EFB4B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8015" y="222813"/>
            <a:ext cx="5987970" cy="449097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1337EF4-B581-F87A-0163-447AE035CAFA}"/>
              </a:ext>
            </a:extLst>
          </p:cNvPr>
          <p:cNvSpPr>
            <a:spLocks noGrp="1"/>
          </p:cNvSpPr>
          <p:nvPr>
            <p:ph type="sldNum" sz="quarter" idx="11"/>
          </p:nvPr>
        </p:nvSpPr>
        <p:spPr/>
        <p:txBody>
          <a:bodyPr/>
          <a:lstStyle/>
          <a:p>
            <a:fld id="{1789C0F2-17E0-497A-9BBE-0C73201AAFE3}" type="slidenum">
              <a:rPr lang="en-US" smtClean="0"/>
              <a:pPr/>
              <a:t>27</a:t>
            </a:fld>
            <a:endParaRPr lang="en-US" dirty="0"/>
          </a:p>
        </p:txBody>
      </p:sp>
    </p:spTree>
    <p:extLst>
      <p:ext uri="{BB962C8B-B14F-4D97-AF65-F5344CB8AC3E}">
        <p14:creationId xmlns:p14="http://schemas.microsoft.com/office/powerpoint/2010/main" val="2705520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C9F85F-75E5-B97E-4328-FD7B87B594AB}"/>
              </a:ext>
            </a:extLst>
          </p:cNvPr>
          <p:cNvSpPr>
            <a:spLocks noGrp="1"/>
          </p:cNvSpPr>
          <p:nvPr>
            <p:ph type="title"/>
          </p:nvPr>
        </p:nvSpPr>
        <p:spPr/>
        <p:txBody>
          <a:bodyPr/>
          <a:lstStyle/>
          <a:p>
            <a:r>
              <a:rPr lang="en-US" dirty="0"/>
              <a:t>The Annapolis Conference</a:t>
            </a:r>
          </a:p>
        </p:txBody>
      </p:sp>
      <p:pic>
        <p:nvPicPr>
          <p:cNvPr id="17410" name="Picture 2" descr="Mann's Tavern Historical Marker">
            <a:extLst>
              <a:ext uri="{FF2B5EF4-FFF2-40B4-BE49-F238E27FC236}">
                <a16:creationId xmlns:a16="http://schemas.microsoft.com/office/drawing/2014/main" id="{D3E7864A-42C6-1FC8-059B-DA3237AC86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4546" y="320812"/>
            <a:ext cx="5576337" cy="40428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28E8644-6BAE-3CA6-4B9C-18045F2F5C47}"/>
              </a:ext>
            </a:extLst>
          </p:cNvPr>
          <p:cNvSpPr>
            <a:spLocks noGrp="1"/>
          </p:cNvSpPr>
          <p:nvPr>
            <p:ph type="sldNum" sz="quarter" idx="11"/>
          </p:nvPr>
        </p:nvSpPr>
        <p:spPr/>
        <p:txBody>
          <a:bodyPr/>
          <a:lstStyle/>
          <a:p>
            <a:fld id="{1789C0F2-17E0-497A-9BBE-0C73201AAFE3}" type="slidenum">
              <a:rPr lang="en-US" smtClean="0"/>
              <a:pPr/>
              <a:t>28</a:t>
            </a:fld>
            <a:endParaRPr lang="en-US" dirty="0"/>
          </a:p>
        </p:txBody>
      </p:sp>
    </p:spTree>
    <p:extLst>
      <p:ext uri="{BB962C8B-B14F-4D97-AF65-F5344CB8AC3E}">
        <p14:creationId xmlns:p14="http://schemas.microsoft.com/office/powerpoint/2010/main" val="155296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6E6173-3D0B-B5CA-EFA4-4D12C453AB2E}"/>
              </a:ext>
            </a:extLst>
          </p:cNvPr>
          <p:cNvSpPr>
            <a:spLocks noGrp="1"/>
          </p:cNvSpPr>
          <p:nvPr>
            <p:ph idx="1"/>
          </p:nvPr>
        </p:nvSpPr>
        <p:spPr>
          <a:xfrm>
            <a:off x="127322" y="1"/>
            <a:ext cx="8102278" cy="4343400"/>
          </a:xfrm>
        </p:spPr>
        <p:txBody>
          <a:bodyPr>
            <a:normAutofit/>
          </a:bodyPr>
          <a:lstStyle/>
          <a:p>
            <a:endParaRPr lang="en-US" dirty="0"/>
          </a:p>
          <a:p>
            <a:r>
              <a:rPr lang="en-US" dirty="0"/>
              <a:t>“That it be recommended to the states composing the Union that a convention of representatives from the said states respectively be held </a:t>
            </a:r>
            <a:r>
              <a:rPr lang="en-US" dirty="0" err="1"/>
              <a:t>at__________on__________for</a:t>
            </a:r>
            <a:r>
              <a:rPr lang="en-US" dirty="0"/>
              <a:t> the purpose of </a:t>
            </a:r>
            <a:r>
              <a:rPr lang="en-US" dirty="0">
                <a:solidFill>
                  <a:srgbClr val="FF0000"/>
                </a:solidFill>
              </a:rPr>
              <a:t>revising the Articles of Confederation </a:t>
            </a:r>
            <a:r>
              <a:rPr lang="en-US" dirty="0"/>
              <a:t>and perpetual Union between the United States of America and reporting to the United States in Congress assembled and to the states </a:t>
            </a:r>
            <a:r>
              <a:rPr lang="en-US" dirty="0">
                <a:solidFill>
                  <a:srgbClr val="FF0000"/>
                </a:solidFill>
              </a:rPr>
              <a:t>respectively such alterations and amendments of the said Articles of Confederation as the representatives met in such convention shall judge proper and necessary to render them adequate to the preservation and support of the Union.”</a:t>
            </a:r>
          </a:p>
        </p:txBody>
      </p:sp>
      <p:sp>
        <p:nvSpPr>
          <p:cNvPr id="3" name="Title 2">
            <a:extLst>
              <a:ext uri="{FF2B5EF4-FFF2-40B4-BE49-F238E27FC236}">
                <a16:creationId xmlns:a16="http://schemas.microsoft.com/office/drawing/2014/main" id="{91901C5C-2DA8-49F2-B736-1464B6F0F684}"/>
              </a:ext>
            </a:extLst>
          </p:cNvPr>
          <p:cNvSpPr>
            <a:spLocks noGrp="1"/>
          </p:cNvSpPr>
          <p:nvPr>
            <p:ph type="title"/>
          </p:nvPr>
        </p:nvSpPr>
        <p:spPr>
          <a:xfrm>
            <a:off x="127322" y="5166810"/>
            <a:ext cx="9144000" cy="965200"/>
          </a:xfrm>
        </p:spPr>
        <p:txBody>
          <a:bodyPr/>
          <a:lstStyle/>
          <a:p>
            <a:pPr algn="ctr"/>
            <a:r>
              <a:rPr lang="en-US" sz="3200" dirty="0"/>
              <a:t>Congress authorizes the Constitutional Convention, Feb. 21, 1787</a:t>
            </a:r>
          </a:p>
        </p:txBody>
      </p:sp>
      <p:sp>
        <p:nvSpPr>
          <p:cNvPr id="4" name="Slide Number Placeholder 3">
            <a:extLst>
              <a:ext uri="{FF2B5EF4-FFF2-40B4-BE49-F238E27FC236}">
                <a16:creationId xmlns:a16="http://schemas.microsoft.com/office/drawing/2014/main" id="{2F28F3EB-A867-4599-3280-FEE83D226509}"/>
              </a:ext>
            </a:extLst>
          </p:cNvPr>
          <p:cNvSpPr>
            <a:spLocks noGrp="1"/>
          </p:cNvSpPr>
          <p:nvPr>
            <p:ph type="sldNum" sz="quarter" idx="11"/>
          </p:nvPr>
        </p:nvSpPr>
        <p:spPr/>
        <p:txBody>
          <a:bodyPr/>
          <a:lstStyle/>
          <a:p>
            <a:fld id="{1789C0F2-17E0-497A-9BBE-0C73201AAFE3}" type="slidenum">
              <a:rPr lang="en-US" smtClean="0"/>
              <a:pPr/>
              <a:t>29</a:t>
            </a:fld>
            <a:endParaRPr lang="en-US" dirty="0"/>
          </a:p>
        </p:txBody>
      </p:sp>
    </p:spTree>
    <p:extLst>
      <p:ext uri="{BB962C8B-B14F-4D97-AF65-F5344CB8AC3E}">
        <p14:creationId xmlns:p14="http://schemas.microsoft.com/office/powerpoint/2010/main" val="4032908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4DA0E2-9920-82BC-0097-690A9DBD8C84}"/>
              </a:ext>
            </a:extLst>
          </p:cNvPr>
          <p:cNvSpPr>
            <a:spLocks noGrp="1"/>
          </p:cNvSpPr>
          <p:nvPr>
            <p:ph idx="1"/>
          </p:nvPr>
        </p:nvSpPr>
        <p:spPr>
          <a:xfrm>
            <a:off x="578734" y="685802"/>
            <a:ext cx="7650866" cy="3562108"/>
          </a:xfrm>
        </p:spPr>
        <p:txBody>
          <a:bodyPr/>
          <a:lstStyle/>
          <a:p>
            <a:pPr algn="l">
              <a:buFont typeface="+mj-lt"/>
              <a:buAutoNum type="arabicPeriod"/>
            </a:pPr>
            <a:r>
              <a:rPr lang="en-US" b="0" i="0" u="none" strike="noStrike" dirty="0">
                <a:effectLst/>
                <a:latin typeface="Open Sans" panose="020B0606030504020204" pitchFamily="34" charset="0"/>
              </a:rPr>
              <a:t>The Bible</a:t>
            </a:r>
            <a:endParaRPr lang="en-US" b="0" i="0" dirty="0">
              <a:effectLst/>
              <a:latin typeface="Open Sans" panose="020B0606030504020204" pitchFamily="34" charset="0"/>
            </a:endParaRPr>
          </a:p>
          <a:p>
            <a:pPr algn="l">
              <a:buFont typeface="+mj-lt"/>
              <a:buAutoNum type="arabicPeriod"/>
            </a:pPr>
            <a:r>
              <a:rPr lang="en-US" b="0" i="0" u="none" strike="noStrike" dirty="0">
                <a:effectLst/>
                <a:latin typeface="Open Sans" panose="020B0606030504020204" pitchFamily="34" charset="0"/>
                <a:hlinkClick r:id="rId2">
                  <a:extLst>
                    <a:ext uri="{A12FA001-AC4F-418D-AE19-62706E023703}">
                      <ahyp:hlinkClr xmlns:ahyp="http://schemas.microsoft.com/office/drawing/2018/hyperlinkcolor" val="tx"/>
                    </a:ext>
                  </a:extLst>
                </a:hlinkClick>
              </a:rPr>
              <a:t>Montesquieu</a:t>
            </a:r>
            <a:endParaRPr lang="en-US" b="0" i="0" dirty="0">
              <a:effectLst/>
              <a:latin typeface="Open Sans" panose="020B0606030504020204" pitchFamily="34" charset="0"/>
            </a:endParaRPr>
          </a:p>
          <a:p>
            <a:pPr algn="l">
              <a:buFont typeface="+mj-lt"/>
              <a:buAutoNum type="arabicPeriod"/>
            </a:pPr>
            <a:r>
              <a:rPr lang="en-US" b="0"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Sir William Blackstone</a:t>
            </a:r>
            <a:endParaRPr lang="en-US" b="0" i="0" dirty="0">
              <a:effectLst/>
              <a:latin typeface="Open Sans" panose="020B0606030504020204" pitchFamily="34" charset="0"/>
            </a:endParaRPr>
          </a:p>
          <a:p>
            <a:pPr algn="l">
              <a:buFont typeface="+mj-lt"/>
              <a:buAutoNum type="arabicPeriod"/>
            </a:pPr>
            <a:r>
              <a:rPr lang="en-US" b="0" i="0" u="none" strike="noStrike" dirty="0">
                <a:effectLst/>
                <a:latin typeface="Open Sans" panose="020B0606030504020204" pitchFamily="34" charset="0"/>
                <a:hlinkClick r:id="rId4">
                  <a:extLst>
                    <a:ext uri="{A12FA001-AC4F-418D-AE19-62706E023703}">
                      <ahyp:hlinkClr xmlns:ahyp="http://schemas.microsoft.com/office/drawing/2018/hyperlinkcolor" val="tx"/>
                    </a:ext>
                  </a:extLst>
                </a:hlinkClick>
              </a:rPr>
              <a:t>John Locke</a:t>
            </a:r>
            <a:endParaRPr lang="en-US" b="0" i="0" dirty="0">
              <a:effectLst/>
              <a:latin typeface="Open Sans" panose="020B0606030504020204" pitchFamily="34" charset="0"/>
            </a:endParaRPr>
          </a:p>
          <a:p>
            <a:pPr algn="l">
              <a:buFont typeface="+mj-lt"/>
              <a:buAutoNum type="arabicPeriod"/>
            </a:pPr>
            <a:r>
              <a:rPr lang="en-US" b="0" i="0" u="none" strike="noStrike" dirty="0">
                <a:effectLst/>
                <a:latin typeface="Open Sans" panose="020B0606030504020204" pitchFamily="34" charset="0"/>
                <a:hlinkClick r:id="rId5">
                  <a:extLst>
                    <a:ext uri="{A12FA001-AC4F-418D-AE19-62706E023703}">
                      <ahyp:hlinkClr xmlns:ahyp="http://schemas.microsoft.com/office/drawing/2018/hyperlinkcolor" val="tx"/>
                    </a:ext>
                  </a:extLst>
                </a:hlinkClick>
              </a:rPr>
              <a:t>David Hume</a:t>
            </a:r>
            <a:endParaRPr lang="en-US" b="0" i="0" dirty="0">
              <a:effectLst/>
              <a:latin typeface="Open Sans" panose="020B0606030504020204" pitchFamily="34" charset="0"/>
            </a:endParaRPr>
          </a:p>
          <a:p>
            <a:pPr algn="l">
              <a:buFont typeface="+mj-lt"/>
              <a:buAutoNum type="arabicPeriod"/>
            </a:pPr>
            <a:r>
              <a:rPr lang="en-US" b="0" i="0" u="none" strike="noStrike" dirty="0">
                <a:effectLst/>
                <a:latin typeface="Open Sans" panose="020B0606030504020204" pitchFamily="34" charset="0"/>
                <a:hlinkClick r:id="rId6">
                  <a:extLst>
                    <a:ext uri="{A12FA001-AC4F-418D-AE19-62706E023703}">
                      <ahyp:hlinkClr xmlns:ahyp="http://schemas.microsoft.com/office/drawing/2018/hyperlinkcolor" val="tx"/>
                    </a:ext>
                  </a:extLst>
                </a:hlinkClick>
              </a:rPr>
              <a:t>Plutarch</a:t>
            </a:r>
            <a:endParaRPr lang="en-US" b="0" i="0" dirty="0">
              <a:effectLst/>
              <a:latin typeface="Open Sans" panose="020B0606030504020204" pitchFamily="34" charset="0"/>
            </a:endParaRPr>
          </a:p>
          <a:p>
            <a:pPr algn="l">
              <a:buFont typeface="+mj-lt"/>
              <a:buAutoNum type="arabicPeriod"/>
            </a:pPr>
            <a:r>
              <a:rPr lang="en-US" b="0" i="0" u="none" strike="noStrike" dirty="0">
                <a:effectLst/>
                <a:latin typeface="Open Sans" panose="020B0606030504020204" pitchFamily="34" charset="0"/>
                <a:hlinkClick r:id="rId7">
                  <a:extLst>
                    <a:ext uri="{A12FA001-AC4F-418D-AE19-62706E023703}">
                      <ahyp:hlinkClr xmlns:ahyp="http://schemas.microsoft.com/office/drawing/2018/hyperlinkcolor" val="tx"/>
                    </a:ext>
                  </a:extLst>
                </a:hlinkClick>
              </a:rPr>
              <a:t>Cesare Beccaria</a:t>
            </a:r>
            <a:endParaRPr lang="en-US" b="0" i="0" dirty="0">
              <a:effectLst/>
              <a:latin typeface="Open Sans" panose="020B0606030504020204" pitchFamily="34" charset="0"/>
            </a:endParaRPr>
          </a:p>
          <a:p>
            <a:pPr algn="l">
              <a:buFont typeface="+mj-lt"/>
              <a:buAutoNum type="arabicPeriod"/>
            </a:pPr>
            <a:r>
              <a:rPr lang="en-US" b="0" i="0" u="none" strike="noStrike" dirty="0">
                <a:effectLst/>
                <a:latin typeface="Open Sans" panose="020B0606030504020204" pitchFamily="34" charset="0"/>
                <a:hlinkClick r:id="rId8">
                  <a:extLst>
                    <a:ext uri="{A12FA001-AC4F-418D-AE19-62706E023703}">
                      <ahyp:hlinkClr xmlns:ahyp="http://schemas.microsoft.com/office/drawing/2018/hyperlinkcolor" val="tx"/>
                    </a:ext>
                  </a:extLst>
                </a:hlinkClick>
              </a:rPr>
              <a:t>John Trenchard</a:t>
            </a:r>
            <a:r>
              <a:rPr lang="en-US" b="0" i="0" dirty="0">
                <a:effectLst/>
                <a:latin typeface="Open Sans" panose="020B0606030504020204" pitchFamily="34" charset="0"/>
              </a:rPr>
              <a:t> and </a:t>
            </a:r>
            <a:r>
              <a:rPr lang="en-US" b="0" i="0" u="none" strike="noStrike" dirty="0">
                <a:effectLst/>
                <a:latin typeface="Open Sans" panose="020B0606030504020204" pitchFamily="34" charset="0"/>
                <a:hlinkClick r:id="rId9">
                  <a:extLst>
                    <a:ext uri="{A12FA001-AC4F-418D-AE19-62706E023703}">
                      <ahyp:hlinkClr xmlns:ahyp="http://schemas.microsoft.com/office/drawing/2018/hyperlinkcolor" val="tx"/>
                    </a:ext>
                  </a:extLst>
                </a:hlinkClick>
              </a:rPr>
              <a:t>Thomas Gordon</a:t>
            </a:r>
            <a:r>
              <a:rPr lang="en-US" b="0" i="0" u="none" strike="noStrike" dirty="0">
                <a:effectLst/>
                <a:latin typeface="Open Sans" panose="020B0606030504020204" pitchFamily="34" charset="0"/>
              </a:rPr>
              <a:t> (Cato’s Letters)</a:t>
            </a:r>
            <a:endParaRPr lang="en-US" b="0" i="0" dirty="0">
              <a:effectLst/>
              <a:latin typeface="Open Sans" panose="020B0606030504020204" pitchFamily="34" charset="0"/>
            </a:endParaRPr>
          </a:p>
          <a:p>
            <a:endParaRPr lang="en-US" dirty="0"/>
          </a:p>
        </p:txBody>
      </p:sp>
      <p:sp>
        <p:nvSpPr>
          <p:cNvPr id="3" name="Title 2">
            <a:extLst>
              <a:ext uri="{FF2B5EF4-FFF2-40B4-BE49-F238E27FC236}">
                <a16:creationId xmlns:a16="http://schemas.microsoft.com/office/drawing/2014/main" id="{EAECD331-43CA-D726-8C9F-D326DFE9D787}"/>
              </a:ext>
            </a:extLst>
          </p:cNvPr>
          <p:cNvSpPr>
            <a:spLocks noGrp="1"/>
          </p:cNvSpPr>
          <p:nvPr>
            <p:ph type="title"/>
          </p:nvPr>
        </p:nvSpPr>
        <p:spPr>
          <a:xfrm>
            <a:off x="777240" y="5300882"/>
            <a:ext cx="7543800" cy="914400"/>
          </a:xfrm>
        </p:spPr>
        <p:txBody>
          <a:bodyPr/>
          <a:lstStyle/>
          <a:p>
            <a:pPr algn="ctr"/>
            <a:r>
              <a:rPr lang="en-US" dirty="0">
                <a:solidFill>
                  <a:srgbClr val="FF0000"/>
                </a:solidFill>
              </a:rPr>
              <a:t>Don Lutz’s list of who the Founders were reading</a:t>
            </a:r>
          </a:p>
        </p:txBody>
      </p:sp>
      <p:sp>
        <p:nvSpPr>
          <p:cNvPr id="4" name="Slide Number Placeholder 3">
            <a:extLst>
              <a:ext uri="{FF2B5EF4-FFF2-40B4-BE49-F238E27FC236}">
                <a16:creationId xmlns:a16="http://schemas.microsoft.com/office/drawing/2014/main" id="{D7BAFEC8-F002-1B78-056C-F0EC37939936}"/>
              </a:ext>
            </a:extLst>
          </p:cNvPr>
          <p:cNvSpPr>
            <a:spLocks noGrp="1"/>
          </p:cNvSpPr>
          <p:nvPr>
            <p:ph type="sldNum" sz="quarter" idx="11"/>
          </p:nvPr>
        </p:nvSpPr>
        <p:spPr/>
        <p:txBody>
          <a:bodyPr/>
          <a:lstStyle/>
          <a:p>
            <a:fld id="{1789C0F2-17E0-497A-9BBE-0C73201AAFE3}" type="slidenum">
              <a:rPr lang="en-US" smtClean="0"/>
              <a:pPr/>
              <a:t>3</a:t>
            </a:fld>
            <a:endParaRPr lang="en-US" dirty="0"/>
          </a:p>
        </p:txBody>
      </p:sp>
    </p:spTree>
    <p:extLst>
      <p:ext uri="{BB962C8B-B14F-4D97-AF65-F5344CB8AC3E}">
        <p14:creationId xmlns:p14="http://schemas.microsoft.com/office/powerpoint/2010/main" val="3636707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cintosh HD:Users:frankbuckley:Desktop:Independence_Hall_9 (1).jpg"/>
          <p:cNvPicPr>
            <a:picLocks noGrp="1"/>
          </p:cNvPicPr>
          <p:nvPr>
            <p:ph idx="1"/>
          </p:nvPr>
        </p:nvPicPr>
        <p:blipFill>
          <a:blip r:embed="rId2">
            <a:extLst>
              <a:ext uri="{28A0092B-C50C-407E-A947-70E740481C1C}">
                <a14:useLocalDpi xmlns:a14="http://schemas.microsoft.com/office/drawing/2010/main" val="0"/>
              </a:ext>
            </a:extLst>
          </a:blip>
          <a:srcRect t="4706" b="4706"/>
          <a:stretch>
            <a:fillRect/>
          </a:stretch>
        </p:blipFill>
        <p:spPr bwMode="auto">
          <a:xfrm>
            <a:off x="0" y="471711"/>
            <a:ext cx="9144000" cy="4453467"/>
          </a:xfrm>
          <a:prstGeom prst="rect">
            <a:avLst/>
          </a:prstGeom>
          <a:noFill/>
          <a:ln>
            <a:noFill/>
          </a:ln>
        </p:spPr>
      </p:pic>
      <p:sp>
        <p:nvSpPr>
          <p:cNvPr id="3" name="Slide Number Placeholder 2">
            <a:extLst>
              <a:ext uri="{FF2B5EF4-FFF2-40B4-BE49-F238E27FC236}">
                <a16:creationId xmlns:a16="http://schemas.microsoft.com/office/drawing/2014/main" id="{1A24566D-86E9-01E9-FFB2-B9D5B037119C}"/>
              </a:ext>
            </a:extLst>
          </p:cNvPr>
          <p:cNvSpPr>
            <a:spLocks noGrp="1"/>
          </p:cNvSpPr>
          <p:nvPr>
            <p:ph type="sldNum" sz="quarter" idx="11"/>
          </p:nvPr>
        </p:nvSpPr>
        <p:spPr/>
        <p:txBody>
          <a:bodyPr/>
          <a:lstStyle/>
          <a:p>
            <a:fld id="{1789C0F2-17E0-497A-9BBE-0C73201AAFE3}" type="slidenum">
              <a:rPr lang="en-US" smtClean="0"/>
              <a:pPr/>
              <a:t>30</a:t>
            </a:fld>
            <a:endParaRPr lang="en-US" dirty="0"/>
          </a:p>
        </p:txBody>
      </p:sp>
    </p:spTree>
    <p:extLst>
      <p:ext uri="{BB962C8B-B14F-4D97-AF65-F5344CB8AC3E}">
        <p14:creationId xmlns:p14="http://schemas.microsoft.com/office/powerpoint/2010/main" val="2423385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FB171-AF9D-BE33-939E-48BECCEBDE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45F40A-0AC7-DF92-72DA-6F0C8D890F59}"/>
              </a:ext>
            </a:extLst>
          </p:cNvPr>
          <p:cNvSpPr>
            <a:spLocks noGrp="1"/>
          </p:cNvSpPr>
          <p:nvPr>
            <p:ph type="title"/>
          </p:nvPr>
        </p:nvSpPr>
        <p:spPr/>
        <p:txBody>
          <a:bodyPr/>
          <a:lstStyle/>
          <a:p>
            <a:pPr algn="ctr"/>
            <a:r>
              <a:rPr lang="en-US" dirty="0"/>
              <a:t>Treaty of Paris, 1783</a:t>
            </a:r>
          </a:p>
        </p:txBody>
      </p:sp>
      <p:pic>
        <p:nvPicPr>
          <p:cNvPr id="12290" name="Picture 2" descr="Treaty of Paris, 1783">
            <a:extLst>
              <a:ext uri="{FF2B5EF4-FFF2-40B4-BE49-F238E27FC236}">
                <a16:creationId xmlns:a16="http://schemas.microsoft.com/office/drawing/2014/main" id="{0BA7DC96-3D40-730B-732E-DCF2512438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1620" y="311834"/>
            <a:ext cx="6286500" cy="447308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1708C0A-530B-06C7-7098-9024A0F1099B}"/>
              </a:ext>
            </a:extLst>
          </p:cNvPr>
          <p:cNvSpPr>
            <a:spLocks noGrp="1"/>
          </p:cNvSpPr>
          <p:nvPr>
            <p:ph type="sldNum" sz="quarter" idx="11"/>
          </p:nvPr>
        </p:nvSpPr>
        <p:spPr/>
        <p:txBody>
          <a:bodyPr/>
          <a:lstStyle/>
          <a:p>
            <a:fld id="{1789C0F2-17E0-497A-9BBE-0C73201AAFE3}" type="slidenum">
              <a:rPr lang="en-US" smtClean="0"/>
              <a:pPr/>
              <a:t>31</a:t>
            </a:fld>
            <a:endParaRPr lang="en-US" dirty="0"/>
          </a:p>
        </p:txBody>
      </p:sp>
    </p:spTree>
    <p:extLst>
      <p:ext uri="{BB962C8B-B14F-4D97-AF65-F5344CB8AC3E}">
        <p14:creationId xmlns:p14="http://schemas.microsoft.com/office/powerpoint/2010/main" val="963147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7F82C-C475-AF64-F5D4-9E82BABC9E9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C94A2C-3527-B69D-3CFF-7004F3E0CFA9}"/>
              </a:ext>
            </a:extLst>
          </p:cNvPr>
          <p:cNvSpPr>
            <a:spLocks noGrp="1"/>
          </p:cNvSpPr>
          <p:nvPr>
            <p:ph idx="1"/>
          </p:nvPr>
        </p:nvSpPr>
        <p:spPr>
          <a:xfrm>
            <a:off x="480060" y="365761"/>
            <a:ext cx="7749540" cy="3977640"/>
          </a:xfrm>
        </p:spPr>
        <p:txBody>
          <a:bodyPr>
            <a:normAutofit/>
          </a:bodyPr>
          <a:lstStyle/>
          <a:p>
            <a:pPr algn="l"/>
            <a:r>
              <a:rPr lang="en-US" b="1" i="0" dirty="0">
                <a:solidFill>
                  <a:srgbClr val="FF0000"/>
                </a:solidFill>
                <a:effectLst/>
                <a:latin typeface="Arial" panose="020B0604020202020204" pitchFamily="34" charset="0"/>
              </a:rPr>
              <a:t>Article 4:</a:t>
            </a:r>
          </a:p>
          <a:p>
            <a:pPr algn="l"/>
            <a:r>
              <a:rPr lang="en-US" b="0" i="0" dirty="0">
                <a:solidFill>
                  <a:srgbClr val="FF0000"/>
                </a:solidFill>
                <a:effectLst/>
                <a:latin typeface="Arial" panose="020B0604020202020204" pitchFamily="34" charset="0"/>
              </a:rPr>
              <a:t>It is agreed that creditors on either side shall meet with </a:t>
            </a:r>
            <a:r>
              <a:rPr lang="en-US" b="1" i="0" dirty="0">
                <a:solidFill>
                  <a:srgbClr val="FF0000"/>
                </a:solidFill>
                <a:effectLst/>
                <a:latin typeface="Arial" panose="020B0604020202020204" pitchFamily="34" charset="0"/>
              </a:rPr>
              <a:t>no lawful impediment to the recovery of the full value in sterling money of all bona fide debts </a:t>
            </a:r>
            <a:r>
              <a:rPr lang="en-US" b="0" i="0" dirty="0">
                <a:solidFill>
                  <a:srgbClr val="FF0000"/>
                </a:solidFill>
                <a:effectLst/>
                <a:latin typeface="Arial" panose="020B0604020202020204" pitchFamily="34" charset="0"/>
              </a:rPr>
              <a:t>heretofore contracted.</a:t>
            </a:r>
          </a:p>
          <a:p>
            <a:pPr algn="l"/>
            <a:endParaRPr lang="en-US" b="0" i="0" dirty="0">
              <a:solidFill>
                <a:srgbClr val="FF0000"/>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Article 5:</a:t>
            </a:r>
          </a:p>
          <a:p>
            <a:r>
              <a:rPr lang="en-US" b="0" i="0" dirty="0">
                <a:solidFill>
                  <a:srgbClr val="FF0000"/>
                </a:solidFill>
                <a:effectLst/>
                <a:latin typeface="Arial" panose="020B0604020202020204" pitchFamily="34" charset="0"/>
              </a:rPr>
              <a:t>It is agreed to </a:t>
            </a:r>
            <a:r>
              <a:rPr lang="en-US" b="1" dirty="0">
                <a:solidFill>
                  <a:srgbClr val="FF0000"/>
                </a:solidFill>
                <a:effectLst/>
                <a:latin typeface="Arial" panose="020B0604020202020204" pitchFamily="34" charset="0"/>
              </a:rPr>
              <a:t>earnestly recommend it to the legislatures of the respective states to provide for the restitution of all estates, rights, and properties, which have been confiscated belonging to real British subjects; </a:t>
            </a:r>
            <a:endParaRPr lang="en-US" dirty="0">
              <a:solidFill>
                <a:srgbClr val="FF0000"/>
              </a:solidFill>
            </a:endParaRPr>
          </a:p>
        </p:txBody>
      </p:sp>
      <p:sp>
        <p:nvSpPr>
          <p:cNvPr id="3" name="Title 2">
            <a:extLst>
              <a:ext uri="{FF2B5EF4-FFF2-40B4-BE49-F238E27FC236}">
                <a16:creationId xmlns:a16="http://schemas.microsoft.com/office/drawing/2014/main" id="{75D8F389-EB62-EA56-AEF2-284930C3CE68}"/>
              </a:ext>
            </a:extLst>
          </p:cNvPr>
          <p:cNvSpPr>
            <a:spLocks noGrp="1"/>
          </p:cNvSpPr>
          <p:nvPr>
            <p:ph type="title"/>
          </p:nvPr>
        </p:nvSpPr>
        <p:spPr/>
        <p:txBody>
          <a:bodyPr/>
          <a:lstStyle/>
          <a:p>
            <a:endParaRPr lang="en-US" dirty="0"/>
          </a:p>
        </p:txBody>
      </p:sp>
      <p:sp>
        <p:nvSpPr>
          <p:cNvPr id="5" name="Slide Number Placeholder 4">
            <a:extLst>
              <a:ext uri="{FF2B5EF4-FFF2-40B4-BE49-F238E27FC236}">
                <a16:creationId xmlns:a16="http://schemas.microsoft.com/office/drawing/2014/main" id="{DF219A10-4DF3-71A2-EF4C-5DE768B0471B}"/>
              </a:ext>
            </a:extLst>
          </p:cNvPr>
          <p:cNvSpPr>
            <a:spLocks noGrp="1"/>
          </p:cNvSpPr>
          <p:nvPr>
            <p:ph type="sldNum" sz="quarter" idx="11"/>
          </p:nvPr>
        </p:nvSpPr>
        <p:spPr/>
        <p:txBody>
          <a:bodyPr/>
          <a:lstStyle/>
          <a:p>
            <a:fld id="{1789C0F2-17E0-497A-9BBE-0C73201AAFE3}" type="slidenum">
              <a:rPr lang="en-US" smtClean="0"/>
              <a:pPr/>
              <a:t>32</a:t>
            </a:fld>
            <a:endParaRPr lang="en-US" dirty="0"/>
          </a:p>
        </p:txBody>
      </p:sp>
    </p:spTree>
    <p:extLst>
      <p:ext uri="{BB962C8B-B14F-4D97-AF65-F5344CB8AC3E}">
        <p14:creationId xmlns:p14="http://schemas.microsoft.com/office/powerpoint/2010/main" val="3113267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5F165-4F0A-188C-ADBD-973E4D3FB5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5F88E6-776F-B108-524A-637F3A799340}"/>
              </a:ext>
            </a:extLst>
          </p:cNvPr>
          <p:cNvSpPr>
            <a:spLocks noGrp="1"/>
          </p:cNvSpPr>
          <p:nvPr>
            <p:ph type="title"/>
          </p:nvPr>
        </p:nvSpPr>
        <p:spPr>
          <a:xfrm>
            <a:off x="0" y="4876800"/>
            <a:ext cx="9144000" cy="965200"/>
          </a:xfrm>
        </p:spPr>
        <p:txBody>
          <a:bodyPr/>
          <a:lstStyle/>
          <a:p>
            <a:pPr algn="ctr"/>
            <a:r>
              <a:rPr lang="en-US" dirty="0"/>
              <a:t>Northwest Territories, 1787</a:t>
            </a:r>
          </a:p>
        </p:txBody>
      </p:sp>
      <p:pic>
        <p:nvPicPr>
          <p:cNvPr id="13314" name="Picture 2" descr="The Northwest Territory | The Territory Northwest of the Riv… | Flickr">
            <a:extLst>
              <a:ext uri="{FF2B5EF4-FFF2-40B4-BE49-F238E27FC236}">
                <a16:creationId xmlns:a16="http://schemas.microsoft.com/office/drawing/2014/main" id="{3377888C-FD68-F019-CD03-BA693E1DD2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7380" y="45020"/>
            <a:ext cx="5716286" cy="42983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5F2307E-BB72-7445-837B-113C1879189D}"/>
              </a:ext>
            </a:extLst>
          </p:cNvPr>
          <p:cNvSpPr>
            <a:spLocks noGrp="1"/>
          </p:cNvSpPr>
          <p:nvPr>
            <p:ph type="sldNum" sz="quarter" idx="11"/>
          </p:nvPr>
        </p:nvSpPr>
        <p:spPr/>
        <p:txBody>
          <a:bodyPr/>
          <a:lstStyle/>
          <a:p>
            <a:fld id="{1789C0F2-17E0-497A-9BBE-0C73201AAFE3}" type="slidenum">
              <a:rPr lang="en-US" smtClean="0"/>
              <a:pPr/>
              <a:t>33</a:t>
            </a:fld>
            <a:endParaRPr lang="en-US" dirty="0"/>
          </a:p>
        </p:txBody>
      </p:sp>
    </p:spTree>
    <p:extLst>
      <p:ext uri="{BB962C8B-B14F-4D97-AF65-F5344CB8AC3E}">
        <p14:creationId xmlns:p14="http://schemas.microsoft.com/office/powerpoint/2010/main" val="2725125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00634-ABE9-2C23-C4FD-01C6F06E8F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0EFC1D-1604-A7D5-34DB-5C41DDAAE70F}"/>
              </a:ext>
            </a:extLst>
          </p:cNvPr>
          <p:cNvSpPr>
            <a:spLocks noGrp="1"/>
          </p:cNvSpPr>
          <p:nvPr>
            <p:ph type="title"/>
          </p:nvPr>
        </p:nvSpPr>
        <p:spPr/>
        <p:txBody>
          <a:bodyPr/>
          <a:lstStyle/>
          <a:p>
            <a:pPr algn="ctr"/>
            <a:r>
              <a:rPr lang="en-US" dirty="0"/>
              <a:t>Northwest Ordinance</a:t>
            </a:r>
          </a:p>
        </p:txBody>
      </p:sp>
      <p:sp>
        <p:nvSpPr>
          <p:cNvPr id="4" name="Slide Number Placeholder 3">
            <a:extLst>
              <a:ext uri="{FF2B5EF4-FFF2-40B4-BE49-F238E27FC236}">
                <a16:creationId xmlns:a16="http://schemas.microsoft.com/office/drawing/2014/main" id="{D0206F3B-8AA5-7E87-6AE9-4236EE91F630}"/>
              </a:ext>
            </a:extLst>
          </p:cNvPr>
          <p:cNvSpPr>
            <a:spLocks noGrp="1"/>
          </p:cNvSpPr>
          <p:nvPr>
            <p:ph type="sldNum" sz="quarter" idx="11"/>
          </p:nvPr>
        </p:nvSpPr>
        <p:spPr/>
        <p:txBody>
          <a:bodyPr/>
          <a:lstStyle/>
          <a:p>
            <a:fld id="{1789C0F2-17E0-497A-9BBE-0C73201AAFE3}" type="slidenum">
              <a:rPr lang="en-US" smtClean="0"/>
              <a:pPr/>
              <a:t>34</a:t>
            </a:fld>
            <a:endParaRPr lang="en-US" dirty="0"/>
          </a:p>
        </p:txBody>
      </p:sp>
      <p:sp>
        <p:nvSpPr>
          <p:cNvPr id="2" name="Content Placeholder 1">
            <a:extLst>
              <a:ext uri="{FF2B5EF4-FFF2-40B4-BE49-F238E27FC236}">
                <a16:creationId xmlns:a16="http://schemas.microsoft.com/office/drawing/2014/main" id="{39680E91-7ACF-238F-3B00-2B7E3D697043}"/>
              </a:ext>
            </a:extLst>
          </p:cNvPr>
          <p:cNvSpPr>
            <a:spLocks noGrp="1"/>
          </p:cNvSpPr>
          <p:nvPr>
            <p:ph idx="1"/>
          </p:nvPr>
        </p:nvSpPr>
        <p:spPr>
          <a:xfrm>
            <a:off x="777240" y="537211"/>
            <a:ext cx="7452360" cy="3806190"/>
          </a:xfrm>
        </p:spPr>
        <p:txBody>
          <a:bodyPr/>
          <a:lstStyle/>
          <a:p>
            <a:r>
              <a:rPr lang="en-US" b="1" i="0" dirty="0">
                <a:effectLst/>
                <a:latin typeface="Source Sans Pro" panose="020B0503030403020204" pitchFamily="34" charset="0"/>
              </a:rPr>
              <a:t>Art. 6.</a:t>
            </a:r>
            <a:r>
              <a:rPr lang="en-US" b="0" i="0" dirty="0">
                <a:effectLst/>
                <a:latin typeface="Source Sans Pro" panose="020B0503030403020204" pitchFamily="34" charset="0"/>
              </a:rPr>
              <a:t> There shall be </a:t>
            </a:r>
            <a:r>
              <a:rPr lang="en-US" b="0" i="0" dirty="0">
                <a:solidFill>
                  <a:srgbClr val="FF0000"/>
                </a:solidFill>
                <a:effectLst/>
                <a:latin typeface="Source Sans Pro" panose="020B0503030403020204" pitchFamily="34" charset="0"/>
              </a:rPr>
              <a:t>neither slavery nor involuntary servitude </a:t>
            </a:r>
            <a:r>
              <a:rPr lang="en-US" b="0" i="0" dirty="0">
                <a:effectLst/>
                <a:latin typeface="Source Sans Pro" panose="020B0503030403020204" pitchFamily="34" charset="0"/>
              </a:rPr>
              <a:t>in the said territory, otherwise than in the punishment of crimes whereof the party shall have been duly convicted: Provided, always, That any person escaping into the same, from whom labor or service is lawfully claimed in any one of the original States, such fugitive may be lawfully reclaimed and conveyed to the person claiming his or her labor or service as aforesaid</a:t>
            </a:r>
            <a:endParaRPr lang="en-US" dirty="0"/>
          </a:p>
        </p:txBody>
      </p:sp>
    </p:spTree>
    <p:extLst>
      <p:ext uri="{BB962C8B-B14F-4D97-AF65-F5344CB8AC3E}">
        <p14:creationId xmlns:p14="http://schemas.microsoft.com/office/powerpoint/2010/main" val="3701802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73589-4D6F-5828-E45C-5CB36A9678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42205D-A1A5-C641-430A-A9B68616906F}"/>
              </a:ext>
            </a:extLst>
          </p:cNvPr>
          <p:cNvSpPr>
            <a:spLocks noGrp="1"/>
          </p:cNvSpPr>
          <p:nvPr>
            <p:ph type="title"/>
          </p:nvPr>
        </p:nvSpPr>
        <p:spPr/>
        <p:txBody>
          <a:bodyPr/>
          <a:lstStyle/>
          <a:p>
            <a:pPr algn="ctr"/>
            <a:r>
              <a:rPr lang="en-US" dirty="0"/>
              <a:t>Northwest Ordinance</a:t>
            </a:r>
          </a:p>
        </p:txBody>
      </p:sp>
      <p:sp>
        <p:nvSpPr>
          <p:cNvPr id="4" name="Slide Number Placeholder 3">
            <a:extLst>
              <a:ext uri="{FF2B5EF4-FFF2-40B4-BE49-F238E27FC236}">
                <a16:creationId xmlns:a16="http://schemas.microsoft.com/office/drawing/2014/main" id="{68C40CC6-2826-C84D-5844-7373D76AE17D}"/>
              </a:ext>
            </a:extLst>
          </p:cNvPr>
          <p:cNvSpPr>
            <a:spLocks noGrp="1"/>
          </p:cNvSpPr>
          <p:nvPr>
            <p:ph type="sldNum" sz="quarter" idx="11"/>
          </p:nvPr>
        </p:nvSpPr>
        <p:spPr/>
        <p:txBody>
          <a:bodyPr/>
          <a:lstStyle/>
          <a:p>
            <a:fld id="{1789C0F2-17E0-497A-9BBE-0C73201AAFE3}" type="slidenum">
              <a:rPr lang="en-US" smtClean="0"/>
              <a:pPr/>
              <a:t>35</a:t>
            </a:fld>
            <a:endParaRPr lang="en-US" dirty="0"/>
          </a:p>
        </p:txBody>
      </p:sp>
      <p:sp>
        <p:nvSpPr>
          <p:cNvPr id="2" name="Content Placeholder 1">
            <a:extLst>
              <a:ext uri="{FF2B5EF4-FFF2-40B4-BE49-F238E27FC236}">
                <a16:creationId xmlns:a16="http://schemas.microsoft.com/office/drawing/2014/main" id="{B17F4325-9153-806E-AD98-03BA406D0B9D}"/>
              </a:ext>
            </a:extLst>
          </p:cNvPr>
          <p:cNvSpPr>
            <a:spLocks noGrp="1"/>
          </p:cNvSpPr>
          <p:nvPr>
            <p:ph idx="1"/>
          </p:nvPr>
        </p:nvSpPr>
        <p:spPr>
          <a:xfrm>
            <a:off x="777240" y="537211"/>
            <a:ext cx="7452360" cy="3806190"/>
          </a:xfrm>
        </p:spPr>
        <p:txBody>
          <a:bodyPr/>
          <a:lstStyle/>
          <a:p>
            <a:r>
              <a:rPr lang="en-US" b="1" i="0" dirty="0">
                <a:effectLst/>
                <a:latin typeface="Source Sans Pro" panose="020B0503030403020204" pitchFamily="34" charset="0"/>
              </a:rPr>
              <a:t>Art. 3.</a:t>
            </a:r>
            <a:r>
              <a:rPr lang="en-US" b="0" i="0" dirty="0">
                <a:effectLst/>
                <a:latin typeface="Source Sans Pro" panose="020B0503030403020204" pitchFamily="34" charset="0"/>
              </a:rPr>
              <a:t> Religion, morality, and knowledge, being necessary to good government and the happiness of mankind, schools and the means of education shall forever be encouraged. The </a:t>
            </a:r>
            <a:r>
              <a:rPr lang="en-US" b="0" i="0" dirty="0">
                <a:solidFill>
                  <a:srgbClr val="FF0000"/>
                </a:solidFill>
                <a:effectLst/>
                <a:latin typeface="Source Sans Pro" panose="020B0503030403020204" pitchFamily="34" charset="0"/>
              </a:rPr>
              <a:t>utmost good faith shall always be observed towards the Indians</a:t>
            </a:r>
            <a:r>
              <a:rPr lang="en-US" b="0" i="0" dirty="0">
                <a:effectLst/>
                <a:latin typeface="Source Sans Pro" panose="020B0503030403020204" pitchFamily="34" charset="0"/>
              </a:rPr>
              <a:t>; their lands and property shall never be taken from them without their consent; and, in their property, rights, and liberty, they shall never be invaded or disturbed, unless in just and lawful wars authorized by Congress; but laws founded in justice and humanity, shall from time to time be made for preventing wrongs being done to them, and for preserving peace and friendship with them.</a:t>
            </a:r>
            <a:endParaRPr lang="en-US" dirty="0"/>
          </a:p>
        </p:txBody>
      </p:sp>
    </p:spTree>
    <p:extLst>
      <p:ext uri="{BB962C8B-B14F-4D97-AF65-F5344CB8AC3E}">
        <p14:creationId xmlns:p14="http://schemas.microsoft.com/office/powerpoint/2010/main" val="3985538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4E02FA-663C-EC45-A62B-C799275F45C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C1AB94A-0711-7042-8511-D3F5A3963247}"/>
              </a:ext>
            </a:extLst>
          </p:cNvPr>
          <p:cNvSpPr>
            <a:spLocks noGrp="1"/>
          </p:cNvSpPr>
          <p:nvPr>
            <p:ph type="title"/>
          </p:nvPr>
        </p:nvSpPr>
        <p:spPr>
          <a:xfrm>
            <a:off x="424542" y="4916714"/>
            <a:ext cx="8294915" cy="925286"/>
          </a:xfrm>
        </p:spPr>
        <p:txBody>
          <a:bodyPr/>
          <a:lstStyle/>
          <a:p>
            <a:pPr algn="ctr"/>
            <a:r>
              <a:rPr lang="en-US" dirty="0"/>
              <a:t>Who wasn’t in Philadelphia</a:t>
            </a:r>
          </a:p>
        </p:txBody>
      </p:sp>
      <p:sp>
        <p:nvSpPr>
          <p:cNvPr id="5" name="Slide Number Placeholder 4">
            <a:extLst>
              <a:ext uri="{FF2B5EF4-FFF2-40B4-BE49-F238E27FC236}">
                <a16:creationId xmlns:a16="http://schemas.microsoft.com/office/drawing/2014/main" id="{C3CA0F01-B925-E8AB-538E-9E7DEBA83F23}"/>
              </a:ext>
            </a:extLst>
          </p:cNvPr>
          <p:cNvSpPr>
            <a:spLocks noGrp="1"/>
          </p:cNvSpPr>
          <p:nvPr>
            <p:ph type="sldNum" sz="quarter" idx="11"/>
          </p:nvPr>
        </p:nvSpPr>
        <p:spPr/>
        <p:txBody>
          <a:bodyPr/>
          <a:lstStyle/>
          <a:p>
            <a:fld id="{1789C0F2-17E0-497A-9BBE-0C73201AAFE3}" type="slidenum">
              <a:rPr lang="en-US" smtClean="0"/>
              <a:pPr/>
              <a:t>36</a:t>
            </a:fld>
            <a:endParaRPr lang="en-US" dirty="0"/>
          </a:p>
        </p:txBody>
      </p:sp>
    </p:spTree>
    <p:extLst>
      <p:ext uri="{BB962C8B-B14F-4D97-AF65-F5344CB8AC3E}">
        <p14:creationId xmlns:p14="http://schemas.microsoft.com/office/powerpoint/2010/main" val="3935330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8DF5E1-441F-104F-BA34-A8669E6FBA93}"/>
              </a:ext>
            </a:extLst>
          </p:cNvPr>
          <p:cNvPicPr>
            <a:picLocks noGrp="1" noChangeAspect="1"/>
          </p:cNvPicPr>
          <p:nvPr>
            <p:ph idx="1"/>
          </p:nvPr>
        </p:nvPicPr>
        <p:blipFill>
          <a:blip r:embed="rId2"/>
          <a:stretch>
            <a:fillRect/>
          </a:stretch>
        </p:blipFill>
        <p:spPr>
          <a:xfrm>
            <a:off x="2743200" y="685800"/>
            <a:ext cx="4876800" cy="3657600"/>
          </a:xfrm>
          <a:prstGeom prst="rect">
            <a:avLst/>
          </a:prstGeom>
        </p:spPr>
      </p:pic>
      <p:sp>
        <p:nvSpPr>
          <p:cNvPr id="3" name="Title 2">
            <a:extLst>
              <a:ext uri="{FF2B5EF4-FFF2-40B4-BE49-F238E27FC236}">
                <a16:creationId xmlns:a16="http://schemas.microsoft.com/office/drawing/2014/main" id="{ED98F352-F046-7946-91EF-E3CFFDCBDD3F}"/>
              </a:ext>
            </a:extLst>
          </p:cNvPr>
          <p:cNvSpPr>
            <a:spLocks noGrp="1"/>
          </p:cNvSpPr>
          <p:nvPr>
            <p:ph type="title"/>
          </p:nvPr>
        </p:nvSpPr>
        <p:spPr>
          <a:xfrm>
            <a:off x="886097" y="5431971"/>
            <a:ext cx="7543800" cy="914400"/>
          </a:xfrm>
        </p:spPr>
        <p:txBody>
          <a:bodyPr/>
          <a:lstStyle/>
          <a:p>
            <a:pPr algn="ctr"/>
            <a:r>
              <a:rPr lang="en-US" dirty="0"/>
              <a:t>Jefferson in Paris</a:t>
            </a:r>
            <a:br>
              <a:rPr lang="en-US" dirty="0"/>
            </a:br>
            <a:r>
              <a:rPr lang="en-US" dirty="0"/>
              <a:t>1784-89</a:t>
            </a:r>
          </a:p>
        </p:txBody>
      </p:sp>
      <p:sp>
        <p:nvSpPr>
          <p:cNvPr id="5" name="Slide Number Placeholder 4">
            <a:extLst>
              <a:ext uri="{FF2B5EF4-FFF2-40B4-BE49-F238E27FC236}">
                <a16:creationId xmlns:a16="http://schemas.microsoft.com/office/drawing/2014/main" id="{6676796F-A1B9-58F0-36FD-191065F0E4FF}"/>
              </a:ext>
            </a:extLst>
          </p:cNvPr>
          <p:cNvSpPr>
            <a:spLocks noGrp="1"/>
          </p:cNvSpPr>
          <p:nvPr>
            <p:ph type="sldNum" sz="quarter" idx="11"/>
          </p:nvPr>
        </p:nvSpPr>
        <p:spPr/>
        <p:txBody>
          <a:bodyPr/>
          <a:lstStyle/>
          <a:p>
            <a:fld id="{1789C0F2-17E0-497A-9BBE-0C73201AAFE3}" type="slidenum">
              <a:rPr lang="en-US" smtClean="0"/>
              <a:pPr/>
              <a:t>37</a:t>
            </a:fld>
            <a:endParaRPr lang="en-US" dirty="0"/>
          </a:p>
        </p:txBody>
      </p:sp>
    </p:spTree>
    <p:extLst>
      <p:ext uri="{BB962C8B-B14F-4D97-AF65-F5344CB8AC3E}">
        <p14:creationId xmlns:p14="http://schemas.microsoft.com/office/powerpoint/2010/main" val="808622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40B2F02-6D90-924A-8C63-7D5FAC9786E3}"/>
              </a:ext>
            </a:extLst>
          </p:cNvPr>
          <p:cNvPicPr>
            <a:picLocks noGrp="1" noChangeAspect="1"/>
          </p:cNvPicPr>
          <p:nvPr>
            <p:ph idx="1"/>
          </p:nvPr>
        </p:nvPicPr>
        <p:blipFill>
          <a:blip r:embed="rId2"/>
          <a:stretch>
            <a:fillRect/>
          </a:stretch>
        </p:blipFill>
        <p:spPr>
          <a:xfrm>
            <a:off x="1072896" y="297180"/>
            <a:ext cx="6949828" cy="3896868"/>
          </a:xfrm>
          <a:prstGeom prst="rect">
            <a:avLst/>
          </a:prstGeom>
        </p:spPr>
      </p:pic>
      <p:sp>
        <p:nvSpPr>
          <p:cNvPr id="3" name="Title 2">
            <a:extLst>
              <a:ext uri="{FF2B5EF4-FFF2-40B4-BE49-F238E27FC236}">
                <a16:creationId xmlns:a16="http://schemas.microsoft.com/office/drawing/2014/main" id="{01096677-3D77-594D-9D6F-BFE5FA6A64A4}"/>
              </a:ext>
            </a:extLst>
          </p:cNvPr>
          <p:cNvSpPr>
            <a:spLocks noGrp="1"/>
          </p:cNvSpPr>
          <p:nvPr>
            <p:ph type="title"/>
          </p:nvPr>
        </p:nvSpPr>
        <p:spPr/>
        <p:txBody>
          <a:bodyPr/>
          <a:lstStyle/>
          <a:p>
            <a:pPr algn="ctr"/>
            <a:r>
              <a:rPr lang="en-US" dirty="0"/>
              <a:t>John Adams</a:t>
            </a:r>
            <a:br>
              <a:rPr lang="en-US" dirty="0"/>
            </a:br>
            <a:r>
              <a:rPr lang="en-US" sz="3200" dirty="0"/>
              <a:t>A Defense of the Constitutions (1787)</a:t>
            </a:r>
          </a:p>
        </p:txBody>
      </p:sp>
      <p:sp>
        <p:nvSpPr>
          <p:cNvPr id="5" name="Slide Number Placeholder 4">
            <a:extLst>
              <a:ext uri="{FF2B5EF4-FFF2-40B4-BE49-F238E27FC236}">
                <a16:creationId xmlns:a16="http://schemas.microsoft.com/office/drawing/2014/main" id="{65DD957A-2035-4103-DA29-23DBF7891A32}"/>
              </a:ext>
            </a:extLst>
          </p:cNvPr>
          <p:cNvSpPr>
            <a:spLocks noGrp="1"/>
          </p:cNvSpPr>
          <p:nvPr>
            <p:ph type="sldNum" sz="quarter" idx="11"/>
          </p:nvPr>
        </p:nvSpPr>
        <p:spPr/>
        <p:txBody>
          <a:bodyPr/>
          <a:lstStyle/>
          <a:p>
            <a:fld id="{1789C0F2-17E0-497A-9BBE-0C73201AAFE3}" type="slidenum">
              <a:rPr lang="en-US" smtClean="0"/>
              <a:pPr/>
              <a:t>38</a:t>
            </a:fld>
            <a:endParaRPr lang="en-US" dirty="0"/>
          </a:p>
        </p:txBody>
      </p:sp>
    </p:spTree>
    <p:extLst>
      <p:ext uri="{BB962C8B-B14F-4D97-AF65-F5344CB8AC3E}">
        <p14:creationId xmlns:p14="http://schemas.microsoft.com/office/powerpoint/2010/main" val="1989077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9E43-0848-C5E4-E4B4-D971D96CFF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56E24E-7619-A97D-75F9-2D0CEF444738}"/>
              </a:ext>
            </a:extLst>
          </p:cNvPr>
          <p:cNvSpPr>
            <a:spLocks noGrp="1"/>
          </p:cNvSpPr>
          <p:nvPr>
            <p:ph type="title"/>
          </p:nvPr>
        </p:nvSpPr>
        <p:spPr/>
        <p:txBody>
          <a:bodyPr/>
          <a:lstStyle/>
          <a:p>
            <a:pPr algn="ctr"/>
            <a:r>
              <a:rPr lang="en-US" dirty="0"/>
              <a:t>John Adams</a:t>
            </a:r>
            <a:br>
              <a:rPr lang="en-US" dirty="0"/>
            </a:br>
            <a:r>
              <a:rPr lang="en-US" sz="3200" dirty="0"/>
              <a:t>A Defense of the Constitutions (1787)</a:t>
            </a:r>
          </a:p>
        </p:txBody>
      </p:sp>
      <p:sp>
        <p:nvSpPr>
          <p:cNvPr id="5" name="Slide Number Placeholder 4">
            <a:extLst>
              <a:ext uri="{FF2B5EF4-FFF2-40B4-BE49-F238E27FC236}">
                <a16:creationId xmlns:a16="http://schemas.microsoft.com/office/drawing/2014/main" id="{9E1AA620-2189-068E-89A2-AA52B9BC725C}"/>
              </a:ext>
            </a:extLst>
          </p:cNvPr>
          <p:cNvSpPr>
            <a:spLocks noGrp="1"/>
          </p:cNvSpPr>
          <p:nvPr>
            <p:ph type="sldNum" sz="quarter" idx="11"/>
          </p:nvPr>
        </p:nvSpPr>
        <p:spPr/>
        <p:txBody>
          <a:bodyPr/>
          <a:lstStyle/>
          <a:p>
            <a:fld id="{1789C0F2-17E0-497A-9BBE-0C73201AAFE3}" type="slidenum">
              <a:rPr lang="en-US" smtClean="0"/>
              <a:pPr/>
              <a:t>39</a:t>
            </a:fld>
            <a:endParaRPr lang="en-US" dirty="0"/>
          </a:p>
        </p:txBody>
      </p:sp>
      <p:sp>
        <p:nvSpPr>
          <p:cNvPr id="6" name="Content Placeholder 5">
            <a:extLst>
              <a:ext uri="{FF2B5EF4-FFF2-40B4-BE49-F238E27FC236}">
                <a16:creationId xmlns:a16="http://schemas.microsoft.com/office/drawing/2014/main" id="{63EA3B95-6005-8075-F5CE-4C63530BEA8A}"/>
              </a:ext>
            </a:extLst>
          </p:cNvPr>
          <p:cNvSpPr>
            <a:spLocks noGrp="1"/>
          </p:cNvSpPr>
          <p:nvPr>
            <p:ph idx="1"/>
          </p:nvPr>
        </p:nvSpPr>
        <p:spPr/>
        <p:txBody>
          <a:bodyPr/>
          <a:lstStyle/>
          <a:p>
            <a:r>
              <a:rPr lang="en-US" dirty="0">
                <a:hlinkClick r:id="rId2"/>
              </a:rPr>
              <a:t>https://www.youtube.com/watch?v=KyrWdwW89FU&amp;t=7s</a:t>
            </a:r>
            <a:endParaRPr lang="en-US" dirty="0"/>
          </a:p>
          <a:p>
            <a:endParaRPr lang="en-US" dirty="0"/>
          </a:p>
        </p:txBody>
      </p:sp>
    </p:spTree>
    <p:extLst>
      <p:ext uri="{BB962C8B-B14F-4D97-AF65-F5344CB8AC3E}">
        <p14:creationId xmlns:p14="http://schemas.microsoft.com/office/powerpoint/2010/main" val="1496644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B19DF9-88A2-09E3-4ED2-967B23821477}"/>
              </a:ext>
            </a:extLst>
          </p:cNvPr>
          <p:cNvSpPr>
            <a:spLocks noGrp="1"/>
          </p:cNvSpPr>
          <p:nvPr>
            <p:ph type="title"/>
          </p:nvPr>
        </p:nvSpPr>
        <p:spPr/>
        <p:txBody>
          <a:bodyPr/>
          <a:lstStyle/>
          <a:p>
            <a:pPr algn="ctr"/>
            <a:r>
              <a:rPr lang="en-US" dirty="0"/>
              <a:t>Samuel anoints King Saul</a:t>
            </a:r>
          </a:p>
        </p:txBody>
      </p:sp>
      <p:sp>
        <p:nvSpPr>
          <p:cNvPr id="4" name="Slide Number Placeholder 3">
            <a:extLst>
              <a:ext uri="{FF2B5EF4-FFF2-40B4-BE49-F238E27FC236}">
                <a16:creationId xmlns:a16="http://schemas.microsoft.com/office/drawing/2014/main" id="{3C993EA3-410A-A565-D71A-BCABBFE86C57}"/>
              </a:ext>
            </a:extLst>
          </p:cNvPr>
          <p:cNvSpPr>
            <a:spLocks noGrp="1"/>
          </p:cNvSpPr>
          <p:nvPr>
            <p:ph type="sldNum" sz="quarter" idx="11"/>
          </p:nvPr>
        </p:nvSpPr>
        <p:spPr/>
        <p:txBody>
          <a:bodyPr/>
          <a:lstStyle/>
          <a:p>
            <a:fld id="{1789C0F2-17E0-497A-9BBE-0C73201AAFE3}" type="slidenum">
              <a:rPr lang="en-US" smtClean="0"/>
              <a:pPr/>
              <a:t>4</a:t>
            </a:fld>
            <a:endParaRPr lang="en-US" dirty="0"/>
          </a:p>
        </p:txBody>
      </p:sp>
      <p:pic>
        <p:nvPicPr>
          <p:cNvPr id="1026" name="Picture 2">
            <a:extLst>
              <a:ext uri="{FF2B5EF4-FFF2-40B4-BE49-F238E27FC236}">
                <a16:creationId xmlns:a16="http://schemas.microsoft.com/office/drawing/2014/main" id="{5059B13D-8E10-03A5-3139-0F17269F65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7463" y="797954"/>
            <a:ext cx="6096000" cy="343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01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AEF14B-2F1B-6ABE-2879-22A9691B9905}"/>
              </a:ext>
            </a:extLst>
          </p:cNvPr>
          <p:cNvSpPr>
            <a:spLocks noGrp="1"/>
          </p:cNvSpPr>
          <p:nvPr>
            <p:ph type="title"/>
          </p:nvPr>
        </p:nvSpPr>
        <p:spPr>
          <a:xfrm>
            <a:off x="0" y="4876800"/>
            <a:ext cx="9144000" cy="1169670"/>
          </a:xfrm>
        </p:spPr>
        <p:txBody>
          <a:bodyPr/>
          <a:lstStyle/>
          <a:p>
            <a:pPr algn="ctr"/>
            <a:r>
              <a:rPr lang="en-US" dirty="0"/>
              <a:t>Patrick Henry: “I smell a rat”</a:t>
            </a:r>
          </a:p>
        </p:txBody>
      </p:sp>
      <p:pic>
        <p:nvPicPr>
          <p:cNvPr id="1026" name="Picture 2" descr="Patrick Henry summary | Britannica">
            <a:extLst>
              <a:ext uri="{FF2B5EF4-FFF2-40B4-BE49-F238E27FC236}">
                <a16:creationId xmlns:a16="http://schemas.microsoft.com/office/drawing/2014/main" id="{30C91305-FB5D-9D18-2536-8D00493DE8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8261" y="610235"/>
            <a:ext cx="3191256"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54F6888-F920-CCE1-55DF-688D41058DC0}"/>
              </a:ext>
            </a:extLst>
          </p:cNvPr>
          <p:cNvSpPr>
            <a:spLocks noGrp="1"/>
          </p:cNvSpPr>
          <p:nvPr>
            <p:ph type="sldNum" sz="quarter" idx="11"/>
          </p:nvPr>
        </p:nvSpPr>
        <p:spPr/>
        <p:txBody>
          <a:bodyPr/>
          <a:lstStyle/>
          <a:p>
            <a:fld id="{1789C0F2-17E0-497A-9BBE-0C73201AAFE3}" type="slidenum">
              <a:rPr lang="en-US" smtClean="0"/>
              <a:pPr/>
              <a:t>40</a:t>
            </a:fld>
            <a:endParaRPr lang="en-US" dirty="0"/>
          </a:p>
        </p:txBody>
      </p:sp>
    </p:spTree>
    <p:extLst>
      <p:ext uri="{BB962C8B-B14F-4D97-AF65-F5344CB8AC3E}">
        <p14:creationId xmlns:p14="http://schemas.microsoft.com/office/powerpoint/2010/main" val="2666999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B7BB30-708A-0882-FB7B-BB37F0A99BD8}"/>
              </a:ext>
            </a:extLst>
          </p:cNvPr>
          <p:cNvSpPr>
            <a:spLocks noGrp="1"/>
          </p:cNvSpPr>
          <p:nvPr>
            <p:ph type="title"/>
          </p:nvPr>
        </p:nvSpPr>
        <p:spPr>
          <a:xfrm>
            <a:off x="777240" y="4876800"/>
            <a:ext cx="7543800" cy="1524000"/>
          </a:xfrm>
        </p:spPr>
        <p:txBody>
          <a:bodyPr/>
          <a:lstStyle/>
          <a:p>
            <a:pPr algn="ctr"/>
            <a:r>
              <a:rPr lang="en-US" dirty="0"/>
              <a:t>William Finlay</a:t>
            </a:r>
          </a:p>
        </p:txBody>
      </p:sp>
      <p:pic>
        <p:nvPicPr>
          <p:cNvPr id="2050" name="Picture 2" descr="William Findley - Wikipedia">
            <a:extLst>
              <a:ext uri="{FF2B5EF4-FFF2-40B4-BE49-F238E27FC236}">
                <a16:creationId xmlns:a16="http://schemas.microsoft.com/office/drawing/2014/main" id="{02533C61-D922-BD64-7163-43D8B3AAB5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7610" y="320040"/>
            <a:ext cx="3702520" cy="4467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300116_web1_wep-WilliamFindley-080822">
            <a:extLst>
              <a:ext uri="{FF2B5EF4-FFF2-40B4-BE49-F238E27FC236}">
                <a16:creationId xmlns:a16="http://schemas.microsoft.com/office/drawing/2014/main" id="{B0F3F221-0197-4FA9-419D-F4F45218F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546" y="320040"/>
            <a:ext cx="5956944" cy="446770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FBE6CBF-CFD2-A799-03CE-1CFB7A5F8C5C}"/>
              </a:ext>
            </a:extLst>
          </p:cNvPr>
          <p:cNvSpPr>
            <a:spLocks noGrp="1"/>
          </p:cNvSpPr>
          <p:nvPr>
            <p:ph type="sldNum" sz="quarter" idx="11"/>
          </p:nvPr>
        </p:nvSpPr>
        <p:spPr/>
        <p:txBody>
          <a:bodyPr/>
          <a:lstStyle/>
          <a:p>
            <a:fld id="{1789C0F2-17E0-497A-9BBE-0C73201AAFE3}" type="slidenum">
              <a:rPr lang="en-US" smtClean="0"/>
              <a:pPr/>
              <a:t>41</a:t>
            </a:fld>
            <a:endParaRPr lang="en-US" dirty="0"/>
          </a:p>
        </p:txBody>
      </p:sp>
    </p:spTree>
    <p:extLst>
      <p:ext uri="{BB962C8B-B14F-4D97-AF65-F5344CB8AC3E}">
        <p14:creationId xmlns:p14="http://schemas.microsoft.com/office/powerpoint/2010/main" val="1536454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D131E8-3D1B-BC8C-1D45-A3F9675A6AE7}"/>
              </a:ext>
            </a:extLst>
          </p:cNvPr>
          <p:cNvSpPr>
            <a:spLocks noGrp="1"/>
          </p:cNvSpPr>
          <p:nvPr>
            <p:ph type="title"/>
          </p:nvPr>
        </p:nvSpPr>
        <p:spPr/>
        <p:txBody>
          <a:bodyPr/>
          <a:lstStyle/>
          <a:p>
            <a:r>
              <a:rPr lang="en-US" dirty="0"/>
              <a:t>Washington and Billy Lee</a:t>
            </a:r>
          </a:p>
        </p:txBody>
      </p:sp>
      <p:pic>
        <p:nvPicPr>
          <p:cNvPr id="18434" name="Picture 2" descr="William &quot;Billy&quot; Lee | American Battlefield Trust">
            <a:extLst>
              <a:ext uri="{FF2B5EF4-FFF2-40B4-BE49-F238E27FC236}">
                <a16:creationId xmlns:a16="http://schemas.microsoft.com/office/drawing/2014/main" id="{259C1CB9-85F2-7B28-8A17-34F8D34023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4669" y="828635"/>
            <a:ext cx="6354662" cy="33369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ECA0152-39E8-1A3E-1066-4FC8889D4EB9}"/>
              </a:ext>
            </a:extLst>
          </p:cNvPr>
          <p:cNvSpPr>
            <a:spLocks noGrp="1"/>
          </p:cNvSpPr>
          <p:nvPr>
            <p:ph type="sldNum" sz="quarter" idx="11"/>
          </p:nvPr>
        </p:nvSpPr>
        <p:spPr/>
        <p:txBody>
          <a:bodyPr/>
          <a:lstStyle/>
          <a:p>
            <a:fld id="{1789C0F2-17E0-497A-9BBE-0C73201AAFE3}" type="slidenum">
              <a:rPr lang="en-US" smtClean="0"/>
              <a:pPr/>
              <a:t>42</a:t>
            </a:fld>
            <a:endParaRPr lang="en-US" dirty="0"/>
          </a:p>
        </p:txBody>
      </p:sp>
    </p:spTree>
    <p:extLst>
      <p:ext uri="{BB962C8B-B14F-4D97-AF65-F5344CB8AC3E}">
        <p14:creationId xmlns:p14="http://schemas.microsoft.com/office/powerpoint/2010/main" val="2655833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83B45C-C007-3826-EEE5-3D09B33F1121}"/>
              </a:ext>
            </a:extLst>
          </p:cNvPr>
          <p:cNvSpPr>
            <a:spLocks noGrp="1"/>
          </p:cNvSpPr>
          <p:nvPr>
            <p:ph type="title"/>
          </p:nvPr>
        </p:nvSpPr>
        <p:spPr>
          <a:xfrm>
            <a:off x="81023" y="4876799"/>
            <a:ext cx="9062977" cy="1270001"/>
          </a:xfrm>
        </p:spPr>
        <p:txBody>
          <a:bodyPr/>
          <a:lstStyle/>
          <a:p>
            <a:r>
              <a:rPr lang="en-US" dirty="0"/>
              <a:t>Gouverneur and Roger Morris</a:t>
            </a:r>
          </a:p>
        </p:txBody>
      </p:sp>
      <p:sp>
        <p:nvSpPr>
          <p:cNvPr id="4" name="Slide Number Placeholder 3">
            <a:extLst>
              <a:ext uri="{FF2B5EF4-FFF2-40B4-BE49-F238E27FC236}">
                <a16:creationId xmlns:a16="http://schemas.microsoft.com/office/drawing/2014/main" id="{F7AC5CA6-352C-1510-BDE7-3B1CF9FB7134}"/>
              </a:ext>
            </a:extLst>
          </p:cNvPr>
          <p:cNvSpPr>
            <a:spLocks noGrp="1"/>
          </p:cNvSpPr>
          <p:nvPr>
            <p:ph type="sldNum" sz="quarter" idx="11"/>
          </p:nvPr>
        </p:nvSpPr>
        <p:spPr/>
        <p:txBody>
          <a:bodyPr/>
          <a:lstStyle/>
          <a:p>
            <a:fld id="{1789C0F2-17E0-497A-9BBE-0C73201AAFE3}" type="slidenum">
              <a:rPr lang="en-US" smtClean="0"/>
              <a:pPr/>
              <a:t>43</a:t>
            </a:fld>
            <a:endParaRPr lang="en-US" dirty="0"/>
          </a:p>
        </p:txBody>
      </p:sp>
      <p:pic>
        <p:nvPicPr>
          <p:cNvPr id="1026" name="Picture 2" descr="Robert Morris (financier) - Wikipedia">
            <a:extLst>
              <a:ext uri="{FF2B5EF4-FFF2-40B4-BE49-F238E27FC236}">
                <a16:creationId xmlns:a16="http://schemas.microsoft.com/office/drawing/2014/main" id="{C87CB93E-02DB-B6C6-F563-84E5738981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0684" y="567925"/>
            <a:ext cx="4826643" cy="402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6F3A1D-F3EC-BA80-0B9B-63F5FA317C9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D3263CF-A778-7A9E-511A-2AE2E9B64E23}"/>
              </a:ext>
            </a:extLst>
          </p:cNvPr>
          <p:cNvSpPr>
            <a:spLocks noGrp="1"/>
          </p:cNvSpPr>
          <p:nvPr>
            <p:ph type="sldNum" sz="quarter" idx="11"/>
          </p:nvPr>
        </p:nvSpPr>
        <p:spPr/>
        <p:txBody>
          <a:bodyPr/>
          <a:lstStyle/>
          <a:p>
            <a:fld id="{1789C0F2-17E0-497A-9BBE-0C73201AAFE3}" type="slidenum">
              <a:rPr lang="en-US" smtClean="0"/>
              <a:pPr/>
              <a:t>44</a:t>
            </a:fld>
            <a:endParaRPr lang="en-US" dirty="0"/>
          </a:p>
        </p:txBody>
      </p:sp>
      <p:pic>
        <p:nvPicPr>
          <p:cNvPr id="1026" name="Picture 2">
            <a:extLst>
              <a:ext uri="{FF2B5EF4-FFF2-40B4-BE49-F238E27FC236}">
                <a16:creationId xmlns:a16="http://schemas.microsoft.com/office/drawing/2014/main" id="{5EFA8EB8-65E0-2084-8512-AB0168DC07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0375" y="236812"/>
            <a:ext cx="6083053" cy="405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807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C66EA-5B66-AAD9-AA62-BBD56155226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4A6E7E49-829D-315A-04A2-24E8C76739B5}"/>
              </a:ext>
            </a:extLst>
          </p:cNvPr>
          <p:cNvSpPr>
            <a:spLocks noGrp="1"/>
          </p:cNvSpPr>
          <p:nvPr>
            <p:ph type="sldNum" sz="quarter" idx="11"/>
          </p:nvPr>
        </p:nvSpPr>
        <p:spPr/>
        <p:txBody>
          <a:bodyPr/>
          <a:lstStyle/>
          <a:p>
            <a:fld id="{1789C0F2-17E0-497A-9BBE-0C73201AAFE3}" type="slidenum">
              <a:rPr lang="en-US" smtClean="0"/>
              <a:pPr/>
              <a:t>45</a:t>
            </a:fld>
            <a:endParaRPr lang="en-US" dirty="0"/>
          </a:p>
        </p:txBody>
      </p:sp>
      <p:pic>
        <p:nvPicPr>
          <p:cNvPr id="1026" name="Picture 2" descr="undefined">
            <a:extLst>
              <a:ext uri="{FF2B5EF4-FFF2-40B4-BE49-F238E27FC236}">
                <a16:creationId xmlns:a16="http://schemas.microsoft.com/office/drawing/2014/main" id="{5B3099EA-4B06-45C9-601D-B635A391FD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284" y="283488"/>
            <a:ext cx="8727432" cy="629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79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5E7C6-A225-5899-4DB6-62DF716A8176}"/>
              </a:ext>
            </a:extLst>
          </p:cNvPr>
          <p:cNvSpPr>
            <a:spLocks noGrp="1"/>
          </p:cNvSpPr>
          <p:nvPr>
            <p:ph type="title"/>
          </p:nvPr>
        </p:nvSpPr>
        <p:spPr>
          <a:xfrm>
            <a:off x="62889" y="4876800"/>
            <a:ext cx="8988513" cy="965200"/>
          </a:xfrm>
        </p:spPr>
        <p:txBody>
          <a:bodyPr/>
          <a:lstStyle/>
          <a:p>
            <a:pPr algn="ctr"/>
            <a:r>
              <a:rPr lang="en-US" dirty="0"/>
              <a:t>Mason, Franklin, James Wilson</a:t>
            </a:r>
          </a:p>
        </p:txBody>
      </p:sp>
      <p:sp>
        <p:nvSpPr>
          <p:cNvPr id="4" name="Slide Number Placeholder 3">
            <a:extLst>
              <a:ext uri="{FF2B5EF4-FFF2-40B4-BE49-F238E27FC236}">
                <a16:creationId xmlns:a16="http://schemas.microsoft.com/office/drawing/2014/main" id="{66A20BFB-4337-B4BE-F2AB-C8B4B9E55674}"/>
              </a:ext>
            </a:extLst>
          </p:cNvPr>
          <p:cNvSpPr>
            <a:spLocks noGrp="1"/>
          </p:cNvSpPr>
          <p:nvPr>
            <p:ph type="sldNum" sz="quarter" idx="11"/>
          </p:nvPr>
        </p:nvSpPr>
        <p:spPr/>
        <p:txBody>
          <a:bodyPr/>
          <a:lstStyle/>
          <a:p>
            <a:fld id="{1789C0F2-17E0-497A-9BBE-0C73201AAFE3}" type="slidenum">
              <a:rPr lang="en-US" smtClean="0"/>
              <a:pPr/>
              <a:t>46</a:t>
            </a:fld>
            <a:endParaRPr lang="en-US" dirty="0"/>
          </a:p>
        </p:txBody>
      </p:sp>
      <p:pic>
        <p:nvPicPr>
          <p:cNvPr id="2050" name="Picture 2" descr="George Mason, the Man | Antonin Scalia Law School">
            <a:extLst>
              <a:ext uri="{FF2B5EF4-FFF2-40B4-BE49-F238E27FC236}">
                <a16:creationId xmlns:a16="http://schemas.microsoft.com/office/drawing/2014/main" id="{33961A4D-48A3-D906-0A62-1973CA4E6B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90" y="0"/>
            <a:ext cx="289367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njamin Franklin | Biography, Inventions, Books, American Revolution, &amp;  Facts | Britannica">
            <a:extLst>
              <a:ext uri="{FF2B5EF4-FFF2-40B4-BE49-F238E27FC236}">
                <a16:creationId xmlns:a16="http://schemas.microsoft.com/office/drawing/2014/main" id="{376DAB51-3FF2-D723-C589-D2D9C9DB4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470" y="0"/>
            <a:ext cx="2755340" cy="33045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ames Wilson (1742-1798) · George Washington's Mount Vernon">
            <a:extLst>
              <a:ext uri="{FF2B5EF4-FFF2-40B4-BE49-F238E27FC236}">
                <a16:creationId xmlns:a16="http://schemas.microsoft.com/office/drawing/2014/main" id="{397F736B-E4C4-1E0C-E4B7-6600F438D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466" y="225707"/>
            <a:ext cx="2392161" cy="285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244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EFB00-F05B-6207-98B9-4F39FED385D6}"/>
              </a:ext>
            </a:extLst>
          </p:cNvPr>
          <p:cNvSpPr>
            <a:spLocks noGrp="1"/>
          </p:cNvSpPr>
          <p:nvPr>
            <p:ph type="title"/>
          </p:nvPr>
        </p:nvSpPr>
        <p:spPr>
          <a:xfrm>
            <a:off x="225706" y="5434957"/>
            <a:ext cx="8692587" cy="1118886"/>
          </a:xfrm>
        </p:spPr>
        <p:txBody>
          <a:bodyPr/>
          <a:lstStyle/>
          <a:p>
            <a:pPr algn="ctr"/>
            <a:r>
              <a:rPr lang="en-US" sz="3600" dirty="0"/>
              <a:t>Jean-Louis David, The Lictors bring the bodies of his sons to Brutus (1789)</a:t>
            </a:r>
          </a:p>
        </p:txBody>
      </p:sp>
      <p:sp>
        <p:nvSpPr>
          <p:cNvPr id="4" name="Slide Number Placeholder 3">
            <a:extLst>
              <a:ext uri="{FF2B5EF4-FFF2-40B4-BE49-F238E27FC236}">
                <a16:creationId xmlns:a16="http://schemas.microsoft.com/office/drawing/2014/main" id="{3E1196D1-25D6-E22D-008C-6C820CC693AC}"/>
              </a:ext>
            </a:extLst>
          </p:cNvPr>
          <p:cNvSpPr>
            <a:spLocks noGrp="1"/>
          </p:cNvSpPr>
          <p:nvPr>
            <p:ph type="sldNum" sz="quarter" idx="11"/>
          </p:nvPr>
        </p:nvSpPr>
        <p:spPr/>
        <p:txBody>
          <a:bodyPr/>
          <a:lstStyle/>
          <a:p>
            <a:fld id="{1789C0F2-17E0-497A-9BBE-0C73201AAFE3}" type="slidenum">
              <a:rPr lang="en-US" smtClean="0"/>
              <a:pPr/>
              <a:t>5</a:t>
            </a:fld>
            <a:endParaRPr lang="en-US" dirty="0"/>
          </a:p>
        </p:txBody>
      </p:sp>
      <p:pic>
        <p:nvPicPr>
          <p:cNvPr id="2050" name="Picture 2">
            <a:extLst>
              <a:ext uri="{FF2B5EF4-FFF2-40B4-BE49-F238E27FC236}">
                <a16:creationId xmlns:a16="http://schemas.microsoft.com/office/drawing/2014/main" id="{B98B2B75-35CA-CCDB-9538-FC8F44D892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6719" y="180260"/>
            <a:ext cx="6230561" cy="476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2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2D0757-DB5A-5FEE-7305-699B8A7C6812}"/>
              </a:ext>
            </a:extLst>
          </p:cNvPr>
          <p:cNvSpPr>
            <a:spLocks noGrp="1"/>
          </p:cNvSpPr>
          <p:nvPr>
            <p:ph type="title"/>
          </p:nvPr>
        </p:nvSpPr>
        <p:spPr/>
        <p:txBody>
          <a:bodyPr/>
          <a:lstStyle/>
          <a:p>
            <a:pPr algn="ctr"/>
            <a:r>
              <a:rPr lang="en-US" dirty="0"/>
              <a:t>Montesquieu</a:t>
            </a:r>
          </a:p>
        </p:txBody>
      </p:sp>
      <p:pic>
        <p:nvPicPr>
          <p:cNvPr id="1026" name="Picture 2" descr="Amazon.com: Baron De Montesquieu N(1689-1755) Charles Louis De Secondat  Baron De La Br?De Et De Montesquieu French Philosopher And Jurist  Lithograrph French 19Th Century Poster Print by (24 x 36): Posters &amp;">
            <a:extLst>
              <a:ext uri="{FF2B5EF4-FFF2-40B4-BE49-F238E27FC236}">
                <a16:creationId xmlns:a16="http://schemas.microsoft.com/office/drawing/2014/main" id="{51C912B6-8469-1BA5-0019-1B5C90069F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3205" y="15943"/>
            <a:ext cx="3577590" cy="486085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CBEBE7B-9E29-550F-1F39-34D39D6CD31C}"/>
              </a:ext>
            </a:extLst>
          </p:cNvPr>
          <p:cNvSpPr>
            <a:spLocks noGrp="1"/>
          </p:cNvSpPr>
          <p:nvPr>
            <p:ph type="sldNum" sz="quarter" idx="11"/>
          </p:nvPr>
        </p:nvSpPr>
        <p:spPr/>
        <p:txBody>
          <a:bodyPr/>
          <a:lstStyle/>
          <a:p>
            <a:fld id="{1789C0F2-17E0-497A-9BBE-0C73201AAFE3}" type="slidenum">
              <a:rPr lang="en-US" smtClean="0"/>
              <a:pPr/>
              <a:t>6</a:t>
            </a:fld>
            <a:endParaRPr lang="en-US" dirty="0"/>
          </a:p>
        </p:txBody>
      </p:sp>
    </p:spTree>
    <p:extLst>
      <p:ext uri="{BB962C8B-B14F-4D97-AF65-F5344CB8AC3E}">
        <p14:creationId xmlns:p14="http://schemas.microsoft.com/office/powerpoint/2010/main" val="2719396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C043B-6F87-BA31-EC7C-AA9430BBE19F}"/>
              </a:ext>
            </a:extLst>
          </p:cNvPr>
          <p:cNvSpPr>
            <a:spLocks noGrp="1"/>
          </p:cNvSpPr>
          <p:nvPr>
            <p:ph type="title"/>
          </p:nvPr>
        </p:nvSpPr>
        <p:spPr>
          <a:xfrm>
            <a:off x="800100" y="5494020"/>
            <a:ext cx="7543800" cy="914400"/>
          </a:xfrm>
        </p:spPr>
        <p:txBody>
          <a:bodyPr/>
          <a:lstStyle/>
          <a:p>
            <a:pPr algn="ctr"/>
            <a:r>
              <a:rPr lang="en-US" dirty="0"/>
              <a:t>France vs. Britain</a:t>
            </a:r>
          </a:p>
        </p:txBody>
      </p:sp>
      <p:pic>
        <p:nvPicPr>
          <p:cNvPr id="4" name="Picture 2" descr="In this painting we see Speaker Arthur Onslow calling upon Sir Robert Walpole to speak in the House of Commons in 1730.">
            <a:extLst>
              <a:ext uri="{FF2B5EF4-FFF2-40B4-BE49-F238E27FC236}">
                <a16:creationId xmlns:a16="http://schemas.microsoft.com/office/drawing/2014/main" id="{668C7F45-CF86-3386-C7A3-FFEDF4375E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52289" y="674370"/>
            <a:ext cx="2898902"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sailles and the Royal Court | Palace of Versailles">
            <a:extLst>
              <a:ext uri="{FF2B5EF4-FFF2-40B4-BE49-F238E27FC236}">
                <a16:creationId xmlns:a16="http://schemas.microsoft.com/office/drawing/2014/main" id="{93532F94-D5A7-890B-997B-6E101A7F3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870" y="780828"/>
            <a:ext cx="2814638" cy="373211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A792035-CD95-1884-26C7-4C220FED9798}"/>
              </a:ext>
            </a:extLst>
          </p:cNvPr>
          <p:cNvSpPr>
            <a:spLocks noGrp="1"/>
          </p:cNvSpPr>
          <p:nvPr>
            <p:ph type="sldNum" sz="quarter" idx="11"/>
          </p:nvPr>
        </p:nvSpPr>
        <p:spPr/>
        <p:txBody>
          <a:bodyPr/>
          <a:lstStyle/>
          <a:p>
            <a:fld id="{1789C0F2-17E0-497A-9BBE-0C73201AAFE3}" type="slidenum">
              <a:rPr lang="en-US" smtClean="0"/>
              <a:pPr/>
              <a:t>7</a:t>
            </a:fld>
            <a:endParaRPr lang="en-US" dirty="0"/>
          </a:p>
        </p:txBody>
      </p:sp>
    </p:spTree>
    <p:extLst>
      <p:ext uri="{BB962C8B-B14F-4D97-AF65-F5344CB8AC3E}">
        <p14:creationId xmlns:p14="http://schemas.microsoft.com/office/powerpoint/2010/main" val="2117521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4A8402-8642-0AB3-9AF8-A9D5C46D4902}"/>
              </a:ext>
            </a:extLst>
          </p:cNvPr>
          <p:cNvSpPr>
            <a:spLocks noGrp="1"/>
          </p:cNvSpPr>
          <p:nvPr>
            <p:ph type="title"/>
          </p:nvPr>
        </p:nvSpPr>
        <p:spPr/>
        <p:txBody>
          <a:bodyPr/>
          <a:lstStyle/>
          <a:p>
            <a:pPr algn="ctr"/>
            <a:r>
              <a:rPr lang="en-US" dirty="0"/>
              <a:t>The King-in-Parliament</a:t>
            </a:r>
          </a:p>
        </p:txBody>
      </p:sp>
      <p:pic>
        <p:nvPicPr>
          <p:cNvPr id="3074" name="Picture 2" descr="King Charles III Opens Parliament For the First Time as Monarch - The New  York Times">
            <a:extLst>
              <a:ext uri="{FF2B5EF4-FFF2-40B4-BE49-F238E27FC236}">
                <a16:creationId xmlns:a16="http://schemas.microsoft.com/office/drawing/2014/main" id="{46657315-0027-B791-97BD-A983BBBC22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3040" y="35560"/>
            <a:ext cx="6720840" cy="44805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062575B-4FC2-8F57-F1CC-C847DD20EA79}"/>
              </a:ext>
            </a:extLst>
          </p:cNvPr>
          <p:cNvSpPr>
            <a:spLocks noGrp="1"/>
          </p:cNvSpPr>
          <p:nvPr>
            <p:ph type="sldNum" sz="quarter" idx="11"/>
          </p:nvPr>
        </p:nvSpPr>
        <p:spPr/>
        <p:txBody>
          <a:bodyPr/>
          <a:lstStyle/>
          <a:p>
            <a:fld id="{1789C0F2-17E0-497A-9BBE-0C73201AAFE3}" type="slidenum">
              <a:rPr lang="en-US" smtClean="0"/>
              <a:pPr/>
              <a:t>8</a:t>
            </a:fld>
            <a:endParaRPr lang="en-US" dirty="0"/>
          </a:p>
        </p:txBody>
      </p:sp>
    </p:spTree>
    <p:extLst>
      <p:ext uri="{BB962C8B-B14F-4D97-AF65-F5344CB8AC3E}">
        <p14:creationId xmlns:p14="http://schemas.microsoft.com/office/powerpoint/2010/main" val="247398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1FCA04-1634-E090-18D7-E58721F80C6F}"/>
              </a:ext>
            </a:extLst>
          </p:cNvPr>
          <p:cNvSpPr>
            <a:spLocks noGrp="1"/>
          </p:cNvSpPr>
          <p:nvPr>
            <p:ph type="title"/>
          </p:nvPr>
        </p:nvSpPr>
        <p:spPr/>
        <p:txBody>
          <a:bodyPr/>
          <a:lstStyle/>
          <a:p>
            <a:pPr algn="ctr"/>
            <a:r>
              <a:rPr lang="en-US" dirty="0"/>
              <a:t>Separation of Powers</a:t>
            </a:r>
          </a:p>
        </p:txBody>
      </p:sp>
      <p:pic>
        <p:nvPicPr>
          <p:cNvPr id="4098" name="Picture 2" descr="resourcesforhistoryteachers / Branches of American Government and the  Separation of Powers">
            <a:extLst>
              <a:ext uri="{FF2B5EF4-FFF2-40B4-BE49-F238E27FC236}">
                <a16:creationId xmlns:a16="http://schemas.microsoft.com/office/drawing/2014/main" id="{4348F6DB-1555-E901-6844-03CE443472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8830" y="106680"/>
            <a:ext cx="4814570" cy="46634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B4EC96F-B04A-BC63-BE25-DC9BB18D2E87}"/>
              </a:ext>
            </a:extLst>
          </p:cNvPr>
          <p:cNvSpPr>
            <a:spLocks noGrp="1"/>
          </p:cNvSpPr>
          <p:nvPr>
            <p:ph type="sldNum" sz="quarter" idx="11"/>
          </p:nvPr>
        </p:nvSpPr>
        <p:spPr/>
        <p:txBody>
          <a:bodyPr/>
          <a:lstStyle/>
          <a:p>
            <a:fld id="{1789C0F2-17E0-497A-9BBE-0C73201AAFE3}" type="slidenum">
              <a:rPr lang="en-US" smtClean="0"/>
              <a:pPr/>
              <a:t>9</a:t>
            </a:fld>
            <a:endParaRPr lang="en-US" dirty="0"/>
          </a:p>
        </p:txBody>
      </p:sp>
    </p:spTree>
    <p:extLst>
      <p:ext uri="{BB962C8B-B14F-4D97-AF65-F5344CB8AC3E}">
        <p14:creationId xmlns:p14="http://schemas.microsoft.com/office/powerpoint/2010/main" val="3008996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4815</TotalTime>
  <Words>776</Words>
  <Application>Microsoft Macintosh PowerPoint</Application>
  <PresentationFormat>On-screen Show (4:3)</PresentationFormat>
  <Paragraphs>119</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Open Sans</vt:lpstr>
      <vt:lpstr>Palatino Linotype</vt:lpstr>
      <vt:lpstr>Source Sans Pro</vt:lpstr>
      <vt:lpstr>Wingdings</vt:lpstr>
      <vt:lpstr>Elemental</vt:lpstr>
      <vt:lpstr>Structure of Liberty</vt:lpstr>
      <vt:lpstr>The Intellectual Origins of the Republic</vt:lpstr>
      <vt:lpstr>Don Lutz’s list of who the Founders were reading</vt:lpstr>
      <vt:lpstr>Samuel anoints King Saul</vt:lpstr>
      <vt:lpstr>Jean-Louis David, The Lictors bring the bodies of his sons to Brutus (1789)</vt:lpstr>
      <vt:lpstr>Montesquieu</vt:lpstr>
      <vt:lpstr>France vs. Britain</vt:lpstr>
      <vt:lpstr>The King-in-Parliament</vt:lpstr>
      <vt:lpstr>Separation of Powers</vt:lpstr>
      <vt:lpstr>Where the executive assumes the legislative power</vt:lpstr>
      <vt:lpstr>Where the executive assumes the judicial power</vt:lpstr>
      <vt:lpstr>“This beautiful system was invented first in the woods”</vt:lpstr>
      <vt:lpstr>What’s the optimal size of a country?</vt:lpstr>
      <vt:lpstr>Montesquieu</vt:lpstr>
      <vt:lpstr>Daniel Boone leads settlers through the Cumberland Gap to Kentucky, 1775</vt:lpstr>
      <vt:lpstr>David Hume What was his plan of government? “either by a dissolution of some old government, or by the combination of men to form a new one, in some distant part of the world”</vt:lpstr>
      <vt:lpstr>Filtration</vt:lpstr>
      <vt:lpstr>Hume:  Why is Bigness Goodness?</vt:lpstr>
      <vt:lpstr>The Articles of Confederation</vt:lpstr>
      <vt:lpstr>The Articles of Confederation</vt:lpstr>
      <vt:lpstr>The Articles of Confederation</vt:lpstr>
      <vt:lpstr>Valley Forge, 1777-78</vt:lpstr>
      <vt:lpstr>The Newburgh Mutiny, 1783</vt:lpstr>
      <vt:lpstr>Society of the Cincinnati</vt:lpstr>
      <vt:lpstr>The Articles of Confederation</vt:lpstr>
      <vt:lpstr>The Articles of Confederation</vt:lpstr>
      <vt:lpstr>The Alexandria Conference</vt:lpstr>
      <vt:lpstr>The Annapolis Conference</vt:lpstr>
      <vt:lpstr>Congress authorizes the Constitutional Convention, Feb. 21, 1787</vt:lpstr>
      <vt:lpstr>PowerPoint Presentation</vt:lpstr>
      <vt:lpstr>Treaty of Paris, 1783</vt:lpstr>
      <vt:lpstr>PowerPoint Presentation</vt:lpstr>
      <vt:lpstr>Northwest Territories, 1787</vt:lpstr>
      <vt:lpstr>Northwest Ordinance</vt:lpstr>
      <vt:lpstr>Northwest Ordinance</vt:lpstr>
      <vt:lpstr>Who wasn’t in Philadelphia</vt:lpstr>
      <vt:lpstr>Jefferson in Paris 1784-89</vt:lpstr>
      <vt:lpstr>John Adams A Defense of the Constitutions (1787)</vt:lpstr>
      <vt:lpstr>John Adams A Defense of the Constitutions (1787)</vt:lpstr>
      <vt:lpstr>Patrick Henry: “I smell a rat”</vt:lpstr>
      <vt:lpstr>William Finlay</vt:lpstr>
      <vt:lpstr>Washington and Billy Lee</vt:lpstr>
      <vt:lpstr>Gouverneur and Roger Morris</vt:lpstr>
      <vt:lpstr>PowerPoint Presentation</vt:lpstr>
      <vt:lpstr>PowerPoint Presentation</vt:lpstr>
      <vt:lpstr>Mason, Franklin, James Wilson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Way Back</dc:title>
  <dc:creator>F.H. Buckley</dc:creator>
  <cp:lastModifiedBy>Francis Buckley</cp:lastModifiedBy>
  <cp:revision>301</cp:revision>
  <dcterms:created xsi:type="dcterms:W3CDTF">2016-01-11T21:20:36Z</dcterms:created>
  <dcterms:modified xsi:type="dcterms:W3CDTF">2024-01-24T23:22:18Z</dcterms:modified>
</cp:coreProperties>
</file>