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0" r:id="rId3"/>
    <p:sldId id="378" r:id="rId4"/>
    <p:sldId id="309" r:id="rId5"/>
    <p:sldId id="339" r:id="rId6"/>
    <p:sldId id="310" r:id="rId7"/>
    <p:sldId id="311" r:id="rId8"/>
    <p:sldId id="341" r:id="rId9"/>
    <p:sldId id="312" r:id="rId10"/>
    <p:sldId id="342" r:id="rId11"/>
    <p:sldId id="361" r:id="rId12"/>
    <p:sldId id="360" r:id="rId13"/>
    <p:sldId id="320" r:id="rId14"/>
    <p:sldId id="374" r:id="rId15"/>
    <p:sldId id="331" r:id="rId16"/>
    <p:sldId id="362" r:id="rId17"/>
    <p:sldId id="364" r:id="rId18"/>
    <p:sldId id="358" r:id="rId19"/>
    <p:sldId id="343" r:id="rId20"/>
    <p:sldId id="344" r:id="rId21"/>
    <p:sldId id="345" r:id="rId22"/>
    <p:sldId id="346" r:id="rId23"/>
    <p:sldId id="372" r:id="rId24"/>
    <p:sldId id="347" r:id="rId25"/>
    <p:sldId id="375" r:id="rId26"/>
    <p:sldId id="348" r:id="rId27"/>
    <p:sldId id="373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5"/>
    <p:restoredTop sz="94672"/>
  </p:normalViewPr>
  <p:slideViewPr>
    <p:cSldViewPr snapToGrid="0" snapToObjects="1">
      <p:cViewPr varScale="1">
        <p:scale>
          <a:sx n="112" d="100"/>
          <a:sy n="112" d="100"/>
        </p:scale>
        <p:origin x="18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3062-C877-A94C-A0FE-A562C0AF281D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2B76-B5AB-A942-8AB1-6D26553D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0A775-DB0A-6640-BE9E-DEB34248E24D}" type="datetimeFigureOut">
              <a:rPr lang="en-US" smtClean="0"/>
              <a:t>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1A2F-6369-9A44-8911-94DD5C28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8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27D9-E523-3D46-B213-771F76657136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FEE-EF8E-EB4B-93FB-53848145B076}" type="datetime2">
              <a:rPr lang="en-US" smtClean="0"/>
              <a:t>Thursday, January 18,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11B2-283A-5A47-8E4F-2E62025AD45C}" type="datetime2">
              <a:rPr lang="en-US" smtClean="0"/>
              <a:t>Thursday, January 18,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79D4-C12C-5D4C-9214-6213F7FCFAC3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36C4-753E-E648-86A7-4738C24EB9DC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11EA-DAA0-6C4A-B1C5-FA8E0D54934D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2689-BA3E-4441-95DB-81E50BE85756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D326-30CB-4140-A80A-1395840FADB8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DF76-492E-E54A-927B-C2462E4776B0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5C7C-5A04-9848-869F-BC3315D3CC9D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283B-B845-BA4F-812F-487997CEF45B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C33F21-9081-C54E-85C5-3D4426300B7A}" type="datetime2">
              <a:rPr lang="en-US" smtClean="0"/>
              <a:t>Thursday, January 18,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buckley@g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6caJv__WS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92629"/>
            <a:ext cx="7543800" cy="2152650"/>
          </a:xfrm>
        </p:spPr>
        <p:txBody>
          <a:bodyPr/>
          <a:lstStyle/>
          <a:p>
            <a:pPr algn="ctr"/>
            <a:r>
              <a:rPr lang="en-US" sz="4800" dirty="0">
                <a:effectLst/>
              </a:rPr>
              <a:t>Structure of Liberty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5008" y="3258816"/>
            <a:ext cx="7008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F.H. Buckley, Scalia Law School</a:t>
            </a:r>
          </a:p>
          <a:p>
            <a:r>
              <a:rPr lang="en-US" sz="2800" dirty="0">
                <a:solidFill>
                  <a:srgbClr val="FF0000"/>
                </a:solidFill>
                <a:hlinkClick r:id="rId2"/>
              </a:rPr>
              <a:t>fbuckley@gmu.edu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fhbuckley.com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2BFEF8-6B75-54C7-08EB-8D70C005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593889"/>
            <a:ext cx="7748833" cy="3749511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selling document by the losers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Not read outside NY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Disappears till Charles Beard discovered it</a:t>
            </a: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7B0F7-1BDF-1F35-F647-4CAB26BA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44998"/>
            <a:ext cx="9144000" cy="133012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Madison’s Notes vs. The Federalist Papers</a:t>
            </a:r>
            <a:br>
              <a:rPr lang="en-US" sz="5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72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17854D-41D9-AFD3-DD1F-5400426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https://www.youtube.com/watch?v=E6caJv__WSM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EE5E4B-5BE1-2568-4602-AA14C96C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66269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75px-Map_of_territorial_growth_1775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" b="5130"/>
          <a:stretch>
            <a:fillRect/>
          </a:stretch>
        </p:blipFill>
        <p:spPr>
          <a:xfrm>
            <a:off x="2203048" y="152400"/>
            <a:ext cx="5180013" cy="60864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0461" y="57912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The 1774 Quebec 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31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sterritorialacquisitions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0821"/>
          <a:stretch>
            <a:fillRect/>
          </a:stretch>
        </p:blipFill>
        <p:spPr>
          <a:xfrm>
            <a:off x="296883" y="623187"/>
            <a:ext cx="8733937" cy="52403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9436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U.S. 1787</a:t>
            </a:r>
          </a:p>
        </p:txBody>
      </p:sp>
    </p:spTree>
    <p:extLst>
      <p:ext uri="{BB962C8B-B14F-4D97-AF65-F5344CB8AC3E}">
        <p14:creationId xmlns:p14="http://schemas.microsoft.com/office/powerpoint/2010/main" val="30479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C2BCFC-55A3-1813-AF77-9DD345AC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852160"/>
            <a:ext cx="7452360" cy="773430"/>
          </a:xfrm>
        </p:spPr>
        <p:txBody>
          <a:bodyPr/>
          <a:lstStyle/>
          <a:p>
            <a:pPr algn="ctr"/>
            <a:r>
              <a:rPr lang="en-US" sz="3200" dirty="0"/>
              <a:t>Somerset’s Case, 1773</a:t>
            </a:r>
          </a:p>
        </p:txBody>
      </p:sp>
      <p:pic>
        <p:nvPicPr>
          <p:cNvPr id="1026" name="Picture 2" descr="‘Granville Sharp the Abolitionist Rescuing a Slave from the Hands of His Master’ by James Hayllar, 1864">
            <a:extLst>
              <a:ext uri="{FF2B5EF4-FFF2-40B4-BE49-F238E27FC236}">
                <a16:creationId xmlns:a16="http://schemas.microsoft.com/office/drawing/2014/main" id="{D4D2CD21-74EA-3DC6-15BB-67B38A4F01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64" y="204371"/>
            <a:ext cx="4623007" cy="35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1CA48-2592-0135-0D7C-A1831D71716D}"/>
              </a:ext>
            </a:extLst>
          </p:cNvPr>
          <p:cNvSpPr txBox="1"/>
          <p:nvPr/>
        </p:nvSpPr>
        <p:spPr>
          <a:xfrm>
            <a:off x="0" y="4233386"/>
            <a:ext cx="9144000" cy="161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  <a:latin typeface="Gill Sans Light" panose="020B0302020104020203" pitchFamily="34" charset="-79"/>
                <a:cs typeface="Gill Sans Light" panose="020B0302020104020203" pitchFamily="34" charset="-79"/>
              </a:rPr>
              <a:t>Lord Mansfield: The state of slavery is of such a nature, that it is incapable of being introduced on any reasons … but only by positive law. … It is so odious, that nothing can be suffered to support it, but positive law. Whatever inconveniences, therefore, may follow from this decision, I cannot say this case is allowed or approved by the law of England; and therefore the black must be discharged.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84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FDC24D-2553-3E4F-B854-BD702A9E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50" y="367553"/>
            <a:ext cx="5556715" cy="498715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79701D-F99D-1D47-9A51-03AD0AA6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500255"/>
            <a:ext cx="8695763" cy="990192"/>
          </a:xfrm>
        </p:spPr>
        <p:txBody>
          <a:bodyPr/>
          <a:lstStyle/>
          <a:p>
            <a:r>
              <a:rPr lang="en-US" sz="3600"/>
              <a:t>     Lord Dunmore’s Proclamation </a:t>
            </a:r>
            <a:r>
              <a:rPr lang="en-US" sz="3600" dirty="0"/>
              <a:t>1775</a:t>
            </a:r>
          </a:p>
        </p:txBody>
      </p:sp>
    </p:spTree>
    <p:extLst>
      <p:ext uri="{BB962C8B-B14F-4D97-AF65-F5344CB8AC3E}">
        <p14:creationId xmlns:p14="http://schemas.microsoft.com/office/powerpoint/2010/main" val="21335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D875B-FBA3-1925-9CA6-714B3360A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685802"/>
            <a:ext cx="7974957" cy="2994948"/>
          </a:xfrm>
        </p:spPr>
        <p:txBody>
          <a:bodyPr>
            <a:noAutofit/>
          </a:bodyPr>
          <a:lstStyle/>
          <a:p>
            <a:r>
              <a:rPr lang="en-US" sz="3200" dirty="0"/>
              <a:t>Population US in 1776: 4 million</a:t>
            </a:r>
          </a:p>
          <a:p>
            <a:endParaRPr lang="en-US" sz="3200" dirty="0"/>
          </a:p>
          <a:p>
            <a:r>
              <a:rPr lang="en-US" sz="3200" dirty="0"/>
              <a:t>Population Canada 1867: 4 million</a:t>
            </a:r>
          </a:p>
          <a:p>
            <a:endParaRPr lang="en-US" sz="3200" dirty="0"/>
          </a:p>
          <a:p>
            <a:r>
              <a:rPr lang="en-US" sz="3200" dirty="0"/>
              <a:t>Population Australia 1901: 4 Million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120CF5-7827-49E9-F00E-50F73AF0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07666"/>
            <a:ext cx="9144000" cy="90282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rise to self-government</a:t>
            </a:r>
          </a:p>
        </p:txBody>
      </p:sp>
    </p:spTree>
    <p:extLst>
      <p:ext uri="{BB962C8B-B14F-4D97-AF65-F5344CB8AC3E}">
        <p14:creationId xmlns:p14="http://schemas.microsoft.com/office/powerpoint/2010/main" val="342621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60A880-1E81-A4BE-E2E2-6B8DA3B3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4876799"/>
            <a:ext cx="9086126" cy="1211485"/>
          </a:xfrm>
        </p:spPr>
        <p:txBody>
          <a:bodyPr/>
          <a:lstStyle/>
          <a:p>
            <a:pPr algn="ctr"/>
            <a:r>
              <a:rPr lang="en-US" sz="4000" dirty="0"/>
              <a:t>The Virginia Constitution of 1776</a:t>
            </a:r>
          </a:p>
        </p:txBody>
      </p:sp>
      <p:pic>
        <p:nvPicPr>
          <p:cNvPr id="15362" name="Picture 2" descr="George Mason: The Indispensable Virginian of the Revolution - History">
            <a:extLst>
              <a:ext uri="{FF2B5EF4-FFF2-40B4-BE49-F238E27FC236}">
                <a16:creationId xmlns:a16="http://schemas.microsoft.com/office/drawing/2014/main" id="{ECCD8478-CB78-4F14-4DE5-E4A9CF497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73" y="685799"/>
            <a:ext cx="4209327" cy="42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56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B2ADB-1C3E-843B-0131-2951805B1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4" y="685801"/>
            <a:ext cx="9062976" cy="3758877"/>
          </a:xfrm>
        </p:spPr>
        <p:txBody>
          <a:bodyPr>
            <a:normAutofit/>
          </a:bodyPr>
          <a:lstStyle/>
          <a:p>
            <a:r>
              <a:rPr lang="en-US" sz="4000" dirty="0"/>
              <a:t>Locke </a:t>
            </a:r>
          </a:p>
          <a:p>
            <a:endParaRPr lang="en-US" sz="4000" dirty="0"/>
          </a:p>
          <a:p>
            <a:r>
              <a:rPr lang="en-US" sz="4000" dirty="0"/>
              <a:t>Republican Virtue: </a:t>
            </a:r>
            <a:r>
              <a:rPr lang="en-US" sz="4000" dirty="0" err="1"/>
              <a:t>Bailyn</a:t>
            </a:r>
            <a:r>
              <a:rPr lang="en-US" sz="4000" dirty="0"/>
              <a:t>, Wood, Pocock</a:t>
            </a:r>
          </a:p>
          <a:p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57DC5-9B88-813C-BC34-4599D2F3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4" y="4995439"/>
            <a:ext cx="9062976" cy="117676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Dueling Interpretations of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794328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16CE22-260C-A6A4-57F8-CE430C13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4876800"/>
            <a:ext cx="9063990" cy="1169670"/>
          </a:xfrm>
        </p:spPr>
        <p:txBody>
          <a:bodyPr/>
          <a:lstStyle/>
          <a:p>
            <a:pPr algn="ctr"/>
            <a:r>
              <a:rPr lang="en-US" dirty="0"/>
              <a:t>Sir Robert Walpole</a:t>
            </a:r>
          </a:p>
        </p:txBody>
      </p:sp>
      <p:pic>
        <p:nvPicPr>
          <p:cNvPr id="1026" name="Picture 2" descr="In this painting we see Speaker Arthur Onslow calling upon Sir Robert Walpole to speak in the House of Commons in 1730.">
            <a:extLst>
              <a:ext uri="{FF2B5EF4-FFF2-40B4-BE49-F238E27FC236}">
                <a16:creationId xmlns:a16="http://schemas.microsoft.com/office/drawing/2014/main" id="{70A7DED9-2B11-0F0D-F184-840DF87B2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-1846928"/>
            <a:ext cx="5052060" cy="63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E09D0-40C4-A0DE-6DEB-5EEB5349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45771"/>
            <a:ext cx="7726680" cy="372618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TimesNewRomanPSMT"/>
              </a:rPr>
              <a:t>Required Materials</a:t>
            </a:r>
          </a:p>
          <a:p>
            <a:endParaRPr lang="en-US" sz="3600" dirty="0">
              <a:solidFill>
                <a:srgbClr val="FF0000"/>
              </a:solidFill>
              <a:effectLst/>
              <a:latin typeface="TimesNewRomanPSMT"/>
            </a:endParaRP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TimesNewRomanPSMT"/>
              </a:rPr>
              <a:t>Office Hours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89FAE-6831-98FC-D384-D81A8B0F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90860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31F36-0EAD-31C8-EB1B-15640E07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361187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/>
              <a:t>The South Sea Bubble 1720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/>
              <a:t>Placemen and Patronage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F4DBB-0E16-BC5B-CBBE-1FCE85EF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Walpole Ministry, 1721-42</a:t>
            </a:r>
          </a:p>
        </p:txBody>
      </p:sp>
    </p:spTree>
    <p:extLst>
      <p:ext uri="{BB962C8B-B14F-4D97-AF65-F5344CB8AC3E}">
        <p14:creationId xmlns:p14="http://schemas.microsoft.com/office/powerpoint/2010/main" val="273757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D6BF0-19ED-40AE-BFC0-8FD808FC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3406139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endParaRPr lang="en-US" sz="2800" dirty="0"/>
          </a:p>
          <a:p>
            <a:r>
              <a:rPr lang="en-US" sz="2800" dirty="0"/>
              <a:t>Democratic</a:t>
            </a:r>
          </a:p>
          <a:p>
            <a:endParaRPr lang="en-US" sz="2800" dirty="0"/>
          </a:p>
          <a:p>
            <a:r>
              <a:rPr lang="en-US" sz="2800" dirty="0"/>
              <a:t>Virtuous Government and Corruption</a:t>
            </a:r>
          </a:p>
          <a:p>
            <a:endParaRPr lang="en-US" sz="2800" dirty="0"/>
          </a:p>
          <a:p>
            <a:r>
              <a:rPr lang="en-US" sz="2800" dirty="0"/>
              <a:t>Agrarian Virtue and Finance Capitalism</a:t>
            </a:r>
          </a:p>
          <a:p>
            <a:endParaRPr lang="en-US" sz="2800" dirty="0"/>
          </a:p>
          <a:p>
            <a:r>
              <a:rPr lang="en-US" sz="2800" dirty="0"/>
              <a:t>Wealth and Luxury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52841F-24CA-3908-FA32-EC295CCF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4876800"/>
            <a:ext cx="7966710" cy="1786890"/>
          </a:xfrm>
        </p:spPr>
        <p:txBody>
          <a:bodyPr/>
          <a:lstStyle/>
          <a:p>
            <a:pPr algn="ctr"/>
            <a:r>
              <a:rPr lang="en-US" sz="3600" dirty="0"/>
              <a:t>The Country Party</a:t>
            </a:r>
            <a:br>
              <a:rPr lang="en-US" sz="3600" dirty="0"/>
            </a:br>
            <a:r>
              <a:rPr lang="en-US" sz="3600" dirty="0">
                <a:solidFill>
                  <a:srgbClr val="FF0000"/>
                </a:solidFill>
              </a:rPr>
              <a:t>Cato’s Letters and Viscount Bolingbroke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7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CB77B9-34CC-F733-0FCD-222DE371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08660"/>
            <a:ext cx="8743950" cy="35433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Virtue of the Many: Country Party</a:t>
            </a:r>
          </a:p>
          <a:p>
            <a:endParaRPr lang="en-US" sz="3600" dirty="0"/>
          </a:p>
          <a:p>
            <a:r>
              <a:rPr lang="en-US" sz="3600" dirty="0"/>
              <a:t>The Virtue of the Few</a:t>
            </a:r>
          </a:p>
          <a:p>
            <a:endParaRPr lang="en-US" sz="3600" dirty="0"/>
          </a:p>
          <a:p>
            <a:r>
              <a:rPr lang="en-US" sz="3600" dirty="0"/>
              <a:t>Doing without virtue: the “Madisonian Constitution”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D84AB-CB0A-D907-A6F6-352A99D5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 of Virtue</a:t>
            </a:r>
          </a:p>
        </p:txBody>
      </p:sp>
    </p:spTree>
    <p:extLst>
      <p:ext uri="{BB962C8B-B14F-4D97-AF65-F5344CB8AC3E}">
        <p14:creationId xmlns:p14="http://schemas.microsoft.com/office/powerpoint/2010/main" val="2286794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CB77B9-34CC-F733-0FCD-222DE371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08660"/>
            <a:ext cx="8743950" cy="3543300"/>
          </a:xfrm>
        </p:spPr>
        <p:txBody>
          <a:bodyPr>
            <a:normAutofit/>
          </a:bodyPr>
          <a:lstStyle/>
          <a:p>
            <a:r>
              <a:rPr lang="en-US" sz="3600" dirty="0"/>
              <a:t>The Virtue of the Many: Country Party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D84AB-CB0A-D907-A6F6-352A99D5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 of Virtue</a:t>
            </a:r>
          </a:p>
        </p:txBody>
      </p:sp>
    </p:spTree>
    <p:extLst>
      <p:ext uri="{BB962C8B-B14F-4D97-AF65-F5344CB8AC3E}">
        <p14:creationId xmlns:p14="http://schemas.microsoft.com/office/powerpoint/2010/main" val="1716720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D2807D-C43E-1D84-377F-BDD20872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596359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Siena in 1300</a:t>
            </a:r>
            <a:br>
              <a:rPr lang="en-US" dirty="0"/>
            </a:br>
            <a:r>
              <a:rPr lang="en-US" sz="2800" dirty="0"/>
              <a:t>Piazza del campo and Palazzo </a:t>
            </a:r>
            <a:r>
              <a:rPr lang="en-US" sz="2800" dirty="0" err="1"/>
              <a:t>publico</a:t>
            </a:r>
            <a:endParaRPr lang="en-US" sz="2800" dirty="0"/>
          </a:p>
        </p:txBody>
      </p:sp>
      <p:pic>
        <p:nvPicPr>
          <p:cNvPr id="2050" name="Picture 2" descr="Siena in the Late Gothic, an introduction (article) | Khan Academy">
            <a:extLst>
              <a:ext uri="{FF2B5EF4-FFF2-40B4-BE49-F238E27FC236}">
                <a16:creationId xmlns:a16="http://schemas.microsoft.com/office/drawing/2014/main" id="{887E47D0-BFD9-6940-B7E2-A20A3D9CC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85" y="347241"/>
            <a:ext cx="6555128" cy="49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9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D2807D-C43E-1D84-377F-BDD20872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5889605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Lorenzetti</a:t>
            </a:r>
            <a:endParaRPr lang="en-US" sz="2800" dirty="0"/>
          </a:p>
        </p:txBody>
      </p:sp>
      <p:pic>
        <p:nvPicPr>
          <p:cNvPr id="4" name="Picture 2" descr="Good Government Vs Bad Government; Lorenzetti's 14th Century Depiction  Remains a Timeless Warning – Timeless Italy Travels">
            <a:extLst>
              <a:ext uri="{FF2B5EF4-FFF2-40B4-BE49-F238E27FC236}">
                <a16:creationId xmlns:a16="http://schemas.microsoft.com/office/drawing/2014/main" id="{9F70A4B9-C940-DF14-39C6-8B95FAB7F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2" y="0"/>
            <a:ext cx="8830095" cy="58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5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830A9-94DE-82AD-D163-62CD1A6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4472"/>
            <a:ext cx="9062976" cy="1118886"/>
          </a:xfrm>
        </p:spPr>
        <p:txBody>
          <a:bodyPr/>
          <a:lstStyle/>
          <a:p>
            <a:pPr algn="ctr"/>
            <a:r>
              <a:rPr lang="en-US" sz="3600" dirty="0"/>
              <a:t>Lorenzetti, Effects of Good Government</a:t>
            </a:r>
          </a:p>
        </p:txBody>
      </p:sp>
      <p:pic>
        <p:nvPicPr>
          <p:cNvPr id="3074" name="Picture 2" descr="Effects of Good Government in the city (Cycle of frescoes The Allegory of the Good and Bad Governmen from Ambrogio Lorenzetti">
            <a:extLst>
              <a:ext uri="{FF2B5EF4-FFF2-40B4-BE49-F238E27FC236}">
                <a16:creationId xmlns:a16="http://schemas.microsoft.com/office/drawing/2014/main" id="{67620226-F3DA-DB14-2E1C-E0B1FC881C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781" y="254642"/>
            <a:ext cx="10451939" cy="50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3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830A9-94DE-82AD-D163-62CD1A6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2" y="5739114"/>
            <a:ext cx="9062976" cy="1118886"/>
          </a:xfrm>
        </p:spPr>
        <p:txBody>
          <a:bodyPr/>
          <a:lstStyle/>
          <a:p>
            <a:pPr algn="ctr"/>
            <a:r>
              <a:rPr lang="en-US" sz="4000" dirty="0" err="1"/>
              <a:t>Lorinzetti</a:t>
            </a:r>
            <a:r>
              <a:rPr lang="en-US" sz="4000" dirty="0"/>
              <a:t>, Bad Government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AF53E-9AD4-16D4-9999-8E62CADD2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92853"/>
            <a:ext cx="4446270" cy="60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06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830A9-94DE-82AD-D163-62CD1A6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76800"/>
            <a:ext cx="9062976" cy="1118886"/>
          </a:xfrm>
        </p:spPr>
        <p:txBody>
          <a:bodyPr/>
          <a:lstStyle/>
          <a:p>
            <a:pPr algn="ctr"/>
            <a:r>
              <a:rPr lang="en-US" sz="4000" dirty="0" err="1"/>
              <a:t>Lorinzetti</a:t>
            </a:r>
            <a:r>
              <a:rPr lang="en-US" sz="4000" dirty="0"/>
              <a:t>, Good Government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8A20F2-2C99-F4A4-6A65-625194C56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" y="127322"/>
            <a:ext cx="9181495" cy="49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8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830A9-94DE-82AD-D163-62CD1A6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2102"/>
            <a:ext cx="9062976" cy="1118886"/>
          </a:xfrm>
        </p:spPr>
        <p:txBody>
          <a:bodyPr/>
          <a:lstStyle/>
          <a:p>
            <a:pPr algn="ctr"/>
            <a:r>
              <a:rPr lang="en-US" sz="4000" dirty="0" err="1"/>
              <a:t>Lorinzetti</a:t>
            </a:r>
            <a:r>
              <a:rPr lang="en-US" sz="4000" dirty="0"/>
              <a:t>, Good Government</a:t>
            </a:r>
          </a:p>
        </p:txBody>
      </p:sp>
      <p:pic>
        <p:nvPicPr>
          <p:cNvPr id="7170" name="Picture 2" descr="The Allegory of Good and Bad Government | Path to the Maypole of Wisdom">
            <a:extLst>
              <a:ext uri="{FF2B5EF4-FFF2-40B4-BE49-F238E27FC236}">
                <a16:creationId xmlns:a16="http://schemas.microsoft.com/office/drawing/2014/main" id="{73D33565-6A0B-F4B7-61B3-1856DF479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4" y="81659"/>
            <a:ext cx="4117391" cy="55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5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E09D0-40C4-A0DE-6DEB-5EEB5349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445771"/>
            <a:ext cx="8263890" cy="3600449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TimesNewRomanPSMT"/>
              </a:rPr>
              <a:t>What are you looking for in the course?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89FAE-6831-98FC-D384-D81A8B0F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561472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830A9-94DE-82AD-D163-62CD1A6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2102"/>
            <a:ext cx="9062976" cy="1118886"/>
          </a:xfrm>
        </p:spPr>
        <p:txBody>
          <a:bodyPr/>
          <a:lstStyle/>
          <a:p>
            <a:pPr algn="ctr"/>
            <a:r>
              <a:rPr lang="en-US" sz="4000" dirty="0" err="1"/>
              <a:t>Lorinzetti</a:t>
            </a:r>
            <a:r>
              <a:rPr lang="en-US" sz="4000" dirty="0"/>
              <a:t>, Good Government</a:t>
            </a:r>
          </a:p>
        </p:txBody>
      </p:sp>
      <p:pic>
        <p:nvPicPr>
          <p:cNvPr id="9218" name="Picture 2" descr="Allegory of Good Government 14th C•Ambrogio Lorenzetti•Italian Art POSTCARD  | eBay">
            <a:extLst>
              <a:ext uri="{FF2B5EF4-FFF2-40B4-BE49-F238E27FC236}">
                <a16:creationId xmlns:a16="http://schemas.microsoft.com/office/drawing/2014/main" id="{E4C4C253-986D-3DA9-12B3-2EA5FA5A0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4" y="21388"/>
            <a:ext cx="8546694" cy="57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59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096CC-CF1A-B858-BE5C-8629E0A3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685801"/>
            <a:ext cx="7951808" cy="367785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Founders: Washington, Jefferson, Adams</a:t>
            </a:r>
          </a:p>
          <a:p>
            <a:endParaRPr lang="en-US" sz="2800" dirty="0"/>
          </a:p>
          <a:p>
            <a:r>
              <a:rPr lang="en-US" sz="2800" dirty="0"/>
              <a:t>Andrew Jackson</a:t>
            </a:r>
          </a:p>
          <a:p>
            <a:endParaRPr lang="en-US" sz="2800" dirty="0"/>
          </a:p>
          <a:p>
            <a:r>
              <a:rPr lang="en-US" sz="2800" dirty="0"/>
              <a:t>Frederick Jackson Turner and the Frontier Thesis</a:t>
            </a:r>
          </a:p>
          <a:p>
            <a:endParaRPr lang="en-US" sz="2800" dirty="0"/>
          </a:p>
          <a:p>
            <a:r>
              <a:rPr lang="en-US" sz="2800" dirty="0"/>
              <a:t>William Jennings Bryant</a:t>
            </a:r>
          </a:p>
          <a:p>
            <a:endParaRPr lang="en-US" sz="2800" dirty="0"/>
          </a:p>
          <a:p>
            <a:r>
              <a:rPr lang="en-US" sz="2800" dirty="0"/>
              <a:t>Today?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F1DEC-30D9-CD74-4E64-61692407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5305062"/>
            <a:ext cx="9202886" cy="99286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Country Party in America</a:t>
            </a:r>
          </a:p>
        </p:txBody>
      </p:sp>
    </p:spTree>
    <p:extLst>
      <p:ext uri="{BB962C8B-B14F-4D97-AF65-F5344CB8AC3E}">
        <p14:creationId xmlns:p14="http://schemas.microsoft.com/office/powerpoint/2010/main" val="1075818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6ED0B-F2DE-0DAA-F1F4-D36BF233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726092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The Court Party</a:t>
            </a:r>
            <a:br>
              <a:rPr lang="en-US" dirty="0"/>
            </a:br>
            <a:r>
              <a:rPr lang="en-US" sz="2800" dirty="0"/>
              <a:t>Lorenzo de’ Medici and Machiavelli</a:t>
            </a:r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E88893CF-75BC-0E6D-F473-F0195236B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5" y="512179"/>
            <a:ext cx="3623165" cy="43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ndefined">
            <a:extLst>
              <a:ext uri="{FF2B5EF4-FFF2-40B4-BE49-F238E27FC236}">
                <a16:creationId xmlns:a16="http://schemas.microsoft.com/office/drawing/2014/main" id="{C9889709-64AA-C2A0-6B12-8E8DC08F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92" y="512179"/>
            <a:ext cx="3352896" cy="43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6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2B1C5-570A-0C45-4787-A5BC20F9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12466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The Court Party in 1787</a:t>
            </a:r>
            <a:br>
              <a:rPr lang="en-US" dirty="0"/>
            </a:br>
            <a:r>
              <a:rPr lang="en-US" dirty="0"/>
              <a:t>Madison and Hamilton</a:t>
            </a:r>
          </a:p>
        </p:txBody>
      </p:sp>
      <p:pic>
        <p:nvPicPr>
          <p:cNvPr id="11266" name="Picture 2" descr="James Madison | The White House">
            <a:extLst>
              <a:ext uri="{FF2B5EF4-FFF2-40B4-BE49-F238E27FC236}">
                <a16:creationId xmlns:a16="http://schemas.microsoft.com/office/drawing/2014/main" id="{8937B777-76A9-BB7D-7DC3-79B4E70577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01" y="1103934"/>
            <a:ext cx="3106516" cy="31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lexander Hamilton - Wikipedia">
            <a:extLst>
              <a:ext uri="{FF2B5EF4-FFF2-40B4-BE49-F238E27FC236}">
                <a16:creationId xmlns:a16="http://schemas.microsoft.com/office/drawing/2014/main" id="{F206A37E-B291-13C0-744B-D93211BD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33" y="1103934"/>
            <a:ext cx="2553567" cy="31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3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DBA66-F642-AF10-7A23-496458A7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5478684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Revolutionary Mobs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5D3A0E9-8052-015C-38E8-D1C049B532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00" y="245720"/>
            <a:ext cx="3640479" cy="49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63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3AFA0D-5095-A4FF-FE83-90DF695C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18" y="5733326"/>
            <a:ext cx="7543800" cy="914400"/>
          </a:xfrm>
        </p:spPr>
        <p:txBody>
          <a:bodyPr/>
          <a:lstStyle/>
          <a:p>
            <a:r>
              <a:rPr lang="en-US" dirty="0"/>
              <a:t>Shay’s Rebellion, 1786-87</a:t>
            </a:r>
          </a:p>
        </p:txBody>
      </p:sp>
      <p:pic>
        <p:nvPicPr>
          <p:cNvPr id="13314" name="Picture 2" descr="Troops pursue rebels during Shays' Rebellion, Massachusetts, America,  1786/1787. Daniel Shays, c.1747 – 1825, American soldier, revolutionary,  and farmer Stock Photo - Alamy">
            <a:extLst>
              <a:ext uri="{FF2B5EF4-FFF2-40B4-BE49-F238E27FC236}">
                <a16:creationId xmlns:a16="http://schemas.microsoft.com/office/drawing/2014/main" id="{3AA35918-8A43-A99A-F057-ADC587CF3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05" y="768349"/>
            <a:ext cx="5519195" cy="48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72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A3042-078E-7879-FABB-68B29D71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59F37-5BDD-47F3-266B-42793CB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4876799"/>
            <a:ext cx="9039828" cy="1199910"/>
          </a:xfrm>
        </p:spPr>
        <p:txBody>
          <a:bodyPr/>
          <a:lstStyle/>
          <a:p>
            <a:pPr algn="ctr"/>
            <a:r>
              <a:rPr lang="en-US" dirty="0"/>
              <a:t>What is the Court Party Today?</a:t>
            </a:r>
          </a:p>
        </p:txBody>
      </p:sp>
    </p:spTree>
    <p:extLst>
      <p:ext uri="{BB962C8B-B14F-4D97-AF65-F5344CB8AC3E}">
        <p14:creationId xmlns:p14="http://schemas.microsoft.com/office/powerpoint/2010/main" val="668352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659F37-5BDD-47F3-266B-42793CB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4876799"/>
            <a:ext cx="9039828" cy="1199910"/>
          </a:xfrm>
        </p:spPr>
        <p:txBody>
          <a:bodyPr/>
          <a:lstStyle/>
          <a:p>
            <a:pPr algn="ctr"/>
            <a:r>
              <a:rPr lang="en-US" dirty="0"/>
              <a:t>What is the Court Party Today?</a:t>
            </a:r>
          </a:p>
        </p:txBody>
      </p:sp>
      <p:pic>
        <p:nvPicPr>
          <p:cNvPr id="14338" name="Picture 2" descr="Dr. Anthony Fauci to step down as NIAID director, adviser to president |  Healthcare Finance News">
            <a:extLst>
              <a:ext uri="{FF2B5EF4-FFF2-40B4-BE49-F238E27FC236}">
                <a16:creationId xmlns:a16="http://schemas.microsoft.com/office/drawing/2014/main" id="{CDA3CB9B-A25B-61F8-3661-C87E2AB29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651075"/>
            <a:ext cx="7314830" cy="44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5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51511"/>
            <a:ext cx="6096000" cy="36575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Class participation 33%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Paper 67%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Course</a:t>
            </a:r>
          </a:p>
        </p:txBody>
      </p:sp>
    </p:spTree>
    <p:extLst>
      <p:ext uri="{BB962C8B-B14F-4D97-AF65-F5344CB8AC3E}">
        <p14:creationId xmlns:p14="http://schemas.microsoft.com/office/powerpoint/2010/main" val="61539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E09D0-40C4-A0DE-6DEB-5EEB5349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685800"/>
            <a:ext cx="7852410" cy="4091941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  <a:effectLst/>
                <a:latin typeface="TimesNewRomanPSMT"/>
              </a:rPr>
              <a:t>Paper 5,000 to 10,000 words, due on May 10, 2024, </a:t>
            </a:r>
          </a:p>
          <a:p>
            <a:endParaRPr lang="en-US" sz="3600" dirty="0">
              <a:solidFill>
                <a:srgbClr val="FF0000"/>
              </a:solidFill>
              <a:effectLst/>
              <a:latin typeface="TimesNewRomanPSMT"/>
            </a:endParaRPr>
          </a:p>
          <a:p>
            <a:r>
              <a:rPr lang="en-US" sz="3600" dirty="0">
                <a:effectLst/>
                <a:latin typeface="TimesNewRomanPSMT"/>
              </a:rPr>
              <a:t>With a special emphasis on the Framers’ debates </a:t>
            </a:r>
          </a:p>
          <a:p>
            <a:endParaRPr lang="en-US" sz="3600" dirty="0">
              <a:solidFill>
                <a:srgbClr val="FF0000"/>
              </a:solidFill>
              <a:effectLst/>
              <a:latin typeface="TimesNewRomanPSMT"/>
            </a:endParaRP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TimesNewRomanPSMT"/>
              </a:rPr>
              <a:t>Topics: 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The Delegates?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Separation of Powers?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The Presidency? 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Slavery?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Secession? </a:t>
            </a:r>
          </a:p>
          <a:p>
            <a:pPr lvl="2"/>
            <a:r>
              <a:rPr lang="en-US" sz="3200" dirty="0">
                <a:effectLst/>
                <a:latin typeface="TimesNewRomanPSMT"/>
              </a:rPr>
              <a:t>Virtue Politics? </a:t>
            </a:r>
          </a:p>
          <a:p>
            <a:pPr lvl="2"/>
            <a:endParaRPr lang="en-US" sz="3200" dirty="0">
              <a:effectLst/>
              <a:latin typeface="TimesNewRomanPSM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89FAE-6831-98FC-D384-D81A8B0F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95348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" y="685801"/>
            <a:ext cx="8835390" cy="349757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ripping good yarn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key to understanding the Constitution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Political Theory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read the Framers</a:t>
            </a:r>
          </a:p>
        </p:txBody>
      </p:sp>
    </p:spTree>
    <p:extLst>
      <p:ext uri="{BB962C8B-B14F-4D97-AF65-F5344CB8AC3E}">
        <p14:creationId xmlns:p14="http://schemas.microsoft.com/office/powerpoint/2010/main" val="17002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99" y="443060"/>
            <a:ext cx="7814821" cy="40818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Original Intent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Original Public Meaning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12030"/>
            <a:ext cx="9144000" cy="979170"/>
          </a:xfrm>
        </p:spPr>
        <p:txBody>
          <a:bodyPr/>
          <a:lstStyle/>
          <a:p>
            <a:pPr algn="ctr"/>
            <a:r>
              <a:rPr lang="en-US" sz="3200" dirty="0"/>
              <a:t>The key to understanding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8602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368045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Whig Theory of History: Herbert Butterfield</a:t>
            </a:r>
          </a:p>
          <a:p>
            <a:pPr marL="18288" indent="0">
              <a:buNone/>
            </a:pPr>
            <a:endParaRPr lang="en-US" sz="3600" dirty="0"/>
          </a:p>
          <a:p>
            <a:r>
              <a:rPr lang="en-US" sz="3600" dirty="0"/>
              <a:t>Charles Beard and Marxism</a:t>
            </a:r>
          </a:p>
          <a:p>
            <a:endParaRPr lang="en-US" sz="3600" dirty="0"/>
          </a:p>
          <a:p>
            <a:r>
              <a:rPr lang="en-US" sz="3600" dirty="0"/>
              <a:t>The 1619 Project: Nikole Hannah-Jones</a:t>
            </a:r>
          </a:p>
          <a:p>
            <a:pPr marL="18288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53940"/>
            <a:ext cx="9144000" cy="94107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historiographical sin of anachronism</a:t>
            </a:r>
          </a:p>
        </p:txBody>
      </p:sp>
    </p:spTree>
    <p:extLst>
      <p:ext uri="{BB962C8B-B14F-4D97-AF65-F5344CB8AC3E}">
        <p14:creationId xmlns:p14="http://schemas.microsoft.com/office/powerpoint/2010/main" val="292109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30" y="685801"/>
            <a:ext cx="7760970" cy="3188615"/>
          </a:xfrm>
        </p:spPr>
        <p:txBody>
          <a:bodyPr>
            <a:normAutofit/>
          </a:bodyPr>
          <a:lstStyle/>
          <a:p>
            <a:r>
              <a:rPr lang="en-US" sz="3600" dirty="0"/>
              <a:t>R.G. Collingwood on the study of history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E.g., What drove Mason round the bend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30" y="4853940"/>
            <a:ext cx="8366760" cy="914400"/>
          </a:xfrm>
        </p:spPr>
        <p:txBody>
          <a:bodyPr/>
          <a:lstStyle/>
          <a:p>
            <a:pPr algn="ctr"/>
            <a:r>
              <a:rPr lang="en-US" sz="3200" dirty="0"/>
              <a:t>Getting inside their minds</a:t>
            </a:r>
          </a:p>
        </p:txBody>
      </p:sp>
    </p:spTree>
    <p:extLst>
      <p:ext uri="{BB962C8B-B14F-4D97-AF65-F5344CB8AC3E}">
        <p14:creationId xmlns:p14="http://schemas.microsoft.com/office/powerpoint/2010/main" val="2186942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4222</TotalTime>
  <Words>518</Words>
  <Application>Microsoft Macintosh PowerPoint</Application>
  <PresentationFormat>On-screen Show (4:3)</PresentationFormat>
  <Paragraphs>114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Cambria</vt:lpstr>
      <vt:lpstr>Gill Sans Light</vt:lpstr>
      <vt:lpstr>Palatino Linotype</vt:lpstr>
      <vt:lpstr>Times New Roman</vt:lpstr>
      <vt:lpstr>TimesNewRomanPSMT</vt:lpstr>
      <vt:lpstr>Wingdings</vt:lpstr>
      <vt:lpstr>Elemental</vt:lpstr>
      <vt:lpstr>Structure of Liberty</vt:lpstr>
      <vt:lpstr>Housekeeping</vt:lpstr>
      <vt:lpstr>Housekeeping</vt:lpstr>
      <vt:lpstr>The Course</vt:lpstr>
      <vt:lpstr>Housekeeping</vt:lpstr>
      <vt:lpstr>Why read the Framers</vt:lpstr>
      <vt:lpstr>The key to understanding the Constitution</vt:lpstr>
      <vt:lpstr>The historiographical sin of anachronism</vt:lpstr>
      <vt:lpstr>Getting inside their minds</vt:lpstr>
      <vt:lpstr>Madison’s Notes vs. The Federalist Papers </vt:lpstr>
      <vt:lpstr>Explaining the Revolution</vt:lpstr>
      <vt:lpstr>The 1774 Quebec Act</vt:lpstr>
      <vt:lpstr>U.S. 1787</vt:lpstr>
      <vt:lpstr>Somerset’s Case, 1773</vt:lpstr>
      <vt:lpstr>     Lord Dunmore’s Proclamation 1775</vt:lpstr>
      <vt:lpstr>The rise to self-government</vt:lpstr>
      <vt:lpstr>The Virginia Constitution of 1776</vt:lpstr>
      <vt:lpstr>Dueling Interpretations of the Revolution</vt:lpstr>
      <vt:lpstr>Sir Robert Walpole</vt:lpstr>
      <vt:lpstr>Walpole Ministry, 1721-42</vt:lpstr>
      <vt:lpstr>The Country Party Cato’s Letters and Viscount Bolingbroke</vt:lpstr>
      <vt:lpstr>Sources of Virtue</vt:lpstr>
      <vt:lpstr>Sources of Virtue</vt:lpstr>
      <vt:lpstr>Siena in 1300 Piazza del campo and Palazzo publico</vt:lpstr>
      <vt:lpstr>Lorenzetti</vt:lpstr>
      <vt:lpstr>Lorenzetti, Effects of Good Government</vt:lpstr>
      <vt:lpstr>Lorinzetti, Bad Government</vt:lpstr>
      <vt:lpstr>Lorinzetti, Good Government</vt:lpstr>
      <vt:lpstr>Lorinzetti, Good Government</vt:lpstr>
      <vt:lpstr>Lorinzetti, Good Government</vt:lpstr>
      <vt:lpstr>The Country Party in America</vt:lpstr>
      <vt:lpstr>The Court Party Lorenzo de’ Medici and Machiavelli</vt:lpstr>
      <vt:lpstr>The Court Party in 1787 Madison and Hamilton</vt:lpstr>
      <vt:lpstr>Revolutionary Mobs</vt:lpstr>
      <vt:lpstr>Shay’s Rebellion, 1786-87</vt:lpstr>
      <vt:lpstr>What is the Court Party Today?</vt:lpstr>
      <vt:lpstr>What is the Court Party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Back</dc:title>
  <dc:creator>F.H. Buckley</dc:creator>
  <cp:lastModifiedBy>Francis Buckley</cp:lastModifiedBy>
  <cp:revision>238</cp:revision>
  <dcterms:created xsi:type="dcterms:W3CDTF">2016-01-11T21:20:36Z</dcterms:created>
  <dcterms:modified xsi:type="dcterms:W3CDTF">2024-01-18T23:18:25Z</dcterms:modified>
</cp:coreProperties>
</file>