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89"/>
  </p:notesMasterIdLst>
  <p:handoutMasterIdLst>
    <p:handoutMasterId r:id="rId90"/>
  </p:handoutMasterIdLst>
  <p:sldIdLst>
    <p:sldId id="968" r:id="rId2"/>
    <p:sldId id="644" r:id="rId3"/>
    <p:sldId id="645" r:id="rId4"/>
    <p:sldId id="646" r:id="rId5"/>
    <p:sldId id="796" r:id="rId6"/>
    <p:sldId id="795" r:id="rId7"/>
    <p:sldId id="956" r:id="rId8"/>
    <p:sldId id="969" r:id="rId9"/>
    <p:sldId id="650" r:id="rId10"/>
    <p:sldId id="843" r:id="rId11"/>
    <p:sldId id="915" r:id="rId12"/>
    <p:sldId id="977" r:id="rId13"/>
    <p:sldId id="978" r:id="rId14"/>
    <p:sldId id="910" r:id="rId15"/>
    <p:sldId id="911" r:id="rId16"/>
    <p:sldId id="652" r:id="rId17"/>
    <p:sldId id="844" r:id="rId18"/>
    <p:sldId id="654" r:id="rId19"/>
    <p:sldId id="945" r:id="rId20"/>
    <p:sldId id="845" r:id="rId21"/>
    <p:sldId id="655" r:id="rId22"/>
    <p:sldId id="657" r:id="rId23"/>
    <p:sldId id="927" r:id="rId24"/>
    <p:sldId id="928" r:id="rId25"/>
    <p:sldId id="959" r:id="rId26"/>
    <p:sldId id="964" r:id="rId27"/>
    <p:sldId id="658" r:id="rId28"/>
    <p:sldId id="846" r:id="rId29"/>
    <p:sldId id="695" r:id="rId30"/>
    <p:sldId id="659" r:id="rId31"/>
    <p:sldId id="798" r:id="rId32"/>
    <p:sldId id="669" r:id="rId33"/>
    <p:sldId id="670" r:id="rId34"/>
    <p:sldId id="699" r:id="rId35"/>
    <p:sldId id="672" r:id="rId36"/>
    <p:sldId id="700" r:id="rId37"/>
    <p:sldId id="676" r:id="rId38"/>
    <p:sldId id="701" r:id="rId39"/>
    <p:sldId id="949" r:id="rId40"/>
    <p:sldId id="809" r:id="rId41"/>
    <p:sldId id="948" r:id="rId42"/>
    <p:sldId id="677" r:id="rId43"/>
    <p:sldId id="803" r:id="rId44"/>
    <p:sldId id="804" r:id="rId45"/>
    <p:sldId id="807" r:id="rId46"/>
    <p:sldId id="808" r:id="rId47"/>
    <p:sldId id="870" r:id="rId48"/>
    <p:sldId id="813" r:id="rId49"/>
    <p:sldId id="876" r:id="rId50"/>
    <p:sldId id="872" r:id="rId51"/>
    <p:sldId id="874" r:id="rId52"/>
    <p:sldId id="873" r:id="rId53"/>
    <p:sldId id="980" r:id="rId54"/>
    <p:sldId id="981" r:id="rId55"/>
    <p:sldId id="685" r:id="rId56"/>
    <p:sldId id="962" r:id="rId57"/>
    <p:sldId id="917" r:id="rId58"/>
    <p:sldId id="817" r:id="rId59"/>
    <p:sldId id="932" r:id="rId60"/>
    <p:sldId id="979" r:id="rId61"/>
    <p:sldId id="965" r:id="rId62"/>
    <p:sldId id="851" r:id="rId63"/>
    <p:sldId id="887" r:id="rId64"/>
    <p:sldId id="889" r:id="rId65"/>
    <p:sldId id="714" r:id="rId66"/>
    <p:sldId id="936" r:id="rId67"/>
    <p:sldId id="939" r:id="rId68"/>
    <p:sldId id="982" r:id="rId69"/>
    <p:sldId id="937" r:id="rId70"/>
    <p:sldId id="953" r:id="rId71"/>
    <p:sldId id="952" r:id="rId72"/>
    <p:sldId id="963" r:id="rId73"/>
    <p:sldId id="726" r:id="rId74"/>
    <p:sldId id="730" r:id="rId75"/>
    <p:sldId id="731" r:id="rId76"/>
    <p:sldId id="922" r:id="rId77"/>
    <p:sldId id="732" r:id="rId78"/>
    <p:sldId id="923" r:id="rId79"/>
    <p:sldId id="733" r:id="rId80"/>
    <p:sldId id="735" r:id="rId81"/>
    <p:sldId id="828" r:id="rId82"/>
    <p:sldId id="736" r:id="rId83"/>
    <p:sldId id="737" r:id="rId84"/>
    <p:sldId id="891" r:id="rId85"/>
    <p:sldId id="983" r:id="rId86"/>
    <p:sldId id="972" r:id="rId87"/>
    <p:sldId id="933" r:id="rId8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/>
    <p:restoredTop sz="94648"/>
  </p:normalViewPr>
  <p:slideViewPr>
    <p:cSldViewPr>
      <p:cViewPr varScale="1">
        <p:scale>
          <a:sx n="117" d="100"/>
          <a:sy n="117" d="100"/>
        </p:scale>
        <p:origin x="108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9F04FBB2-779F-51AE-1E05-2222B4BD57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4B3F19CB-DDCC-4E19-E849-AF421B788A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0" name="Rectangle 4">
            <a:extLst>
              <a:ext uri="{FF2B5EF4-FFF2-40B4-BE49-F238E27FC236}">
                <a16:creationId xmlns:a16="http://schemas.microsoft.com/office/drawing/2014/main" id="{0814DC60-629A-F968-6D24-3A01143F628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1" name="Rectangle 5">
            <a:extLst>
              <a:ext uri="{FF2B5EF4-FFF2-40B4-BE49-F238E27FC236}">
                <a16:creationId xmlns:a16="http://schemas.microsoft.com/office/drawing/2014/main" id="{7DD82D92-1766-BB9C-0668-3CA2DBFF976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3850B8E-F424-404D-A408-6CD988CC5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4EF3F1C6-E2BE-CFE4-A9C1-9D4E0C1B04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E23B4959-F1E4-2B7F-A994-3DF2E27C2E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A7E559E-4516-6897-99CA-A2E7A7B472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AA37DCAA-9168-47EC-78BB-DF02A51B0C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3910" name="Rectangle 6">
            <a:extLst>
              <a:ext uri="{FF2B5EF4-FFF2-40B4-BE49-F238E27FC236}">
                <a16:creationId xmlns:a16="http://schemas.microsoft.com/office/drawing/2014/main" id="{A8B77C1A-9815-3B63-710C-FB636E7D31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11" name="Rectangle 7">
            <a:extLst>
              <a:ext uri="{FF2B5EF4-FFF2-40B4-BE49-F238E27FC236}">
                <a16:creationId xmlns:a16="http://schemas.microsoft.com/office/drawing/2014/main" id="{25577D6E-1A44-1C5E-6D06-5862ADB8F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476DFA-3FC8-4746-A36C-339674423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8B7AB447-53C2-A98D-0665-546A6AFC32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772D17F-C911-FD49-A38B-9F740429937E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3ABA204-E147-D02A-B444-7ABA751F3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0259681-C731-F414-3528-CC0328392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8B7AB447-53C2-A98D-0665-546A6AFC32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772D17F-C911-FD49-A38B-9F740429937E}" type="slidenum">
              <a:rPr lang="en-US" altLang="en-US" smtClean="0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3ABA204-E147-D02A-B444-7ABA751F3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0259681-C731-F414-3528-CC0328392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309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476DFA-3FC8-4746-A36C-339674423965}" type="slidenum">
              <a:rPr lang="en-US" altLang="en-US" smtClean="0"/>
              <a:pPr>
                <a:defRPr/>
              </a:pPr>
              <a:t>84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08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>
            <a:extLst>
              <a:ext uri="{FF2B5EF4-FFF2-40B4-BE49-F238E27FC236}">
                <a16:creationId xmlns:a16="http://schemas.microsoft.com/office/drawing/2014/main" id="{62B673D6-3BF8-0FED-AABE-CB0FCB739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>
            <a:extLst>
              <a:ext uri="{FF2B5EF4-FFF2-40B4-BE49-F238E27FC236}">
                <a16:creationId xmlns:a16="http://schemas.microsoft.com/office/drawing/2014/main" id="{EE39BA37-6AFD-9A15-0606-72B792F6B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7042DAAD-5392-4CB8-CD6F-F960F3C2C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6ADA51C-6FE1-EB47-8438-0E557599129E}" type="slidenum">
              <a:rPr lang="en-US" altLang="en-US" smtClean="0">
                <a:latin typeface="Times New Roman" panose="02020603050405020304" pitchFamily="18" charset="0"/>
              </a:rPr>
              <a:pPr/>
              <a:t>87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11A83C-C8EF-06F8-8022-CA0D574971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E2DF7DA-2113-E7EA-ED72-529DC818FE9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44F9B-8F83-6C47-9992-AA1BEF9AC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07F1911-0681-2ABA-212B-872A4B740658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9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F41F53-2264-6537-40BB-8199AC3761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13381FF-B07D-A19E-CDAC-7063331D6B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BBB30-6AF8-004A-9FE8-4D1ED5C73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7954547-8172-084A-928B-81DA1627BC74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E8A473-1E63-28E3-EEF0-E9D7BC99E6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0190DDC-FF09-0B49-B382-CBD03637097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F35B1-DB9E-1C40-B4A4-2D1584501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3543C3C-B578-2135-99B2-FC468AF61620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5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8E8DBD-0489-82DF-3457-A4B733F8D4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A58600D-B2B8-A696-84E6-273F6910AE9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716C-B5CA-A640-965E-09B40BE81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8D1A2B2-5F81-DC3E-DA66-836B898B97CD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9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8462CC-1892-5A67-CA2E-498BC4DFCE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71B914B-4AE7-500D-66EE-96543943CE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4475A-79A7-234F-A5E3-370D382D3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9D4863B-983C-7DDA-8FBD-F31B9B7A033A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6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344D57-7C7E-0D20-66B0-E49D26BFBD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D7CEA95-3038-7578-D544-000668D555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DE8CF-AB4E-E74F-B9E4-059F4370BA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F90241B-9ECA-E33D-E3C4-226367EECA22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19E351C-189D-EDB8-07D9-BE43CC97FD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357A00-1DBA-DFC7-7E02-20A380A404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73939-B2E0-2246-A466-E2A32BD30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21B9EBD-FEF8-EC25-7A71-BA43EAF8C217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9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5E91A6-24F6-B02F-A107-981C8A9A97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9C516F0-A126-B780-C564-8C3FAB0E29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4949-A79D-564C-A0F1-0BA5CC3AA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7CE009D-DCAB-D66B-857F-38DFC4C5755C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3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B8DBFF9-5B4B-0B9C-674E-C5A0329B6E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3930E59-B97F-AAB3-0EC2-B0B6D71E6E6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20C4D-C91F-4747-BB6D-FF184C816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C01694E-BEC8-4A43-8AC1-2D2C3B8D932A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8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D54BE2-9ACB-96C2-933E-BBA55B73D5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95BA35-35F7-325A-A8E0-9AD1ED6C74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9998-2BB7-134A-94AE-C496A0401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898A2D4-856E-BB30-50DE-C929FE3B1634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99EF67-58FF-D34A-EB60-2938703901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511632D-DB1F-1FAB-BD52-CAD7171672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2CA69-20B6-2044-AC37-184504B13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8A2A664-F59A-BC8D-E24A-DA3539597172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7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F4A7C8-9292-4884-02CB-9774BDC54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C1CCA5-9F81-0222-6A3B-3AFFF6D10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05" name="Rectangle 5">
            <a:extLst>
              <a:ext uri="{FF2B5EF4-FFF2-40B4-BE49-F238E27FC236}">
                <a16:creationId xmlns:a16="http://schemas.microsoft.com/office/drawing/2014/main" id="{74EB104E-A074-0C4D-4A42-B4E340ABEC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09607" name="Rectangle 7">
            <a:extLst>
              <a:ext uri="{FF2B5EF4-FFF2-40B4-BE49-F238E27FC236}">
                <a16:creationId xmlns:a16="http://schemas.microsoft.com/office/drawing/2014/main" id="{A202FF30-043F-2F9E-FB01-EBBF1761D6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371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242273-F662-7E40-AADC-02C2EC34D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09608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D8F71FA-5A73-B469-F750-0F42096B4EF6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1600200" y="6096000"/>
            <a:ext cx="5562600" cy="476250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03F4D85-8096-0FBB-4C72-95EF29CDE5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00" y="6324600"/>
            <a:ext cx="838200" cy="5334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3320" name="AutoShape 11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2B48BAEE-9055-9462-327C-6AEA473B4E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29400" y="6324600"/>
            <a:ext cx="914400" cy="5334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3321" name="AutoShape 1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301A88B-F4EC-03EC-BAB1-CE016DCFBBD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58200" y="6324600"/>
            <a:ext cx="6858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buckley@g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buckley@gmu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932C0035-B81D-C5D8-B7BA-0424FF751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9200"/>
          </a:xfrm>
        </p:spPr>
        <p:txBody>
          <a:bodyPr/>
          <a:lstStyle/>
          <a:p>
            <a:pPr eaLnBrk="1" hangingPunct="1"/>
            <a:r>
              <a:rPr lang="en-US" altLang="en-US"/>
              <a:t>George Mason School of Law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62DC612-10D3-558B-AAB6-760687A4A4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>
                <a:solidFill>
                  <a:srgbClr val="990000"/>
                </a:solidFill>
              </a:rPr>
              <a:t>Contracts I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/>
              <a:t>N. 	Distributorships </a:t>
            </a:r>
            <a:endParaRPr lang="en-US" altLang="en-US" sz="2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F.H. Buckley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hlinkClick r:id="rId3"/>
              </a:rPr>
              <a:t>fbuckley@gmu.edu</a:t>
            </a:r>
            <a:endParaRPr lang="en-US" altLang="en-US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9CF1F00B-345E-A0DD-85F5-72798D7D23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9AA919-A60D-8F40-82EA-C1C95C54E15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F0CF863B-3B0E-6E8B-396E-8B1300F72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Wood v. Duff-Gordon</a:t>
            </a:r>
          </a:p>
        </p:txBody>
      </p:sp>
      <p:sp>
        <p:nvSpPr>
          <p:cNvPr id="27650" name="Content Placeholder 6">
            <a:extLst>
              <a:ext uri="{FF2B5EF4-FFF2-40B4-BE49-F238E27FC236}">
                <a16:creationId xmlns:a16="http://schemas.microsoft.com/office/drawing/2014/main" id="{CDD003CB-9E85-BE9A-ADD4-74C4BE3F6D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How would you formulate the duties of the parties, as a matter of legal drafting?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0F9B3146-555A-34B5-482F-F63C08DF7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EE14CE-CBC6-C945-8604-B4E355138CA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27652" name="Content Placeholder 4">
            <a:extLst>
              <a:ext uri="{FF2B5EF4-FFF2-40B4-BE49-F238E27FC236}">
                <a16:creationId xmlns:a16="http://schemas.microsoft.com/office/drawing/2014/main" id="{662BFE85-B9D8-66B9-D861-8E62DA290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0"/>
            <a:ext cx="13954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D4CA7538-CFD7-2D71-6A14-5A30F71D0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Wood v. Duff-Gordon</a:t>
            </a:r>
          </a:p>
        </p:txBody>
      </p:sp>
      <p:sp>
        <p:nvSpPr>
          <p:cNvPr id="28674" name="Content Placeholder 6">
            <a:extLst>
              <a:ext uri="{FF2B5EF4-FFF2-40B4-BE49-F238E27FC236}">
                <a16:creationId xmlns:a16="http://schemas.microsoft.com/office/drawing/2014/main" id="{923F958B-24A2-A1E4-E252-E68EECD094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How would you formulate the duties of the parties, as a matter of legal drafting?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Good faith by Duff-Gordon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Best efforts by both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4911F33F-99EE-BA99-B878-B2B2B55E2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62BACA-FAC6-F147-BFB4-0A4287477C4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28676" name="Content Placeholder 4">
            <a:extLst>
              <a:ext uri="{FF2B5EF4-FFF2-40B4-BE49-F238E27FC236}">
                <a16:creationId xmlns:a16="http://schemas.microsoft.com/office/drawing/2014/main" id="{4802269C-E458-C7E2-33E9-BD0076CA2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0"/>
            <a:ext cx="13954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932C0035-B81D-C5D8-B7BA-0424FF751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9200"/>
          </a:xfrm>
        </p:spPr>
        <p:txBody>
          <a:bodyPr/>
          <a:lstStyle/>
          <a:p>
            <a:pPr eaLnBrk="1" hangingPunct="1"/>
            <a:r>
              <a:rPr lang="en-US" altLang="en-US"/>
              <a:t>George Mason School of Law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62DC612-10D3-558B-AAB6-760687A4A4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>
                <a:solidFill>
                  <a:srgbClr val="990000"/>
                </a:solidFill>
              </a:rPr>
              <a:t>Contracts I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/>
              <a:t>N. 	Distributorships </a:t>
            </a:r>
            <a:endParaRPr lang="en-US" altLang="en-US" sz="2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F.H. Buckley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hlinkClick r:id="rId3"/>
              </a:rPr>
              <a:t>fbuckley@gmu.edu</a:t>
            </a:r>
            <a:endParaRPr lang="en-US" altLang="en-US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9CF1F00B-345E-A0DD-85F5-72798D7D23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9AA919-A60D-8F40-82EA-C1C95C54E15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75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126E0AEA-AC65-C431-C86B-73CBD5E39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260A884E-085E-7421-E9B3-807310E5B7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Distributorships: Just what is the agent bound to do</a:t>
            </a:r>
          </a:p>
          <a:p>
            <a:r>
              <a:rPr lang="en-US" altLang="en-US" dirty="0"/>
              <a:t>Joint Ventures: Same question</a:t>
            </a:r>
          </a:p>
          <a:p>
            <a:r>
              <a:rPr lang="en-US" altLang="en-US" dirty="0"/>
              <a:t>Employment Contracts</a:t>
            </a:r>
          </a:p>
          <a:p>
            <a:pPr lvl="1"/>
            <a:r>
              <a:rPr lang="en-US" altLang="en-US" dirty="0"/>
              <a:t>Limits on discretion re termination</a:t>
            </a:r>
          </a:p>
          <a:p>
            <a:pPr lvl="1"/>
            <a:r>
              <a:rPr lang="en-US" altLang="en-US" dirty="0"/>
              <a:t>Non-competes</a:t>
            </a:r>
          </a:p>
          <a:p>
            <a:r>
              <a:rPr lang="en-US" altLang="en-US" dirty="0"/>
              <a:t>Contract Modification</a:t>
            </a:r>
          </a:p>
          <a:p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9B8E8-7F9A-8B48-7B5A-28792E015B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A2835EB1-5AE5-440B-899A-CB60C315AD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4645E8-3484-7D4E-8ACD-4D3EE4CE677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9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7D7EDEC-1499-BCDD-A232-2281D99F0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>
                <a:solidFill>
                  <a:srgbClr val="C00000"/>
                </a:solidFill>
              </a:rPr>
              <a:t>Good faith</a:t>
            </a:r>
          </a:p>
        </p:txBody>
      </p:sp>
      <p:sp>
        <p:nvSpPr>
          <p:cNvPr id="29698" name="Content Placeholder 6">
            <a:extLst>
              <a:ext uri="{FF2B5EF4-FFF2-40B4-BE49-F238E27FC236}">
                <a16:creationId xmlns:a16="http://schemas.microsoft.com/office/drawing/2014/main" id="{1B8ADF48-6DF5-00CE-A83C-4D998C13AE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UCC § 2-</a:t>
            </a:r>
            <a:r>
              <a:rPr lang="en-US" altLang="en-US">
                <a:solidFill>
                  <a:srgbClr val="B90000"/>
                </a:solidFill>
              </a:rPr>
              <a:t>205</a:t>
            </a:r>
            <a:r>
              <a:rPr lang="en-US" altLang="en-US"/>
              <a:t>. Every contract imposes upon each party a duty of </a:t>
            </a:r>
            <a:r>
              <a:rPr lang="en-US" altLang="en-US">
                <a:solidFill>
                  <a:srgbClr val="B90000"/>
                </a:solidFill>
              </a:rPr>
              <a:t>good faith </a:t>
            </a:r>
            <a:r>
              <a:rPr lang="en-US" altLang="en-US"/>
              <a:t>and fair dealing in its performance and enforcement." </a:t>
            </a:r>
            <a:endParaRPr lang="en-US" altLang="en-US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DAE7B095-309B-29DC-2D00-9633B3C2AF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038402-B677-4A46-9C15-9E5F2B8FEF5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AA68322C-ACB1-D469-EAFD-E85F24825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>
                <a:solidFill>
                  <a:srgbClr val="C00000"/>
                </a:solidFill>
              </a:rPr>
              <a:t>Best efforts</a:t>
            </a:r>
          </a:p>
        </p:txBody>
      </p:sp>
      <p:sp>
        <p:nvSpPr>
          <p:cNvPr id="30722" name="Content Placeholder 6">
            <a:extLst>
              <a:ext uri="{FF2B5EF4-FFF2-40B4-BE49-F238E27FC236}">
                <a16:creationId xmlns:a16="http://schemas.microsoft.com/office/drawing/2014/main" id="{B491F58B-4145-DA06-8EB7-04FA590071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UCC § 2-306(2)</a:t>
            </a:r>
            <a:r>
              <a:rPr lang="en-US" altLang="en-US"/>
              <a:t> A lawful agreement by either the seller or the buyer for </a:t>
            </a:r>
            <a:r>
              <a:rPr lang="en-US" altLang="en-US">
                <a:solidFill>
                  <a:srgbClr val="C00000"/>
                </a:solidFill>
              </a:rPr>
              <a:t>exclusive dealing </a:t>
            </a:r>
            <a:r>
              <a:rPr lang="en-US" altLang="en-US"/>
              <a:t>in the kind of goods concerned imposes unless otherwise agreed an obligation by the seller to use </a:t>
            </a:r>
            <a:r>
              <a:rPr lang="en-US" altLang="en-US">
                <a:solidFill>
                  <a:srgbClr val="B90000"/>
                </a:solidFill>
              </a:rPr>
              <a:t>best efforts </a:t>
            </a:r>
            <a:r>
              <a:rPr lang="en-US" altLang="en-US"/>
              <a:t>to supply the goods and by the buyer to use </a:t>
            </a:r>
            <a:r>
              <a:rPr lang="en-US" altLang="en-US">
                <a:solidFill>
                  <a:srgbClr val="B90000"/>
                </a:solidFill>
              </a:rPr>
              <a:t>best efforts </a:t>
            </a:r>
            <a:r>
              <a:rPr lang="en-US" altLang="en-US"/>
              <a:t>to promote their sale.</a:t>
            </a:r>
            <a:endParaRPr lang="en-US" altLang="en-US">
              <a:solidFill>
                <a:srgbClr val="C00000"/>
              </a:solidFill>
            </a:endParaRP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18DC6B7E-6596-0251-2B2C-AE0199CD17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C320A6-102A-FB4D-B311-AC16F4045FEA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C67C337C-D515-879B-1243-164A4A54F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Bloor v. Falstaff 375 </a:t>
            </a:r>
          </a:p>
        </p:txBody>
      </p:sp>
      <p:sp>
        <p:nvSpPr>
          <p:cNvPr id="33794" name="Content Placeholder 4">
            <a:extLst>
              <a:ext uri="{FF2B5EF4-FFF2-40B4-BE49-F238E27FC236}">
                <a16:creationId xmlns:a16="http://schemas.microsoft.com/office/drawing/2014/main" id="{82F672B1-1791-2AA7-F4AD-86C148FCE8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dirty="0"/>
              <a:t>What was the deal?</a:t>
            </a: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53AAC595-FBF9-4D53-FA0A-EEBF906812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74069C-34F8-084F-9F95-1FF17A988B1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EC8440C1-890A-7FF0-110A-A3184CD7E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34818" name="Content Placeholder 5">
            <a:extLst>
              <a:ext uri="{FF2B5EF4-FFF2-40B4-BE49-F238E27FC236}">
                <a16:creationId xmlns:a16="http://schemas.microsoft.com/office/drawing/2014/main" id="{423A9CBC-25DA-C050-0336-B144EA3526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Falstaff buys all Ballantine assets except the brewery for $4M plus a royalty of 50 cents on each barrel of Ballantine sold over a 6 yr. period</a:t>
            </a:r>
          </a:p>
          <a:p>
            <a:r>
              <a:rPr lang="en-US" altLang="en-US" dirty="0"/>
              <a:t>Buyer to </a:t>
            </a:r>
            <a:r>
              <a:rPr lang="en-US" altLang="en-US" dirty="0">
                <a:solidFill>
                  <a:schemeClr val="tx2"/>
                </a:solidFill>
              </a:rPr>
              <a:t>use </a:t>
            </a:r>
            <a:r>
              <a:rPr lang="en-US" altLang="en-US" dirty="0"/>
              <a:t>best efforts to promote and maintain a high volume of sales</a:t>
            </a:r>
          </a:p>
          <a:p>
            <a:r>
              <a:rPr lang="en-US" altLang="en-US" dirty="0"/>
              <a:t>Buyer to pay $1.1M per year if it substantially discontinues selling Ballantine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189359C2-FC65-1010-77B5-05C48329B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3A55B0-8320-5A46-9A75-EA326EC8206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FE1E288A-2418-5AC0-5954-76CB28A6A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35842" name="Content Placeholder 5">
            <a:extLst>
              <a:ext uri="{FF2B5EF4-FFF2-40B4-BE49-F238E27FC236}">
                <a16:creationId xmlns:a16="http://schemas.microsoft.com/office/drawing/2014/main" id="{E1F39A59-B07D-E158-E1C9-46C7E41216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Why structure it that way?</a:t>
            </a:r>
          </a:p>
          <a:p>
            <a:pPr lvl="1"/>
            <a:r>
              <a:rPr lang="en-US" altLang="ja-JP">
                <a:solidFill>
                  <a:schemeClr val="tx2"/>
                </a:solidFill>
              </a:rPr>
              <a:t>What are the alternatives?</a:t>
            </a:r>
          </a:p>
          <a:p>
            <a:pPr lvl="1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A3F60676-FABC-C766-1FB4-236F23389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C8DC84-FCA1-7B47-B3E2-B741E2D31EF6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A4EDE2E4-83A3-B6D4-1C5E-7D6878D4F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36866" name="Content Placeholder 5">
            <a:extLst>
              <a:ext uri="{FF2B5EF4-FFF2-40B4-BE49-F238E27FC236}">
                <a16:creationId xmlns:a16="http://schemas.microsoft.com/office/drawing/2014/main" id="{7B2D97F1-AEBF-53FD-4B8E-D0AA73CE32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Falstaff’</a:t>
            </a:r>
            <a:r>
              <a:rPr lang="en-US" altLang="ja-JP" dirty="0"/>
              <a:t>s history with the Ballantine brand</a:t>
            </a:r>
          </a:p>
          <a:p>
            <a:pPr lvl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540113C1-0743-C514-FED0-AB5488420A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7DA86E-CDFD-C84A-83D6-5B6934084AD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4D6F823D-3D91-A4E3-48F7-EEE930EE4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Distributorships</a:t>
            </a:r>
            <a:br>
              <a:rPr lang="en-US" altLang="en-US" dirty="0"/>
            </a:br>
            <a:r>
              <a:rPr lang="en-US" altLang="en-US" dirty="0">
                <a:solidFill>
                  <a:schemeClr val="tx1"/>
                </a:solidFill>
              </a:rPr>
              <a:t>Wood v. Duff-Gordon p. 373</a:t>
            </a:r>
          </a:p>
        </p:txBody>
      </p:sp>
      <p:pic>
        <p:nvPicPr>
          <p:cNvPr id="19458" name="Content Placeholder 4">
            <a:extLst>
              <a:ext uri="{FF2B5EF4-FFF2-40B4-BE49-F238E27FC236}">
                <a16:creationId xmlns:a16="http://schemas.microsoft.com/office/drawing/2014/main" id="{E83BC260-6504-8348-A498-6110617A1C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36888" y="1600200"/>
            <a:ext cx="3070225" cy="4525963"/>
          </a:xfrm>
        </p:spPr>
      </p:pic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728A319F-1760-2549-0A67-A02A496BBA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FAD035-E658-2A4A-AAEF-0D6F8228092A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E52447-1617-4238-74F0-CD153DB7EE33}"/>
              </a:ext>
            </a:extLst>
          </p:cNvPr>
          <p:cNvSpPr txBox="1"/>
          <p:nvPr/>
        </p:nvSpPr>
        <p:spPr>
          <a:xfrm>
            <a:off x="3505200" y="6248400"/>
            <a:ext cx="2228850" cy="369888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Lady Duff Gordon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02505F9B-AB2F-C1CC-EBFF-072FECCCD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36866" name="Content Placeholder 5">
            <a:extLst>
              <a:ext uri="{FF2B5EF4-FFF2-40B4-BE49-F238E27FC236}">
                <a16:creationId xmlns:a16="http://schemas.microsoft.com/office/drawing/2014/main" id="{24721A83-0733-291B-261B-70220DE745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Falstaff'</a:t>
            </a:r>
            <a:r>
              <a:rPr lang="en-US" altLang="ja-JP" dirty="0"/>
              <a:t>s history with the Ballantine brand</a:t>
            </a:r>
          </a:p>
          <a:p>
            <a:pPr lvl="1">
              <a:defRPr/>
            </a:pPr>
            <a:r>
              <a:rPr lang="en-US" altLang="en-US" dirty="0" err="1">
                <a:solidFill>
                  <a:srgbClr val="C00000"/>
                </a:solidFill>
              </a:rPr>
              <a:t>Brieant</a:t>
            </a:r>
            <a:r>
              <a:rPr lang="en-US" altLang="en-US" dirty="0">
                <a:solidFill>
                  <a:srgbClr val="C00000"/>
                </a:solidFill>
              </a:rPr>
              <a:t>: </a:t>
            </a:r>
            <a:r>
              <a:rPr lang="en-US" altLang="en-US" dirty="0" err="1">
                <a:solidFill>
                  <a:srgbClr val="C00000"/>
                </a:solidFill>
              </a:rPr>
              <a:t>nonfeasances</a:t>
            </a:r>
            <a:r>
              <a:rPr lang="en-US" altLang="en-US" dirty="0">
                <a:solidFill>
                  <a:srgbClr val="C00000"/>
                </a:solidFill>
              </a:rPr>
              <a:t> and </a:t>
            </a:r>
            <a:r>
              <a:rPr lang="en-US" altLang="en-US" dirty="0" err="1">
                <a:solidFill>
                  <a:srgbClr val="C00000"/>
                </a:solidFill>
              </a:rPr>
              <a:t>misfeasances</a:t>
            </a:r>
            <a:endParaRPr lang="en-US" altLang="en-US" dirty="0">
              <a:solidFill>
                <a:srgbClr val="C00000"/>
              </a:solidFill>
            </a:endParaRPr>
          </a:p>
          <a:p>
            <a:pPr lvl="2">
              <a:defRPr/>
            </a:pPr>
            <a:r>
              <a:rPr lang="en-US" altLang="en-US" dirty="0"/>
              <a:t>Falstaff stressed profit at the expense of volume.	</a:t>
            </a:r>
            <a:endParaRPr lang="en-US" altLang="ja-JP" dirty="0"/>
          </a:p>
          <a:p>
            <a:pPr lvl="2">
              <a:defRPr/>
            </a:pPr>
            <a:r>
              <a:rPr lang="en-US" altLang="en-US" dirty="0"/>
              <a:t>Falstaff put more effort into the Falstaff brand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04ACB8D4-33AA-7172-F6DB-5E32D134A0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012D6C-53AA-5B4E-9A14-12335AADF58D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950F238A-E94D-D844-BF97-0D05849BC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38914" name="Content Placeholder 5">
            <a:extLst>
              <a:ext uri="{FF2B5EF4-FFF2-40B4-BE49-F238E27FC236}">
                <a16:creationId xmlns:a16="http://schemas.microsoft.com/office/drawing/2014/main" id="{ECA41459-0075-BA8B-7006-92520A88AA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Falstaff to use </a:t>
            </a:r>
            <a:r>
              <a:rPr lang="ja-JP" altLang="en-US"/>
              <a:t>“</a:t>
            </a:r>
            <a:r>
              <a:rPr lang="en-US" altLang="ja-JP" dirty="0"/>
              <a:t>best efforts to promote and maintain </a:t>
            </a:r>
            <a:r>
              <a:rPr lang="en-US" altLang="ja-JP" dirty="0">
                <a:solidFill>
                  <a:srgbClr val="C00000"/>
                </a:solidFill>
              </a:rPr>
              <a:t>a high volume</a:t>
            </a:r>
            <a:r>
              <a:rPr lang="ja-JP" altLang="en-US"/>
              <a:t>”</a:t>
            </a:r>
            <a:endParaRPr lang="en-US" altLang="ja-JP" dirty="0"/>
          </a:p>
          <a:p>
            <a:pPr lvl="1"/>
            <a:r>
              <a:rPr lang="en-US" altLang="en-US" dirty="0"/>
              <a:t>Was this a drafting problem?</a:t>
            </a:r>
          </a:p>
          <a:p>
            <a:pPr lvl="2"/>
            <a:r>
              <a:rPr lang="en-US" altLang="en-US" dirty="0"/>
              <a:t>Or did they get it just right?</a:t>
            </a: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B23E6F0C-1ABE-0A7B-8FD3-3190EE0DE8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4489E6-8AF2-BC41-9880-6A28E3910DD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E63002D3-DB2A-8269-9A38-E736A1BC1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39938" name="Content Placeholder 5">
            <a:extLst>
              <a:ext uri="{FF2B5EF4-FFF2-40B4-BE49-F238E27FC236}">
                <a16:creationId xmlns:a16="http://schemas.microsoft.com/office/drawing/2014/main" id="{0281A4D7-F9B3-7E36-C4D5-7354A37CDF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Can you articulate a standard by which best efforts can be judged?</a:t>
            </a:r>
          </a:p>
          <a:p>
            <a:pPr lvl="1"/>
            <a:r>
              <a:rPr lang="en-US" altLang="en-US"/>
              <a:t>What would be excessive?</a:t>
            </a: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C7B8DF22-9102-2427-FF63-3359DD2A38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130043-1791-DA4B-8FFD-7B1A705652F2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F48FB1D9-4389-1DF6-1387-2C2F6E889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40962" name="Content Placeholder 5">
            <a:extLst>
              <a:ext uri="{FF2B5EF4-FFF2-40B4-BE49-F238E27FC236}">
                <a16:creationId xmlns:a16="http://schemas.microsoft.com/office/drawing/2014/main" id="{C27293FF-97A6-6C64-8EEF-81EB0CFF54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>
                <a:solidFill>
                  <a:schemeClr val="tx2"/>
                </a:solidFill>
              </a:rPr>
              <a:t>Can you articulate a standard by which best efforts can be judged?</a:t>
            </a:r>
          </a:p>
          <a:p>
            <a:pPr lvl="1"/>
            <a:r>
              <a:rPr lang="en-US" altLang="en-US" dirty="0"/>
              <a:t>What would be excessive?</a:t>
            </a:r>
          </a:p>
          <a:p>
            <a:pPr lvl="1"/>
            <a:r>
              <a:rPr lang="en-US" altLang="en-US" dirty="0"/>
              <a:t>Friendly: </a:t>
            </a:r>
            <a:r>
              <a:rPr lang="en-US" altLang="en-US" dirty="0">
                <a:solidFill>
                  <a:srgbClr val="C00000"/>
                </a:solidFill>
              </a:rPr>
              <a:t>“Even without the best efforts clause, Falstaff would have been bound to make a good faith effort to see that substantial sales of Ballantine products were made”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437F97EB-F73A-8E97-120F-520243AFC5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A7A8B6-A825-EC49-B0F2-A26611861520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40964" name="Picture 4">
            <a:extLst>
              <a:ext uri="{FF2B5EF4-FFF2-40B4-BE49-F238E27FC236}">
                <a16:creationId xmlns:a16="http://schemas.microsoft.com/office/drawing/2014/main" id="{4FD14E5D-2547-600B-80B5-577B2E5BA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0" y="0"/>
            <a:ext cx="155575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C6E1D1B2-3A5F-7F05-FA48-43A478BD3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41986" name="Content Placeholder 5">
            <a:extLst>
              <a:ext uri="{FF2B5EF4-FFF2-40B4-BE49-F238E27FC236}">
                <a16:creationId xmlns:a16="http://schemas.microsoft.com/office/drawing/2014/main" id="{8904CF1F-957C-A38B-09DB-799B8B323E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chemeClr val="tx2"/>
                </a:solidFill>
              </a:rPr>
              <a:t>Can you articulate a standard by which best efforts can be judged?</a:t>
            </a:r>
          </a:p>
          <a:p>
            <a:pPr lvl="1"/>
            <a:r>
              <a:rPr lang="en-US" altLang="en-US"/>
              <a:t>What would be excessive?</a:t>
            </a:r>
          </a:p>
          <a:p>
            <a:pPr lvl="1"/>
            <a:r>
              <a:rPr lang="en-US" altLang="en-US"/>
              <a:t>Friendly: </a:t>
            </a:r>
            <a:r>
              <a:rPr lang="en-US" altLang="en-US">
                <a:solidFill>
                  <a:srgbClr val="C00000"/>
                </a:solidFill>
              </a:rPr>
              <a:t>Profit uber alles was the problem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Hunh?!?</a:t>
            </a: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63D5F9FA-DB6A-FA01-4AA7-1E67589BB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226FED-0030-8E4F-8AEB-53BBB69C102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645E4DEF-9E0A-5EE3-1B4E-CE69AB3E1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43010" name="Content Placeholder 5">
            <a:extLst>
              <a:ext uri="{FF2B5EF4-FFF2-40B4-BE49-F238E27FC236}">
                <a16:creationId xmlns:a16="http://schemas.microsoft.com/office/drawing/2014/main" id="{2353223C-7DE5-B92C-DBAC-A64764745E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CC0000"/>
                </a:solidFill>
              </a:rPr>
              <a:t>How to establish what is the right amount of effort to require of Falstaff in pushing Ballantine beer?</a:t>
            </a: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C640CE2D-D05D-2192-2003-C3D996EDBD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4B49C3-1F72-A441-998B-04706F9EA6B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1FA24A73-7FE0-AF91-7DD5-F44894661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44034" name="Content Placeholder 5">
            <a:extLst>
              <a:ext uri="{FF2B5EF4-FFF2-40B4-BE49-F238E27FC236}">
                <a16:creationId xmlns:a16="http://schemas.microsoft.com/office/drawing/2014/main" id="{20CCB55E-891F-7442-7A7A-DAE897CF32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How to establish what is the right amount of effort to require of Falstaff in pushing Ballantine beer?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The case is made easier by the finding that Falstaff maximized Falstaff profits and not the joint venture’s profits </a:t>
            </a:r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D2CBB1F6-90C5-214F-023B-C7FF77A5E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C529C2-C4BF-B44A-9283-DEE9D1F6C9C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FDB82A98-1E7D-5D8C-EF06-A6124F393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45058" name="Content Placeholder 5">
            <a:extLst>
              <a:ext uri="{FF2B5EF4-FFF2-40B4-BE49-F238E27FC236}">
                <a16:creationId xmlns:a16="http://schemas.microsoft.com/office/drawing/2014/main" id="{9AB97205-874D-5110-03EF-3C1FE493C4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solidFill>
                <a:schemeClr val="accent2"/>
              </a:solidFill>
            </a:endParaRPr>
          </a:p>
          <a:p>
            <a:r>
              <a:rPr lang="en-US" altLang="en-US">
                <a:solidFill>
                  <a:srgbClr val="C00000"/>
                </a:solidFill>
              </a:rPr>
              <a:t>Would you expect that the parties would want to bargain for sales efforts that would exceed what Falstaff would expend had it a 100 % equity stake in the Ballantine brand?</a:t>
            </a: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551CEA8D-B8E6-7664-08A8-03C0B02AD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CAF28F-976B-0144-B9E0-1FA62B983710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0FA2EEC4-62E5-4CCA-DF24-8A9EA9EA1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Bloor v. Falstaff</a:t>
            </a:r>
          </a:p>
        </p:txBody>
      </p:sp>
      <p:sp>
        <p:nvSpPr>
          <p:cNvPr id="46082" name="Content Placeholder 5">
            <a:extLst>
              <a:ext uri="{FF2B5EF4-FFF2-40B4-BE49-F238E27FC236}">
                <a16:creationId xmlns:a16="http://schemas.microsoft.com/office/drawing/2014/main" id="{14459C15-D61A-4046-40EF-C356391D56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solidFill>
                <a:schemeClr val="accent2"/>
              </a:solidFill>
            </a:endParaRPr>
          </a:p>
          <a:p>
            <a:r>
              <a:rPr lang="en-US" altLang="en-US">
                <a:solidFill>
                  <a:srgbClr val="C00000"/>
                </a:solidFill>
              </a:rPr>
              <a:t>An agency cost problem</a:t>
            </a:r>
          </a:p>
          <a:p>
            <a:pPr lvl="1"/>
            <a:r>
              <a:rPr lang="en-US" altLang="en-US"/>
              <a:t>Agents are hired by principals and may either confer benefits or costs on the principals</a:t>
            </a:r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96D774EB-C2C4-EEF9-B064-AAEF814BBD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62AD65-6ED6-2949-9839-F64B1BEAAAA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B9446-91F2-88E1-17D8-4F67397E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Agency Costs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A096F60A-999F-DB09-DEE1-AE33B2EFF2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The agent (Falstaff) has to decide how much money to spend on marketing the principal</a:t>
            </a:r>
            <a:r>
              <a:rPr lang="ja-JP" altLang="en-US"/>
              <a:t>’</a:t>
            </a:r>
            <a:r>
              <a:rPr lang="en-US" altLang="ja-JP"/>
              <a:t>s (Ballantine) beer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B3F71F3C-2329-C7F9-0421-ADA84402A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82DC5F-7F9C-0B48-83FC-A8D24BA4DD9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04CA620A-55CA-7493-BD43-D8A634ACD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r>
              <a:rPr lang="en-US" altLang="en-US"/>
              <a:t>Wood v. Duff-Gordon</a:t>
            </a:r>
          </a:p>
        </p:txBody>
      </p:sp>
      <p:sp>
        <p:nvSpPr>
          <p:cNvPr id="20482" name="Content Placeholder 6">
            <a:extLst>
              <a:ext uri="{FF2B5EF4-FFF2-40B4-BE49-F238E27FC236}">
                <a16:creationId xmlns:a16="http://schemas.microsoft.com/office/drawing/2014/main" id="{48EFDB3C-5448-EF1D-F208-C67B385105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Wood to have the </a:t>
            </a:r>
            <a:r>
              <a:rPr lang="en-US" altLang="en-US" dirty="0">
                <a:solidFill>
                  <a:srgbClr val="C00000"/>
                </a:solidFill>
              </a:rPr>
              <a:t>exclusive</a:t>
            </a:r>
            <a:r>
              <a:rPr lang="en-US" altLang="en-US" dirty="0"/>
              <a:t> right to market her clothes or endorsements</a:t>
            </a:r>
          </a:p>
          <a:p>
            <a:r>
              <a:rPr lang="en-US" altLang="en-US" dirty="0"/>
              <a:t>In return to receive one-half of all </a:t>
            </a:r>
            <a:r>
              <a:rPr lang="ja-JP" altLang="en-US"/>
              <a:t>“</a:t>
            </a:r>
            <a:r>
              <a:rPr lang="en-US" altLang="ja-JP" dirty="0"/>
              <a:t>profits and revenues</a:t>
            </a:r>
            <a:r>
              <a:rPr lang="ja-JP" altLang="en-US"/>
              <a:t>”</a:t>
            </a:r>
            <a:endParaRPr lang="en-US" altLang="ja-JP" dirty="0"/>
          </a:p>
          <a:p>
            <a:r>
              <a:rPr lang="en-US" altLang="en-US" dirty="0"/>
              <a:t>One year term, renewable unless cancelled on 90 days notice</a:t>
            </a: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97F60FB8-D66E-CD2D-C40E-C818622F1A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DF25FA-0B72-4B41-BFDB-5EBB767D269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20484" name="Content Placeholder 4">
            <a:extLst>
              <a:ext uri="{FF2B5EF4-FFF2-40B4-BE49-F238E27FC236}">
                <a16:creationId xmlns:a16="http://schemas.microsoft.com/office/drawing/2014/main" id="{909BD714-0EC3-2E76-420E-F5EE36045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0"/>
            <a:ext cx="13954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1A5BA430-91C3-9506-0F11-0F4CEBD27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>
                <a:solidFill>
                  <a:schemeClr val="tx1"/>
                </a:solidFill>
                <a:ea typeface="+mj-ea"/>
                <a:cs typeface="+mj-cs"/>
              </a:rPr>
              <a:t>Agency Costs</a:t>
            </a:r>
            <a:br>
              <a:rPr lang="en-US" sz="3400" dirty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sz="3400" dirty="0">
                <a:solidFill>
                  <a:schemeClr val="tx1"/>
                </a:solidFill>
                <a:ea typeface="+mj-ea"/>
                <a:cs typeface="+mj-cs"/>
              </a:rPr>
              <a:t>How much </a:t>
            </a:r>
            <a:r>
              <a:rPr lang="en-US" sz="3400" dirty="0" err="1">
                <a:solidFill>
                  <a:schemeClr val="tx1"/>
                </a:solidFill>
                <a:ea typeface="+mj-ea"/>
                <a:cs typeface="+mj-cs"/>
              </a:rPr>
              <a:t>Ballantine</a:t>
            </a:r>
            <a:r>
              <a:rPr lang="en-US" sz="3400" dirty="0">
                <a:solidFill>
                  <a:schemeClr val="tx1"/>
                </a:solidFill>
                <a:ea typeface="+mj-ea"/>
                <a:cs typeface="+mj-cs"/>
              </a:rPr>
              <a:t> beer to sell?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1DE11CE0-AD28-F455-7E25-3BDA57723B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48131" name="Slide Number Placeholder 5">
            <a:extLst>
              <a:ext uri="{FF2B5EF4-FFF2-40B4-BE49-F238E27FC236}">
                <a16:creationId xmlns:a16="http://schemas.microsoft.com/office/drawing/2014/main" id="{A436876D-0164-B195-6AF3-D239F09576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CF3700-986A-684F-B0F5-C52F70978CAA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48132" name="Line 4">
            <a:extLst>
              <a:ext uri="{FF2B5EF4-FFF2-40B4-BE49-F238E27FC236}">
                <a16:creationId xmlns:a16="http://schemas.microsoft.com/office/drawing/2014/main" id="{A62FDF0B-BD16-E235-E13C-57EA0098A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Line 5">
            <a:extLst>
              <a:ext uri="{FF2B5EF4-FFF2-40B4-BE49-F238E27FC236}">
                <a16:creationId xmlns:a16="http://schemas.microsoft.com/office/drawing/2014/main" id="{B3968726-EFC2-0D3E-0A4F-D9F300654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Text Box 6">
            <a:extLst>
              <a:ext uri="{FF2B5EF4-FFF2-40B4-BE49-F238E27FC236}">
                <a16:creationId xmlns:a16="http://schemas.microsoft.com/office/drawing/2014/main" id="{A3C9D1D4-D56A-324B-B224-73A69C8DD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102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Quantity of beer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B88D7F06-B41F-FD98-2C27-DE95C7122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$</a:t>
            </a:r>
          </a:p>
        </p:txBody>
      </p:sp>
      <p:sp>
        <p:nvSpPr>
          <p:cNvPr id="48136" name="Text Box 19">
            <a:extLst>
              <a:ext uri="{FF2B5EF4-FFF2-40B4-BE49-F238E27FC236}">
                <a16:creationId xmlns:a16="http://schemas.microsoft.com/office/drawing/2014/main" id="{4E1591F8-9C27-D2B3-3E3A-5673B3C74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3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B48E2F-7E5C-868D-331F-8949D75195FE}"/>
              </a:ext>
            </a:extLst>
          </p:cNvPr>
          <p:cNvSpPr txBox="1"/>
          <p:nvPr/>
        </p:nvSpPr>
        <p:spPr>
          <a:xfrm>
            <a:off x="5334000" y="4724400"/>
            <a:ext cx="3200400" cy="646113"/>
          </a:xfrm>
          <a:prstGeom prst="rect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Horizontal axis measures </a:t>
            </a:r>
          </a:p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the quantity of beer sold</a:t>
            </a:r>
          </a:p>
        </p:txBody>
      </p:sp>
      <p:sp>
        <p:nvSpPr>
          <p:cNvPr id="48138" name="TextBox 1">
            <a:extLst>
              <a:ext uri="{FF2B5EF4-FFF2-40B4-BE49-F238E27FC236}">
                <a16:creationId xmlns:a16="http://schemas.microsoft.com/office/drawing/2014/main" id="{8E929FBC-FC2E-79C8-B0DA-45C8494D2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2008188"/>
            <a:ext cx="2870200" cy="922337"/>
          </a:xfrm>
          <a:prstGeom prst="rect">
            <a:avLst/>
          </a:prstGeom>
          <a:solidFill>
            <a:srgbClr val="B1F8FB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Vertical axis measures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how much to spend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on marketing the beer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179D8292-F95E-F921-99E7-90C7C75D5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>
                <a:solidFill>
                  <a:schemeClr val="tx1"/>
                </a:solidFill>
                <a:ea typeface="+mj-ea"/>
                <a:cs typeface="+mj-cs"/>
              </a:rPr>
              <a:t>Agency Costs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98D06EE6-71EC-DF9E-7244-F8A9877B2D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F18E7093-E2E4-4B8C-716E-147CC24893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57822A-2BD7-2E40-AE10-E6EEF90F424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49156" name="Line 4">
            <a:extLst>
              <a:ext uri="{FF2B5EF4-FFF2-40B4-BE49-F238E27FC236}">
                <a16:creationId xmlns:a16="http://schemas.microsoft.com/office/drawing/2014/main" id="{3A453727-C693-4B8E-5780-C47951F2A8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Line 5">
            <a:extLst>
              <a:ext uri="{FF2B5EF4-FFF2-40B4-BE49-F238E27FC236}">
                <a16:creationId xmlns:a16="http://schemas.microsoft.com/office/drawing/2014/main" id="{4E1F0F06-A1AE-891D-ADE2-D93A74266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Text Box 7">
            <a:extLst>
              <a:ext uri="{FF2B5EF4-FFF2-40B4-BE49-F238E27FC236}">
                <a16:creationId xmlns:a16="http://schemas.microsoft.com/office/drawing/2014/main" id="{49ABAB05-C2B8-48C4-7E9A-A0BBDF6A5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$</a:t>
            </a:r>
          </a:p>
        </p:txBody>
      </p:sp>
      <p:sp>
        <p:nvSpPr>
          <p:cNvPr id="49159" name="Text Box 19">
            <a:extLst>
              <a:ext uri="{FF2B5EF4-FFF2-40B4-BE49-F238E27FC236}">
                <a16:creationId xmlns:a16="http://schemas.microsoft.com/office/drawing/2014/main" id="{3D4851F7-8D87-D2B1-F14B-B812477BE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3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49160" name="Straight Connector 17">
            <a:extLst>
              <a:ext uri="{FF2B5EF4-FFF2-40B4-BE49-F238E27FC236}">
                <a16:creationId xmlns:a16="http://schemas.microsoft.com/office/drawing/2014/main" id="{46D8242D-E588-C69A-2616-E6015970F6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0" y="4191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1" name="TextBox 18">
            <a:extLst>
              <a:ext uri="{FF2B5EF4-FFF2-40B4-BE49-F238E27FC236}">
                <a16:creationId xmlns:a16="http://schemas.microsoft.com/office/drawing/2014/main" id="{FB2FA50F-6772-5A8A-313E-6E7E09EEE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3657600"/>
            <a:ext cx="2246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Revenue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DF4E9C-796C-AF88-CFDA-C4562E011844}"/>
              </a:ext>
            </a:extLst>
          </p:cNvPr>
          <p:cNvSpPr txBox="1"/>
          <p:nvPr/>
        </p:nvSpPr>
        <p:spPr>
          <a:xfrm>
            <a:off x="2971800" y="2667000"/>
            <a:ext cx="4724400" cy="646113"/>
          </a:xfrm>
          <a:prstGeom prst="rect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Assume a constant amount of revenue </a:t>
            </a:r>
          </a:p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for each case of </a:t>
            </a:r>
            <a:r>
              <a:rPr lang="en-US" dirty="0" err="1">
                <a:solidFill>
                  <a:schemeClr val="accent6"/>
                </a:solidFill>
                <a:ea typeface="+mn-ea"/>
              </a:rPr>
              <a:t>Ballantine</a:t>
            </a:r>
            <a:r>
              <a:rPr lang="en-US" dirty="0">
                <a:solidFill>
                  <a:schemeClr val="accent6"/>
                </a:solidFill>
                <a:ea typeface="+mn-ea"/>
              </a:rPr>
              <a:t> beer sold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BB04A30-96E6-78FE-8639-F33EEF436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>
                <a:solidFill>
                  <a:schemeClr val="tx1"/>
                </a:solidFill>
                <a:ea typeface="+mj-ea"/>
                <a:cs typeface="+mj-cs"/>
              </a:rPr>
              <a:t>Agency Costs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22E322F8-C0B7-DBC9-41C4-FDE2F545E2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0179" name="Slide Number Placeholder 5">
            <a:extLst>
              <a:ext uri="{FF2B5EF4-FFF2-40B4-BE49-F238E27FC236}">
                <a16:creationId xmlns:a16="http://schemas.microsoft.com/office/drawing/2014/main" id="{4F6BB4EC-B569-0359-1994-AF692D6865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541AFB-C58E-0D45-8004-2426167972C9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50180" name="Line 4">
            <a:extLst>
              <a:ext uri="{FF2B5EF4-FFF2-40B4-BE49-F238E27FC236}">
                <a16:creationId xmlns:a16="http://schemas.microsoft.com/office/drawing/2014/main" id="{4D01C6B3-8319-E198-05B8-D06687B8C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1" name="Line 5">
            <a:extLst>
              <a:ext uri="{FF2B5EF4-FFF2-40B4-BE49-F238E27FC236}">
                <a16:creationId xmlns:a16="http://schemas.microsoft.com/office/drawing/2014/main" id="{29641993-74CF-30A7-05DF-2A74155E0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Text Box 7">
            <a:extLst>
              <a:ext uri="{FF2B5EF4-FFF2-40B4-BE49-F238E27FC236}">
                <a16:creationId xmlns:a16="http://schemas.microsoft.com/office/drawing/2014/main" id="{F5FCA4CB-EFDC-A389-2568-527E13121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$</a:t>
            </a:r>
          </a:p>
        </p:txBody>
      </p:sp>
      <p:sp>
        <p:nvSpPr>
          <p:cNvPr id="50183" name="Text Box 19">
            <a:extLst>
              <a:ext uri="{FF2B5EF4-FFF2-40B4-BE49-F238E27FC236}">
                <a16:creationId xmlns:a16="http://schemas.microsoft.com/office/drawing/2014/main" id="{96DA1C29-F374-B29F-2CAA-8C4319534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3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50184" name="Straight Connector 17">
            <a:extLst>
              <a:ext uri="{FF2B5EF4-FFF2-40B4-BE49-F238E27FC236}">
                <a16:creationId xmlns:a16="http://schemas.microsoft.com/office/drawing/2014/main" id="{1DA938FF-CB05-E985-A456-0DC589B3E9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0" y="4191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5" name="TextBox 18">
            <a:extLst>
              <a:ext uri="{FF2B5EF4-FFF2-40B4-BE49-F238E27FC236}">
                <a16:creationId xmlns:a16="http://schemas.microsoft.com/office/drawing/2014/main" id="{F00F6985-1248-0D59-50B3-10AA45B5E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3657600"/>
            <a:ext cx="2246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Revenue</a:t>
            </a:r>
          </a:p>
        </p:txBody>
      </p:sp>
      <p:cxnSp>
        <p:nvCxnSpPr>
          <p:cNvPr id="50186" name="Straight Connector 12">
            <a:extLst>
              <a:ext uri="{FF2B5EF4-FFF2-40B4-BE49-F238E27FC236}">
                <a16:creationId xmlns:a16="http://schemas.microsoft.com/office/drawing/2014/main" id="{49882FB4-9CEA-29EA-ECFA-AC91D7591C8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62400" y="31242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7" name="TextBox 13">
            <a:extLst>
              <a:ext uri="{FF2B5EF4-FFF2-40B4-BE49-F238E27FC236}">
                <a16:creationId xmlns:a16="http://schemas.microsoft.com/office/drawing/2014/main" id="{74A65C60-201F-DB18-5A99-FD70FED68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14600"/>
            <a:ext cx="3297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Cost of Marketing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BC67F2-DFF5-462D-907D-3447D12FEE53}"/>
              </a:ext>
            </a:extLst>
          </p:cNvPr>
          <p:cNvSpPr txBox="1"/>
          <p:nvPr/>
        </p:nvSpPr>
        <p:spPr>
          <a:xfrm>
            <a:off x="3656013" y="6211888"/>
            <a:ext cx="5487987" cy="646112"/>
          </a:xfrm>
          <a:prstGeom prst="rect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Falstaff has to spend an increasing amount</a:t>
            </a:r>
          </a:p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on marketing for additional units of beer sold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0F4F33B9-82C7-7AF2-E1E8-9DC0CD3DC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>
                <a:solidFill>
                  <a:schemeClr val="tx1"/>
                </a:solidFill>
                <a:ea typeface="+mj-ea"/>
                <a:cs typeface="+mj-cs"/>
              </a:rPr>
              <a:t>Agency Costs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F4EA4479-AC1F-C3FB-345E-F636540D32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1203" name="Slide Number Placeholder 5">
            <a:extLst>
              <a:ext uri="{FF2B5EF4-FFF2-40B4-BE49-F238E27FC236}">
                <a16:creationId xmlns:a16="http://schemas.microsoft.com/office/drawing/2014/main" id="{BA498FD2-9EED-01D9-D73D-81CBF0B5C2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4ECC1F-E3B8-2D4A-BBE9-4838E3A6498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51204" name="Line 4">
            <a:extLst>
              <a:ext uri="{FF2B5EF4-FFF2-40B4-BE49-F238E27FC236}">
                <a16:creationId xmlns:a16="http://schemas.microsoft.com/office/drawing/2014/main" id="{3B16B5B2-5C98-74C6-D4EA-5B28B5216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Line 5">
            <a:extLst>
              <a:ext uri="{FF2B5EF4-FFF2-40B4-BE49-F238E27FC236}">
                <a16:creationId xmlns:a16="http://schemas.microsoft.com/office/drawing/2014/main" id="{8B125051-98F2-EC60-7481-6F182D182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7">
            <a:extLst>
              <a:ext uri="{FF2B5EF4-FFF2-40B4-BE49-F238E27FC236}">
                <a16:creationId xmlns:a16="http://schemas.microsoft.com/office/drawing/2014/main" id="{F609C9BB-95B7-0277-262D-A50491648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$</a:t>
            </a:r>
          </a:p>
        </p:txBody>
      </p:sp>
      <p:sp>
        <p:nvSpPr>
          <p:cNvPr id="51207" name="Text Box 19">
            <a:extLst>
              <a:ext uri="{FF2B5EF4-FFF2-40B4-BE49-F238E27FC236}">
                <a16:creationId xmlns:a16="http://schemas.microsoft.com/office/drawing/2014/main" id="{38995601-D8B7-5864-EC86-266C32E77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3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51208" name="Straight Connector 17">
            <a:extLst>
              <a:ext uri="{FF2B5EF4-FFF2-40B4-BE49-F238E27FC236}">
                <a16:creationId xmlns:a16="http://schemas.microsoft.com/office/drawing/2014/main" id="{D624CD13-2A0B-DA0C-DE8B-2BB5C18E01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0" y="4191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9" name="TextBox 18">
            <a:extLst>
              <a:ext uri="{FF2B5EF4-FFF2-40B4-BE49-F238E27FC236}">
                <a16:creationId xmlns:a16="http://schemas.microsoft.com/office/drawing/2014/main" id="{C479C1DF-7960-732B-9CB5-5E5CA4813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3657600"/>
            <a:ext cx="2246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Revenue</a:t>
            </a:r>
          </a:p>
        </p:txBody>
      </p:sp>
      <p:cxnSp>
        <p:nvCxnSpPr>
          <p:cNvPr id="51210" name="Straight Connector 12">
            <a:extLst>
              <a:ext uri="{FF2B5EF4-FFF2-40B4-BE49-F238E27FC236}">
                <a16:creationId xmlns:a16="http://schemas.microsoft.com/office/drawing/2014/main" id="{94A410B6-3FE0-A872-D92E-98C0CF88147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62400" y="31242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1" name="TextBox 13">
            <a:extLst>
              <a:ext uri="{FF2B5EF4-FFF2-40B4-BE49-F238E27FC236}">
                <a16:creationId xmlns:a16="http://schemas.microsoft.com/office/drawing/2014/main" id="{2F44BC4F-2815-719B-2BD7-F348DD672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14600"/>
            <a:ext cx="3297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Cost of Marketing</a:t>
            </a:r>
          </a:p>
        </p:txBody>
      </p:sp>
      <p:cxnSp>
        <p:nvCxnSpPr>
          <p:cNvPr id="51212" name="Straight Connector 22">
            <a:extLst>
              <a:ext uri="{FF2B5EF4-FFF2-40B4-BE49-F238E27FC236}">
                <a16:creationId xmlns:a16="http://schemas.microsoft.com/office/drawing/2014/main" id="{DF8C272A-4B45-35DB-7180-52A488FF7BA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67200" y="5029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3" name="TextBox 23">
            <a:extLst>
              <a:ext uri="{FF2B5EF4-FFF2-40B4-BE49-F238E27FC236}">
                <a16:creationId xmlns:a16="http://schemas.microsoft.com/office/drawing/2014/main" id="{9E90258A-3400-9777-E32A-290D544D0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867400"/>
            <a:ext cx="495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51214" name="TextBox 15">
            <a:extLst>
              <a:ext uri="{FF2B5EF4-FFF2-40B4-BE49-F238E27FC236}">
                <a16:creationId xmlns:a16="http://schemas.microsoft.com/office/drawing/2014/main" id="{C45454EF-E509-F0A6-C735-3CC99C377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248400"/>
            <a:ext cx="6019800" cy="646113"/>
          </a:xfrm>
          <a:prstGeom prst="rect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Verdana" panose="020B0604030504040204" pitchFamily="34" charset="0"/>
              </a:rPr>
              <a:t>Optimal marketing and sales at Quantity X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7D970BB-F4CC-23A9-E0ED-7AACD8E0B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9200"/>
          </a:xfrm>
        </p:spPr>
        <p:txBody>
          <a:bodyPr/>
          <a:lstStyle/>
          <a:p>
            <a:pPr>
              <a:defRPr/>
            </a:pPr>
            <a:r>
              <a:rPr lang="en-US" sz="3400" dirty="0">
                <a:solidFill>
                  <a:srgbClr val="C00000"/>
                </a:solidFill>
                <a:ea typeface="+mj-ea"/>
                <a:cs typeface="+mj-cs"/>
              </a:rPr>
              <a:t>Now what happens when revenues are shared with an agent?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4BFE526A-8226-44E3-1527-C7588CF8E4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B2CCB61C-2F3C-ED03-CBD5-1DD584B246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F308A6-6428-F848-850B-13A3058DDE06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52228" name="Line 4">
            <a:extLst>
              <a:ext uri="{FF2B5EF4-FFF2-40B4-BE49-F238E27FC236}">
                <a16:creationId xmlns:a16="http://schemas.microsoft.com/office/drawing/2014/main" id="{CA09EB39-C819-638E-98CF-D41CB054A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Line 5">
            <a:extLst>
              <a:ext uri="{FF2B5EF4-FFF2-40B4-BE49-F238E27FC236}">
                <a16:creationId xmlns:a16="http://schemas.microsoft.com/office/drawing/2014/main" id="{9C9CAE63-F123-B4D9-824E-94ACCCF5A7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Text Box 7">
            <a:extLst>
              <a:ext uri="{FF2B5EF4-FFF2-40B4-BE49-F238E27FC236}">
                <a16:creationId xmlns:a16="http://schemas.microsoft.com/office/drawing/2014/main" id="{E0CB9D27-D3EA-5C1F-8627-F5BC12489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$</a:t>
            </a:r>
          </a:p>
        </p:txBody>
      </p:sp>
      <p:sp>
        <p:nvSpPr>
          <p:cNvPr id="52231" name="Text Box 19">
            <a:extLst>
              <a:ext uri="{FF2B5EF4-FFF2-40B4-BE49-F238E27FC236}">
                <a16:creationId xmlns:a16="http://schemas.microsoft.com/office/drawing/2014/main" id="{0A69B615-325E-CE53-3A9C-F39DD0470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3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52232" name="Straight Connector 17">
            <a:extLst>
              <a:ext uri="{FF2B5EF4-FFF2-40B4-BE49-F238E27FC236}">
                <a16:creationId xmlns:a16="http://schemas.microsoft.com/office/drawing/2014/main" id="{6D04CBBF-3031-21B0-5D31-200D303468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0" y="4191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3" name="TextBox 18">
            <a:extLst>
              <a:ext uri="{FF2B5EF4-FFF2-40B4-BE49-F238E27FC236}">
                <a16:creationId xmlns:a16="http://schemas.microsoft.com/office/drawing/2014/main" id="{B40CF276-55A9-2FFB-FF74-E30FDEB8D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3657600"/>
            <a:ext cx="2246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Revenue</a:t>
            </a:r>
          </a:p>
        </p:txBody>
      </p:sp>
      <p:cxnSp>
        <p:nvCxnSpPr>
          <p:cNvPr id="52234" name="Straight Connector 12">
            <a:extLst>
              <a:ext uri="{FF2B5EF4-FFF2-40B4-BE49-F238E27FC236}">
                <a16:creationId xmlns:a16="http://schemas.microsoft.com/office/drawing/2014/main" id="{FC1CD722-F555-1C14-2548-FCF7F1F505C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62400" y="31242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5" name="TextBox 13">
            <a:extLst>
              <a:ext uri="{FF2B5EF4-FFF2-40B4-BE49-F238E27FC236}">
                <a16:creationId xmlns:a16="http://schemas.microsoft.com/office/drawing/2014/main" id="{9C9829C2-46CB-24EB-58B5-F47C31F1C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14600"/>
            <a:ext cx="3297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Cost of Marketing</a:t>
            </a:r>
          </a:p>
        </p:txBody>
      </p:sp>
      <p:cxnSp>
        <p:nvCxnSpPr>
          <p:cNvPr id="52236" name="Straight Connector 22">
            <a:extLst>
              <a:ext uri="{FF2B5EF4-FFF2-40B4-BE49-F238E27FC236}">
                <a16:creationId xmlns:a16="http://schemas.microsoft.com/office/drawing/2014/main" id="{48D5931C-6A4A-8909-538E-780DFADCF03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67200" y="5029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7" name="TextBox 23">
            <a:extLst>
              <a:ext uri="{FF2B5EF4-FFF2-40B4-BE49-F238E27FC236}">
                <a16:creationId xmlns:a16="http://schemas.microsoft.com/office/drawing/2014/main" id="{9E891CAE-F03A-93AE-F220-111A3F662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791200"/>
            <a:ext cx="495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X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BF3D129B-9FB0-E798-9096-9B3ECA7E6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olidFill>
                  <a:srgbClr val="B90000"/>
                </a:solidFill>
              </a:rPr>
              <a:t>The principal</a:t>
            </a:r>
            <a:r>
              <a:rPr lang="ja-JP" altLang="en-US" sz="3400">
                <a:solidFill>
                  <a:srgbClr val="B90000"/>
                </a:solidFill>
              </a:rPr>
              <a:t>’</a:t>
            </a:r>
            <a:r>
              <a:rPr lang="en-US" altLang="ja-JP" sz="3400">
                <a:solidFill>
                  <a:srgbClr val="B90000"/>
                </a:solidFill>
              </a:rPr>
              <a:t>s marginal revenue curve is lowered</a:t>
            </a:r>
            <a:endParaRPr lang="en-US" altLang="en-US" sz="3400">
              <a:solidFill>
                <a:srgbClr val="B90000"/>
              </a:solidFill>
            </a:endParaRP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CA925E73-3BE5-E26E-6394-D7522E40B3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id="{864F5942-2CE0-8344-6CE2-96EF895ABC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FE3C36-D5FA-D448-9800-BDE8A9B75AB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53252" name="Line 4">
            <a:extLst>
              <a:ext uri="{FF2B5EF4-FFF2-40B4-BE49-F238E27FC236}">
                <a16:creationId xmlns:a16="http://schemas.microsoft.com/office/drawing/2014/main" id="{B296A55B-E45E-3533-E89F-6130E046F4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5">
            <a:extLst>
              <a:ext uri="{FF2B5EF4-FFF2-40B4-BE49-F238E27FC236}">
                <a16:creationId xmlns:a16="http://schemas.microsoft.com/office/drawing/2014/main" id="{CF0AF6F9-4895-34C2-F18B-D51032FCF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Text Box 7">
            <a:extLst>
              <a:ext uri="{FF2B5EF4-FFF2-40B4-BE49-F238E27FC236}">
                <a16:creationId xmlns:a16="http://schemas.microsoft.com/office/drawing/2014/main" id="{20E9D61C-B0D0-1AFF-DC2C-FF6CE778F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$</a:t>
            </a:r>
          </a:p>
        </p:txBody>
      </p:sp>
      <p:sp>
        <p:nvSpPr>
          <p:cNvPr id="53255" name="Text Box 19">
            <a:extLst>
              <a:ext uri="{FF2B5EF4-FFF2-40B4-BE49-F238E27FC236}">
                <a16:creationId xmlns:a16="http://schemas.microsoft.com/office/drawing/2014/main" id="{8E519F62-DAA1-2153-8533-6D9E6036F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3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53256" name="Straight Connector 17">
            <a:extLst>
              <a:ext uri="{FF2B5EF4-FFF2-40B4-BE49-F238E27FC236}">
                <a16:creationId xmlns:a16="http://schemas.microsoft.com/office/drawing/2014/main" id="{B5DB9121-3946-E46E-05B6-86BEAC73B2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0" y="4191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57" name="TextBox 18">
            <a:extLst>
              <a:ext uri="{FF2B5EF4-FFF2-40B4-BE49-F238E27FC236}">
                <a16:creationId xmlns:a16="http://schemas.microsoft.com/office/drawing/2014/main" id="{94BB2C93-74B9-1B11-F242-B0671BFBA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3657600"/>
            <a:ext cx="1989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MR</a:t>
            </a:r>
            <a:r>
              <a:rPr lang="en-US" altLang="en-US" sz="1800" baseline="-25000">
                <a:latin typeface="Verdana" panose="020B0604030504040204" pitchFamily="34" charset="0"/>
              </a:rPr>
              <a:t>Falstaff+Ballantine</a:t>
            </a:r>
          </a:p>
        </p:txBody>
      </p:sp>
      <p:cxnSp>
        <p:nvCxnSpPr>
          <p:cNvPr id="53258" name="Straight Connector 12">
            <a:extLst>
              <a:ext uri="{FF2B5EF4-FFF2-40B4-BE49-F238E27FC236}">
                <a16:creationId xmlns:a16="http://schemas.microsoft.com/office/drawing/2014/main" id="{0772DF1F-17A6-B92E-E33B-9CF788E816D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62400" y="31242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59" name="TextBox 13">
            <a:extLst>
              <a:ext uri="{FF2B5EF4-FFF2-40B4-BE49-F238E27FC236}">
                <a16:creationId xmlns:a16="http://schemas.microsoft.com/office/drawing/2014/main" id="{90083B16-258E-5885-572F-FDC2B850F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14600"/>
            <a:ext cx="3297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Cost of Marketing</a:t>
            </a:r>
          </a:p>
        </p:txBody>
      </p:sp>
      <p:cxnSp>
        <p:nvCxnSpPr>
          <p:cNvPr id="53260" name="Straight Connector 22">
            <a:extLst>
              <a:ext uri="{FF2B5EF4-FFF2-40B4-BE49-F238E27FC236}">
                <a16:creationId xmlns:a16="http://schemas.microsoft.com/office/drawing/2014/main" id="{E9BDDA05-3E8F-6F90-2501-6BE162759B9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67200" y="5029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61" name="TextBox 23">
            <a:extLst>
              <a:ext uri="{FF2B5EF4-FFF2-40B4-BE49-F238E27FC236}">
                <a16:creationId xmlns:a16="http://schemas.microsoft.com/office/drawing/2014/main" id="{C317FA64-4293-F101-334F-EBB17F964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791200"/>
            <a:ext cx="495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X</a:t>
            </a:r>
          </a:p>
        </p:txBody>
      </p:sp>
      <p:cxnSp>
        <p:nvCxnSpPr>
          <p:cNvPr id="53262" name="Straight Connector 16">
            <a:extLst>
              <a:ext uri="{FF2B5EF4-FFF2-40B4-BE49-F238E27FC236}">
                <a16:creationId xmlns:a16="http://schemas.microsoft.com/office/drawing/2014/main" id="{8E54B6B6-AA43-59E4-2303-DBCCEA0519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5000" y="4648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63" name="TextBox 19">
            <a:extLst>
              <a:ext uri="{FF2B5EF4-FFF2-40B4-BE49-F238E27FC236}">
                <a16:creationId xmlns:a16="http://schemas.microsoft.com/office/drawing/2014/main" id="{724B14B4-A7B8-88C5-8F53-F63F27142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572000"/>
            <a:ext cx="1096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MR</a:t>
            </a:r>
            <a:r>
              <a:rPr lang="en-US" altLang="en-US" sz="1800" baseline="-25000">
                <a:latin typeface="Verdana" panose="020B0604030504040204" pitchFamily="34" charset="0"/>
              </a:rPr>
              <a:t>Falstaff</a:t>
            </a:r>
          </a:p>
        </p:txBody>
      </p:sp>
      <p:cxnSp>
        <p:nvCxnSpPr>
          <p:cNvPr id="53264" name="Straight Arrow Connector 18">
            <a:extLst>
              <a:ext uri="{FF2B5EF4-FFF2-40B4-BE49-F238E27FC236}">
                <a16:creationId xmlns:a16="http://schemas.microsoft.com/office/drawing/2014/main" id="{CEF5BFEF-3A78-8D65-2159-9D20A1DF436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715001" y="4419600"/>
            <a:ext cx="457200" cy="3175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65" name="TextBox 22">
            <a:extLst>
              <a:ext uri="{FF2B5EF4-FFF2-40B4-BE49-F238E27FC236}">
                <a16:creationId xmlns:a16="http://schemas.microsoft.com/office/drawing/2014/main" id="{B035C14E-9DF5-090A-FB21-E3EDD6320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267200"/>
            <a:ext cx="2438400" cy="369888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Verdana" panose="020B0604030504040204" pitchFamily="34" charset="0"/>
              </a:rPr>
              <a:t>The 50 cent tax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07E63D5-2C96-8F11-3A10-DDA8E6D5C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>
                <a:solidFill>
                  <a:srgbClr val="C00000"/>
                </a:solidFill>
                <a:ea typeface="+mj-ea"/>
                <a:cs typeface="+mj-cs"/>
              </a:rPr>
              <a:t>So that Falstaff has an incentive to reduce marketing expenditures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B65330AA-149E-1F40-F8F0-8ACCE23D58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4275" name="Slide Number Placeholder 5">
            <a:extLst>
              <a:ext uri="{FF2B5EF4-FFF2-40B4-BE49-F238E27FC236}">
                <a16:creationId xmlns:a16="http://schemas.microsoft.com/office/drawing/2014/main" id="{8D0A5FC6-B5FA-FB63-687D-3DE124F22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07904E-0600-3C4D-BEBA-97ACFEE53510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54276" name="Line 4">
            <a:extLst>
              <a:ext uri="{FF2B5EF4-FFF2-40B4-BE49-F238E27FC236}">
                <a16:creationId xmlns:a16="http://schemas.microsoft.com/office/drawing/2014/main" id="{39C922E6-8B68-920D-A22E-1AB417D20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7" name="Line 5">
            <a:extLst>
              <a:ext uri="{FF2B5EF4-FFF2-40B4-BE49-F238E27FC236}">
                <a16:creationId xmlns:a16="http://schemas.microsoft.com/office/drawing/2014/main" id="{3D5DA726-686D-B20D-519E-D79E9F89B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" name="Text Box 7">
            <a:extLst>
              <a:ext uri="{FF2B5EF4-FFF2-40B4-BE49-F238E27FC236}">
                <a16:creationId xmlns:a16="http://schemas.microsoft.com/office/drawing/2014/main" id="{D309C503-000E-5B87-D65E-06B63A6D8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$</a:t>
            </a:r>
          </a:p>
        </p:txBody>
      </p:sp>
      <p:sp>
        <p:nvSpPr>
          <p:cNvPr id="54279" name="Text Box 19">
            <a:extLst>
              <a:ext uri="{FF2B5EF4-FFF2-40B4-BE49-F238E27FC236}">
                <a16:creationId xmlns:a16="http://schemas.microsoft.com/office/drawing/2014/main" id="{C2958434-F4BE-FA18-3F46-3D6497E55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3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54280" name="Straight Connector 17">
            <a:extLst>
              <a:ext uri="{FF2B5EF4-FFF2-40B4-BE49-F238E27FC236}">
                <a16:creationId xmlns:a16="http://schemas.microsoft.com/office/drawing/2014/main" id="{996581E4-782E-14C2-486E-64EE9D4C0F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0" y="4191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1" name="Straight Connector 12">
            <a:extLst>
              <a:ext uri="{FF2B5EF4-FFF2-40B4-BE49-F238E27FC236}">
                <a16:creationId xmlns:a16="http://schemas.microsoft.com/office/drawing/2014/main" id="{F1623FE4-A38A-C2E9-9053-195BB1F406F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62400" y="31242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2" name="TextBox 13">
            <a:extLst>
              <a:ext uri="{FF2B5EF4-FFF2-40B4-BE49-F238E27FC236}">
                <a16:creationId xmlns:a16="http://schemas.microsoft.com/office/drawing/2014/main" id="{1A908416-0627-ACF9-F9B3-504D0DFC4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14600"/>
            <a:ext cx="3297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Cost of Marketing</a:t>
            </a:r>
          </a:p>
        </p:txBody>
      </p:sp>
      <p:cxnSp>
        <p:nvCxnSpPr>
          <p:cNvPr id="54283" name="Straight Connector 22">
            <a:extLst>
              <a:ext uri="{FF2B5EF4-FFF2-40B4-BE49-F238E27FC236}">
                <a16:creationId xmlns:a16="http://schemas.microsoft.com/office/drawing/2014/main" id="{3FB2C36C-47E2-4AAB-100B-208F2907B43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67200" y="5029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4" name="TextBox 23">
            <a:extLst>
              <a:ext uri="{FF2B5EF4-FFF2-40B4-BE49-F238E27FC236}">
                <a16:creationId xmlns:a16="http://schemas.microsoft.com/office/drawing/2014/main" id="{498C4186-3C49-59F1-22CF-92D83B744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791200"/>
            <a:ext cx="495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X</a:t>
            </a:r>
          </a:p>
        </p:txBody>
      </p:sp>
      <p:cxnSp>
        <p:nvCxnSpPr>
          <p:cNvPr id="54285" name="Straight Connector 16">
            <a:extLst>
              <a:ext uri="{FF2B5EF4-FFF2-40B4-BE49-F238E27FC236}">
                <a16:creationId xmlns:a16="http://schemas.microsoft.com/office/drawing/2014/main" id="{D43EFAE7-0C7F-441A-06E0-810EC03252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5000" y="4648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6" name="TextBox 19">
            <a:extLst>
              <a:ext uri="{FF2B5EF4-FFF2-40B4-BE49-F238E27FC236}">
                <a16:creationId xmlns:a16="http://schemas.microsoft.com/office/drawing/2014/main" id="{EC184529-F209-EF84-4B5A-4B5D24388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572000"/>
            <a:ext cx="1096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MR</a:t>
            </a:r>
            <a:r>
              <a:rPr lang="en-US" altLang="en-US" sz="1800" baseline="-25000">
                <a:latin typeface="Verdana" panose="020B0604030504040204" pitchFamily="34" charset="0"/>
              </a:rPr>
              <a:t>Falstaff</a:t>
            </a:r>
          </a:p>
        </p:txBody>
      </p:sp>
      <p:cxnSp>
        <p:nvCxnSpPr>
          <p:cNvPr id="54287" name="Straight Connector 21">
            <a:extLst>
              <a:ext uri="{FF2B5EF4-FFF2-40B4-BE49-F238E27FC236}">
                <a16:creationId xmlns:a16="http://schemas.microsoft.com/office/drawing/2014/main" id="{DC0B6FB9-6EA2-7F1F-2693-F0BD802B183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886200" y="5257800"/>
            <a:ext cx="12192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9A38003-75DE-BEF8-2137-CAF6EC19BFDC}"/>
              </a:ext>
            </a:extLst>
          </p:cNvPr>
          <p:cNvSpPr txBox="1"/>
          <p:nvPr/>
        </p:nvSpPr>
        <p:spPr>
          <a:xfrm>
            <a:off x="4343400" y="5867400"/>
            <a:ext cx="4905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X*</a:t>
            </a:r>
          </a:p>
        </p:txBody>
      </p:sp>
      <p:sp>
        <p:nvSpPr>
          <p:cNvPr id="54289" name="TextBox 18">
            <a:extLst>
              <a:ext uri="{FF2B5EF4-FFF2-40B4-BE49-F238E27FC236}">
                <a16:creationId xmlns:a16="http://schemas.microsoft.com/office/drawing/2014/main" id="{56EE586D-AFDF-8926-55F2-81A7CD0F6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3657600"/>
            <a:ext cx="1989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MR</a:t>
            </a:r>
            <a:r>
              <a:rPr lang="en-US" altLang="en-US" sz="1800" baseline="-25000">
                <a:latin typeface="Verdana" panose="020B0604030504040204" pitchFamily="34" charset="0"/>
              </a:rPr>
              <a:t>Falstaff+Ballantine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5CB228D0-662E-2A0A-E57A-D158A99E7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Falstaff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61F03CAD-CE5A-7148-3B10-BADFCBF7CA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Neither Falstaff nor Ballantine had perfect incentives</a:t>
            </a:r>
          </a:p>
          <a:p>
            <a:pPr lvl="1"/>
            <a:r>
              <a:rPr lang="en-US" altLang="en-US"/>
              <a:t>Ballantine has an incentive to spend too much and Falstaff too little.</a:t>
            </a:r>
          </a:p>
          <a:p>
            <a:pPr lvl="1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6E11185B-9F94-22B4-3C28-4F8B74EFD4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E8875A-53D5-584E-BB66-CBBCAA673946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038A9AE8-7CE4-69D5-F638-86E26A41B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Falstaff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21AB3D72-4914-FE32-62D3-22D681D3F0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If the goal is optimal joint production, how would you formulate the legal standard?</a:t>
            </a:r>
          </a:p>
          <a:p>
            <a:pPr lvl="1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BDD3EED6-5401-E092-8A72-769AE38CA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B5F6D3-F18E-9D46-BBD6-45E8BD052B7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EEE8506-4644-BE9D-D558-10B0B1E0E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>
                <a:solidFill>
                  <a:schemeClr val="tx1"/>
                </a:solidFill>
                <a:ea typeface="+mj-ea"/>
                <a:cs typeface="+mj-cs"/>
              </a:rPr>
              <a:t>Agency Costs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57047F76-D6BE-29F2-A2DF-86CAAE0AAD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6A38EB86-E3D9-0557-A47F-1B5D6B7555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27B477-C4F5-1A48-AD94-073E871D650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57348" name="Line 4">
            <a:extLst>
              <a:ext uri="{FF2B5EF4-FFF2-40B4-BE49-F238E27FC236}">
                <a16:creationId xmlns:a16="http://schemas.microsoft.com/office/drawing/2014/main" id="{F5761D8C-458D-42F7-9288-FDE8A86D4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Line 5">
            <a:extLst>
              <a:ext uri="{FF2B5EF4-FFF2-40B4-BE49-F238E27FC236}">
                <a16:creationId xmlns:a16="http://schemas.microsoft.com/office/drawing/2014/main" id="{9A9A60ED-4CB1-0BB5-53E2-0647FBCE8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Text Box 7">
            <a:extLst>
              <a:ext uri="{FF2B5EF4-FFF2-40B4-BE49-F238E27FC236}">
                <a16:creationId xmlns:a16="http://schemas.microsoft.com/office/drawing/2014/main" id="{72A27588-F6CF-5768-FD8F-B6E926D85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$</a:t>
            </a:r>
          </a:p>
        </p:txBody>
      </p:sp>
      <p:sp>
        <p:nvSpPr>
          <p:cNvPr id="57351" name="Text Box 19">
            <a:extLst>
              <a:ext uri="{FF2B5EF4-FFF2-40B4-BE49-F238E27FC236}">
                <a16:creationId xmlns:a16="http://schemas.microsoft.com/office/drawing/2014/main" id="{5776341B-06CA-B108-6440-F357ED3C2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003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57352" name="Straight Connector 17">
            <a:extLst>
              <a:ext uri="{FF2B5EF4-FFF2-40B4-BE49-F238E27FC236}">
                <a16:creationId xmlns:a16="http://schemas.microsoft.com/office/drawing/2014/main" id="{99A9E77B-1B25-F743-518E-8B3E6384862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8800" y="4191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3" name="TextBox 18">
            <a:extLst>
              <a:ext uri="{FF2B5EF4-FFF2-40B4-BE49-F238E27FC236}">
                <a16:creationId xmlns:a16="http://schemas.microsoft.com/office/drawing/2014/main" id="{758B1927-C952-1941-2A2C-FF8DB8762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3657600"/>
            <a:ext cx="2246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Revenue</a:t>
            </a:r>
          </a:p>
        </p:txBody>
      </p:sp>
      <p:cxnSp>
        <p:nvCxnSpPr>
          <p:cNvPr id="57354" name="Straight Connector 12">
            <a:extLst>
              <a:ext uri="{FF2B5EF4-FFF2-40B4-BE49-F238E27FC236}">
                <a16:creationId xmlns:a16="http://schemas.microsoft.com/office/drawing/2014/main" id="{6C3C6107-A8C8-07B0-ED29-2D1F786719E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62400" y="31242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5" name="TextBox 13">
            <a:extLst>
              <a:ext uri="{FF2B5EF4-FFF2-40B4-BE49-F238E27FC236}">
                <a16:creationId xmlns:a16="http://schemas.microsoft.com/office/drawing/2014/main" id="{F34E02E7-4226-B7B8-1079-4A28A297A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14600"/>
            <a:ext cx="3297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Marginal Cost of Marketing</a:t>
            </a:r>
          </a:p>
        </p:txBody>
      </p:sp>
      <p:cxnSp>
        <p:nvCxnSpPr>
          <p:cNvPr id="57356" name="Straight Connector 22">
            <a:extLst>
              <a:ext uri="{FF2B5EF4-FFF2-40B4-BE49-F238E27FC236}">
                <a16:creationId xmlns:a16="http://schemas.microsoft.com/office/drawing/2014/main" id="{C89FA754-0CC0-A36A-A169-9EFBCF9718C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67200" y="5029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7" name="TextBox 23">
            <a:extLst>
              <a:ext uri="{FF2B5EF4-FFF2-40B4-BE49-F238E27FC236}">
                <a16:creationId xmlns:a16="http://schemas.microsoft.com/office/drawing/2014/main" id="{03F0C9E9-5C04-0AC3-1E7D-285D08848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867400"/>
            <a:ext cx="495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57358" name="TextBox 15">
            <a:extLst>
              <a:ext uri="{FF2B5EF4-FFF2-40B4-BE49-F238E27FC236}">
                <a16:creationId xmlns:a16="http://schemas.microsoft.com/office/drawing/2014/main" id="{1447069C-FCFC-71F9-2A4A-3A616EEA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248400"/>
            <a:ext cx="6019800" cy="646113"/>
          </a:xfrm>
          <a:prstGeom prst="rect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Verdana" panose="020B0604030504040204" pitchFamily="34" charset="0"/>
              </a:rPr>
              <a:t>Optimal marketing and sales at Quantity X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396134D5-139E-8273-D26B-E34050C64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r>
              <a:rPr lang="en-US" altLang="en-US">
                <a:solidFill>
                  <a:schemeClr val="tx1"/>
                </a:solidFill>
              </a:rPr>
              <a:t>Wood v. Duff-Gordon</a:t>
            </a:r>
          </a:p>
        </p:txBody>
      </p:sp>
      <p:sp>
        <p:nvSpPr>
          <p:cNvPr id="21506" name="Content Placeholder 6">
            <a:extLst>
              <a:ext uri="{FF2B5EF4-FFF2-40B4-BE49-F238E27FC236}">
                <a16:creationId xmlns:a16="http://schemas.microsoft.com/office/drawing/2014/main" id="{B4D8F527-A38E-16F1-292F-A7AD168131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What’s the argument that this isn’t a binding contract?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6412791E-2F35-A953-6E5B-FE65D51857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847F8F-4A9D-7D40-924F-BBECE018FA22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21508" name="Content Placeholder 4">
            <a:extLst>
              <a:ext uri="{FF2B5EF4-FFF2-40B4-BE49-F238E27FC236}">
                <a16:creationId xmlns:a16="http://schemas.microsoft.com/office/drawing/2014/main" id="{2AE6764B-E4D1-07CF-A95E-6AA3E344D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0"/>
            <a:ext cx="13954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4F234E0E-1ADE-BFD5-6EEC-F22111B7F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Agency Costs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5AC51592-E783-72D2-09FB-8532FCFC58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If the goal is optimal joint production, how would you formulate the legal standard?</a:t>
            </a:r>
          </a:p>
          <a:p>
            <a:pPr lvl="1"/>
            <a:r>
              <a:rPr lang="en-US" altLang="en-US" dirty="0">
                <a:solidFill>
                  <a:srgbClr val="B90000"/>
                </a:solidFill>
              </a:rPr>
              <a:t>How would you draft Falstaff’</a:t>
            </a:r>
            <a:r>
              <a:rPr lang="en-US" altLang="ja-JP" dirty="0">
                <a:solidFill>
                  <a:srgbClr val="B90000"/>
                </a:solidFill>
              </a:rPr>
              <a:t>s duties?</a:t>
            </a:r>
          </a:p>
          <a:p>
            <a:pPr lvl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EE997C9A-A533-AB1A-80A9-B02ACBB76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672C35-2A21-2346-82DE-6E920563E0A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BF7EFE78-4107-7264-06E6-71E02AA15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Agency Costs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E77F69AC-E4E1-FA1C-DC4C-73E5BDB7D3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If the goal is optimal joint production, how would you formulate the legal standard?</a:t>
            </a:r>
          </a:p>
          <a:p>
            <a:pPr lvl="1"/>
            <a:r>
              <a:rPr lang="en-US" altLang="en-US" dirty="0"/>
              <a:t>How would you draft Falstaff’</a:t>
            </a:r>
            <a:r>
              <a:rPr lang="en-US" altLang="ja-JP" dirty="0"/>
              <a:t>s duties?</a:t>
            </a:r>
          </a:p>
          <a:p>
            <a:pPr lvl="2"/>
            <a:r>
              <a:rPr lang="ja-JP" altLang="en-US">
                <a:solidFill>
                  <a:srgbClr val="C00000"/>
                </a:solidFill>
              </a:rPr>
              <a:t>“</a:t>
            </a:r>
            <a:r>
              <a:rPr lang="en-US" altLang="ja-JP" dirty="0">
                <a:solidFill>
                  <a:srgbClr val="C00000"/>
                </a:solidFill>
              </a:rPr>
              <a:t>best efforts</a:t>
            </a:r>
            <a:r>
              <a:rPr lang="ja-JP" altLang="en-US">
                <a:solidFill>
                  <a:srgbClr val="C00000"/>
                </a:solidFill>
              </a:rPr>
              <a:t>”</a:t>
            </a:r>
            <a:r>
              <a:rPr lang="en-US" altLang="ja-JP" dirty="0">
                <a:solidFill>
                  <a:srgbClr val="C00000"/>
                </a:solidFill>
              </a:rPr>
              <a:t> and “good faith</a:t>
            </a:r>
            <a:r>
              <a:rPr lang="en-US" altLang="en-US" dirty="0">
                <a:solidFill>
                  <a:srgbClr val="C00000"/>
                </a:solidFill>
              </a:rPr>
              <a:t>”</a:t>
            </a:r>
            <a:endParaRPr lang="en-US" altLang="ja-JP" dirty="0">
              <a:solidFill>
                <a:srgbClr val="C00000"/>
              </a:solidFill>
            </a:endParaRPr>
          </a:p>
          <a:p>
            <a:pPr lvl="2"/>
            <a:r>
              <a:rPr lang="ja-JP" altLang="en-US">
                <a:solidFill>
                  <a:srgbClr val="C00000"/>
                </a:solidFill>
              </a:rPr>
              <a:t>“</a:t>
            </a:r>
            <a:r>
              <a:rPr lang="en-US" altLang="ja-JP" dirty="0">
                <a:solidFill>
                  <a:srgbClr val="C00000"/>
                </a:solidFill>
              </a:rPr>
              <a:t>reasonable best efforts</a:t>
            </a:r>
            <a:r>
              <a:rPr lang="ja-JP" altLang="en-US">
                <a:solidFill>
                  <a:srgbClr val="C00000"/>
                </a:solidFill>
              </a:rPr>
              <a:t>”</a:t>
            </a:r>
            <a:endParaRPr lang="en-US" altLang="ja-JP" dirty="0">
              <a:solidFill>
                <a:srgbClr val="C00000"/>
              </a:solidFill>
            </a:endParaRPr>
          </a:p>
          <a:p>
            <a:pPr lvl="2"/>
            <a:r>
              <a:rPr lang="en-US" altLang="en-US" dirty="0">
                <a:solidFill>
                  <a:srgbClr val="C00000"/>
                </a:solidFill>
              </a:rPr>
              <a:t>Non-discrimination</a:t>
            </a:r>
          </a:p>
          <a:p>
            <a:pPr lvl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388B3FAA-CE7F-27EC-58FF-B92786AED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A5C44D-77EC-E04C-8F84-D0BBDCE97DC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CD26D8B9-BFB7-E705-01CA-465FC27B0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Responses to Agency Costs?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50A2812A-3ABB-0379-213C-96B566800A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Legal standards (e.g., best efforts … [to maintain a high quantity of sales?)</a:t>
            </a: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D043B7E8-A1FE-3936-F3C5-7C00B0B8C4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916FA9-21B2-D146-A5DF-DF4D01A2CB6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DA2B6197-E3B1-4A7E-EFA0-907833CEF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Responses to Agency Costs?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B63E0B1C-C8F4-AA65-F9E1-F47DB7C417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Legal standards (e.g., best efforts)</a:t>
            </a:r>
          </a:p>
          <a:p>
            <a:r>
              <a:rPr lang="en-US" altLang="en-US">
                <a:solidFill>
                  <a:srgbClr val="C00000"/>
                </a:solidFill>
              </a:rPr>
              <a:t>Incentivize the parties </a:t>
            </a:r>
          </a:p>
          <a:p>
            <a:pPr lvl="1"/>
            <a:r>
              <a:rPr lang="en-US" altLang="en-US"/>
              <a:t>Cost-sharing</a:t>
            </a:r>
          </a:p>
          <a:p>
            <a:pPr lvl="1"/>
            <a:r>
              <a:rPr lang="en-US" altLang="en-US"/>
              <a:t>Sliding scale of profits</a:t>
            </a:r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52F24B72-BD0C-DD0D-F40B-14B6F36A6E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A5CD63-C377-324D-968F-F98D4D361EA2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D1CA4232-ACFD-1D22-B165-2C0222648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Responses to Agency Costs?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0426DD06-7AF1-C958-D69E-DFC7421BFE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Legal standards (e.g., best efforts)</a:t>
            </a:r>
          </a:p>
          <a:p>
            <a:r>
              <a:rPr lang="en-US" altLang="en-US"/>
              <a:t>Incentivize the parties </a:t>
            </a:r>
          </a:p>
          <a:p>
            <a:r>
              <a:rPr lang="en-US" altLang="en-US">
                <a:solidFill>
                  <a:srgbClr val="C00000"/>
                </a:solidFill>
              </a:rPr>
              <a:t>Relational contracts </a:t>
            </a:r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A3652451-5770-3027-6342-28A0E6C9F2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97CAA5-6701-A642-9BE6-6B4A39EAD81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766C4013-60C7-E3FB-C270-BFCC514E3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Responses to Agency Costs?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EA835C46-541C-8321-4CD5-FCFFD54604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Legal standards (e.g., best efforts)</a:t>
            </a:r>
          </a:p>
          <a:p>
            <a:r>
              <a:rPr lang="en-US" altLang="en-US"/>
              <a:t>Incentivize the parties </a:t>
            </a:r>
          </a:p>
          <a:p>
            <a:r>
              <a:rPr lang="en-US" altLang="en-US"/>
              <a:t>Relational Contracts</a:t>
            </a:r>
          </a:p>
          <a:p>
            <a:r>
              <a:rPr lang="en-US" altLang="en-US">
                <a:solidFill>
                  <a:srgbClr val="C00000"/>
                </a:solidFill>
              </a:rPr>
              <a:t>Vertical Integration</a:t>
            </a:r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9210DE68-0343-C6B0-A600-DB16801E5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AE0C47-416F-B745-8551-A742DE070869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71D6EB55-2D44-9F17-FC3E-9FE37BF88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Responses to Agency Costs?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74D0E24E-18E7-04A9-5FB8-271DABDD43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Legal standards (e.g., best efforts)</a:t>
            </a:r>
          </a:p>
          <a:p>
            <a:r>
              <a:rPr lang="en-US" altLang="en-US" dirty="0"/>
              <a:t>Incentivize the parties </a:t>
            </a:r>
          </a:p>
          <a:p>
            <a:r>
              <a:rPr lang="en-US" altLang="en-US" dirty="0"/>
              <a:t>Relations and Iterated PD Games</a:t>
            </a:r>
          </a:p>
          <a:p>
            <a:r>
              <a:rPr lang="en-US" altLang="en-US" dirty="0"/>
              <a:t>Vertical Integration</a:t>
            </a:r>
          </a:p>
          <a:p>
            <a:r>
              <a:rPr lang="en-US" altLang="en-US" dirty="0">
                <a:solidFill>
                  <a:srgbClr val="C00000"/>
                </a:solidFill>
              </a:rPr>
              <a:t>Monitoring plus termination rights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47E990A5-38CE-638A-1114-0BB1FAFA51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141776-65EA-1745-988F-D73AE042637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43442462-7DD8-2D39-F3D3-B73D54F61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Termination Rights in Employment Contracts</a:t>
            </a:r>
            <a:br>
              <a:rPr lang="en-US" altLang="en-US" dirty="0"/>
            </a:br>
            <a:r>
              <a:rPr lang="en-US" altLang="en-US" dirty="0" err="1">
                <a:solidFill>
                  <a:schemeClr val="tx1"/>
                </a:solidFill>
              </a:rPr>
              <a:t>Wagenseller</a:t>
            </a:r>
            <a:r>
              <a:rPr lang="en-US" altLang="en-US" dirty="0">
                <a:solidFill>
                  <a:schemeClr val="tx1"/>
                </a:solidFill>
              </a:rPr>
              <a:t> 389</a:t>
            </a:r>
          </a:p>
        </p:txBody>
      </p:sp>
      <p:pic>
        <p:nvPicPr>
          <p:cNvPr id="65538" name="Picture 2">
            <a:extLst>
              <a:ext uri="{FF2B5EF4-FFF2-40B4-BE49-F238E27FC236}">
                <a16:creationId xmlns:a16="http://schemas.microsoft.com/office/drawing/2014/main" id="{BBD4DC0E-61FE-47A5-654F-A096130226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824038"/>
            <a:ext cx="5943600" cy="3962400"/>
          </a:xfrm>
          <a:noFill/>
        </p:spPr>
      </p:pic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D6AC27A9-0232-AFB4-AC0A-D44A5CF44B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EC51AA-936A-9F4B-9C72-BBE924C289C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65540" name="TextBox 4">
            <a:extLst>
              <a:ext uri="{FF2B5EF4-FFF2-40B4-BE49-F238E27FC236}">
                <a16:creationId xmlns:a16="http://schemas.microsoft.com/office/drawing/2014/main" id="{A71D0982-E7F0-D73B-FF13-AF3FD5B60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3546475" cy="369888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Verdana" panose="020B0604030504040204" pitchFamily="34" charset="0"/>
              </a:rPr>
              <a:t>Scottsdale Memorial Hospital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DDCD226D-95D9-BD97-5292-740BD8D0A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Wagenseller</a:t>
            </a:r>
          </a:p>
        </p:txBody>
      </p:sp>
      <p:sp>
        <p:nvSpPr>
          <p:cNvPr id="66562" name="Content Placeholder 5">
            <a:extLst>
              <a:ext uri="{FF2B5EF4-FFF2-40B4-BE49-F238E27FC236}">
                <a16:creationId xmlns:a16="http://schemas.microsoft.com/office/drawing/2014/main" id="{0E0AD532-2C08-3E9F-56F8-F5E16A6B17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Was she fired for reasonable cause under the English standard?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00000"/>
                </a:solidFill>
              </a:rPr>
              <a:t>The English reasonable cause standard vs. the American </a:t>
            </a:r>
            <a:r>
              <a:rPr lang="ja-JP" altLang="en-US">
                <a:solidFill>
                  <a:srgbClr val="C00000"/>
                </a:solidFill>
              </a:rPr>
              <a:t>“</a:t>
            </a:r>
            <a:r>
              <a:rPr lang="en-US" altLang="ja-JP" dirty="0">
                <a:solidFill>
                  <a:srgbClr val="C00000"/>
                </a:solidFill>
              </a:rPr>
              <a:t>at will</a:t>
            </a:r>
            <a:r>
              <a:rPr lang="ja-JP" altLang="en-US">
                <a:solidFill>
                  <a:srgbClr val="C00000"/>
                </a:solidFill>
              </a:rPr>
              <a:t>”</a:t>
            </a:r>
            <a:r>
              <a:rPr lang="en-US" altLang="ja-JP" dirty="0">
                <a:solidFill>
                  <a:srgbClr val="C00000"/>
                </a:solidFill>
              </a:rPr>
              <a:t> standard</a:t>
            </a:r>
            <a:endParaRPr lang="en-US" alt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66563" name="Slide Number Placeholder 3">
            <a:extLst>
              <a:ext uri="{FF2B5EF4-FFF2-40B4-BE49-F238E27FC236}">
                <a16:creationId xmlns:a16="http://schemas.microsoft.com/office/drawing/2014/main" id="{B8931844-CD2B-1726-2B73-1A079A39CF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5E22B0-4A6F-8E4C-9EF4-58848CB5E54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66564" name="Content Placeholder 4">
            <a:extLst>
              <a:ext uri="{FF2B5EF4-FFF2-40B4-BE49-F238E27FC236}">
                <a16:creationId xmlns:a16="http://schemas.microsoft.com/office/drawing/2014/main" id="{CD4BBEE0-A8C5-E6FA-E52D-F89CB9490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13" y="0"/>
            <a:ext cx="24018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72CDC018-26DC-A82C-8C97-8E184809D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Wagenseller</a:t>
            </a:r>
          </a:p>
        </p:txBody>
      </p:sp>
      <p:sp>
        <p:nvSpPr>
          <p:cNvPr id="68610" name="Content Placeholder 5">
            <a:extLst>
              <a:ext uri="{FF2B5EF4-FFF2-40B4-BE49-F238E27FC236}">
                <a16:creationId xmlns:a16="http://schemas.microsoft.com/office/drawing/2014/main" id="{83A573C0-F5D0-022B-70C0-BF832E281B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Developing exceptions to the at will standard</a:t>
            </a:r>
          </a:p>
          <a:p>
            <a:pPr lvl="2"/>
            <a:r>
              <a:rPr lang="en-US" altLang="en-US" dirty="0">
                <a:solidFill>
                  <a:srgbClr val="B90000"/>
                </a:solidFill>
              </a:rPr>
              <a:t>The public policy exception</a:t>
            </a:r>
            <a:r>
              <a:rPr lang="en-US" altLang="en-US" dirty="0"/>
              <a:t>	</a:t>
            </a:r>
          </a:p>
          <a:p>
            <a:pPr lvl="3"/>
            <a:r>
              <a:rPr lang="en-US" altLang="en-US" dirty="0"/>
              <a:t>E.g., refusal to commit perjury</a:t>
            </a:r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5E18545C-C9C5-F6F9-6DBB-A2C33A6C9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C6042F-D161-C64F-8B71-F9FAC55B4469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A611173-94F7-504C-EFF9-4511738C8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r>
              <a:rPr lang="en-US" altLang="en-US">
                <a:solidFill>
                  <a:schemeClr val="tx1"/>
                </a:solidFill>
              </a:rPr>
              <a:t>Wood v. Duff-Gordon</a:t>
            </a:r>
          </a:p>
        </p:txBody>
      </p:sp>
      <p:sp>
        <p:nvSpPr>
          <p:cNvPr id="22530" name="Content Placeholder 6">
            <a:extLst>
              <a:ext uri="{FF2B5EF4-FFF2-40B4-BE49-F238E27FC236}">
                <a16:creationId xmlns:a16="http://schemas.microsoft.com/office/drawing/2014/main" id="{61FA6654-79FC-0C0A-4C15-89A8CCB1CD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Is this a binding contract?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Does it lack consideration?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What if Wood did nothing?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7A89052D-72E3-EDFF-27FB-08202F327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F02E22-34B3-1F43-A637-7195484CE6C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22532" name="Content Placeholder 4">
            <a:extLst>
              <a:ext uri="{FF2B5EF4-FFF2-40B4-BE49-F238E27FC236}">
                <a16:creationId xmlns:a16="http://schemas.microsoft.com/office/drawing/2014/main" id="{4A81BAA9-D520-86B0-0EDA-062393954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0"/>
            <a:ext cx="13954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B438EE46-3890-304D-A9E2-CAB2D1B14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Wagenseller</a:t>
            </a:r>
          </a:p>
        </p:txBody>
      </p:sp>
      <p:sp>
        <p:nvSpPr>
          <p:cNvPr id="69634" name="Content Placeholder 5">
            <a:extLst>
              <a:ext uri="{FF2B5EF4-FFF2-40B4-BE49-F238E27FC236}">
                <a16:creationId xmlns:a16="http://schemas.microsoft.com/office/drawing/2014/main" id="{D95D7E41-AEFE-224C-3023-AA78D9A6E4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lvl="1"/>
            <a:r>
              <a:rPr lang="en-US" altLang="en-US" dirty="0"/>
              <a:t>Developing exceptions to the at will standard</a:t>
            </a:r>
          </a:p>
          <a:p>
            <a:pPr lvl="2"/>
            <a:r>
              <a:rPr lang="en-US" altLang="en-US" dirty="0">
                <a:solidFill>
                  <a:srgbClr val="C00000"/>
                </a:solidFill>
              </a:rPr>
              <a:t>Implied in fact promise of tenure</a:t>
            </a:r>
          </a:p>
          <a:p>
            <a:pPr lvl="3"/>
            <a:r>
              <a:rPr lang="en-US" altLang="en-US" dirty="0"/>
              <a:t>An implied promise to keep the employee on for a period of time</a:t>
            </a: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D1AE592F-5492-580C-CE3D-B04EE199D3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D92D3B-9E42-9542-8C5B-6A1B08BE734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76CAA113-7DD6-C142-15AA-7707AAF96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Wagenseller</a:t>
            </a:r>
          </a:p>
        </p:txBody>
      </p:sp>
      <p:sp>
        <p:nvSpPr>
          <p:cNvPr id="70658" name="Content Placeholder 5">
            <a:extLst>
              <a:ext uri="{FF2B5EF4-FFF2-40B4-BE49-F238E27FC236}">
                <a16:creationId xmlns:a16="http://schemas.microsoft.com/office/drawing/2014/main" id="{20015A76-53C8-79E7-8DFC-317E835365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Developing exceptions to the at will standard</a:t>
            </a:r>
          </a:p>
          <a:p>
            <a:pPr lvl="2"/>
            <a:r>
              <a:rPr lang="en-US" altLang="en-US" dirty="0"/>
              <a:t>Implied in fact promise of tenure as an evidentiary question</a:t>
            </a:r>
          </a:p>
          <a:p>
            <a:pPr lvl="3"/>
            <a:r>
              <a:rPr lang="en-US" altLang="en-US" dirty="0">
                <a:solidFill>
                  <a:srgbClr val="C00000"/>
                </a:solidFill>
              </a:rPr>
              <a:t>Is the firm</a:t>
            </a:r>
            <a:r>
              <a:rPr lang="ja-JP" altLang="en-US">
                <a:solidFill>
                  <a:srgbClr val="C00000"/>
                </a:solidFill>
              </a:rPr>
              <a:t>’</a:t>
            </a:r>
            <a:r>
              <a:rPr lang="en-US" altLang="ja-JP" dirty="0">
                <a:solidFill>
                  <a:srgbClr val="C00000"/>
                </a:solidFill>
              </a:rPr>
              <a:t>s personnel manual part of the contract?</a:t>
            </a:r>
          </a:p>
          <a:p>
            <a:pPr lvl="3"/>
            <a:r>
              <a:rPr lang="en-US" altLang="en-US" dirty="0">
                <a:solidFill>
                  <a:srgbClr val="C00000"/>
                </a:solidFill>
              </a:rPr>
              <a:t>Does it matter if this is signed?</a:t>
            </a:r>
          </a:p>
          <a:p>
            <a:pPr lvl="3"/>
            <a:r>
              <a:rPr lang="en-US" altLang="en-US" dirty="0">
                <a:solidFill>
                  <a:srgbClr val="C00000"/>
                </a:solidFill>
              </a:rPr>
              <a:t>Was reliance encouraged?</a:t>
            </a:r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4B8CAA56-A69C-6ADE-4229-4513B43FD0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230D45-D22E-0048-A58B-6BF37896380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EA970F3E-16EC-2A17-30A1-B6FA132EA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Wagenseller</a:t>
            </a:r>
          </a:p>
        </p:txBody>
      </p:sp>
      <p:sp>
        <p:nvSpPr>
          <p:cNvPr id="71682" name="Content Placeholder 5">
            <a:extLst>
              <a:ext uri="{FF2B5EF4-FFF2-40B4-BE49-F238E27FC236}">
                <a16:creationId xmlns:a16="http://schemas.microsoft.com/office/drawing/2014/main" id="{D6E7E8F0-4C72-A2EC-AEEF-6D180CCB44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Developing exceptions to the at will standard</a:t>
            </a:r>
          </a:p>
          <a:p>
            <a:pPr lvl="2"/>
            <a:r>
              <a:rPr lang="ja-JP" altLang="en-US">
                <a:solidFill>
                  <a:srgbClr val="C00000"/>
                </a:solidFill>
              </a:rPr>
              <a:t>“</a:t>
            </a:r>
            <a:r>
              <a:rPr lang="en-US" altLang="ja-JP" dirty="0">
                <a:solidFill>
                  <a:srgbClr val="C00000"/>
                </a:solidFill>
              </a:rPr>
              <a:t>Good faith and fair dealing</a:t>
            </a:r>
            <a:r>
              <a:rPr lang="ja-JP" altLang="en-US">
                <a:solidFill>
                  <a:srgbClr val="C00000"/>
                </a:solidFill>
              </a:rPr>
              <a:t>”</a:t>
            </a:r>
            <a:r>
              <a:rPr lang="en-US" altLang="ja-JP" dirty="0">
                <a:solidFill>
                  <a:srgbClr val="C00000"/>
                </a:solidFill>
              </a:rPr>
              <a:t> implied at law?</a:t>
            </a:r>
          </a:p>
          <a:p>
            <a:pPr lvl="3"/>
            <a:r>
              <a:rPr lang="en-US" altLang="en-US" dirty="0"/>
              <a:t>Bad faith firing vs. no-cause firing</a:t>
            </a: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6A444545-DB53-AFF3-6657-37B362D355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F33E75-E81C-4D4B-8D66-77395254115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EA970F3E-16EC-2A17-30A1-B6FA132EA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Wagenseller</a:t>
            </a:r>
          </a:p>
        </p:txBody>
      </p:sp>
      <p:sp>
        <p:nvSpPr>
          <p:cNvPr id="71682" name="Content Placeholder 5">
            <a:extLst>
              <a:ext uri="{FF2B5EF4-FFF2-40B4-BE49-F238E27FC236}">
                <a16:creationId xmlns:a16="http://schemas.microsoft.com/office/drawing/2014/main" id="{D6E7E8F0-4C72-A2EC-AEEF-6D180CCB44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Developing exceptions to the at will standard</a:t>
            </a:r>
          </a:p>
          <a:p>
            <a:pPr lvl="2"/>
            <a:r>
              <a:rPr lang="en-US" altLang="en-US" dirty="0">
                <a:solidFill>
                  <a:srgbClr val="C00000"/>
                </a:solidFill>
              </a:rPr>
              <a:t>An implied good faith covenant implied here—but then why didn’t plaintiff succeed?</a:t>
            </a:r>
          </a:p>
          <a:p>
            <a:pPr marL="914400" lvl="2" indent="0">
              <a:buNone/>
            </a:pPr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6A444545-DB53-AFF3-6657-37B362D355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F33E75-E81C-4D4B-8D66-77395254115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07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EA970F3E-16EC-2A17-30A1-B6FA132EA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Wagenseller</a:t>
            </a:r>
          </a:p>
        </p:txBody>
      </p:sp>
      <p:sp>
        <p:nvSpPr>
          <p:cNvPr id="71682" name="Content Placeholder 5">
            <a:extLst>
              <a:ext uri="{FF2B5EF4-FFF2-40B4-BE49-F238E27FC236}">
                <a16:creationId xmlns:a16="http://schemas.microsoft.com/office/drawing/2014/main" id="{D6E7E8F0-4C72-A2EC-AEEF-6D180CCB44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Developing exceptions to the at will standard</a:t>
            </a:r>
          </a:p>
          <a:p>
            <a:pPr lvl="2"/>
            <a:r>
              <a:rPr lang="en-US" altLang="en-US" dirty="0"/>
              <a:t>An implied good faith covenant implied here—but then why didn’t plaintiff succeed?</a:t>
            </a:r>
          </a:p>
          <a:p>
            <a:pPr lvl="2"/>
            <a:r>
              <a:rPr lang="en-US" altLang="en-US" dirty="0">
                <a:solidFill>
                  <a:srgbClr val="C00000"/>
                </a:solidFill>
              </a:rPr>
              <a:t>Suppose the hospital had told her that “we didn’t like how you behaved at the camping trip”?</a:t>
            </a:r>
          </a:p>
          <a:p>
            <a:pPr marL="914400" lvl="2" indent="0">
              <a:buNone/>
            </a:pPr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6A444545-DB53-AFF3-6657-37B362D355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F33E75-E81C-4D4B-8D66-77395254115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66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>
            <a:extLst>
              <a:ext uri="{FF2B5EF4-FFF2-40B4-BE49-F238E27FC236}">
                <a16:creationId xmlns:a16="http://schemas.microsoft.com/office/drawing/2014/main" id="{3D562292-3AC3-F6E2-EA89-CD52D7F4F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Wagenseller</a:t>
            </a:r>
          </a:p>
        </p:txBody>
      </p:sp>
      <p:sp>
        <p:nvSpPr>
          <p:cNvPr id="73730" name="Content Placeholder 5">
            <a:extLst>
              <a:ext uri="{FF2B5EF4-FFF2-40B4-BE49-F238E27FC236}">
                <a16:creationId xmlns:a16="http://schemas.microsoft.com/office/drawing/2014/main" id="{875B4210-F65C-E7D7-DB25-A50B7C906F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Which rule best protects employees?</a:t>
            </a:r>
          </a:p>
          <a:p>
            <a:pPr lvl="1"/>
            <a:r>
              <a:rPr lang="en-US" altLang="en-US"/>
              <a:t>English or American?</a:t>
            </a:r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04D84755-CC80-38B5-8E53-83CCB8D3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09DA62-37FF-8145-898F-868774174A9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>
            <a:extLst>
              <a:ext uri="{FF2B5EF4-FFF2-40B4-BE49-F238E27FC236}">
                <a16:creationId xmlns:a16="http://schemas.microsoft.com/office/drawing/2014/main" id="{1BDBA614-0E75-A8F9-2905-FC4353ABD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Wagenseller</a:t>
            </a:r>
          </a:p>
        </p:txBody>
      </p:sp>
      <p:sp>
        <p:nvSpPr>
          <p:cNvPr id="74754" name="Content Placeholder 5">
            <a:extLst>
              <a:ext uri="{FF2B5EF4-FFF2-40B4-BE49-F238E27FC236}">
                <a16:creationId xmlns:a16="http://schemas.microsoft.com/office/drawing/2014/main" id="{06A4A503-AC9E-AA83-288D-CBFD3FE69D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Which rule best protects employees?</a:t>
            </a:r>
          </a:p>
          <a:p>
            <a:pPr lvl="1"/>
            <a:r>
              <a:rPr lang="en-US" altLang="en-US" dirty="0">
                <a:solidFill>
                  <a:srgbClr val="B90000"/>
                </a:solidFill>
              </a:rPr>
              <a:t>Should the parties be permitted to bargain for the employment regime they want? If not, why not?</a:t>
            </a:r>
          </a:p>
        </p:txBody>
      </p:sp>
      <p:sp>
        <p:nvSpPr>
          <p:cNvPr id="74755" name="Slide Number Placeholder 3">
            <a:extLst>
              <a:ext uri="{FF2B5EF4-FFF2-40B4-BE49-F238E27FC236}">
                <a16:creationId xmlns:a16="http://schemas.microsoft.com/office/drawing/2014/main" id="{2EF447E3-4BE5-EE3C-8E1F-4C5EC122B7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6113EE-0805-634B-B5AE-3DD731C9661D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DDECE373-5827-92DE-32B5-5F76BFE4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Termination Rights in Non-employment Contracts </a:t>
            </a: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Sysco at 396</a:t>
            </a:r>
          </a:p>
        </p:txBody>
      </p:sp>
      <p:sp>
        <p:nvSpPr>
          <p:cNvPr id="75778" name="Content Placeholder 5">
            <a:extLst>
              <a:ext uri="{FF2B5EF4-FFF2-40B4-BE49-F238E27FC236}">
                <a16:creationId xmlns:a16="http://schemas.microsoft.com/office/drawing/2014/main" id="{3C7F0A8F-3928-D09E-2BEA-F651D1BA6C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9DFECE8C-8C15-6108-87B9-7E374BEABF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33844D-8DF3-074E-BDD3-DA395E0A7BF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75780" name="Picture 7">
            <a:extLst>
              <a:ext uri="{FF2B5EF4-FFF2-40B4-BE49-F238E27FC236}">
                <a16:creationId xmlns:a16="http://schemas.microsoft.com/office/drawing/2014/main" id="{2C81BFF3-FBF8-1909-D99C-B0EA1098E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0700"/>
            <a:ext cx="86868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FF62C57F-CF43-4771-BCB9-8B5A77BC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Sysco</a:t>
            </a:r>
          </a:p>
        </p:txBody>
      </p:sp>
      <p:sp>
        <p:nvSpPr>
          <p:cNvPr id="76802" name="Content Placeholder 5">
            <a:extLst>
              <a:ext uri="{FF2B5EF4-FFF2-40B4-BE49-F238E27FC236}">
                <a16:creationId xmlns:a16="http://schemas.microsoft.com/office/drawing/2014/main" id="{EAFDEFE4-678F-F9F9-4E12-EC475E06BA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What did the agreement say about termination rights?</a:t>
            </a:r>
          </a:p>
          <a:p>
            <a:pPr lvl="1"/>
            <a:r>
              <a:rPr lang="en-US" altLang="en-US" dirty="0"/>
              <a:t>Note the reference to Printing and Numerical</a:t>
            </a:r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5AA05DBA-B1CF-5EFA-A3DD-427F10AD5B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132A2B-06DF-7749-A01B-067103BC585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F79C702A-CF09-68E1-7FE6-0C4A9F68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Sysco</a:t>
            </a:r>
          </a:p>
        </p:txBody>
      </p:sp>
      <p:sp>
        <p:nvSpPr>
          <p:cNvPr id="77826" name="Content Placeholder 5">
            <a:extLst>
              <a:ext uri="{FF2B5EF4-FFF2-40B4-BE49-F238E27FC236}">
                <a16:creationId xmlns:a16="http://schemas.microsoft.com/office/drawing/2014/main" id="{BB9C9EAB-985F-28C3-B476-FCC140E154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B90000"/>
                </a:solidFill>
              </a:rPr>
              <a:t>Who were the parties and why did that matter?</a:t>
            </a:r>
          </a:p>
          <a:p>
            <a:pPr lvl="1"/>
            <a:r>
              <a:rPr lang="en-US" altLang="en-US" dirty="0"/>
              <a:t>Does Walker-Thomas apply in business relationships?</a:t>
            </a:r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44DFE5D2-D89C-B95E-98EF-CF6574E29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1AD16E-C4CF-1848-A1B5-ECC153778ED8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24D9AAF0-A082-9806-E712-B54AEE7A1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r>
              <a:rPr lang="en-US" altLang="en-US">
                <a:solidFill>
                  <a:schemeClr val="tx1"/>
                </a:solidFill>
              </a:rPr>
              <a:t>Wood v. Duff-Gordon</a:t>
            </a:r>
          </a:p>
        </p:txBody>
      </p:sp>
      <p:sp>
        <p:nvSpPr>
          <p:cNvPr id="23554" name="Content Placeholder 6">
            <a:extLst>
              <a:ext uri="{FF2B5EF4-FFF2-40B4-BE49-F238E27FC236}">
                <a16:creationId xmlns:a16="http://schemas.microsoft.com/office/drawing/2014/main" id="{BD2D981B-0C9D-8965-048B-D10C0A430A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Is this a binding contract?</a:t>
            </a:r>
          </a:p>
          <a:p>
            <a:pPr lvl="1"/>
            <a:r>
              <a:rPr lang="en-US" altLang="en-US"/>
              <a:t>Cardozo: decries a </a:t>
            </a:r>
            <a:r>
              <a:rPr lang="en-US" altLang="en-US">
                <a:solidFill>
                  <a:srgbClr val="B90000"/>
                </a:solidFill>
              </a:rPr>
              <a:t>“primitive age of formalism”</a:t>
            </a:r>
          </a:p>
          <a:p>
            <a:pPr lvl="2"/>
            <a:r>
              <a:rPr lang="en-US" altLang="en-US">
                <a:solidFill>
                  <a:srgbClr val="B90000"/>
                </a:solidFill>
              </a:rPr>
              <a:t>What is the canonical take-away line?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D2FB444A-F08B-2EB0-836A-EA385A47B7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966AA3-3122-AB40-AF1D-76711A561B4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23556" name="Content Placeholder 4">
            <a:extLst>
              <a:ext uri="{FF2B5EF4-FFF2-40B4-BE49-F238E27FC236}">
                <a16:creationId xmlns:a16="http://schemas.microsoft.com/office/drawing/2014/main" id="{FFA4AF7B-678B-8F4A-D7DF-FC332B951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0"/>
            <a:ext cx="13954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FF62C57F-CF43-4771-BCB9-8B5A77BC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Termination Rights</a:t>
            </a:r>
          </a:p>
        </p:txBody>
      </p:sp>
      <p:sp>
        <p:nvSpPr>
          <p:cNvPr id="76802" name="Content Placeholder 5">
            <a:extLst>
              <a:ext uri="{FF2B5EF4-FFF2-40B4-BE49-F238E27FC236}">
                <a16:creationId xmlns:a16="http://schemas.microsoft.com/office/drawing/2014/main" id="{EAFDEFE4-678F-F9F9-4E12-EC475E06BA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Lady Duff-Gordon worries that her agent won’t do any work. So she proposes that she be given termination rights? Comment.</a:t>
            </a:r>
          </a:p>
          <a:p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5AA05DBA-B1CF-5EFA-A3DD-427F10AD5B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132A2B-06DF-7749-A01B-067103BC585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198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>
            <a:extLst>
              <a:ext uri="{FF2B5EF4-FFF2-40B4-BE49-F238E27FC236}">
                <a16:creationId xmlns:a16="http://schemas.microsoft.com/office/drawing/2014/main" id="{B7328319-855B-B98A-B00A-F347CDEAC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 there limits to free choice?</a:t>
            </a:r>
          </a:p>
        </p:txBody>
      </p:sp>
      <p:sp>
        <p:nvSpPr>
          <p:cNvPr id="78850" name="Content Placeholder 2">
            <a:extLst>
              <a:ext uri="{FF2B5EF4-FFF2-40B4-BE49-F238E27FC236}">
                <a16:creationId xmlns:a16="http://schemas.microsoft.com/office/drawing/2014/main" id="{29DB82DD-8EB3-1049-D66A-F3AA5D9730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Firing employees when this contravenes public policy</a:t>
            </a:r>
          </a:p>
          <a:p>
            <a:endParaRPr lang="en-US" altLang="en-US" dirty="0"/>
          </a:p>
          <a:p>
            <a:r>
              <a:rPr lang="en-US" altLang="en-US" dirty="0"/>
              <a:t>The nature of the parties and the language of the contract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C00000"/>
                </a:solidFill>
              </a:rPr>
              <a:t>Non-competes</a:t>
            </a:r>
          </a:p>
        </p:txBody>
      </p:sp>
      <p:sp>
        <p:nvSpPr>
          <p:cNvPr id="78851" name="Slide Number Placeholder 3">
            <a:extLst>
              <a:ext uri="{FF2B5EF4-FFF2-40B4-BE49-F238E27FC236}">
                <a16:creationId xmlns:a16="http://schemas.microsoft.com/office/drawing/2014/main" id="{3BEDF25F-812B-49F1-B7FD-CC5AFFF2DD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32991F-80A0-2C4D-8C2E-4C87EFDE9A1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3AE4213B-85DE-C47D-E4BF-CA4BC9DD3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00000"/>
                </a:solidFill>
              </a:rPr>
              <a:t>Note the two-way play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027639A7-5346-F9C4-77C2-428A12326B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The employer has a free hand to dismiss the employee under the at-will standard</a:t>
            </a:r>
          </a:p>
          <a:p>
            <a:endParaRPr lang="en-US" altLang="en-US"/>
          </a:p>
          <a:p>
            <a:r>
              <a:rPr lang="en-US" altLang="en-US"/>
              <a:t>The employee can resign any time</a:t>
            </a:r>
          </a:p>
          <a:p>
            <a:endParaRPr lang="en-US" altLang="en-US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20AC5DAE-F28C-0029-2E28-895AB7606C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484DC-ED20-6C4C-B01B-B59C5C7393C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>
            <a:extLst>
              <a:ext uri="{FF2B5EF4-FFF2-40B4-BE49-F238E27FC236}">
                <a16:creationId xmlns:a16="http://schemas.microsoft.com/office/drawing/2014/main" id="{288588FA-9576-7FDB-6EF9-F0BA2A931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Note the two-way play</a:t>
            </a:r>
          </a:p>
        </p:txBody>
      </p:sp>
      <p:sp>
        <p:nvSpPr>
          <p:cNvPr id="80898" name="Content Placeholder 2">
            <a:extLst>
              <a:ext uri="{FF2B5EF4-FFF2-40B4-BE49-F238E27FC236}">
                <a16:creationId xmlns:a16="http://schemas.microsoft.com/office/drawing/2014/main" id="{9DFA4154-01D7-E946-6A70-9DAAD2939B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The employee can resign any time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Might the employer be unhappy with this?</a:t>
            </a:r>
          </a:p>
          <a:p>
            <a:pPr lvl="2"/>
            <a:r>
              <a:rPr lang="en-US" altLang="en-US">
                <a:solidFill>
                  <a:schemeClr val="tx2"/>
                </a:solidFill>
              </a:rPr>
              <a:t>Labor shortages</a:t>
            </a:r>
          </a:p>
          <a:p>
            <a:pPr lvl="2"/>
            <a:r>
              <a:rPr lang="en-US" altLang="en-US">
                <a:solidFill>
                  <a:schemeClr val="tx2"/>
                </a:solidFill>
              </a:rPr>
              <a:t>Firm-specific assets</a:t>
            </a:r>
          </a:p>
          <a:p>
            <a:pPr lvl="3"/>
            <a:r>
              <a:rPr lang="en-US" altLang="en-US">
                <a:solidFill>
                  <a:schemeClr val="tx2"/>
                </a:solidFill>
              </a:rPr>
              <a:t>Training</a:t>
            </a:r>
          </a:p>
          <a:p>
            <a:pPr lvl="3"/>
            <a:r>
              <a:rPr lang="en-US" altLang="en-US">
                <a:solidFill>
                  <a:schemeClr val="tx2"/>
                </a:solidFill>
              </a:rPr>
              <a:t>Proprietary info</a:t>
            </a:r>
          </a:p>
          <a:p>
            <a:pPr lvl="2">
              <a:buFont typeface="Wingdings" pitchFamily="2" charset="2"/>
              <a:buNone/>
            </a:pPr>
            <a:endParaRPr lang="en-US" altLang="en-US">
              <a:solidFill>
                <a:srgbClr val="B90000"/>
              </a:solidFill>
            </a:endParaRPr>
          </a:p>
          <a:p>
            <a:endParaRPr lang="en-US" altLang="en-US"/>
          </a:p>
        </p:txBody>
      </p:sp>
      <p:sp>
        <p:nvSpPr>
          <p:cNvPr id="80899" name="Slide Number Placeholder 3">
            <a:extLst>
              <a:ext uri="{FF2B5EF4-FFF2-40B4-BE49-F238E27FC236}">
                <a16:creationId xmlns:a16="http://schemas.microsoft.com/office/drawing/2014/main" id="{7542079F-DA76-172C-4711-3F5507197A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7038BF-0FFF-8045-AED5-8EB6E3FD95D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>
            <a:extLst>
              <a:ext uri="{FF2B5EF4-FFF2-40B4-BE49-F238E27FC236}">
                <a16:creationId xmlns:a16="http://schemas.microsoft.com/office/drawing/2014/main" id="{0668D0D0-6348-3ADB-6450-6D1DE15DC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 the two-way play</a:t>
            </a:r>
          </a:p>
        </p:txBody>
      </p:sp>
      <p:sp>
        <p:nvSpPr>
          <p:cNvPr id="81922" name="Content Placeholder 2">
            <a:extLst>
              <a:ext uri="{FF2B5EF4-FFF2-40B4-BE49-F238E27FC236}">
                <a16:creationId xmlns:a16="http://schemas.microsoft.com/office/drawing/2014/main" id="{DD0C2EF7-6B4E-A10B-C1B7-B4B7B743E4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The employee can resign any time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Bargaining around this</a:t>
            </a:r>
          </a:p>
          <a:p>
            <a:pPr lvl="2"/>
            <a:r>
              <a:rPr lang="en-US" altLang="en-US" dirty="0"/>
              <a:t>Compensation schemes</a:t>
            </a:r>
          </a:p>
          <a:p>
            <a:pPr lvl="2"/>
            <a:r>
              <a:rPr lang="en-US" altLang="en-US" dirty="0"/>
              <a:t>Non-competes</a:t>
            </a:r>
          </a:p>
        </p:txBody>
      </p:sp>
      <p:sp>
        <p:nvSpPr>
          <p:cNvPr id="81923" name="Slide Number Placeholder 3">
            <a:extLst>
              <a:ext uri="{FF2B5EF4-FFF2-40B4-BE49-F238E27FC236}">
                <a16:creationId xmlns:a16="http://schemas.microsoft.com/office/drawing/2014/main" id="{39EE82C7-83FC-0B46-A959-E597DE3A9C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135846-881B-E74F-836F-2EFDCCD36D5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6885-462B-909A-A6D4-088CD4F5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Non-competes: Farber at 407</a:t>
            </a: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792620F4-BE70-6F94-C4DB-545D3E553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Freedom of contract governed in Sysco. Why not in Farber?</a:t>
            </a:r>
          </a:p>
        </p:txBody>
      </p:sp>
      <p:sp>
        <p:nvSpPr>
          <p:cNvPr id="82947" name="Slide Number Placeholder 3">
            <a:extLst>
              <a:ext uri="{FF2B5EF4-FFF2-40B4-BE49-F238E27FC236}">
                <a16:creationId xmlns:a16="http://schemas.microsoft.com/office/drawing/2014/main" id="{F06A7BFC-007A-EBE0-1C00-40028B3D82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0EEE5-A000-6241-8FC6-1F3222A008F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06B93-887C-797F-AB6B-B17E4271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Non-competes: Farber</a:t>
            </a:r>
          </a:p>
        </p:txBody>
      </p:sp>
      <p:sp>
        <p:nvSpPr>
          <p:cNvPr id="84994" name="Content Placeholder 2">
            <a:extLst>
              <a:ext uri="{FF2B5EF4-FFF2-40B4-BE49-F238E27FC236}">
                <a16:creationId xmlns:a16="http://schemas.microsoft.com/office/drawing/2014/main" id="{267D3C17-E139-15F2-F821-15DC1B3C03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>
              <a:solidFill>
                <a:srgbClr val="B90000"/>
              </a:solidFill>
            </a:endParaRPr>
          </a:p>
          <a:p>
            <a:pPr marL="0" indent="0"/>
            <a:r>
              <a:rPr lang="en-US" altLang="en-US">
                <a:solidFill>
                  <a:srgbClr val="B90000"/>
                </a:solidFill>
              </a:rPr>
              <a:t> What if we were talking about an accountant?</a:t>
            </a:r>
          </a:p>
          <a:p>
            <a:pPr marL="400050" lvl="1" indent="0"/>
            <a:r>
              <a:rPr lang="en-US" altLang="en-US"/>
              <a:t>“the doctor-patient relationship is special”</a:t>
            </a:r>
          </a:p>
        </p:txBody>
      </p:sp>
      <p:sp>
        <p:nvSpPr>
          <p:cNvPr id="84995" name="Slide Number Placeholder 3">
            <a:extLst>
              <a:ext uri="{FF2B5EF4-FFF2-40B4-BE49-F238E27FC236}">
                <a16:creationId xmlns:a16="http://schemas.microsoft.com/office/drawing/2014/main" id="{E3981F63-7541-5BD9-3F8D-A8A32668AC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69508-9DBA-FB40-92C5-AC03C4938AA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CDA85-C114-7BDB-38C7-0DB41635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Non-competes: Farber</a:t>
            </a:r>
          </a:p>
        </p:txBody>
      </p:sp>
      <p:sp>
        <p:nvSpPr>
          <p:cNvPr id="86018" name="Content Placeholder 2">
            <a:extLst>
              <a:ext uri="{FF2B5EF4-FFF2-40B4-BE49-F238E27FC236}">
                <a16:creationId xmlns:a16="http://schemas.microsoft.com/office/drawing/2014/main" id="{61BE8852-8EFD-8250-3ECC-F876EAD286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 dirty="0">
              <a:solidFill>
                <a:srgbClr val="B90000"/>
              </a:solidFill>
            </a:endParaRPr>
          </a:p>
          <a:p>
            <a:pPr marL="0" indent="0"/>
            <a:r>
              <a:rPr lang="en-US" altLang="en-US" dirty="0">
                <a:solidFill>
                  <a:schemeClr val="tx2"/>
                </a:solidFill>
              </a:rPr>
              <a:t> What if we were talking about a development director?</a:t>
            </a:r>
          </a:p>
          <a:p>
            <a:pPr lvl="1"/>
            <a:r>
              <a:rPr lang="en-US" altLang="en-US" dirty="0">
                <a:solidFill>
                  <a:srgbClr val="B90000"/>
                </a:solidFill>
              </a:rPr>
              <a:t>Cf. Maltby at 415</a:t>
            </a:r>
          </a:p>
        </p:txBody>
      </p:sp>
      <p:sp>
        <p:nvSpPr>
          <p:cNvPr id="86019" name="Slide Number Placeholder 3">
            <a:extLst>
              <a:ext uri="{FF2B5EF4-FFF2-40B4-BE49-F238E27FC236}">
                <a16:creationId xmlns:a16="http://schemas.microsoft.com/office/drawing/2014/main" id="{59F5A57F-2900-93D3-B963-C943A1FE59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2CA79F-8E28-5346-9C29-F8039768151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CDA85-C114-7BDB-38C7-0DB41635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Non-competes: Farber</a:t>
            </a:r>
          </a:p>
        </p:txBody>
      </p:sp>
      <p:sp>
        <p:nvSpPr>
          <p:cNvPr id="86018" name="Content Placeholder 2">
            <a:extLst>
              <a:ext uri="{FF2B5EF4-FFF2-40B4-BE49-F238E27FC236}">
                <a16:creationId xmlns:a16="http://schemas.microsoft.com/office/drawing/2014/main" id="{61BE8852-8EFD-8250-3ECC-F876EAD286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 dirty="0">
              <a:solidFill>
                <a:srgbClr val="B90000"/>
              </a:solidFill>
            </a:endParaRPr>
          </a:p>
          <a:p>
            <a:pPr marL="0" indent="0"/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rgbClr val="C00000"/>
                </a:solidFill>
              </a:rPr>
              <a:t>Mobility Rights</a:t>
            </a:r>
            <a:endParaRPr lang="en-US" altLang="en-US" dirty="0">
              <a:solidFill>
                <a:schemeClr val="tx2"/>
              </a:solidFill>
            </a:endParaRPr>
          </a:p>
          <a:p>
            <a:pPr marL="400050" lvl="1" indent="0"/>
            <a:r>
              <a:rPr lang="en-US" altLang="en-US" dirty="0">
                <a:solidFill>
                  <a:schemeClr val="tx2"/>
                </a:solidFill>
              </a:rPr>
              <a:t>Banned entirely in several states such as California</a:t>
            </a:r>
          </a:p>
          <a:p>
            <a:pPr marL="0" indent="0"/>
            <a:endParaRPr lang="en-US" altLang="en-US" dirty="0">
              <a:solidFill>
                <a:schemeClr val="tx2"/>
              </a:solidFill>
            </a:endParaRPr>
          </a:p>
          <a:p>
            <a:pPr marL="0" indent="0"/>
            <a:r>
              <a:rPr lang="en-US" altLang="en-US" dirty="0">
                <a:solidFill>
                  <a:schemeClr val="tx2"/>
                </a:solidFill>
              </a:rPr>
              <a:t>The </a:t>
            </a:r>
            <a:r>
              <a:rPr lang="en-US" altLang="en-US" dirty="0">
                <a:solidFill>
                  <a:srgbClr val="C00000"/>
                </a:solidFill>
              </a:rPr>
              <a:t>Strategic Behavior </a:t>
            </a:r>
            <a:r>
              <a:rPr lang="en-US" altLang="en-US" dirty="0">
                <a:solidFill>
                  <a:schemeClr val="tx2"/>
                </a:solidFill>
              </a:rPr>
              <a:t>problem</a:t>
            </a:r>
          </a:p>
          <a:p>
            <a:pPr marL="0" indent="0">
              <a:buNone/>
            </a:pP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6019" name="Slide Number Placeholder 3">
            <a:extLst>
              <a:ext uri="{FF2B5EF4-FFF2-40B4-BE49-F238E27FC236}">
                <a16:creationId xmlns:a16="http://schemas.microsoft.com/office/drawing/2014/main" id="{59F5A57F-2900-93D3-B963-C943A1FE59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2CA79F-8E28-5346-9C29-F8039768151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98823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AAC39-AB0F-D726-E502-2D4414CB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Restatement </a:t>
            </a:r>
          </a:p>
        </p:txBody>
      </p:sp>
      <p:sp>
        <p:nvSpPr>
          <p:cNvPr id="87042" name="Content Placeholder 2">
            <a:extLst>
              <a:ext uri="{FF2B5EF4-FFF2-40B4-BE49-F238E27FC236}">
                <a16:creationId xmlns:a16="http://schemas.microsoft.com/office/drawing/2014/main" id="{99E52E9A-B66F-7628-7273-2618011FC9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Restatement 186: Covenants unreasonably in restraint of trade are not enforceable</a:t>
            </a:r>
          </a:p>
        </p:txBody>
      </p:sp>
      <p:sp>
        <p:nvSpPr>
          <p:cNvPr id="87043" name="Slide Number Placeholder 3">
            <a:extLst>
              <a:ext uri="{FF2B5EF4-FFF2-40B4-BE49-F238E27FC236}">
                <a16:creationId xmlns:a16="http://schemas.microsoft.com/office/drawing/2014/main" id="{743AFA7E-51A9-EBB3-EDD6-4E67DA411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26A0C4-3236-0644-BCC4-5BF51F74D23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4671DBA2-801D-246F-EA3F-C3D488602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r>
              <a:rPr lang="en-US" altLang="en-US">
                <a:solidFill>
                  <a:schemeClr val="tx1"/>
                </a:solidFill>
              </a:rPr>
              <a:t>Wood v. Duff-Gordon</a:t>
            </a:r>
          </a:p>
        </p:txBody>
      </p:sp>
      <p:sp>
        <p:nvSpPr>
          <p:cNvPr id="24578" name="Content Placeholder 6">
            <a:extLst>
              <a:ext uri="{FF2B5EF4-FFF2-40B4-BE49-F238E27FC236}">
                <a16:creationId xmlns:a16="http://schemas.microsoft.com/office/drawing/2014/main" id="{FA306FF9-703B-3F27-9BBE-63A28EDB31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Is this a binding contract?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The whole writing may be “an instinct with an obligation imperfectly expressed” to use reasonable efforts</a:t>
            </a:r>
          </a:p>
          <a:p>
            <a:pPr lvl="2"/>
            <a:r>
              <a:rPr lang="en-US" altLang="en-US"/>
              <a:t>The Moorcock: Bowen L.J.: imply a term to give business efficacy to an agreement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A8C75138-3574-D7EA-1948-25573D5F0A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F116F3-8D8E-484F-A6BE-E696E93F9C06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24580" name="Content Placeholder 4">
            <a:extLst>
              <a:ext uri="{FF2B5EF4-FFF2-40B4-BE49-F238E27FC236}">
                <a16:creationId xmlns:a16="http://schemas.microsoft.com/office/drawing/2014/main" id="{50C29A55-9113-E736-B286-EA778E956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0"/>
            <a:ext cx="13954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2B05-8557-ADFA-735A-8392CD7CD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Restatement</a:t>
            </a:r>
            <a:r>
              <a:rPr lang="en-US" dirty="0">
                <a:solidFill>
                  <a:schemeClr val="accent6"/>
                </a:solidFill>
                <a:ea typeface="+mj-ea"/>
                <a:cs typeface="+mj-cs"/>
              </a:rPr>
              <a:t> </a:t>
            </a:r>
          </a:p>
        </p:txBody>
      </p:sp>
      <p:sp>
        <p:nvSpPr>
          <p:cNvPr id="88066" name="Content Placeholder 2">
            <a:extLst>
              <a:ext uri="{FF2B5EF4-FFF2-40B4-BE49-F238E27FC236}">
                <a16:creationId xmlns:a16="http://schemas.microsoft.com/office/drawing/2014/main" id="{2EA16C52-97F9-AC11-A6AA-D2C510E95A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chemeClr val="tx2"/>
                </a:solidFill>
              </a:rPr>
              <a:t>Restatement 186: Covenants unreasonably in restraint of trade are not enforceable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Ancilliary vs non-ancilliary?</a:t>
            </a:r>
          </a:p>
        </p:txBody>
      </p:sp>
      <p:sp>
        <p:nvSpPr>
          <p:cNvPr id="88067" name="Slide Number Placeholder 3">
            <a:extLst>
              <a:ext uri="{FF2B5EF4-FFF2-40B4-BE49-F238E27FC236}">
                <a16:creationId xmlns:a16="http://schemas.microsoft.com/office/drawing/2014/main" id="{8F5108D9-08FF-F028-22D2-4CE8AFA21F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35740D-5515-944E-95BD-E6DE196221B2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8E4DC-29FE-79CA-3ACC-BA6BA290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  <a:ea typeface="+mj-ea"/>
                <a:cs typeface="+mj-cs"/>
              </a:rPr>
              <a:t>Ancilliary</a:t>
            </a: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 Restraints on Trade</a:t>
            </a:r>
          </a:p>
        </p:txBody>
      </p:sp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B53A0AAC-64AC-7CC2-EEAB-D509E19AF9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Restatement 188: If ancilliary to a valid contract, covenants in restraint of trade </a:t>
            </a:r>
            <a:r>
              <a:rPr lang="en-US" altLang="en-US" u="sng">
                <a:solidFill>
                  <a:srgbClr val="B90000"/>
                </a:solidFill>
              </a:rPr>
              <a:t>may be </a:t>
            </a:r>
            <a:r>
              <a:rPr lang="en-US" altLang="en-US">
                <a:solidFill>
                  <a:srgbClr val="B90000"/>
                </a:solidFill>
              </a:rPr>
              <a:t>enforceable</a:t>
            </a:r>
          </a:p>
        </p:txBody>
      </p:sp>
      <p:sp>
        <p:nvSpPr>
          <p:cNvPr id="89091" name="Slide Number Placeholder 3">
            <a:extLst>
              <a:ext uri="{FF2B5EF4-FFF2-40B4-BE49-F238E27FC236}">
                <a16:creationId xmlns:a16="http://schemas.microsoft.com/office/drawing/2014/main" id="{B21EC97B-B785-81F1-9220-1F72A97DA4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9A61D2-94DE-D449-8B90-71DBE40A54F8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5F0A-E49F-1AAE-AE35-6E58E19E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  <a:ea typeface="+mj-ea"/>
                <a:cs typeface="+mj-cs"/>
              </a:rPr>
              <a:t>Ancilliary</a:t>
            </a: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 Restraints on Trade</a:t>
            </a:r>
          </a:p>
        </p:txBody>
      </p:sp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FDB42BDF-9162-DC86-8AB1-12877D505F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Restatement 187: If </a:t>
            </a:r>
            <a:r>
              <a:rPr lang="en-US" altLang="en-US" b="1">
                <a:solidFill>
                  <a:srgbClr val="B90000"/>
                </a:solidFill>
              </a:rPr>
              <a:t>not</a:t>
            </a:r>
            <a:r>
              <a:rPr lang="en-US" altLang="en-US">
                <a:solidFill>
                  <a:srgbClr val="B90000"/>
                </a:solidFill>
              </a:rPr>
              <a:t> ancilliary to a valid contract, covenants in restraint of trade </a:t>
            </a:r>
            <a:r>
              <a:rPr lang="en-US" altLang="en-US" u="sng">
                <a:solidFill>
                  <a:srgbClr val="B90000"/>
                </a:solidFill>
              </a:rPr>
              <a:t>deemed not </a:t>
            </a:r>
            <a:r>
              <a:rPr lang="en-US" altLang="en-US">
                <a:solidFill>
                  <a:srgbClr val="B90000"/>
                </a:solidFill>
              </a:rPr>
              <a:t>enforceable</a:t>
            </a:r>
          </a:p>
        </p:txBody>
      </p:sp>
      <p:sp>
        <p:nvSpPr>
          <p:cNvPr id="90115" name="Slide Number Placeholder 3">
            <a:extLst>
              <a:ext uri="{FF2B5EF4-FFF2-40B4-BE49-F238E27FC236}">
                <a16:creationId xmlns:a16="http://schemas.microsoft.com/office/drawing/2014/main" id="{8628D74A-0D6A-B92F-4D6E-D65F32EC01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FC90E6-D20E-5D4B-AD69-3268980A1F91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497A26A3-8A9F-D3BD-942A-CC9EF026D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Contract Modification</a:t>
            </a:r>
          </a:p>
        </p:txBody>
      </p:sp>
      <p:sp>
        <p:nvSpPr>
          <p:cNvPr id="109572" name="Content Placeholder 5">
            <a:extLst>
              <a:ext uri="{FF2B5EF4-FFF2-40B4-BE49-F238E27FC236}">
                <a16:creationId xmlns:a16="http://schemas.microsoft.com/office/drawing/2014/main" id="{F48141FA-98AE-79C3-4EF6-86C028F51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As relational contracts are long term, conditions may change and prompt a modification of the agreement</a:t>
            </a:r>
          </a:p>
          <a:p>
            <a:pPr lvl="1"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</a:rPr>
              <a:t>Should there be any restrictions on this?</a:t>
            </a:r>
          </a:p>
        </p:txBody>
      </p:sp>
      <p:sp>
        <p:nvSpPr>
          <p:cNvPr id="91139" name="Slide Number Placeholder 3">
            <a:extLst>
              <a:ext uri="{FF2B5EF4-FFF2-40B4-BE49-F238E27FC236}">
                <a16:creationId xmlns:a16="http://schemas.microsoft.com/office/drawing/2014/main" id="{F2B38A1D-A891-4BD4-2092-3ED62F961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85DE3E-901B-3743-9EB6-3CB04295075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76C6BFE3-5579-4C1A-3122-93CB5724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Alaska Packers 417</a:t>
            </a:r>
          </a:p>
        </p:txBody>
      </p:sp>
      <p:pic>
        <p:nvPicPr>
          <p:cNvPr id="92162" name="Content Placeholder 4">
            <a:extLst>
              <a:ext uri="{FF2B5EF4-FFF2-40B4-BE49-F238E27FC236}">
                <a16:creationId xmlns:a16="http://schemas.microsoft.com/office/drawing/2014/main" id="{51C6D2CB-239F-1F94-801C-38FF56FEBB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2513" y="1752600"/>
            <a:ext cx="6796087" cy="4419600"/>
          </a:xfrm>
        </p:spPr>
      </p:pic>
      <p:sp>
        <p:nvSpPr>
          <p:cNvPr id="92163" name="Slide Number Placeholder 3">
            <a:extLst>
              <a:ext uri="{FF2B5EF4-FFF2-40B4-BE49-F238E27FC236}">
                <a16:creationId xmlns:a16="http://schemas.microsoft.com/office/drawing/2014/main" id="{E51DBCF3-9F47-8460-0513-EDCFAC1DA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1295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92D1B4-5934-DD4B-BBA6-C5042E16BB3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D83F10-C4FF-C6E1-9BD4-13F9155A87A4}"/>
              </a:ext>
            </a:extLst>
          </p:cNvPr>
          <p:cNvSpPr txBox="1"/>
          <p:nvPr/>
        </p:nvSpPr>
        <p:spPr>
          <a:xfrm>
            <a:off x="3505200" y="6215856"/>
            <a:ext cx="2395538" cy="369888"/>
          </a:xfrm>
          <a:prstGeom prst="rect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Pyramid Harbor AK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952715D9-6DCD-3362-BBF0-3831C18D9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Alaska Packers</a:t>
            </a:r>
          </a:p>
        </p:txBody>
      </p:sp>
      <p:sp>
        <p:nvSpPr>
          <p:cNvPr id="109572" name="Content Placeholder 5">
            <a:extLst>
              <a:ext uri="{FF2B5EF4-FFF2-40B4-BE49-F238E27FC236}">
                <a16:creationId xmlns:a16="http://schemas.microsoft.com/office/drawing/2014/main" id="{0B866BF2-4840-CB52-AAB9-97CA17CA9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n-ea"/>
                <a:cs typeface="+mn-cs"/>
              </a:rPr>
              <a:t>Will a promise to perform that which the </a:t>
            </a:r>
            <a:r>
              <a:rPr lang="en-US" dirty="0" err="1">
                <a:solidFill>
                  <a:srgbClr val="C00000"/>
                </a:solidFill>
                <a:ea typeface="+mn-ea"/>
                <a:cs typeface="+mn-cs"/>
              </a:rPr>
              <a:t>promisor</a:t>
            </a:r>
            <a:r>
              <a:rPr lang="en-US" dirty="0">
                <a:solidFill>
                  <a:srgbClr val="C00000"/>
                </a:solidFill>
                <a:ea typeface="+mn-ea"/>
                <a:cs typeface="+mn-cs"/>
              </a:rPr>
              <a:t> was already bound to do under a prior contract satisfy the consideration requirement?</a:t>
            </a:r>
          </a:p>
        </p:txBody>
      </p:sp>
      <p:sp>
        <p:nvSpPr>
          <p:cNvPr id="93187" name="Slide Number Placeholder 3">
            <a:extLst>
              <a:ext uri="{FF2B5EF4-FFF2-40B4-BE49-F238E27FC236}">
                <a16:creationId xmlns:a16="http://schemas.microsoft.com/office/drawing/2014/main" id="{CC338DE8-9391-E4FB-000E-401BAE259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14B9D7-6214-0B43-831D-65645D3D328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D3883554-DC30-0217-A798-5241C8E9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Alaska Packers</a:t>
            </a:r>
          </a:p>
        </p:txBody>
      </p:sp>
      <p:sp>
        <p:nvSpPr>
          <p:cNvPr id="95234" name="Content Placeholder 5">
            <a:extLst>
              <a:ext uri="{FF2B5EF4-FFF2-40B4-BE49-F238E27FC236}">
                <a16:creationId xmlns:a16="http://schemas.microsoft.com/office/drawing/2014/main" id="{EF34692B-38AB-70EB-EB88-5716D94B28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The new approach: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Restatement § 175(1)</a:t>
            </a:r>
            <a:r>
              <a:rPr lang="en-US" altLang="en-US"/>
              <a:t> </a:t>
            </a:r>
            <a:r>
              <a:rPr lang="en-US" altLang="en-US" sz="2000"/>
              <a:t>If a party's manifestation of assent is induced by </a:t>
            </a:r>
            <a:r>
              <a:rPr lang="en-US" altLang="en-US" sz="2000">
                <a:solidFill>
                  <a:srgbClr val="C00000"/>
                </a:solidFill>
              </a:rPr>
              <a:t>an improper threat </a:t>
            </a:r>
            <a:r>
              <a:rPr lang="en-US" altLang="en-US" sz="2000"/>
              <a:t>by the other party that leaves the victim no reasonable alternative, the contract is voidable by the victim. </a:t>
            </a:r>
          </a:p>
        </p:txBody>
      </p:sp>
      <p:sp>
        <p:nvSpPr>
          <p:cNvPr id="95235" name="Slide Number Placeholder 3">
            <a:extLst>
              <a:ext uri="{FF2B5EF4-FFF2-40B4-BE49-F238E27FC236}">
                <a16:creationId xmlns:a16="http://schemas.microsoft.com/office/drawing/2014/main" id="{0A4EACBD-78BB-6611-6071-36F63AFB2F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2B455C-4B6A-BD48-8609-9714FEE7EABA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C4DD8B6C-1560-820C-6199-76C479BE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Alaska Packers</a:t>
            </a:r>
          </a:p>
        </p:txBody>
      </p:sp>
      <p:sp>
        <p:nvSpPr>
          <p:cNvPr id="94210" name="Content Placeholder 5">
            <a:extLst>
              <a:ext uri="{FF2B5EF4-FFF2-40B4-BE49-F238E27FC236}">
                <a16:creationId xmlns:a16="http://schemas.microsoft.com/office/drawing/2014/main" id="{7AC3169B-026E-0116-4B66-1129505C46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/>
          </a:p>
          <a:p>
            <a:r>
              <a:rPr lang="en-US" altLang="en-US" sz="2400">
                <a:solidFill>
                  <a:srgbClr val="B90000"/>
                </a:solidFill>
              </a:rPr>
              <a:t>Restatement § 73</a:t>
            </a:r>
            <a:r>
              <a:rPr lang="en-US" altLang="en-US" sz="2400"/>
              <a:t>. Performance of a legal duty owed to a promisor which is neither doubtful nor the subject of honest dispute is not consideration; but a similar performance is consideration if it differs from what</a:t>
            </a:r>
            <a:br>
              <a:rPr lang="en-US" altLang="en-US" sz="2400"/>
            </a:br>
            <a:r>
              <a:rPr lang="en-US" altLang="en-US" sz="2400"/>
              <a:t>was </a:t>
            </a:r>
            <a:r>
              <a:rPr lang="en-US" altLang="en-US" sz="2400">
                <a:solidFill>
                  <a:srgbClr val="B90000"/>
                </a:solidFill>
              </a:rPr>
              <a:t>required by the duty in a way which reflects more than a pretense of bargain</a:t>
            </a:r>
            <a:r>
              <a:rPr lang="en-US" altLang="en-US" sz="2400"/>
              <a:t>.</a:t>
            </a:r>
          </a:p>
        </p:txBody>
      </p:sp>
      <p:sp>
        <p:nvSpPr>
          <p:cNvPr id="94211" name="Slide Number Placeholder 3">
            <a:extLst>
              <a:ext uri="{FF2B5EF4-FFF2-40B4-BE49-F238E27FC236}">
                <a16:creationId xmlns:a16="http://schemas.microsoft.com/office/drawing/2014/main" id="{73B74DF7-7FD4-154C-B1CB-1571D66ABF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F22BB-5A36-944E-B726-4DF8142B19D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C7EC74CB-6245-94A0-0032-3D97A8DA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Alaska Packers</a:t>
            </a:r>
          </a:p>
        </p:txBody>
      </p:sp>
      <p:sp>
        <p:nvSpPr>
          <p:cNvPr id="96258" name="Content Placeholder 5">
            <a:extLst>
              <a:ext uri="{FF2B5EF4-FFF2-40B4-BE49-F238E27FC236}">
                <a16:creationId xmlns:a16="http://schemas.microsoft.com/office/drawing/2014/main" id="{82936222-78F4-4591-2326-22C30512A7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Restatement § 176(1)(d)</a:t>
            </a:r>
            <a:r>
              <a:rPr lang="en-US" altLang="en-US" sz="2800"/>
              <a:t> A threat is improper if</a:t>
            </a:r>
          </a:p>
          <a:p>
            <a:pPr lvl="1"/>
            <a:r>
              <a:rPr lang="en-US" altLang="en-US" sz="2400"/>
              <a:t>(d) the threat is a breach of the duty of good faith and fair dealing under a contract with the recipient.</a:t>
            </a:r>
          </a:p>
        </p:txBody>
      </p:sp>
      <p:sp>
        <p:nvSpPr>
          <p:cNvPr id="96259" name="Slide Number Placeholder 3">
            <a:extLst>
              <a:ext uri="{FF2B5EF4-FFF2-40B4-BE49-F238E27FC236}">
                <a16:creationId xmlns:a16="http://schemas.microsoft.com/office/drawing/2014/main" id="{C3629915-C071-7593-82A6-68D19B7DD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CA893B-34BE-264F-8177-6904524B599D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AFFC5817-A9F8-423B-9C0A-7A5C3B76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Alaska Packers</a:t>
            </a:r>
          </a:p>
        </p:txBody>
      </p:sp>
      <p:sp>
        <p:nvSpPr>
          <p:cNvPr id="97282" name="Content Placeholder 5">
            <a:extLst>
              <a:ext uri="{FF2B5EF4-FFF2-40B4-BE49-F238E27FC236}">
                <a16:creationId xmlns:a16="http://schemas.microsoft.com/office/drawing/2014/main" id="{2BA98A4D-74E1-F1B5-A1C3-1917F4802D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2000" dirty="0">
              <a:solidFill>
                <a:srgbClr val="B90000"/>
              </a:solidFill>
            </a:endParaRPr>
          </a:p>
          <a:p>
            <a:endParaRPr lang="en-US" altLang="en-US" sz="2400" dirty="0">
              <a:solidFill>
                <a:srgbClr val="B90000"/>
              </a:solidFill>
            </a:endParaRPr>
          </a:p>
          <a:p>
            <a:r>
              <a:rPr lang="en-US" altLang="en-US" sz="2400" dirty="0">
                <a:solidFill>
                  <a:srgbClr val="B90000"/>
                </a:solidFill>
              </a:rPr>
              <a:t>Restatement § 89 </a:t>
            </a:r>
            <a:r>
              <a:rPr lang="en-US" altLang="en-US" sz="2400" dirty="0"/>
              <a:t>MODIFICATION OF EXECUTORY CONTRACT. A promise modifying a duty under a contract not fully performed on either side </a:t>
            </a:r>
            <a:r>
              <a:rPr lang="en-US" altLang="en-US" sz="2400" dirty="0">
                <a:solidFill>
                  <a:srgbClr val="B90000"/>
                </a:solidFill>
              </a:rPr>
              <a:t>is binding </a:t>
            </a:r>
            <a:r>
              <a:rPr lang="en-US" altLang="en-US" sz="2400" dirty="0"/>
              <a:t>(a) if the modification is </a:t>
            </a:r>
            <a:r>
              <a:rPr lang="en-US" altLang="en-US" sz="2400" dirty="0">
                <a:solidFill>
                  <a:srgbClr val="B90000"/>
                </a:solidFill>
              </a:rPr>
              <a:t>fair and equitable </a:t>
            </a:r>
            <a:r>
              <a:rPr lang="en-US" altLang="en-US" sz="2400" dirty="0"/>
              <a:t>in view of circumstances not anticipated by the parties when the contract was made; or (b) to the extent provided by statute; or (c) to the extent that justice requires enforcement in view of material </a:t>
            </a:r>
            <a:r>
              <a:rPr lang="en-US" altLang="en-US" sz="2400" dirty="0">
                <a:solidFill>
                  <a:srgbClr val="B90000"/>
                </a:solidFill>
              </a:rPr>
              <a:t>change of position </a:t>
            </a:r>
            <a:r>
              <a:rPr lang="en-US" altLang="en-US" sz="2400" dirty="0"/>
              <a:t>in reliance on the promise.</a:t>
            </a:r>
            <a:endParaRPr lang="en-US" altLang="en-US" sz="2400" dirty="0">
              <a:solidFill>
                <a:srgbClr val="B90000"/>
              </a:solidFill>
            </a:endParaRPr>
          </a:p>
        </p:txBody>
      </p:sp>
      <p:sp>
        <p:nvSpPr>
          <p:cNvPr id="97283" name="Slide Number Placeholder 3">
            <a:extLst>
              <a:ext uri="{FF2B5EF4-FFF2-40B4-BE49-F238E27FC236}">
                <a16:creationId xmlns:a16="http://schemas.microsoft.com/office/drawing/2014/main" id="{B5BACBAE-CD64-2722-78D5-25958E75F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D7CF74-AA79-DB4B-82BB-11919C63066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E3A3D8DE-C1F2-7101-38BB-92F9E9233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Wood v. Duff-Gordon</a:t>
            </a:r>
          </a:p>
        </p:txBody>
      </p:sp>
      <p:sp>
        <p:nvSpPr>
          <p:cNvPr id="25602" name="Content Placeholder 6">
            <a:extLst>
              <a:ext uri="{FF2B5EF4-FFF2-40B4-BE49-F238E27FC236}">
                <a16:creationId xmlns:a16="http://schemas.microsoft.com/office/drawing/2014/main" id="{EF57440E-A42C-8441-87F4-2712741CA7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What is the economic rationale for implying duties by the distributor?</a:t>
            </a:r>
          </a:p>
          <a:p>
            <a:pPr marL="457200" lvl="1" indent="0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7B361109-84B2-01B9-D0AA-61C8FC676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FF51A0-38C4-CD47-B0C6-2AB97E5702F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25604" name="Content Placeholder 4">
            <a:extLst>
              <a:ext uri="{FF2B5EF4-FFF2-40B4-BE49-F238E27FC236}">
                <a16:creationId xmlns:a16="http://schemas.microsoft.com/office/drawing/2014/main" id="{65114157-8451-13E7-E103-48D9ADD47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0"/>
            <a:ext cx="13954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795AEAB4-7729-3C85-BBB4-AE2EC01B5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Alaska Packers</a:t>
            </a:r>
            <a:endParaRPr lang="en-US" sz="200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09572" name="Content Placeholder 5">
            <a:extLst>
              <a:ext uri="{FF2B5EF4-FFF2-40B4-BE49-F238E27FC236}">
                <a16:creationId xmlns:a16="http://schemas.microsoft.com/office/drawing/2014/main" id="{B6FEDBF6-9E1B-FA7B-2710-787C2D35B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accent6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n-ea"/>
                <a:cs typeface="+mn-cs"/>
              </a:rPr>
              <a:t>How would you decide Alaska Packers under these standards?</a:t>
            </a:r>
            <a:br>
              <a:rPr lang="en-US" sz="2100" dirty="0">
                <a:ea typeface="+mn-ea"/>
                <a:cs typeface="+mn-cs"/>
              </a:rPr>
            </a:br>
            <a:endParaRPr lang="en-US" dirty="0">
              <a:solidFill>
                <a:schemeClr val="accent6"/>
              </a:solidFill>
              <a:ea typeface="+mn-ea"/>
              <a:cs typeface="+mn-cs"/>
            </a:endParaRPr>
          </a:p>
        </p:txBody>
      </p:sp>
      <p:sp>
        <p:nvSpPr>
          <p:cNvPr id="98307" name="Slide Number Placeholder 3">
            <a:extLst>
              <a:ext uri="{FF2B5EF4-FFF2-40B4-BE49-F238E27FC236}">
                <a16:creationId xmlns:a16="http://schemas.microsoft.com/office/drawing/2014/main" id="{B4353CFC-D325-4BD2-87EA-831989221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EEC42A-D2DD-F643-A704-C6A56EFA053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F7CB080D-C4AB-F10A-C93B-3011586D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Alaska Packers</a:t>
            </a:r>
            <a:endParaRPr lang="en-US" sz="200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09572" name="Content Placeholder 5">
            <a:extLst>
              <a:ext uri="{FF2B5EF4-FFF2-40B4-BE49-F238E27FC236}">
                <a16:creationId xmlns:a16="http://schemas.microsoft.com/office/drawing/2014/main" id="{C2392A6E-C3BC-C5F0-6704-B3E2ECD6F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How would you decide Alaska Packers under these standards?</a:t>
            </a:r>
          </a:p>
          <a:p>
            <a:pPr lvl="1"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charset="0"/>
              </a:rPr>
              <a:t>The finding of fact at p. 418</a:t>
            </a:r>
            <a:br>
              <a:rPr lang="en-US" sz="1300" dirty="0">
                <a:ea typeface="ＭＳ Ｐゴシック" charset="0"/>
              </a:rPr>
            </a:br>
            <a:endParaRPr lang="en-US" dirty="0">
              <a:solidFill>
                <a:schemeClr val="accent6"/>
              </a:solidFill>
              <a:ea typeface="ＭＳ Ｐゴシック" charset="0"/>
            </a:endParaRPr>
          </a:p>
        </p:txBody>
      </p:sp>
      <p:sp>
        <p:nvSpPr>
          <p:cNvPr id="99331" name="Slide Number Placeholder 3">
            <a:extLst>
              <a:ext uri="{FF2B5EF4-FFF2-40B4-BE49-F238E27FC236}">
                <a16:creationId xmlns:a16="http://schemas.microsoft.com/office/drawing/2014/main" id="{2F1A6DCF-B514-25FD-636A-EC66D23611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CA5A2A-6C36-0E4D-BB63-9A5685A40696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AD1EC636-4DA3-7D79-B19A-C942B16F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Alaska Packers</a:t>
            </a:r>
            <a:endParaRPr lang="en-US" sz="20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109572" name="Content Placeholder 5">
            <a:extLst>
              <a:ext uri="{FF2B5EF4-FFF2-40B4-BE49-F238E27FC236}">
                <a16:creationId xmlns:a16="http://schemas.microsoft.com/office/drawing/2014/main" id="{29B32956-3B18-D42F-7374-EBA3CB1E8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+mn-ea"/>
                <a:cs typeface="+mn-cs"/>
              </a:rPr>
              <a:t>Qu. the changed circumstances under Angel v. Murray p. 421</a:t>
            </a:r>
          </a:p>
          <a:p>
            <a:pPr>
              <a:defRPr/>
            </a:pPr>
            <a:endParaRPr lang="en-US" sz="2400" dirty="0">
              <a:solidFill>
                <a:srgbClr val="C00000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 err="1">
                <a:solidFill>
                  <a:srgbClr val="C00000"/>
                </a:solidFill>
                <a:ea typeface="+mn-ea"/>
                <a:cs typeface="+mn-cs"/>
              </a:rPr>
              <a:t>Brighenti</a:t>
            </a:r>
            <a:r>
              <a:rPr lang="en-US" sz="2400" dirty="0">
                <a:solidFill>
                  <a:srgbClr val="C00000"/>
                </a:solidFill>
                <a:ea typeface="+mn-ea"/>
                <a:cs typeface="+mn-cs"/>
              </a:rPr>
              <a:t> at 422</a:t>
            </a:r>
            <a:br>
              <a:rPr lang="en-US" sz="2100" dirty="0">
                <a:ea typeface="+mn-ea"/>
                <a:cs typeface="+mn-cs"/>
              </a:rPr>
            </a:br>
            <a:endParaRPr lang="en-US" dirty="0">
              <a:solidFill>
                <a:schemeClr val="accent6"/>
              </a:solidFill>
              <a:ea typeface="+mn-ea"/>
              <a:cs typeface="+mn-cs"/>
            </a:endParaRPr>
          </a:p>
        </p:txBody>
      </p:sp>
      <p:sp>
        <p:nvSpPr>
          <p:cNvPr id="100355" name="Slide Number Placeholder 3">
            <a:extLst>
              <a:ext uri="{FF2B5EF4-FFF2-40B4-BE49-F238E27FC236}">
                <a16:creationId xmlns:a16="http://schemas.microsoft.com/office/drawing/2014/main" id="{8ED94C18-3F6A-A861-8A2E-3C49DDE082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B061DF-FCBE-084D-95EC-32543CB347B1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9A68CDFB-555C-34F1-D365-A05613C7D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Alaska Packers</a:t>
            </a:r>
            <a:endParaRPr lang="en-US" sz="200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01378" name="Content Placeholder 5">
            <a:extLst>
              <a:ext uri="{FF2B5EF4-FFF2-40B4-BE49-F238E27FC236}">
                <a16:creationId xmlns:a16="http://schemas.microsoft.com/office/drawing/2014/main" id="{8098A75A-CF06-01B8-C77C-2001D2E11A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>
                <a:solidFill>
                  <a:srgbClr val="B90000"/>
                </a:solidFill>
              </a:rPr>
              <a:t>No modification </a:t>
            </a:r>
            <a:r>
              <a:rPr lang="en-US" altLang="en-US" sz="2800" dirty="0">
                <a:solidFill>
                  <a:srgbClr val="B90000"/>
                </a:solidFill>
              </a:rPr>
              <a:t>clauses: Will they be enforced?</a:t>
            </a:r>
          </a:p>
          <a:p>
            <a:pPr lvl="1"/>
            <a:r>
              <a:rPr lang="en-US" altLang="en-US" sz="2400" dirty="0">
                <a:solidFill>
                  <a:srgbClr val="000000"/>
                </a:solidFill>
              </a:rPr>
              <a:t>Cf. Restatement 311 comment a: “The parties to a contract cannot by agreement preclude themselves from varying their duties to each other by subsequent agreement.”</a:t>
            </a:r>
          </a:p>
          <a:p>
            <a:pPr lvl="1"/>
            <a:r>
              <a:rPr lang="en-US" altLang="en-US" sz="2400" dirty="0">
                <a:solidFill>
                  <a:srgbClr val="000000"/>
                </a:solidFill>
              </a:rPr>
              <a:t>Can one Congress bind a subsequent Congress?</a:t>
            </a:r>
          </a:p>
        </p:txBody>
      </p:sp>
      <p:sp>
        <p:nvSpPr>
          <p:cNvPr id="101379" name="Slide Number Placeholder 3">
            <a:extLst>
              <a:ext uri="{FF2B5EF4-FFF2-40B4-BE49-F238E27FC236}">
                <a16:creationId xmlns:a16="http://schemas.microsoft.com/office/drawing/2014/main" id="{32EADD16-904A-43A7-8295-536FB02301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B0F3FD-3668-534A-B695-B345BE74B30A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FB2A403D-263B-7DDC-BB9B-011D28A8B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Are Termination Agreements different?</a:t>
            </a:r>
            <a:endParaRPr lang="en-US" sz="2000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102402" name="Content Placeholder 5">
            <a:extLst>
              <a:ext uri="{FF2B5EF4-FFF2-40B4-BE49-F238E27FC236}">
                <a16:creationId xmlns:a16="http://schemas.microsoft.com/office/drawing/2014/main" id="{D08879B5-F939-05EC-337F-059891C1B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El Paso Natural Gas p. 425</a:t>
            </a:r>
          </a:p>
          <a:p>
            <a:pPr lvl="1"/>
            <a:endParaRPr lang="en-US" altLang="en-US" dirty="0">
              <a:solidFill>
                <a:srgbClr val="B90000"/>
              </a:solidFill>
            </a:endParaRPr>
          </a:p>
        </p:txBody>
      </p:sp>
      <p:sp>
        <p:nvSpPr>
          <p:cNvPr id="102403" name="Slide Number Placeholder 3">
            <a:extLst>
              <a:ext uri="{FF2B5EF4-FFF2-40B4-BE49-F238E27FC236}">
                <a16:creationId xmlns:a16="http://schemas.microsoft.com/office/drawing/2014/main" id="{4A32E0D5-A574-4EC0-25C8-1F6C123695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163C64-AF27-8A4D-AD50-1F3AA884F4B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53A83-78CE-BE6E-E1ED-165C2C4A2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UCC 2-209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FEE58-5054-4CE3-8BAA-462328D6A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Reserved for Contracts II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38137-7698-A59A-FDCB-CA1E64D935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ACEBC-723B-28DC-3134-4F5B798F17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14716C-B5CA-A640-965E-09B40BE81C19}" type="slidenum">
              <a:rPr lang="en-US" altLang="en-US" smtClean="0"/>
              <a:pPr>
                <a:defRPr/>
              </a:pPr>
              <a:t>85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46867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>
            <a:extLst>
              <a:ext uri="{FF2B5EF4-FFF2-40B4-BE49-F238E27FC236}">
                <a16:creationId xmlns:a16="http://schemas.microsoft.com/office/drawing/2014/main" id="{7C08508F-6F46-BE2C-B65B-E5E424C1A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00000"/>
                </a:solidFill>
              </a:rPr>
              <a:t>What are the drafting choices where good faith is required throughout?</a:t>
            </a:r>
          </a:p>
        </p:txBody>
      </p:sp>
      <p:sp>
        <p:nvSpPr>
          <p:cNvPr id="103426" name="Content Placeholder 2">
            <a:extLst>
              <a:ext uri="{FF2B5EF4-FFF2-40B4-BE49-F238E27FC236}">
                <a16:creationId xmlns:a16="http://schemas.microsoft.com/office/drawing/2014/main" id="{BB2D035D-4BC4-7BB9-530A-9A4FCD546D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Relational contracting</a:t>
            </a:r>
          </a:p>
          <a:p>
            <a:r>
              <a:rPr lang="en-US" altLang="en-US"/>
              <a:t>Vertical integration</a:t>
            </a:r>
          </a:p>
          <a:p>
            <a:r>
              <a:rPr lang="en-US" altLang="en-US"/>
              <a:t>Termination rights</a:t>
            </a:r>
          </a:p>
          <a:p>
            <a:r>
              <a:rPr lang="en-US" altLang="en-US">
                <a:solidFill>
                  <a:srgbClr val="C00000"/>
                </a:solidFill>
              </a:rPr>
              <a:t>Good Faith policing by the courts?</a:t>
            </a:r>
          </a:p>
        </p:txBody>
      </p:sp>
      <p:sp>
        <p:nvSpPr>
          <p:cNvPr id="103427" name="Slide Number Placeholder 3">
            <a:extLst>
              <a:ext uri="{FF2B5EF4-FFF2-40B4-BE49-F238E27FC236}">
                <a16:creationId xmlns:a16="http://schemas.microsoft.com/office/drawing/2014/main" id="{C6B84461-E3A8-13F1-DBA3-38A1F0FD69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E587A5-791C-BE4E-BCBF-A260EA1A09F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>
            <a:extLst>
              <a:ext uri="{FF2B5EF4-FFF2-40B4-BE49-F238E27FC236}">
                <a16:creationId xmlns:a16="http://schemas.microsoft.com/office/drawing/2014/main" id="{D676B2D5-AD18-2F0A-9CEC-E7F7179BA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Eli Lilly at 428</a:t>
            </a:r>
          </a:p>
        </p:txBody>
      </p:sp>
      <p:sp>
        <p:nvSpPr>
          <p:cNvPr id="104450" name="Content Placeholder 2">
            <a:extLst>
              <a:ext uri="{FF2B5EF4-FFF2-40B4-BE49-F238E27FC236}">
                <a16:creationId xmlns:a16="http://schemas.microsoft.com/office/drawing/2014/main" id="{3652DBE2-4CFE-9916-7CAC-AC51036EE5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451" name="Slide Number Placeholder 3">
            <a:extLst>
              <a:ext uri="{FF2B5EF4-FFF2-40B4-BE49-F238E27FC236}">
                <a16:creationId xmlns:a16="http://schemas.microsoft.com/office/drawing/2014/main" id="{8485C4FC-E64E-8D94-C97B-18A33F56CB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4D851F-EE38-784C-87DB-F9F8C0346748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104452" name="Picture 2">
            <a:extLst>
              <a:ext uri="{FF2B5EF4-FFF2-40B4-BE49-F238E27FC236}">
                <a16:creationId xmlns:a16="http://schemas.microsoft.com/office/drawing/2014/main" id="{1B782D27-B6CE-1775-A397-61CDC2C5C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3810000" cy="280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3ED98A4-3CF9-3512-2634-E7EEE6451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Wood v. Duff-Gordon</a:t>
            </a:r>
          </a:p>
        </p:txBody>
      </p:sp>
      <p:sp>
        <p:nvSpPr>
          <p:cNvPr id="26626" name="Content Placeholder 6">
            <a:extLst>
              <a:ext uri="{FF2B5EF4-FFF2-40B4-BE49-F238E27FC236}">
                <a16:creationId xmlns:a16="http://schemas.microsoft.com/office/drawing/2014/main" id="{DCCAC15B-99AB-FA02-B5A2-29F284C133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What is the economic rationale for implying duties by the distributor?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What is Wood</a:t>
            </a:r>
            <a:r>
              <a:rPr lang="ja-JP" altLang="en-US">
                <a:solidFill>
                  <a:srgbClr val="C00000"/>
                </a:solidFill>
              </a:rPr>
              <a:t>’</a:t>
            </a:r>
            <a:r>
              <a:rPr lang="en-US" altLang="ja-JP">
                <a:solidFill>
                  <a:srgbClr val="C00000"/>
                </a:solidFill>
              </a:rPr>
              <a:t>s incentive to make contract-specific investments absent a binding contract</a:t>
            </a:r>
            <a:endParaRPr lang="en-US" altLang="en-US">
              <a:solidFill>
                <a:srgbClr val="C00000"/>
              </a:solidFill>
            </a:endParaRP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D70772F7-6B49-FB7D-3230-530519C3BD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34E429-3B60-B44C-A1C9-24BB98545BB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26628" name="Content Placeholder 4">
            <a:extLst>
              <a:ext uri="{FF2B5EF4-FFF2-40B4-BE49-F238E27FC236}">
                <a16:creationId xmlns:a16="http://schemas.microsoft.com/office/drawing/2014/main" id="{3E6F6142-0635-D550-3CC9-903ADE50C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0"/>
            <a:ext cx="13954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19261</TotalTime>
  <Words>2314</Words>
  <Application>Microsoft Macintosh PowerPoint</Application>
  <PresentationFormat>On-screen Show (4:3)</PresentationFormat>
  <Paragraphs>479</Paragraphs>
  <Slides>87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2" baseType="lpstr">
      <vt:lpstr>Arial</vt:lpstr>
      <vt:lpstr>Times New Roman</vt:lpstr>
      <vt:lpstr>Verdana</vt:lpstr>
      <vt:lpstr>Wingdings</vt:lpstr>
      <vt:lpstr>Custom Design</vt:lpstr>
      <vt:lpstr>George Mason School of Law</vt:lpstr>
      <vt:lpstr>Distributorships Wood v. Duff-Gordon p. 373</vt:lpstr>
      <vt:lpstr> Wood v. Duff-Gordon</vt:lpstr>
      <vt:lpstr> Wood v. Duff-Gordon</vt:lpstr>
      <vt:lpstr> Wood v. Duff-Gordon</vt:lpstr>
      <vt:lpstr> Wood v. Duff-Gordon</vt:lpstr>
      <vt:lpstr> Wood v. Duff-Gordon</vt:lpstr>
      <vt:lpstr> Wood v. Duff-Gordon</vt:lpstr>
      <vt:lpstr> Wood v. Duff-Gordon</vt:lpstr>
      <vt:lpstr> Wood v. Duff-Gordon</vt:lpstr>
      <vt:lpstr> Wood v. Duff-Gordon</vt:lpstr>
      <vt:lpstr>George Mason School of Law</vt:lpstr>
      <vt:lpstr>Today</vt:lpstr>
      <vt:lpstr> Good faith</vt:lpstr>
      <vt:lpstr> Best efforts</vt:lpstr>
      <vt:lpstr>Bloor v. Falstaff 375 </vt:lpstr>
      <vt:lpstr>Bloor v. Falstaff</vt:lpstr>
      <vt:lpstr>Bloor v. Falstaff</vt:lpstr>
      <vt:lpstr>Bloor v. Falstaff</vt:lpstr>
      <vt:lpstr>Bloor v. Falstaff</vt:lpstr>
      <vt:lpstr>Bloor v. Falstaff</vt:lpstr>
      <vt:lpstr>Bloor v. Falstaff</vt:lpstr>
      <vt:lpstr>Bloor v. Falstaff</vt:lpstr>
      <vt:lpstr>Bloor v. Falstaff</vt:lpstr>
      <vt:lpstr>Bloor v. Falstaff</vt:lpstr>
      <vt:lpstr>Bloor v. Falstaff</vt:lpstr>
      <vt:lpstr>Bloor v. Falstaff</vt:lpstr>
      <vt:lpstr>Bloor v. Falstaff</vt:lpstr>
      <vt:lpstr>Agency Costs</vt:lpstr>
      <vt:lpstr>Agency Costs How much Ballantine beer to sell?</vt:lpstr>
      <vt:lpstr>Agency Costs</vt:lpstr>
      <vt:lpstr>Agency Costs</vt:lpstr>
      <vt:lpstr>Agency Costs</vt:lpstr>
      <vt:lpstr>Now what happens when revenues are shared with an agent?</vt:lpstr>
      <vt:lpstr>The principal’s marginal revenue curve is lowered</vt:lpstr>
      <vt:lpstr>So that Falstaff has an incentive to reduce marketing expenditures</vt:lpstr>
      <vt:lpstr>Falstaff</vt:lpstr>
      <vt:lpstr>Falstaff</vt:lpstr>
      <vt:lpstr>Agency Costs</vt:lpstr>
      <vt:lpstr>Agency Costs</vt:lpstr>
      <vt:lpstr>Agency Costs</vt:lpstr>
      <vt:lpstr>Responses to Agency Costs?</vt:lpstr>
      <vt:lpstr>Responses to Agency Costs?</vt:lpstr>
      <vt:lpstr>Responses to Agency Costs?</vt:lpstr>
      <vt:lpstr>Responses to Agency Costs?</vt:lpstr>
      <vt:lpstr>Responses to Agency Costs?</vt:lpstr>
      <vt:lpstr>Termination Rights in Employment Contracts Wagenseller 389</vt:lpstr>
      <vt:lpstr>Wagenseller</vt:lpstr>
      <vt:lpstr>Wagenseller</vt:lpstr>
      <vt:lpstr>Wagenseller</vt:lpstr>
      <vt:lpstr>Wagenseller</vt:lpstr>
      <vt:lpstr>Wagenseller</vt:lpstr>
      <vt:lpstr>Wagenseller</vt:lpstr>
      <vt:lpstr>Wagenseller</vt:lpstr>
      <vt:lpstr>Wagenseller</vt:lpstr>
      <vt:lpstr>Wagenseller</vt:lpstr>
      <vt:lpstr>Termination Rights in Non-employment Contracts Sysco at 396</vt:lpstr>
      <vt:lpstr>Sysco</vt:lpstr>
      <vt:lpstr>Sysco</vt:lpstr>
      <vt:lpstr>Termination Rights</vt:lpstr>
      <vt:lpstr>Are there limits to free choice?</vt:lpstr>
      <vt:lpstr>Note the two-way play</vt:lpstr>
      <vt:lpstr>Note the two-way play</vt:lpstr>
      <vt:lpstr>Note the two-way play</vt:lpstr>
      <vt:lpstr>Non-competes: Farber at 407</vt:lpstr>
      <vt:lpstr>Non-competes: Farber</vt:lpstr>
      <vt:lpstr>Non-competes: Farber</vt:lpstr>
      <vt:lpstr>Non-competes: Farber</vt:lpstr>
      <vt:lpstr>Restatement </vt:lpstr>
      <vt:lpstr>Restatement </vt:lpstr>
      <vt:lpstr>Ancilliary Restraints on Trade</vt:lpstr>
      <vt:lpstr>Ancilliary Restraints on Trade</vt:lpstr>
      <vt:lpstr>Contract Modification</vt:lpstr>
      <vt:lpstr>Alaska Packers 417</vt:lpstr>
      <vt:lpstr>Alaska Packers</vt:lpstr>
      <vt:lpstr>Alaska Packers</vt:lpstr>
      <vt:lpstr>Alaska Packers</vt:lpstr>
      <vt:lpstr>Alaska Packers</vt:lpstr>
      <vt:lpstr>Alaska Packers</vt:lpstr>
      <vt:lpstr>Alaska Packers</vt:lpstr>
      <vt:lpstr>Alaska Packers</vt:lpstr>
      <vt:lpstr>Alaska Packers</vt:lpstr>
      <vt:lpstr>Alaska Packers</vt:lpstr>
      <vt:lpstr>Are Termination Agreements different?</vt:lpstr>
      <vt:lpstr>UCC 2-209</vt:lpstr>
      <vt:lpstr>What are the drafting choices where good faith is required throughout?</vt:lpstr>
      <vt:lpstr>Eli Lilly at 428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Buckley</dc:creator>
  <cp:lastModifiedBy>Francis Buckley</cp:lastModifiedBy>
  <cp:revision>857</cp:revision>
  <dcterms:created xsi:type="dcterms:W3CDTF">2005-05-17T16:46:00Z</dcterms:created>
  <dcterms:modified xsi:type="dcterms:W3CDTF">2023-11-15T19:14:33Z</dcterms:modified>
</cp:coreProperties>
</file>