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68"/>
  </p:notesMasterIdLst>
  <p:handoutMasterIdLst>
    <p:handoutMasterId r:id="rId69"/>
  </p:handoutMasterIdLst>
  <p:sldIdLst>
    <p:sldId id="587" r:id="rId2"/>
    <p:sldId id="1028" r:id="rId3"/>
    <p:sldId id="1031" r:id="rId4"/>
    <p:sldId id="592" r:id="rId5"/>
    <p:sldId id="593" r:id="rId6"/>
    <p:sldId id="757" r:id="rId7"/>
    <p:sldId id="741" r:id="rId8"/>
    <p:sldId id="906" r:id="rId9"/>
    <p:sldId id="758" r:id="rId10"/>
    <p:sldId id="901" r:id="rId11"/>
    <p:sldId id="900" r:id="rId12"/>
    <p:sldId id="1032" r:id="rId13"/>
    <p:sldId id="621" r:id="rId14"/>
    <p:sldId id="1019" r:id="rId15"/>
    <p:sldId id="623" r:id="rId16"/>
    <p:sldId id="743" r:id="rId17"/>
    <p:sldId id="745" r:id="rId18"/>
    <p:sldId id="858" r:id="rId19"/>
    <p:sldId id="596" r:id="rId20"/>
    <p:sldId id="595" r:id="rId21"/>
    <p:sldId id="598" r:id="rId22"/>
    <p:sldId id="1013" r:id="rId23"/>
    <p:sldId id="999" r:id="rId24"/>
    <p:sldId id="998" r:id="rId25"/>
    <p:sldId id="1000" r:id="rId26"/>
    <p:sldId id="1014" r:id="rId27"/>
    <p:sldId id="997" r:id="rId28"/>
    <p:sldId id="1034" r:id="rId29"/>
    <p:sldId id="1001" r:id="rId30"/>
    <p:sldId id="902" r:id="rId31"/>
    <p:sldId id="903" r:id="rId32"/>
    <p:sldId id="863" r:id="rId33"/>
    <p:sldId id="605" r:id="rId34"/>
    <p:sldId id="756" r:id="rId35"/>
    <p:sldId id="631" r:id="rId36"/>
    <p:sldId id="763" r:id="rId37"/>
    <p:sldId id="1020" r:id="rId38"/>
    <p:sldId id="612" r:id="rId39"/>
    <p:sldId id="995" r:id="rId40"/>
    <p:sldId id="632" r:id="rId41"/>
    <p:sldId id="1007" r:id="rId42"/>
    <p:sldId id="907" r:id="rId43"/>
    <p:sldId id="754" r:id="rId44"/>
    <p:sldId id="636" r:id="rId45"/>
    <p:sldId id="996" r:id="rId46"/>
    <p:sldId id="1010" r:id="rId47"/>
    <p:sldId id="1025" r:id="rId48"/>
    <p:sldId id="954" r:id="rId49"/>
    <p:sldId id="789" r:id="rId50"/>
    <p:sldId id="955" r:id="rId51"/>
    <p:sldId id="791" r:id="rId52"/>
    <p:sldId id="783" r:id="rId53"/>
    <p:sldId id="639" r:id="rId54"/>
    <p:sldId id="942" r:id="rId55"/>
    <p:sldId id="640" r:id="rId56"/>
    <p:sldId id="641" r:id="rId57"/>
    <p:sldId id="943" r:id="rId58"/>
    <p:sldId id="1027" r:id="rId59"/>
    <p:sldId id="1033" r:id="rId60"/>
    <p:sldId id="784" r:id="rId61"/>
    <p:sldId id="905" r:id="rId62"/>
    <p:sldId id="918" r:id="rId63"/>
    <p:sldId id="944" r:id="rId64"/>
    <p:sldId id="1035" r:id="rId65"/>
    <p:sldId id="1036" r:id="rId66"/>
    <p:sldId id="1037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27D2FE3C-6BFC-F60E-CD67-5152CA0674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9E45B6A1-8F41-40AB-6335-D482B8DBC6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62FC965B-4A6B-811F-500D-343673070B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09064A1D-0163-4CF2-B160-9D11B0401E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A8A8C4-E3A1-AC4D-86AB-4A611710C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6116DAE6-63DE-C1C2-391D-928CC887A7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54E587E-E102-41FA-88D5-7885CDE410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1BA9A42-071D-0D71-75F8-71E98855DD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078C5043-760C-6CB8-064A-E68F9EB4E5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4B9FBD5D-FA49-16BA-D771-564A087DA6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39924D7A-3C57-6F6E-3471-6666B7BA5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91F286-F86D-6949-8003-F6BB3262E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942DD04-16F1-C1AD-EA8C-E3483114C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59151D-E95E-A148-A946-9939E03C0EEC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2C5F33A-8440-B37F-F27C-4BF3C1163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E8B497-71C7-2D89-FE01-0EB1820C1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9D1F3CD4-BD65-D624-95BB-D2A52A8FD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C08181E4-20B4-013D-01FC-A9D95126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AF329B8-79E1-A337-3617-3FF9F0C86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26CEBA-A5A0-354E-919B-4D462A316E59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6192AC3-DD27-B826-3378-6CBDD1A96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0D28EFCD-EC9B-4185-4FF9-85B358E9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A3B715C4-63CC-0513-2FA1-4BB2CAE93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891C6-F85B-FC4D-82A7-1B84462C4082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1190040-940D-3591-2564-504304CE2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95D82E48-A44B-4689-70D2-B17DD696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347A075-9C83-518F-4ADF-2BF9E1A9C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68278D-CADA-7D43-81ED-C128E6C2E66B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A293CA8F-ECBF-46D5-EA7E-0F585D4B9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37AB0D-3C0B-BD46-8EE3-41C722E634D6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98765D85-F87E-4516-0A2C-9723E47F2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BFE08D9-0119-2B34-8F44-10DD8B19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2DD61092-5B34-6529-9FE5-757FBFB19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F9879F-FBA6-0246-B98F-8E871E31C375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55D9D71C-342C-55EE-0174-4AF276A1F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5F0994E-227C-2FEC-B2CE-BDDFD3D06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3CEC6449-B489-4897-064A-15AD6DF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54E6CEE-0297-5145-98E3-21C475C89884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7AB2358-D0B7-606D-3E43-39921204B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C52A952-19C5-1972-B32D-1BA8FC468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4C9FF97A-E83B-1F26-28B0-7575ACFDF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27312F-7154-2145-BA6B-F1DEB1114F3C}" type="slidenum">
              <a:rPr lang="en-US" altLang="en-US" smtClean="0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5C91632D-E840-045C-5C8A-B31A9D8C4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B28AD0D-D4E1-CDD9-AC4B-6E295134F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D43F2742-3AD6-6CB2-A076-F17B9D14F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2CBFE5-EF15-084F-9647-DA9512A3351A}" type="slidenum">
              <a:rPr lang="en-US" altLang="en-US" smtClean="0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899203F-82BF-5512-F3A9-33EEF2B44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9163A93-303B-5AF0-CAC9-E8B4CD578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7A85CEF4-30CD-559E-0238-634E4D7AA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F9F64E-3532-CD40-BCD3-45CA7D3FB750}" type="slidenum">
              <a:rPr lang="en-US" altLang="en-US" smtClean="0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E0433763-AB8A-6924-1DBA-2F6EF8DC0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49864E6-CFAD-3107-F1A7-28216C94A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6EA0FD8-A8E6-2DD3-2EA3-86078FE51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051096-95A8-F643-A15D-D21F19C21055}" type="slidenum">
              <a:rPr lang="en-US" altLang="en-US" smtClean="0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A0AF31A0-0D2A-E8B4-5641-5E402EF1D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D2FFC72-14CC-40E3-CF4D-79DE52191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F286-F86D-6949-8003-F6BB3262E1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707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F0D0FCC1-F726-ED82-3D64-6521AE52E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7AD272-840E-854D-B3A1-929BF0621024}" type="slidenum">
              <a:rPr lang="en-US" altLang="en-US" smtClean="0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C5B89ACF-7929-B2A0-A1A4-2526AAF8A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8DE9A17-748F-10A4-3FB1-E146BD702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3DDD3AAF-FB98-9B25-ADE9-7F5A304F4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8D36EF-0BD4-7343-96F1-FC1BEA78AEAA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8550B7C-9CEB-D9F2-6B34-CD52455E3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7048560-B381-D0BA-2F5F-B3466F3CB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EF28C5C-A2F9-6AD5-B3E1-F7BD630E9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03C639-33CA-384C-BCC9-EC42CEDB48A0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5B560AE-6ED6-133A-E612-FF16629A5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4D8EC9-38AB-CE45-FE7D-EB765220E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8B2D9CF-5328-5A4B-06CE-9F30F5B14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5BE5F65-A289-434F-AA10-9A30538B43F0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EF60C23-45F3-794F-522A-7838F80AD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E9726C-6FF3-A990-7CEB-404143F55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D3E2BDE-D2A9-D6EF-D37C-B18DA5A38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57B904-2544-EE42-9DE4-96A93CA9469A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341C72A-B4BF-68FE-F19F-B10E34CA2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CDA8A9-9C22-7579-86B9-09758E7B0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2AE5FCFB-ADC3-FC03-8BCE-64BE817BC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F82B04AA-606E-4972-F0EF-F628A836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B60CB007-800F-1D6B-9FC3-DD44ED496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EC72B42-D455-884B-B1F3-79EA03073BA8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1C888655-BE3F-6CA7-2F27-D5C84AD65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0A70E697-D84A-9A29-3FAF-11938499C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6721DC7-BA67-7737-6A7B-AE505B75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8765DC-0636-3046-B9FE-6348D48CED04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A266FD91-FD4A-B76A-197C-B0CB81556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1C6A14C8-F980-322C-B9BB-BD194A28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92373FEF-C84F-2837-F862-50889DB74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CEEB93-079E-D74C-B09F-79ED386F9270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D5E95D-9FB6-DB81-040B-211F08742D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9872759-F146-9162-FBDE-F479814C2E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E3FE-D0D1-1D4B-9997-8DDCBD525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3339D93-F1F2-7C5C-D8DD-7F79EC16F2F7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A7B550-C526-88B7-7F93-36204BBAFD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62BAC0-921F-F40D-071F-F4C5EA64CB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86F7-DB46-C648-8CB7-758F4FE58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41470BD-5830-244C-F67A-3055F8B1DDA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3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C0E56C-844D-2126-1719-56EE40CCB5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0359D1-54F9-EFA4-A1BE-CE27CA10C9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E45-D584-0249-BCCD-E65023EB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A7B7DF-4AB5-A57C-711A-756239B882BB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28C4CE-24DB-36E7-5BD4-21465A9476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DA2C02-09DF-EFA6-A425-265BADAA39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9CA2-E4A2-F544-9A2C-F8E5B9B54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43F265B-8955-0911-BFC2-EB34E8DA526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33ACFF-20C2-D305-EF28-1AE3B5D799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5DDC6DE-87FC-6F2A-3243-D4CAFCFDF8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607A-0014-7846-92E3-B946E9E20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844CA7-38FC-8D70-4672-59ABFCFDAD32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17DFD-AA6C-35B6-568F-6E363A3915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ECB677-DF02-BB3A-2B8B-D642DEB343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D033-A1A6-414D-800B-8E876D6A7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B719A-070F-6317-7659-30409069644C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57D3E1-F540-49A9-AC1E-68EBAED54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C2E3F-A3B6-5F5C-9A38-97BEB6B5B6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5ED3-6193-5B46-9953-52924B71C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78F5C2-7D8A-34ED-6BA7-D443924B53DA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75BA7A-BF10-6083-CFA4-9C02077DAB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8DEB4B-D741-7B1B-814D-8CB1E65E44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1A3D-D299-4C48-A588-0BF426089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0249A52-6837-C932-58A2-23ECF74540D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DDDEE8-4A3E-1B7A-388C-F98D3542E0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B1C9CC7-B239-5764-098D-FF9DA94390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2854-1D8D-C245-B46C-26C233329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6A6AFFB-5BE7-649F-59DE-77AF4C2A81F3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2BE80-B348-57E8-C1EB-544E2F906C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91FF27-EDC5-8749-CE92-A4EBE9AA7F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36E1-0612-AB4C-B6BC-F47C9E3B0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4E2F19-6630-788D-B5E6-70B1B1D5BD1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AE12D-8B37-37B3-E7E6-37B88A491E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0BAC32-ECC2-9CF4-F993-D954B6E5A2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8D14-1B6E-4B4F-B1A0-B6B175793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D02729-E707-4F4C-87DB-5C9AE988A4F9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0CA738-6C31-63A7-17DC-04BA9AC41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A6899F-3C66-22CA-AEEC-3907DE325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9B8BC8F6-E89A-0EE2-8539-1EBBB34FE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01B59BB9-E505-C909-8F7C-4D53577264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71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A41241-751B-D447-B180-7A9CB2F9B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9608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D1E900-D2EE-4865-FD36-5E8ABD9D4513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600200" y="6096000"/>
            <a:ext cx="5562600" cy="47625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F9F3E9C-533B-19D4-6E72-355C4887D9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0" name="AutoShape 1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C6D53AE-C307-E7F0-B6C1-8997EB25E7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29400" y="6324600"/>
            <a:ext cx="914400" cy="533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1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7838A8-4F7F-441F-54F0-EEB8EC7035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buckle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5C74E1E-297D-2F34-9F6F-ECC064E46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George Mason School of Law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0AD9436-0F99-7E57-A90E-22656C4F0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990000"/>
                </a:solidFill>
              </a:rPr>
              <a:t>Contracts I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/>
              <a:t>M. 	Requirements and Output Contracts </a:t>
            </a:r>
            <a:endParaRPr lang="en-US" altLang="en-US" sz="140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F.H. Buckley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hlinkClick r:id="rId3"/>
              </a:rPr>
              <a:t>fbuckley@gmu.edu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40F7F9F9-B3CA-F8EB-6147-06C05B1DD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EEB207-16D5-104C-BEAF-35834F8FAD8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7E9547-A380-94AA-BCDB-9E47587D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Requirements Contracts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1E76942-FC92-BA36-967A-ACA3A39EC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Risks to supplier</a:t>
            </a:r>
          </a:p>
          <a:p>
            <a:pPr lvl="1"/>
            <a:r>
              <a:rPr lang="en-US" altLang="en-US" dirty="0"/>
              <a:t>What if market price &gt; contract price</a:t>
            </a:r>
          </a:p>
          <a:p>
            <a:pPr lvl="3"/>
            <a:r>
              <a:rPr lang="en-US" altLang="en-US" dirty="0"/>
              <a:t>Market @ 120, contract @100</a:t>
            </a:r>
          </a:p>
          <a:p>
            <a:pPr lvl="3"/>
            <a:r>
              <a:rPr lang="en-US" altLang="en-US" dirty="0"/>
              <a:t>Supplier would like to sell at 120 but is bound to sell at 100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9602E5BF-1F9A-F753-22E2-427D0A68B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267A73-715A-1A47-A22A-52D1CAB6958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860BA67-CB58-5F09-7E97-3249FBB7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Requirements Contracts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5EFCB0FD-9D1E-8A2C-9918-B35E4A2311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Risks to supplier:</a:t>
            </a:r>
          </a:p>
          <a:p>
            <a:pPr lvl="2"/>
            <a:r>
              <a:rPr lang="en-US" altLang="en-US" sz="2800">
                <a:solidFill>
                  <a:srgbClr val="B90000"/>
                </a:solidFill>
              </a:rPr>
              <a:t>What if cost of production &gt; contract price</a:t>
            </a:r>
          </a:p>
          <a:p>
            <a:pPr lvl="3"/>
            <a:r>
              <a:rPr lang="en-US" altLang="en-US" sz="2400">
                <a:solidFill>
                  <a:srgbClr val="B90000"/>
                </a:solidFill>
              </a:rPr>
              <a:t>Cost @120, contract @100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52D818CE-71C5-E0E1-2D03-2840EEA3E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6C595-CE78-B940-BF8B-2BD45BAE4FA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3">
            <a:extLst>
              <a:ext uri="{FF2B5EF4-FFF2-40B4-BE49-F238E27FC236}">
                <a16:creationId xmlns:a16="http://schemas.microsoft.com/office/drawing/2014/main" id="{08BE08A2-5EE9-D982-B343-8F5C64BAAE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D03FF-1E35-9543-A3FA-50AA011C4C4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19810" name="Rectangle 22">
            <a:extLst>
              <a:ext uri="{FF2B5EF4-FFF2-40B4-BE49-F238E27FC236}">
                <a16:creationId xmlns:a16="http://schemas.microsoft.com/office/drawing/2014/main" id="{F68945CA-6D92-EB08-925E-59D39C85E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00000"/>
                </a:solidFill>
              </a:rPr>
              <a:t>Requirements Contracts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Price fluctuations and the Incentives of the Parties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49327412-95C4-CAD7-2932-9607F9CD1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08008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 wants to sell as much as he can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07083970-A805-54CC-1219-9BD3C1878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646D-CFDB-AB45-A78D-91DFE222504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4818" name="Rectangle 22">
            <a:extLst>
              <a:ext uri="{FF2B5EF4-FFF2-40B4-BE49-F238E27FC236}">
                <a16:creationId xmlns:a16="http://schemas.microsoft.com/office/drawing/2014/main" id="{BB7032B4-A951-73E7-ABB1-0CD5BA2751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Requirements Contracts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rgbClr val="C00000"/>
                </a:solidFill>
              </a:rPr>
              <a:t>Price fluctuations and the Incentives of the Parties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61951128-F45F-818E-54F4-2F3C7CAA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95228"/>
              </p:ext>
            </p:extLst>
          </p:nvPr>
        </p:nvGraphicFramePr>
        <p:xfrm>
          <a:off x="1828800" y="2362200"/>
          <a:ext cx="6096000" cy="35814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 wants to sell as much as he can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 wants to buy as little as he can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16DDAFC9-9308-958C-8B7C-2CAC0A493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22DF5-A7EC-8440-9094-F97521528FF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8914" name="Rectangle 22">
            <a:extLst>
              <a:ext uri="{FF2B5EF4-FFF2-40B4-BE49-F238E27FC236}">
                <a16:creationId xmlns:a16="http://schemas.microsoft.com/office/drawing/2014/main" id="{591B4255-62C7-CE1E-C815-838803028E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Requirements Contracts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Price fluctuations and the Incentives of the Parties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88E14AB9-995A-5E68-4B1D-5F3515B5F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92284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 wants to sell as little as he can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703366F3-72B0-C0E9-2941-989981561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7FAFB-4870-9848-9463-FB8DED97E6D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0962" name="Rectangle 22">
            <a:extLst>
              <a:ext uri="{FF2B5EF4-FFF2-40B4-BE49-F238E27FC236}">
                <a16:creationId xmlns:a16="http://schemas.microsoft.com/office/drawing/2014/main" id="{351138B2-1590-ABED-220E-5DAE65A167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Requirements Contracts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Price fluctuations and the Incentives of the Parties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344E6A9D-C387-D502-F26F-BEBD96C90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08057"/>
              </p:ext>
            </p:extLst>
          </p:nvPr>
        </p:nvGraphicFramePr>
        <p:xfrm>
          <a:off x="1828800" y="2362200"/>
          <a:ext cx="6096000" cy="35814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 wants to sell as little as he can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 wants to buy as much as he can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EAE1-1D0D-2CCC-F1A5-EB010500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Eastern at 317</a:t>
            </a:r>
          </a:p>
        </p:txBody>
      </p:sp>
      <p:pic>
        <p:nvPicPr>
          <p:cNvPr id="43010" name="Content Placeholder 4">
            <a:extLst>
              <a:ext uri="{FF2B5EF4-FFF2-40B4-BE49-F238E27FC236}">
                <a16:creationId xmlns:a16="http://schemas.microsoft.com/office/drawing/2014/main" id="{4610DAB3-D3D1-29F6-6D5A-701568071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82738"/>
            <a:ext cx="8486775" cy="4243387"/>
          </a:xfrm>
        </p:spPr>
      </p:pic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C519F366-042C-3276-59CD-1E6C67506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5A4DF-293C-2245-899A-74B7241680A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905A779-1AB6-3181-45E9-AFD75AF0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Eastern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97715C80-D6BB-649D-1473-1030D5801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Requirements contract where Gulf was to supply jet fuel to Eastern, as required by Eastern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049E72F-7FCB-DA76-0A40-D2A0ACB2D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2CCECA-79DE-D04A-AA55-FC8D98EDDAC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46B819C-B841-7DF3-5FBE-B5A9C187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Eastern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AEE91CE3-1757-9C46-E6B5-2F53957F29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Requirements contract where Gulf was to supply jet fuel to Eastern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Price adjustment clause : Gulf to pass on 50% of the increase in West Texas Sour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431E8FC-AFD5-449E-2B84-6C01BDB13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95BA1-3CB0-F243-B24D-029AB7ABFB7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3958-E420-6BA1-BD56-BBBF0EC8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So what happened </a:t>
            </a:r>
            <a:br>
              <a:rPr lang="en-US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to oil prices in 1974?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EDCFE225-E29D-1113-E19B-5BBB062AA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5F006D-23D6-D54D-B590-96F3722BC36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2FCBC26-38CE-1A51-54CB-73037F9D0D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2E8090D-6C5F-0CC6-0BC7-13090D55E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Indefiniteness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0DBF68C-24B3-9EF5-8E5C-14333FFD88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Why leave a term open</a:t>
            </a:r>
          </a:p>
          <a:p>
            <a:pPr lvl="1"/>
            <a:r>
              <a:rPr lang="en-US" altLang="en-US"/>
              <a:t>Didn</a:t>
            </a:r>
            <a:r>
              <a:rPr lang="ja-JP" altLang="en-US"/>
              <a:t>’</a:t>
            </a:r>
            <a:r>
              <a:rPr lang="en-US" altLang="ja-JP"/>
              <a:t>t occur to one</a:t>
            </a:r>
          </a:p>
          <a:p>
            <a:pPr lvl="1"/>
            <a:r>
              <a:rPr lang="en-US" altLang="en-US"/>
              <a:t>The informational problem and the impossibility of a Complete Contingent Contract</a:t>
            </a:r>
          </a:p>
          <a:p>
            <a:pPr lvl="1"/>
            <a:r>
              <a:rPr lang="en-US" altLang="en-US"/>
              <a:t>Uncertain outcomes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76008F75-A0CE-C120-9071-560369B81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3E230C-653C-6041-A2B7-16948B52FCD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D733-4079-9FB8-7553-8108E317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So what happened </a:t>
            </a:r>
            <a:br>
              <a:rPr lang="en-US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to oil prices in 1974?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11D8440-AD5A-D11C-B539-E0DC37ED9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44231-A295-544E-A68D-8F7936EF143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FB384259-BC0F-DD2A-7BB0-D9366ECF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8" name="Straight Arrow Connector 3">
            <a:extLst>
              <a:ext uri="{FF2B5EF4-FFF2-40B4-BE49-F238E27FC236}">
                <a16:creationId xmlns:a16="http://schemas.microsoft.com/office/drawing/2014/main" id="{44D6645D-061F-9313-341C-C5C6F3DA26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4114800"/>
            <a:ext cx="2743200" cy="1066800"/>
          </a:xfrm>
          <a:prstGeom prst="straightConnector1">
            <a:avLst/>
          </a:prstGeom>
          <a:noFill/>
          <a:ln w="920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Content Placeholder 2">
            <a:extLst>
              <a:ext uri="{FF2B5EF4-FFF2-40B4-BE49-F238E27FC236}">
                <a16:creationId xmlns:a16="http://schemas.microsoft.com/office/drawing/2014/main" id="{CC5E332F-ABA5-382C-88DF-7327A7B3D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E3A98C3-E948-9F08-E956-0DF0F9112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EE9E475-DD1C-0177-A801-C43DA7308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>
                <a:solidFill>
                  <a:srgbClr val="000000"/>
                </a:solidFill>
              </a:rPr>
              <a:t>1970: OPEC formed</a:t>
            </a:r>
          </a:p>
          <a:p>
            <a:r>
              <a:rPr lang="ja-JP" altLang="en-US" sz="2400">
                <a:solidFill>
                  <a:srgbClr val="000000"/>
                </a:solidFill>
              </a:rPr>
              <a:t>“</a:t>
            </a:r>
            <a:r>
              <a:rPr lang="en-US" altLang="ja-JP" sz="2400">
                <a:solidFill>
                  <a:srgbClr val="000000"/>
                </a:solidFill>
              </a:rPr>
              <a:t>the handwriting was on the wall</a:t>
            </a:r>
            <a:r>
              <a:rPr lang="ja-JP" altLang="en-US" sz="2400">
                <a:solidFill>
                  <a:srgbClr val="000000"/>
                </a:solidFill>
              </a:rPr>
              <a:t>”</a:t>
            </a:r>
            <a:endParaRPr lang="en-US" altLang="ja-JP" sz="2400">
              <a:solidFill>
                <a:srgbClr val="000000"/>
              </a:solidFill>
            </a:endParaRPr>
          </a:p>
          <a:p>
            <a:endParaRPr lang="en-US" altLang="en-US" sz="2400">
              <a:solidFill>
                <a:srgbClr val="B9000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297AB212-6C58-E595-C68F-8EBD4A810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515710-CD3C-A941-8901-7F228D7A307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20F18A7-1EC2-1C15-2418-BF868D388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FD38-6C3D-EA13-67E2-B8F6CF23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o"/>
              <a:defRPr/>
            </a:pPr>
            <a:endParaRPr lang="en-US" dirty="0"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ea typeface="MS PGothic" charset="0"/>
              </a:rPr>
              <a:t>August 15, 1971: Nixon announces price controls to combat inflation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solidFill>
                <a:srgbClr val="000000"/>
              </a:solidFill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endParaRPr lang="en-US" sz="2400" dirty="0">
              <a:solidFill>
                <a:srgbClr val="B90000"/>
              </a:solidFill>
              <a:ea typeface="MS PGothic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D49B38B6-352B-0457-5ED1-E5150C52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CC13B-5B8D-DB4C-8C52-59BBAAD4716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A9A0AFA-FC9B-BE26-3B88-7D9660B0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066B6815-B4B6-9BDD-0EE1-9893DC01A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>
                <a:solidFill>
                  <a:srgbClr val="000000"/>
                </a:solidFill>
              </a:rPr>
              <a:t>August 15, 1971: Nixon announces price controls to combat inflation</a:t>
            </a:r>
          </a:p>
          <a:p>
            <a:r>
              <a:rPr lang="en-US" altLang="en-US" sz="2400">
                <a:solidFill>
                  <a:srgbClr val="B90000"/>
                </a:solidFill>
              </a:rPr>
              <a:t>June 27, 1972: Contract signed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63F2409F-80DE-74BA-711C-0548A4A67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0A0D74-2F74-B84C-80D2-5AF2DB8048A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B942DDB-A761-3674-CDCC-00CE7228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66B8D1B-3E24-DDC5-259D-51076B1A5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>
                <a:solidFill>
                  <a:srgbClr val="000000"/>
                </a:solidFill>
              </a:rPr>
              <a:t>August 15, 1971: Nixon announces price controls to combat inflation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June 27, 1972: Contract signed</a:t>
            </a:r>
          </a:p>
          <a:p>
            <a:r>
              <a:rPr lang="en-US" altLang="en-US" sz="2400">
                <a:solidFill>
                  <a:srgbClr val="B90000"/>
                </a:solidFill>
              </a:rPr>
              <a:t>Oct. 6, 1973: Yom Kippur War</a:t>
            </a:r>
          </a:p>
          <a:p>
            <a:r>
              <a:rPr lang="en-US" altLang="en-US" sz="2400">
                <a:solidFill>
                  <a:srgbClr val="B90000"/>
                </a:solidFill>
              </a:rPr>
              <a:t>Defcom III: Air Force ready to scramble in 15 minutes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555CE17A-CA33-1AE9-E3DA-99D7D5A65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FB163-D2FF-C540-B23C-E1BDA00925F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659C6F5-C491-63F8-F30E-9812483EC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 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2C6BE724-B060-EF7C-EC99-7BB3746FB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>
                <a:solidFill>
                  <a:srgbClr val="000000"/>
                </a:solidFill>
              </a:rPr>
              <a:t>August 15, 1971: Nixon announces price controls to combat inflation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June 27, 1972: Contract signed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Oct. 6, 1973: Yom Kippur War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Oct. 17, 1973: Arab members of OPEC announce an oil embargo on the US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Lines at the gas station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89908EA9-A6D2-48EC-ACA9-C7B22F72B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6A88AE-89A9-B246-B282-56DE492DE2E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B089FEB-AE5B-790D-6DFF-443E81184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 Timeline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72E90258-A52B-D187-CEE8-F13247A07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>
                <a:solidFill>
                  <a:srgbClr val="000000"/>
                </a:solidFill>
              </a:rPr>
              <a:t>August 15, 1971: Nixon announces price controls to combat inflation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June 27, 1972: Contract signed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Oct. 6, 1973: Yom Kippur War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Oct. 17, 1973: Arab members of OPEC announce an oil embargo on the US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Nov 27, 1973: Emergency Petroleum Allocation Act with </a:t>
            </a:r>
            <a:r>
              <a:rPr lang="en-US" altLang="en-US" sz="2400">
                <a:solidFill>
                  <a:srgbClr val="B90000"/>
                </a:solidFill>
              </a:rPr>
              <a:t>two-tier pricing—which raises prices for new oil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89AFE383-C621-5B20-BACA-9EEF27DE7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B3FA3-9FD1-9046-841B-A0830D75622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C473DF1-A7D2-5737-69EB-0AD313934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45345C3-2475-5713-B710-F2929EE40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So why didn’</a:t>
            </a:r>
            <a:r>
              <a:rPr lang="en-US" altLang="ja-JP" dirty="0"/>
              <a:t>t the price adjustment clause cover the increase?</a:t>
            </a:r>
          </a:p>
          <a:p>
            <a:pPr lvl="1"/>
            <a:r>
              <a:rPr lang="en-US" altLang="en-US" dirty="0">
                <a:solidFill>
                  <a:srgbClr val="B90000"/>
                </a:solidFill>
              </a:rPr>
              <a:t>Based on West Texas Sour (domestic)</a:t>
            </a:r>
          </a:p>
          <a:p>
            <a:pPr lvl="1"/>
            <a:r>
              <a:rPr lang="en-US" altLang="en-US" dirty="0">
                <a:solidFill>
                  <a:srgbClr val="B90000"/>
                </a:solidFill>
              </a:rPr>
              <a:t>The Nixon administration permitted higher prices to the extent that new oil was produced.</a:t>
            </a:r>
          </a:p>
          <a:p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936D8C90-75D4-09BC-E930-CDE384B48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7E445-BF1C-2D4D-93CF-01288567B30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D733-4079-9FB8-7553-8108E317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So what happened </a:t>
            </a:r>
            <a:br>
              <a:rPr lang="en-US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to oil prices in 1974?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11D8440-AD5A-D11C-B539-E0DC37ED9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44231-A295-544E-A68D-8F7936EF143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FB384259-BC0F-DD2A-7BB0-D9366ECF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8" name="Straight Arrow Connector 3">
            <a:extLst>
              <a:ext uri="{FF2B5EF4-FFF2-40B4-BE49-F238E27FC236}">
                <a16:creationId xmlns:a16="http://schemas.microsoft.com/office/drawing/2014/main" id="{44D6645D-061F-9313-341C-C5C6F3DA26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4114800"/>
            <a:ext cx="2743200" cy="1066800"/>
          </a:xfrm>
          <a:prstGeom prst="straightConnector1">
            <a:avLst/>
          </a:prstGeom>
          <a:noFill/>
          <a:ln w="920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Content Placeholder 2">
            <a:extLst>
              <a:ext uri="{FF2B5EF4-FFF2-40B4-BE49-F238E27FC236}">
                <a16:creationId xmlns:a16="http://schemas.microsoft.com/office/drawing/2014/main" id="{CC5E332F-ABA5-382C-88DF-7327A7B3D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08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>
            <a:extLst>
              <a:ext uri="{FF2B5EF4-FFF2-40B4-BE49-F238E27FC236}">
                <a16:creationId xmlns:a16="http://schemas.microsoft.com/office/drawing/2014/main" id="{E1DB4C9E-6303-883F-E080-43651617C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FDF0E-17F4-CE4E-ABA9-701E7BAE6D1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2466" name="Rectangle 22">
            <a:extLst>
              <a:ext uri="{FF2B5EF4-FFF2-40B4-BE49-F238E27FC236}">
                <a16:creationId xmlns:a16="http://schemas.microsoft.com/office/drawing/2014/main" id="{32957F9C-CD41-1404-BE2F-1CBE4BAFDD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Requirements Contracts</a:t>
            </a:r>
            <a:br>
              <a:rPr lang="en-US" altLang="en-US" sz="40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Price fluctuations and the Incentives of the Parties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671550C3-2BAA-A743-3D0C-CCC32AB36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18433"/>
              </p:ext>
            </p:extLst>
          </p:nvPr>
        </p:nvGraphicFramePr>
        <p:xfrm>
          <a:off x="1828800" y="2362200"/>
          <a:ext cx="6096000" cy="35814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Gulf wants out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Eastern wants to enforce contract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5E32CFD-E4EF-7D85-DBC8-25EA170A1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Indefiniteness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3F2C9CBB-35B0-913D-A3AD-3A7B984B1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The bar in classical common law</a:t>
            </a:r>
          </a:p>
          <a:p>
            <a:pPr lvl="1"/>
            <a:r>
              <a:rPr lang="en-US" altLang="en-US" dirty="0"/>
              <a:t>The court won’t make the contract for the parties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How Art. 2 might change things: 2-305, 2-306</a:t>
            </a:r>
          </a:p>
          <a:p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E8CA65A-AECA-3087-0F64-EC45B762D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6C1982-77C0-294F-96FF-3935F3CF934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C01C742C-6346-97A6-6F7B-38B403235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Eastern Air Lines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EFB22FD9-B9EB-870A-66DA-96471F9148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How do courts handle the uncertainty problem under UCC 2-306?</a:t>
            </a:r>
          </a:p>
          <a:p>
            <a:pPr lvl="2"/>
            <a:r>
              <a:rPr lang="en-US" altLang="en-US" sz="2000" dirty="0"/>
              <a:t>“in </a:t>
            </a:r>
            <a:r>
              <a:rPr lang="en-US" altLang="en-US" sz="2000" dirty="0">
                <a:solidFill>
                  <a:srgbClr val="C00000"/>
                </a:solidFill>
              </a:rPr>
              <a:t>good faith</a:t>
            </a:r>
            <a:r>
              <a:rPr lang="en-US" altLang="en-US" sz="2000" dirty="0"/>
              <a:t>, except that </a:t>
            </a:r>
            <a:r>
              <a:rPr lang="en-US" altLang="en-US" sz="2000" dirty="0">
                <a:solidFill>
                  <a:srgbClr val="B90000"/>
                </a:solidFill>
              </a:rPr>
              <a:t>no quantity unreasonably disproportionate </a:t>
            </a:r>
            <a:r>
              <a:rPr lang="en-US" altLang="en-US" sz="2000" dirty="0"/>
              <a:t>to any stated estimate or in the absence of a stated estimate to any normal or otherwise comparable prior output or requirements may be tendered or demanded”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8D71A6F4-0055-74CC-0944-CAB961CCC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40032-5ED7-E044-A7BA-47D6730899BF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F9CE8CF0-E820-73E0-6612-EF6BBAD5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71A05477-20B2-BCD8-9320-33A693F27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What is the uncertainty problem?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And how do courts handle it under UCC 2-306?</a:t>
            </a:r>
          </a:p>
          <a:p>
            <a:pPr lvl="2"/>
            <a:r>
              <a:rPr lang="en-US" altLang="en-US" sz="2000" dirty="0">
                <a:solidFill>
                  <a:srgbClr val="B90000"/>
                </a:solidFill>
              </a:rPr>
              <a:t>Example of good faith and bad faith variations at 352</a:t>
            </a:r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436083CF-5A81-060B-8F31-897A8BE79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C596A-B157-D742-881B-A5FAABDF549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E56BAF10-B852-9F7F-D5FB-8C88F2294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E66E7B2-BFDF-9C6B-E970-C29ED2EEFD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Overinvestment: was Eastern using too much fuel?</a:t>
            </a:r>
          </a:p>
          <a:p>
            <a:pPr lvl="1"/>
            <a:r>
              <a:rPr lang="en-US" altLang="en-US" dirty="0"/>
              <a:t>What is fuel freighting?</a:t>
            </a:r>
          </a:p>
          <a:p>
            <a:pPr lvl="1"/>
            <a:r>
              <a:rPr lang="en-US" altLang="en-US" dirty="0"/>
              <a:t>Was this post contractual opportunism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40D0DC57-92C1-BE7B-B2E5-38AB16E76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212EA-A6CC-D24B-87DD-BE791EA8E5E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62F16B15-9B67-D502-7641-D2E787A00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Eastern Air Lines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ECA90056-CE19-FED0-2E05-5FD7D50ADA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Who was in the best position to solves the informational problem?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4474CA80-6E3F-AF8C-BD1E-F04D4E9AA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5C0687-76D5-EC42-9E18-A5E1E67BCB1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997BE94-963C-EEAB-0B6A-64A52A99D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</a:t>
            </a:r>
          </a:p>
        </p:txBody>
      </p:sp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9C0CF3E4-C687-1253-B22D-2BD915011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86882D-63C8-DF47-B803-9B3F778BD1D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68611" name="Picture 6">
            <a:extLst>
              <a:ext uri="{FF2B5EF4-FFF2-40B4-BE49-F238E27FC236}">
                <a16:creationId xmlns:a16="http://schemas.microsoft.com/office/drawing/2014/main" id="{9211A9CE-72D4-BB95-387B-0DFA7418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66788"/>
            <a:ext cx="73263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7">
            <a:extLst>
              <a:ext uri="{FF2B5EF4-FFF2-40B4-BE49-F238E27FC236}">
                <a16:creationId xmlns:a16="http://schemas.microsoft.com/office/drawing/2014/main" id="{4310E0A4-7456-05AE-9B3F-7BBB4028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34075"/>
            <a:ext cx="6388100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Verdana" panose="020B0604030504040204" pitchFamily="34" charset="0"/>
              </a:rPr>
              <a:t>Who might have predicted the Yom Kippur War?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3200BA5-AD89-1661-3E24-D676B2A94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Eastern Air Lines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2EAD64B1-80AE-E6D0-7358-03BA981CB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Who was behaving opportunistically?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Undersupply: Was Gulf looking for an excuse to get out of the contract?</a:t>
            </a:r>
          </a:p>
          <a:p>
            <a:pPr lvl="1">
              <a:buFont typeface="Wingdings" pitchFamily="2" charset="2"/>
              <a:buNone/>
            </a:pP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054CC39-0F97-A849-4D06-BD087F622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E40B-3F0A-FC4A-9BA6-0EFC04D2BF1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BF6D1365-0635-018A-C2BC-0ACAB7EC88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30188"/>
            <a:ext cx="8001000" cy="12160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Eastern Air Lines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546AC52E-F7C3-515C-3CBF-E7321DA4A5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00063" y="1600200"/>
            <a:ext cx="8001000" cy="4267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Who was behaving opportunistically?</a:t>
            </a:r>
          </a:p>
          <a:p>
            <a:pPr lvl="1"/>
            <a:r>
              <a:rPr lang="en-US" altLang="en-US" dirty="0"/>
              <a:t>Cf. </a:t>
            </a:r>
            <a:r>
              <a:rPr lang="en-US" altLang="en-US" dirty="0">
                <a:solidFill>
                  <a:srgbClr val="C00000"/>
                </a:solidFill>
              </a:rPr>
              <a:t>Orange and Rockland at p. 364</a:t>
            </a:r>
          </a:p>
          <a:p>
            <a:pPr lvl="2"/>
            <a:r>
              <a:rPr lang="en-US" altLang="en-US" dirty="0"/>
              <a:t>What are signs of bad faith?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F498BA44-D2E9-CB07-7319-27CFF3C30DC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54770F-2BD5-4449-BD1F-4CAB4A3DF6C3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A4C9063C-9BD3-0D15-0807-AD807172F4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04800"/>
            <a:ext cx="8001000" cy="12160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Eastern Air Lines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AC42D5A7-A97C-849C-7CDC-5354734AC29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82613" y="1676400"/>
            <a:ext cx="8001000" cy="4267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Who was behaving opportunistically?</a:t>
            </a:r>
          </a:p>
          <a:p>
            <a:pPr lvl="1"/>
            <a:r>
              <a:rPr lang="en-US" altLang="en-US" dirty="0"/>
              <a:t>Cf. </a:t>
            </a:r>
            <a:r>
              <a:rPr lang="en-US" altLang="en-US" dirty="0">
                <a:solidFill>
                  <a:srgbClr val="C00000"/>
                </a:solidFill>
              </a:rPr>
              <a:t>Southwest Natural Gas at p. 360</a:t>
            </a:r>
          </a:p>
          <a:p>
            <a:pPr lvl="2"/>
            <a:r>
              <a:rPr lang="en-US" altLang="en-US" dirty="0"/>
              <a:t>What was the good faith explanation for the change in purchases?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9D078E8-1F3F-E7F5-BEE6-B84DB6352D3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A65316-EAA0-8D4E-8246-FFDDE359B508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0743C0C3-91F5-2132-7A6D-8699F13F0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Empire Gas 354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C02F061C-2BAD-1C58-E269-959212512B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was the contract? And why did American Bakeries enter into it?</a:t>
            </a: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FE6FA85D-A47C-0FA8-9355-1997F63B3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07C02-6D61-7742-AB4B-6857B873094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28AB-B191-B030-813A-0861B0E7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What happened </a:t>
            </a:r>
            <a:br>
              <a:rPr lang="en-US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to oil prices in 1979-80?</a:t>
            </a:r>
          </a:p>
        </p:txBody>
      </p:sp>
      <p:sp>
        <p:nvSpPr>
          <p:cNvPr id="78850" name="Content Placeholder 6">
            <a:extLst>
              <a:ext uri="{FF2B5EF4-FFF2-40B4-BE49-F238E27FC236}">
                <a16:creationId xmlns:a16="http://schemas.microsoft.com/office/drawing/2014/main" id="{DB6F0ABE-DC42-55F8-28F2-4FFEF2473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34AC59E7-7750-2341-68F3-0BCE5A76A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1294B-D139-4448-B07E-2160AFE7FE8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367AC60D-E476-8D01-5808-A7DB0D2C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937931-E5F1-47CE-AF1D-4E605298A7A2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9200" y="1632857"/>
            <a:ext cx="381000" cy="163535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408BC9-0ACA-710B-0EAC-C07A146F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82575"/>
            <a:ext cx="85693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Output and Requirements Contracts: </a:t>
            </a:r>
            <a:br>
              <a:rPr lang="en-US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Quantity is indefinite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40F2062-BC46-54D9-00BA-74F7BF8885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400" dirty="0"/>
              <a:t>UCC § 2-306(1) A term which measures the quantity by the </a:t>
            </a:r>
            <a:r>
              <a:rPr lang="en-US" altLang="en-US" sz="2400" dirty="0">
                <a:solidFill>
                  <a:srgbClr val="B90000"/>
                </a:solidFill>
              </a:rPr>
              <a:t>output</a:t>
            </a:r>
            <a:r>
              <a:rPr lang="en-US" altLang="en-US" sz="2400" dirty="0"/>
              <a:t> of the seller or the </a:t>
            </a:r>
            <a:r>
              <a:rPr lang="en-US" altLang="en-US" sz="2400" dirty="0">
                <a:solidFill>
                  <a:srgbClr val="B90000"/>
                </a:solidFill>
              </a:rPr>
              <a:t>requirements</a:t>
            </a:r>
            <a:r>
              <a:rPr lang="en-US" altLang="en-US" sz="2400" dirty="0"/>
              <a:t> of the buyer means such actual output or requirements as may occur in </a:t>
            </a:r>
            <a:r>
              <a:rPr lang="en-US" altLang="en-US" sz="2400" u="sng" dirty="0">
                <a:solidFill>
                  <a:srgbClr val="B90000"/>
                </a:solidFill>
              </a:rPr>
              <a:t>good faith</a:t>
            </a:r>
            <a:r>
              <a:rPr lang="en-US" altLang="en-US" sz="2400" dirty="0"/>
              <a:t>, except that </a:t>
            </a:r>
            <a:r>
              <a:rPr lang="en-US" altLang="en-US" sz="2400" u="sng" dirty="0">
                <a:solidFill>
                  <a:srgbClr val="B90000"/>
                </a:solidFill>
              </a:rPr>
              <a:t>no quantity unreasonably disproportionate </a:t>
            </a:r>
            <a:r>
              <a:rPr lang="en-US" altLang="en-US" sz="2400" dirty="0"/>
              <a:t>to any stated estimate or in the absence of a stated estimate to any normal or otherwise comparable prior output or requirements may be tendered or demanded.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24A60D8-DD0A-F426-B555-22A1EA17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A1566-E5FB-6A44-8AE5-D9B011D4126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C162B17F-3CD8-8902-1D9F-F2ED7EB6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Empire Gas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C682F9D3-253F-C923-49BE-10C1CA0D6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B90000"/>
                </a:solidFill>
              </a:rPr>
              <a:t>Which might explain American Bakeries</a:t>
            </a:r>
            <a:r>
              <a:rPr lang="ja-JP" altLang="en-US">
                <a:solidFill>
                  <a:srgbClr val="B90000"/>
                </a:solidFill>
              </a:rPr>
              <a:t>’</a:t>
            </a:r>
            <a:r>
              <a:rPr lang="en-US" altLang="ja-JP" dirty="0">
                <a:solidFill>
                  <a:srgbClr val="B90000"/>
                </a:solidFill>
              </a:rPr>
              <a:t> projected switch from gas to propane (and then back again)</a:t>
            </a:r>
          </a:p>
          <a:p>
            <a:pPr lvl="1"/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A84D98A1-2C97-34D1-5FAA-CBA9E3A33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5B615-AFE6-C746-BFD4-2F215EA74C2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>
            <a:extLst>
              <a:ext uri="{FF2B5EF4-FFF2-40B4-BE49-F238E27FC236}">
                <a16:creationId xmlns:a16="http://schemas.microsoft.com/office/drawing/2014/main" id="{494BB328-AA5A-80EF-3B97-6012D33AD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9716C-F703-0F42-BC66-68E4A641277F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81922" name="Rectangle 22">
            <a:extLst>
              <a:ext uri="{FF2B5EF4-FFF2-40B4-BE49-F238E27FC236}">
                <a16:creationId xmlns:a16="http://schemas.microsoft.com/office/drawing/2014/main" id="{DA9513BE-8CFA-878A-77FC-9AC7A78EEF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7620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What happens when the market price falls?</a:t>
            </a:r>
            <a:endParaRPr lang="en-US" altLang="en-US">
              <a:solidFill>
                <a:srgbClr val="B90000"/>
              </a:solidFill>
            </a:endParaRP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77400996-F0DE-2FEC-B06E-10119075D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81693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Empire Gas wants to enforce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American Bakeries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030FD30-B40B-C2D3-748B-2CF3E687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Empire Gas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1E109BFE-642C-837E-9867-3D5E98EA0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was the contract?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Does the buyer owe good faith duties not to underconsume?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1D11C06B-4A6E-F2AE-D873-BD0D3D0A3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B494E-F12B-7141-AF13-830331AD5BF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63E531B1-00F1-73D9-5223-6A3A9BFCC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Empire Gas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90F03759-902A-C143-D1D0-8B453D6D1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ja-JP" dirty="0">
                <a:solidFill>
                  <a:srgbClr val="B90000"/>
                </a:solidFill>
              </a:rPr>
              <a:t>Under- and over- not symmetrical per Posner</a:t>
            </a:r>
          </a:p>
          <a:p>
            <a:endParaRPr lang="en-US" altLang="ja-JP" dirty="0">
              <a:solidFill>
                <a:srgbClr val="B90000"/>
              </a:solidFill>
            </a:endParaRPr>
          </a:p>
          <a:p>
            <a:r>
              <a:rPr lang="en-US" altLang="en-US" dirty="0">
                <a:solidFill>
                  <a:srgbClr val="B90000"/>
                </a:solidFill>
              </a:rPr>
              <a:t>But </a:t>
            </a:r>
            <a:r>
              <a:rPr lang="en-US" altLang="ja-JP" dirty="0">
                <a:solidFill>
                  <a:srgbClr val="B90000"/>
                </a:solidFill>
              </a:rPr>
              <a:t>requirements contracts are not option contracts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B90000"/>
              </a:solidFill>
            </a:endParaRP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523A2B32-EF0C-5042-5C43-39E4C7BD9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4043B-2062-B64E-B779-0A0F3EE0544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468C4080-8E84-4FD0-D7F7-4479BB2B0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Empire Gas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7D0B7FAC-D646-513D-AF42-3AECEF330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Posner</a:t>
            </a:r>
            <a:r>
              <a:rPr lang="ja-JP" altLang="en-US">
                <a:solidFill>
                  <a:srgbClr val="B90000"/>
                </a:solidFill>
              </a:rPr>
              <a:t>’</a:t>
            </a:r>
            <a:r>
              <a:rPr lang="en-US" altLang="ja-JP">
                <a:solidFill>
                  <a:srgbClr val="B90000"/>
                </a:solidFill>
              </a:rPr>
              <a:t>s good faith duties: 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Buyer can cancel if a change in his business makes the contract too costly</a:t>
            </a:r>
          </a:p>
          <a:p>
            <a:pPr lvl="2"/>
            <a:r>
              <a:rPr lang="en-US" altLang="en-US"/>
              <a:t>Southwest Natural Gas at 329</a:t>
            </a: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5672796C-C80A-F9AB-3354-D2FDE4A29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6A6EB-9651-F044-8179-4C9833AE554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B53C7AAD-AC59-9C26-B313-452DA064F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Empire Gas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6CDE973A-2304-A564-8CAB-00DF31761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</a:rPr>
              <a:t>But here:</a:t>
            </a:r>
            <a:endParaRPr lang="en-US" altLang="ja-JP">
              <a:solidFill>
                <a:srgbClr val="000000"/>
              </a:solidFill>
            </a:endParaRP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No reason given by buyer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No change in fleet of trucks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No business emergency</a:t>
            </a: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4DB6FA8F-FCBC-B65E-8481-46634AE30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87686-37C5-3642-9F90-24BBF143198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>
            <a:extLst>
              <a:ext uri="{FF2B5EF4-FFF2-40B4-BE49-F238E27FC236}">
                <a16:creationId xmlns:a16="http://schemas.microsoft.com/office/drawing/2014/main" id="{6DF56F8F-C4DC-EBFF-B1D8-D7DFB0596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D7F74-5347-3F47-BA35-403EBF21421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88066" name="Rectangle 22">
            <a:extLst>
              <a:ext uri="{FF2B5EF4-FFF2-40B4-BE49-F238E27FC236}">
                <a16:creationId xmlns:a16="http://schemas.microsoft.com/office/drawing/2014/main" id="{DE3543A9-1CE2-EB9B-37C9-AB60FBECD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Requirements Contracts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6CF8866A-E679-C448-A5E0-82B4E3FE1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47756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to enforce: Empire Gas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out: Eastern Airlines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out: Empire Gas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to enforce: Eastern Airlines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9CF2360-C809-517A-4411-B9862F98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Output Contracts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BBC0AA3D-6A7F-D206-0310-514A611AC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Output contract</a:t>
            </a:r>
            <a:r>
              <a:rPr lang="en-US" altLang="en-US"/>
              <a:t>: buyer agrees to purchase seller’s entire </a:t>
            </a:r>
            <a:r>
              <a:rPr lang="en-US" altLang="en-US" u="sng"/>
              <a:t>output</a:t>
            </a:r>
            <a:r>
              <a:rPr lang="en-US" altLang="en-US"/>
              <a:t> 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849F6CE-4AB6-004D-D6A3-ED6F931C8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4CAA99-74D8-984C-980B-5AB38C9A112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>
            <a:extLst>
              <a:ext uri="{FF2B5EF4-FFF2-40B4-BE49-F238E27FC236}">
                <a16:creationId xmlns:a16="http://schemas.microsoft.com/office/drawing/2014/main" id="{C1695674-BCDF-4A11-FD92-631FDC078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50793-E94E-3449-89FA-5FE6A6BBF04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95234" name="Rectangle 22">
            <a:extLst>
              <a:ext uri="{FF2B5EF4-FFF2-40B4-BE49-F238E27FC236}">
                <a16:creationId xmlns:a16="http://schemas.microsoft.com/office/drawing/2014/main" id="{979DB796-EBF1-4887-6AE3-00D9039A96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Output Contracts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0F0A4406-D9B0-7757-FF1D-A695F0028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46489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Woo-hoo!!!!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>
            <a:extLst>
              <a:ext uri="{FF2B5EF4-FFF2-40B4-BE49-F238E27FC236}">
                <a16:creationId xmlns:a16="http://schemas.microsoft.com/office/drawing/2014/main" id="{1411FB34-C817-2E66-4421-3C91E2C3A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7FA9C2-46F4-4245-88A8-4D772798B0F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97282" name="Rectangle 22">
            <a:extLst>
              <a:ext uri="{FF2B5EF4-FFF2-40B4-BE49-F238E27FC236}">
                <a16:creationId xmlns:a16="http://schemas.microsoft.com/office/drawing/2014/main" id="{0A27E5C2-DF09-D119-9E45-BD925158C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0"/>
            <a:ext cx="8610600" cy="1600200"/>
          </a:xfrm>
        </p:spPr>
        <p:txBody>
          <a:bodyPr/>
          <a:lstStyle/>
          <a:p>
            <a:pPr eaLnBrk="1" hangingPunct="1"/>
            <a:br>
              <a:rPr lang="en-US" altLang="en-US" sz="3600" dirty="0">
                <a:solidFill>
                  <a:schemeClr val="accent2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Output Contracts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7225ACA3-017D-1AC6-3E15-3C765538C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0626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E6AF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4085CB8-E60D-762E-1DBD-695ED6C3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Output and Requirements Contracts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9ECC9C0-D9AE-F05F-0956-EB21A9C139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Output contract</a:t>
            </a:r>
            <a:r>
              <a:rPr lang="en-US" altLang="en-US"/>
              <a:t>: buyer agrees to purchase seller’s entire output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F51EAC8-FA83-DDBE-AB9B-25186BB65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A3D4E5-70BE-8F4C-B514-B0BBD056BF2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>
            <a:extLst>
              <a:ext uri="{FF2B5EF4-FFF2-40B4-BE49-F238E27FC236}">
                <a16:creationId xmlns:a16="http://schemas.microsoft.com/office/drawing/2014/main" id="{01E528D8-4E1B-36CF-E058-F712EE005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A79F64-2AAC-1243-9972-759181491CA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99330" name="Rectangle 22">
            <a:extLst>
              <a:ext uri="{FF2B5EF4-FFF2-40B4-BE49-F238E27FC236}">
                <a16:creationId xmlns:a16="http://schemas.microsoft.com/office/drawing/2014/main" id="{49D72AAF-01F5-1D0D-88F7-5778612B13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0"/>
            <a:ext cx="8610600" cy="1600200"/>
          </a:xfrm>
        </p:spPr>
        <p:txBody>
          <a:bodyPr/>
          <a:lstStyle/>
          <a:p>
            <a:pPr eaLnBrk="1" hangingPunct="1"/>
            <a:br>
              <a:rPr lang="en-US" altLang="en-US" sz="3600" dirty="0">
                <a:solidFill>
                  <a:schemeClr val="accent2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Output Contracts</a:t>
            </a: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937AD2EF-DCDC-94D2-915B-F8F47F900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7762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E6AF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B9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>
            <a:extLst>
              <a:ext uri="{FF2B5EF4-FFF2-40B4-BE49-F238E27FC236}">
                <a16:creationId xmlns:a16="http://schemas.microsoft.com/office/drawing/2014/main" id="{94865590-A4C8-03D0-E31A-7BE81BBF3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7EFC9-7289-E84F-9B80-5B00200DBAB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01378" name="Rectangle 22">
            <a:extLst>
              <a:ext uri="{FF2B5EF4-FFF2-40B4-BE49-F238E27FC236}">
                <a16:creationId xmlns:a16="http://schemas.microsoft.com/office/drawing/2014/main" id="{FF4594BB-59D6-76EA-76C1-EA02A32284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657"/>
            <a:ext cx="8610600" cy="1600200"/>
          </a:xfrm>
        </p:spPr>
        <p:txBody>
          <a:bodyPr/>
          <a:lstStyle/>
          <a:p>
            <a:pPr eaLnBrk="1" hangingPunct="1"/>
            <a:br>
              <a:rPr lang="en-US" altLang="en-US" sz="3600" dirty="0">
                <a:solidFill>
                  <a:schemeClr val="accent2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Output Contracts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B2C397C9-5FFB-CDF1-F76B-DF9B6F5CA9C1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 &gt; Market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Market Price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E6AF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B9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B9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Woo-hoo!!!!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>
            <a:extLst>
              <a:ext uri="{FF2B5EF4-FFF2-40B4-BE49-F238E27FC236}">
                <a16:creationId xmlns:a16="http://schemas.microsoft.com/office/drawing/2014/main" id="{97F20B8F-A74B-1EEE-ACC0-0D5871B3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179DA-0C4C-A540-8467-B631D374F67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05474" name="Rectangle 22">
            <a:extLst>
              <a:ext uri="{FF2B5EF4-FFF2-40B4-BE49-F238E27FC236}">
                <a16:creationId xmlns:a16="http://schemas.microsoft.com/office/drawing/2014/main" id="{93B5D76D-8E4A-74EB-7963-B26B75F43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Output Contracts</a:t>
            </a:r>
            <a:br>
              <a:rPr lang="en-US" altLang="en-US" sz="4000" dirty="0">
                <a:solidFill>
                  <a:srgbClr val="C00000"/>
                </a:solidFill>
              </a:rPr>
            </a:br>
            <a:r>
              <a:rPr lang="en-US" altLang="en-US" sz="4000" dirty="0">
                <a:solidFill>
                  <a:srgbClr val="C00000"/>
                </a:solidFill>
              </a:rPr>
              <a:t>Cost to Seller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890882" name="Group 2">
            <a:extLst>
              <a:ext uri="{FF2B5EF4-FFF2-40B4-BE49-F238E27FC236}">
                <a16:creationId xmlns:a16="http://schemas.microsoft.com/office/drawing/2014/main" id="{660942B9-7B28-917A-8603-8BCF4BAE0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20816"/>
              </p:ext>
            </p:extLst>
          </p:nvPr>
        </p:nvGraphicFramePr>
        <p:xfrm>
          <a:off x="1828800" y="2362200"/>
          <a:ext cx="6096000" cy="34718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Contract Price &gt; Cost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Cost &gt; Contract 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Supplier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6BB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Wants out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Buyer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4B04CCAD-4913-5F73-876E-B176C43D8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Output Contracts: </a:t>
            </a:r>
            <a:br>
              <a:rPr lang="en-US" altLang="en-US" sz="3400" dirty="0"/>
            </a:br>
            <a:r>
              <a:rPr lang="en-US" altLang="en-US" sz="3400" dirty="0"/>
              <a:t>Feld v. Levy p. 364</a:t>
            </a:r>
          </a:p>
        </p:txBody>
      </p:sp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4650F8C6-ABF3-AA29-DC07-B962C812B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02284FE8-FC6B-1392-6C43-7C481800F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3C92D-7C6A-F949-A38A-A58561D8E18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08548" name="Picture 4">
            <a:extLst>
              <a:ext uri="{FF2B5EF4-FFF2-40B4-BE49-F238E27FC236}">
                <a16:creationId xmlns:a16="http://schemas.microsoft.com/office/drawing/2014/main" id="{3E88FF0C-261B-6F15-2463-B49942CAF163}"/>
              </a:ext>
            </a:extLst>
          </p:cNvPr>
          <p:cNvSpPr>
            <a:spLocks noChangeAspect="1"/>
          </p:cNvSpPr>
          <p:nvPr/>
        </p:nvSpPr>
        <p:spPr bwMode="auto">
          <a:xfrm>
            <a:off x="5308600" y="3657600"/>
            <a:ext cx="383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7433C-4522-A861-F73E-53BFDA33DC75}"/>
              </a:ext>
            </a:extLst>
          </p:cNvPr>
          <p:cNvSpPr txBox="1"/>
          <p:nvPr/>
        </p:nvSpPr>
        <p:spPr>
          <a:xfrm>
            <a:off x="1600200" y="2362200"/>
            <a:ext cx="6748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ea typeface="+mn-ea"/>
              </a:rPr>
              <a:t>Bakery  Levy                                        Distributor </a:t>
            </a:r>
            <a:r>
              <a:rPr lang="en-US" dirty="0" err="1">
                <a:solidFill>
                  <a:schemeClr val="accent6"/>
                </a:solidFill>
                <a:ea typeface="+mn-ea"/>
              </a:rPr>
              <a:t>Feld</a:t>
            </a:r>
            <a:endParaRPr lang="en-US" dirty="0">
              <a:solidFill>
                <a:schemeClr val="accent6"/>
              </a:solidFill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		     Bread  crumbs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954B89-C967-09EF-B83A-738BCFBEA6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514600"/>
            <a:ext cx="2743200" cy="0"/>
          </a:xfrm>
          <a:prstGeom prst="straightConnector1">
            <a:avLst/>
          </a:prstGeom>
          <a:noFill/>
          <a:ln w="25400">
            <a:solidFill>
              <a:srgbClr val="B9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55C0A28E-2029-2B24-7E59-1AD0CCD9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0"/>
            <a:ext cx="25765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11FEE28C-003D-E6A7-6DEA-D63727E2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Output Contracts: </a:t>
            </a:r>
            <a:br>
              <a:rPr lang="en-US" altLang="en-US" sz="3400"/>
            </a:br>
            <a:r>
              <a:rPr lang="en-US" altLang="en-US" sz="3400"/>
              <a:t>Feld v. Levy 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53F9A206-20C5-4E73-A660-314049E06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 renewable contract with six months cancellation rights in which Levy agrees to sell all its bread crumbs to Feld</a:t>
            </a:r>
          </a:p>
          <a:p>
            <a:r>
              <a:rPr lang="en-US" altLang="en-US">
                <a:solidFill>
                  <a:srgbClr val="B90000"/>
                </a:solidFill>
              </a:rPr>
              <a:t>Levy discovers that the marginal cost exceeds the contract price and cancels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6F5FA510-180C-76CC-7AA5-4F38687B3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7D65A1-9C04-7C44-9915-5F2102F8465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1208F806-098A-FE41-A5E5-5F4786008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A9BC3E1E-1A80-F199-AE29-693FC117D4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Held: It would be </a:t>
            </a:r>
            <a:r>
              <a:rPr lang="en-US" altLang="en-US" i="1"/>
              <a:t>bad faith</a:t>
            </a:r>
            <a:r>
              <a:rPr lang="en-US" altLang="en-US"/>
              <a:t> for Levy to stop crumb production just because their profits aren't as high as they expected, but it would be </a:t>
            </a:r>
            <a:r>
              <a:rPr lang="en-US" altLang="en-US" i="1"/>
              <a:t>good faith</a:t>
            </a:r>
            <a:r>
              <a:rPr lang="en-US" altLang="en-US"/>
              <a:t> for Levy to stop crumb production if they incurred losses from such production that were "more than trivial".  </a:t>
            </a:r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4C92403A-5B28-591D-7C9E-192AFAFD9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AC0D9-8E35-8942-BBF7-4CECC947329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9C964050-3838-60BB-C7FD-3D9937A63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937EDE9F-2E58-2128-1557-012AC1169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C0000"/>
                </a:solidFill>
              </a:rPr>
              <a:t>Does it make sense to require the baker to lose money?</a:t>
            </a:r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F09E88DC-B679-390B-1F0F-2C3E5D27D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3304C7-E2FB-814D-8B7F-1A46C56EA7B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41BDF356-6332-CAB4-E1EE-D1E03E83E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7564C998-806B-8847-378A-1DCF03D268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Does it make sense to require the baker to lose money?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Is there something troubling about the numbers?</a:t>
            </a:r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79D45DEB-8C60-9B6B-2FF1-AE1A0C621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808B3-4461-924C-BF6D-9D3229D6528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1730FCC1-F3F0-9E6D-38AC-262F1E1E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B8F839B8-C6E0-8803-BDD0-14D286291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17AD6308-4D5E-60CD-7677-9BEB7379F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E3C63-5E6A-5D41-9E3C-8386080A8F5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113669" name="Picture 1">
            <a:extLst>
              <a:ext uri="{FF2B5EF4-FFF2-40B4-BE49-F238E27FC236}">
                <a16:creationId xmlns:a16="http://schemas.microsoft.com/office/drawing/2014/main" id="{182CD3BA-AA38-DAEE-BEDD-1ECEF5440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6375"/>
            <a:ext cx="8610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25D77EA-77DC-1DF1-6D95-029E42491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88284398-0BCC-F2D5-D0C4-311E4118C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What if the baker could sell elsewhere for $1.50/lb.?</a:t>
            </a:r>
          </a:p>
          <a:p>
            <a:pPr lvl="1"/>
            <a:r>
              <a:rPr lang="en-US" altLang="en-US"/>
              <a:t>Do you think this might do something to his reported costs, if this affords him an out?</a:t>
            </a: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8136B02-0A04-D14B-2BE0-FA989814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4B3BBA-50BE-194C-90EA-2C38B89C071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49C7CCD-5D42-86AC-E0E1-ED5186164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0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Output and Requirements Contracts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DC01407-46CD-701A-2D4A-640C2E0B3E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7075" y="1611313"/>
            <a:ext cx="8001000" cy="4267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Requirements contract</a:t>
            </a:r>
            <a:r>
              <a:rPr lang="en-US" altLang="en-US"/>
              <a:t>: seller agrees to sell as much of his product as buyer requires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2AC1486-50F7-40C4-1FEE-FA07B4D977D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70E390D-C8AF-8744-910D-364D2E080AC0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25D77EA-77DC-1DF1-6D95-029E42491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88284398-0BCC-F2D5-D0C4-311E4118C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What do you think of the casebook’s suggestion that a price adjustment clause be based on the supplier’s costs plus a reasonable profit?</a:t>
            </a:r>
            <a:endParaRPr lang="en-US" altLang="en-US" dirty="0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8136B02-0A04-D14B-2BE0-FA989814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4B3BBA-50BE-194C-90EA-2C38B89C071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EF5B873D-4803-6F65-86C4-EF7C6B50D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5714" name="Content Placeholder 2">
            <a:extLst>
              <a:ext uri="{FF2B5EF4-FFF2-40B4-BE49-F238E27FC236}">
                <a16:creationId xmlns:a16="http://schemas.microsoft.com/office/drawing/2014/main" id="{77215E13-5149-93DE-7F4A-486498DE6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C0000"/>
                </a:solidFill>
              </a:rPr>
              <a:t>How is this case like Empire Gas?</a:t>
            </a: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10181523-6428-4910-1303-EA27C8212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6B59A6-2E98-694D-9F7F-76D9D022CC9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F167F5F6-28BC-64D3-4B0D-DF030F987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6738" name="Content Placeholder 2">
            <a:extLst>
              <a:ext uri="{FF2B5EF4-FFF2-40B4-BE49-F238E27FC236}">
                <a16:creationId xmlns:a16="http://schemas.microsoft.com/office/drawing/2014/main" id="{DA0B21D6-3D47-BEFE-8458-AA87CF8B4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Can a buyer in a requirements contract purchase zero quantities?</a:t>
            </a:r>
          </a:p>
          <a:p>
            <a:pPr lvl="1"/>
            <a:r>
              <a:rPr lang="en-US" altLang="en-US"/>
              <a:t>Empire Gas</a:t>
            </a: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DAB28322-DE24-EA8D-0204-F0C3CE5DA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F077C6-8DE1-944A-9C24-CCD526F6E04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72505930-740B-C157-1CDC-68E1B2B96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Contracts: </a:t>
            </a:r>
            <a:br>
              <a:rPr lang="en-US" altLang="en-US"/>
            </a:br>
            <a:r>
              <a:rPr lang="en-US" altLang="en-US"/>
              <a:t>Feld v. Levy</a:t>
            </a:r>
          </a:p>
        </p:txBody>
      </p:sp>
      <p:sp>
        <p:nvSpPr>
          <p:cNvPr id="117762" name="Content Placeholder 2">
            <a:extLst>
              <a:ext uri="{FF2B5EF4-FFF2-40B4-BE49-F238E27FC236}">
                <a16:creationId xmlns:a16="http://schemas.microsoft.com/office/drawing/2014/main" id="{DBC4C86A-CC6B-3B21-8734-FA19C475B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Can a buyer in a requirements contract purchase zero quantities?</a:t>
            </a:r>
          </a:p>
          <a:p>
            <a:pPr lvl="1"/>
            <a:r>
              <a:rPr lang="en-US" altLang="en-US"/>
              <a:t>Empire Gas</a:t>
            </a:r>
          </a:p>
          <a:p>
            <a:r>
              <a:rPr lang="en-US" altLang="en-US">
                <a:solidFill>
                  <a:srgbClr val="CC0000"/>
                </a:solidFill>
              </a:rPr>
              <a:t>Can a seller in an output contract sell zero quantities?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Feld v. Levy</a:t>
            </a: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2BFC52C3-8E3F-4ADB-F781-F2F740C94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1BC21-B04A-0A47-8134-AB8CC9DB836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408BC9-0ACA-710B-0EAC-C07A146F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82575"/>
            <a:ext cx="85693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Does good faith mean something different from disproportionate quantities?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40F2062-BC46-54D9-00BA-74F7BF8885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400" dirty="0"/>
              <a:t>UCC § 2-306(1) A term which measures the quantity by the </a:t>
            </a:r>
            <a:r>
              <a:rPr lang="en-US" altLang="en-US" sz="2400" dirty="0">
                <a:solidFill>
                  <a:srgbClr val="B90000"/>
                </a:solidFill>
              </a:rPr>
              <a:t>output</a:t>
            </a:r>
            <a:r>
              <a:rPr lang="en-US" altLang="en-US" sz="2400" dirty="0"/>
              <a:t> of the seller or the </a:t>
            </a:r>
            <a:r>
              <a:rPr lang="en-US" altLang="en-US" sz="2400" dirty="0">
                <a:solidFill>
                  <a:srgbClr val="B90000"/>
                </a:solidFill>
              </a:rPr>
              <a:t>requirements</a:t>
            </a:r>
            <a:r>
              <a:rPr lang="en-US" altLang="en-US" sz="2400" dirty="0"/>
              <a:t> of the buyer means such actual output or requirements as may occur in </a:t>
            </a:r>
            <a:r>
              <a:rPr lang="en-US" altLang="en-US" sz="2400" u="sng" dirty="0">
                <a:solidFill>
                  <a:srgbClr val="B90000"/>
                </a:solidFill>
              </a:rPr>
              <a:t>good faith</a:t>
            </a:r>
            <a:r>
              <a:rPr lang="en-US" altLang="en-US" sz="2400" dirty="0"/>
              <a:t>, except that </a:t>
            </a:r>
            <a:r>
              <a:rPr lang="en-US" altLang="en-US" sz="2400" u="sng" dirty="0">
                <a:solidFill>
                  <a:srgbClr val="B90000"/>
                </a:solidFill>
              </a:rPr>
              <a:t>no quantity unreasonably disproportionate </a:t>
            </a:r>
            <a:r>
              <a:rPr lang="en-US" altLang="en-US" sz="2400" dirty="0"/>
              <a:t>to any stated estimate or in the absence of a stated estimate to any normal or otherwise comparable prior output or requirements may be tendered or demanded.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24A60D8-DD0A-F426-B555-22A1EA17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A1566-E5FB-6A44-8AE5-D9B011D4126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06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408BC9-0ACA-710B-0EAC-C07A146F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82575"/>
            <a:ext cx="85693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Does good faith mean something different from disproportionate quantities?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40F2062-BC46-54D9-00BA-74F7BF8885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400" dirty="0"/>
              <a:t>Give me an example where 306(1) is met because the change in quantities was in good faith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24A60D8-DD0A-F426-B555-22A1EA17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A1566-E5FB-6A44-8AE5-D9B011D4126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75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408BC9-0ACA-710B-0EAC-C07A146F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82575"/>
            <a:ext cx="85693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Does good faith mean something different from disproportionate quantities?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40F2062-BC46-54D9-00BA-74F7BF8885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400" dirty="0"/>
              <a:t>Give me an example where 306(1) is</a:t>
            </a:r>
            <a:r>
              <a:rPr lang="en-US" altLang="en-US" sz="2400" dirty="0">
                <a:solidFill>
                  <a:srgbClr val="C00000"/>
                </a:solidFill>
              </a:rPr>
              <a:t> not </a:t>
            </a:r>
            <a:r>
              <a:rPr lang="en-US" altLang="en-US" sz="2400" dirty="0"/>
              <a:t>met because, even though there was no change in quantities, the party was in bad faith 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24A60D8-DD0A-F426-B555-22A1EA17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A1566-E5FB-6A44-8AE5-D9B011D4126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4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FA627C0-624B-B1F5-71CF-8CFC5383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Output and Requirements Contracts</a:t>
            </a: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2AB6C5D5-47D6-43E5-503A-D7E99FE79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AD798-1562-9241-9FE3-8E889BD1261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D5B0-EE7F-7DAB-B1BD-6A5CB4970316}"/>
              </a:ext>
            </a:extLst>
          </p:cNvPr>
          <p:cNvSpPr txBox="1"/>
          <p:nvPr/>
        </p:nvSpPr>
        <p:spPr>
          <a:xfrm>
            <a:off x="3733800" y="25146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Supplier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7219C-D6CD-D4C2-0B8C-8EE2F82FFACB}"/>
              </a:ext>
            </a:extLst>
          </p:cNvPr>
          <p:cNvSpPr txBox="1"/>
          <p:nvPr/>
        </p:nvSpPr>
        <p:spPr>
          <a:xfrm>
            <a:off x="3733800" y="4495800"/>
            <a:ext cx="1303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Customer</a:t>
            </a:r>
          </a:p>
        </p:txBody>
      </p:sp>
      <p:cxnSp>
        <p:nvCxnSpPr>
          <p:cNvPr id="25605" name="Straight Arrow Connector 5">
            <a:extLst>
              <a:ext uri="{FF2B5EF4-FFF2-40B4-BE49-F238E27FC236}">
                <a16:creationId xmlns:a16="http://schemas.microsoft.com/office/drawing/2014/main" id="{1FA7F6A8-3363-2189-939D-520E432670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0" y="2971800"/>
            <a:ext cx="0" cy="12954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Arrow Connector 7">
            <a:extLst>
              <a:ext uri="{FF2B5EF4-FFF2-40B4-BE49-F238E27FC236}">
                <a16:creationId xmlns:a16="http://schemas.microsoft.com/office/drawing/2014/main" id="{EA40E561-0410-936F-19D6-4E5863E83D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3048000"/>
            <a:ext cx="0" cy="12192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8">
            <a:extLst>
              <a:ext uri="{FF2B5EF4-FFF2-40B4-BE49-F238E27FC236}">
                <a16:creationId xmlns:a16="http://schemas.microsoft.com/office/drawing/2014/main" id="{405236A0-2D21-8B86-32F5-0C0D11A5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81200"/>
            <a:ext cx="2563813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Verdana" panose="020B0604030504040204" pitchFamily="34" charset="0"/>
              </a:rPr>
              <a:t>Supplier sells output</a:t>
            </a:r>
          </a:p>
        </p:txBody>
      </p:sp>
      <p:sp>
        <p:nvSpPr>
          <p:cNvPr id="25608" name="TextBox 9">
            <a:extLst>
              <a:ext uri="{FF2B5EF4-FFF2-40B4-BE49-F238E27FC236}">
                <a16:creationId xmlns:a16="http://schemas.microsoft.com/office/drawing/2014/main" id="{9D82A1F3-F034-E13D-1EDB-FD4C17FB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29200"/>
            <a:ext cx="1931988" cy="646113"/>
          </a:xfrm>
          <a:prstGeom prst="rect">
            <a:avLst/>
          </a:prstGeom>
          <a:solidFill>
            <a:srgbClr val="DDDDDD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Verdana" panose="020B0604030504040204" pitchFamily="34" charset="0"/>
              </a:rPr>
              <a:t>Customer buys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Verdana" panose="020B0604030504040204" pitchFamily="34" charset="0"/>
              </a:rPr>
              <a:t>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81DAB5C-7EF5-6B49-3A05-0FC7F144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Output and Requirements Contracts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99CE084-9D23-0721-1400-A527B09571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Why enter into such agreements?</a:t>
            </a:r>
          </a:p>
          <a:p>
            <a:pPr lvl="1"/>
            <a:r>
              <a:rPr lang="en-US" altLang="en-US" dirty="0">
                <a:solidFill>
                  <a:srgbClr val="B90000"/>
                </a:solidFill>
              </a:rPr>
              <a:t>Output contract</a:t>
            </a:r>
            <a:r>
              <a:rPr lang="en-US" altLang="en-US" dirty="0"/>
              <a:t>: supplier locks in and can safely bulk up on inventory and fire the sales department</a:t>
            </a:r>
          </a:p>
          <a:p>
            <a:pPr lvl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9A6EF95F-2579-D6FA-25F6-FE360AB82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32D4F-5945-0E4C-916C-3D852D7D715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90EFC8E-287A-9149-A890-E10932497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075" y="304800"/>
            <a:ext cx="8416925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Output and Requirements Contracts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725BDD5-317E-DA73-23DC-BB07334738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001000" cy="4267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Why enter into such agreements?</a:t>
            </a:r>
          </a:p>
          <a:p>
            <a:pPr lvl="1"/>
            <a:r>
              <a:rPr lang="en-US" altLang="en-US" dirty="0">
                <a:solidFill>
                  <a:srgbClr val="B90000"/>
                </a:solidFill>
              </a:rPr>
              <a:t>Requirements contract</a:t>
            </a:r>
            <a:r>
              <a:rPr lang="en-US" altLang="en-US" dirty="0"/>
              <a:t>: buyer assures himself of supply, fires the purchasing department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95F347E-28C0-AF97-F742-45C93718A4D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99F03D-2D65-0D49-BB0D-4EFA0025B5B7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16696</TotalTime>
  <Words>1852</Words>
  <Application>Microsoft Macintosh PowerPoint</Application>
  <PresentationFormat>On-screen Show (4:3)</PresentationFormat>
  <Paragraphs>375</Paragraphs>
  <Slides>66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Times New Roman</vt:lpstr>
      <vt:lpstr>Verdana</vt:lpstr>
      <vt:lpstr>Wingdings</vt:lpstr>
      <vt:lpstr>Custom Design</vt:lpstr>
      <vt:lpstr>George Mason School of Law</vt:lpstr>
      <vt:lpstr>Indefiniteness </vt:lpstr>
      <vt:lpstr>Indefiniteness</vt:lpstr>
      <vt:lpstr>Output and Requirements Contracts:  Quantity is indefinite</vt:lpstr>
      <vt:lpstr>Output and Requirements Contracts</vt:lpstr>
      <vt:lpstr>Output and Requirements Contracts</vt:lpstr>
      <vt:lpstr>Output and Requirements Contracts</vt:lpstr>
      <vt:lpstr>Output and Requirements Contracts</vt:lpstr>
      <vt:lpstr>Output and Requirements Contracts</vt:lpstr>
      <vt:lpstr>Requirements Contracts</vt:lpstr>
      <vt:lpstr>Requirements Contracts</vt:lpstr>
      <vt:lpstr>Requirements Contracts Price fluctuations and the Incentives of the Parties</vt:lpstr>
      <vt:lpstr>Requirements Contracts Price fluctuations and the Incentives of the Parties</vt:lpstr>
      <vt:lpstr>Requirements Contracts Price fluctuations and the Incentives of the Parties</vt:lpstr>
      <vt:lpstr>Requirements Contracts Price fluctuations and the Incentives of the Parties</vt:lpstr>
      <vt:lpstr>Eastern at 317</vt:lpstr>
      <vt:lpstr>Eastern</vt:lpstr>
      <vt:lpstr>Eastern</vt:lpstr>
      <vt:lpstr>So what happened  to oil prices in 1974?</vt:lpstr>
      <vt:lpstr>So what happened  to oil prices in 1974?</vt:lpstr>
      <vt:lpstr>Eastern Air Lines Timeline</vt:lpstr>
      <vt:lpstr>Eastern Air Lines Timeline</vt:lpstr>
      <vt:lpstr>Eastern Air Lines Timeline</vt:lpstr>
      <vt:lpstr>Eastern Air Lines Timeline</vt:lpstr>
      <vt:lpstr>Eastern Air Lines Timeline </vt:lpstr>
      <vt:lpstr>Eastern Air Lines Timeline</vt:lpstr>
      <vt:lpstr>Eastern Air Lines</vt:lpstr>
      <vt:lpstr>So what happened  to oil prices in 1974?</vt:lpstr>
      <vt:lpstr>Requirements Contracts Price fluctuations and the Incentives of the Parties</vt:lpstr>
      <vt:lpstr>Eastern Air Lines</vt:lpstr>
      <vt:lpstr>Eastern Air Lines</vt:lpstr>
      <vt:lpstr>Eastern Air Lines</vt:lpstr>
      <vt:lpstr>Eastern Air Lines</vt:lpstr>
      <vt:lpstr>Eastern Air Lines</vt:lpstr>
      <vt:lpstr>Eastern Air Lines</vt:lpstr>
      <vt:lpstr>Eastern Air Lines</vt:lpstr>
      <vt:lpstr>Eastern Air Lines</vt:lpstr>
      <vt:lpstr>Empire Gas 354</vt:lpstr>
      <vt:lpstr>What happened  to oil prices in 1979-80?</vt:lpstr>
      <vt:lpstr>Empire Gas</vt:lpstr>
      <vt:lpstr>What happens when the market price falls?</vt:lpstr>
      <vt:lpstr>Empire Gas</vt:lpstr>
      <vt:lpstr>Empire Gas</vt:lpstr>
      <vt:lpstr>Empire Gas</vt:lpstr>
      <vt:lpstr>Empire Gas</vt:lpstr>
      <vt:lpstr>Requirements Contracts</vt:lpstr>
      <vt:lpstr>Output Contracts</vt:lpstr>
      <vt:lpstr>Output Contracts</vt:lpstr>
      <vt:lpstr> Output Contracts</vt:lpstr>
      <vt:lpstr> Output Contracts</vt:lpstr>
      <vt:lpstr> Output Contracts</vt:lpstr>
      <vt:lpstr>Output Contracts Cost to Seller</vt:lpstr>
      <vt:lpstr>Output Contracts:  Feld v. Levy p. 364</vt:lpstr>
      <vt:lpstr>Output Contracts:  Feld v. Levy </vt:lpstr>
      <vt:lpstr>Output Contracts:  Feld v. Levy</vt:lpstr>
      <vt:lpstr>Output Contracts:  Feld v. Levy</vt:lpstr>
      <vt:lpstr>Output Contracts:  Feld v. Levy</vt:lpstr>
      <vt:lpstr>Output Contracts:  Feld v. Levy</vt:lpstr>
      <vt:lpstr>Output Contracts:  Feld v. Levy</vt:lpstr>
      <vt:lpstr>Output Contracts:  Feld v. Levy</vt:lpstr>
      <vt:lpstr>Output Contracts:  Feld v. Levy</vt:lpstr>
      <vt:lpstr>Output Contracts:  Feld v. Levy</vt:lpstr>
      <vt:lpstr>Output Contracts:  Feld v. Levy</vt:lpstr>
      <vt:lpstr>Does good faith mean something different from disproportionate quantities?</vt:lpstr>
      <vt:lpstr>Does good faith mean something different from disproportionate quantities?</vt:lpstr>
      <vt:lpstr>Does good faith mean something different from disproportionate quantities?</vt:lpstr>
    </vt:vector>
  </TitlesOfParts>
  <Company>George Mason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Buckley</dc:creator>
  <cp:lastModifiedBy>Francis Buckley</cp:lastModifiedBy>
  <cp:revision>817</cp:revision>
  <dcterms:created xsi:type="dcterms:W3CDTF">2005-05-17T16:46:00Z</dcterms:created>
  <dcterms:modified xsi:type="dcterms:W3CDTF">2023-11-09T23:42:51Z</dcterms:modified>
</cp:coreProperties>
</file>