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99"/>
  </p:notesMasterIdLst>
  <p:handoutMasterIdLst>
    <p:handoutMasterId r:id="rId100"/>
  </p:handoutMasterIdLst>
  <p:sldIdLst>
    <p:sldId id="587" r:id="rId2"/>
    <p:sldId id="910" r:id="rId3"/>
    <p:sldId id="1011" r:id="rId4"/>
    <p:sldId id="1005" r:id="rId5"/>
    <p:sldId id="911" r:id="rId6"/>
    <p:sldId id="1003" r:id="rId7"/>
    <p:sldId id="1058" r:id="rId8"/>
    <p:sldId id="1012" r:id="rId9"/>
    <p:sldId id="1001" r:id="rId10"/>
    <p:sldId id="913" r:id="rId11"/>
    <p:sldId id="912" r:id="rId12"/>
    <p:sldId id="914" r:id="rId13"/>
    <p:sldId id="915" r:id="rId14"/>
    <p:sldId id="916" r:id="rId15"/>
    <p:sldId id="917" r:id="rId16"/>
    <p:sldId id="919" r:id="rId17"/>
    <p:sldId id="1015" r:id="rId18"/>
    <p:sldId id="920" r:id="rId19"/>
    <p:sldId id="921" r:id="rId20"/>
    <p:sldId id="923" r:id="rId21"/>
    <p:sldId id="924" r:id="rId22"/>
    <p:sldId id="604" r:id="rId23"/>
    <p:sldId id="693" r:id="rId24"/>
    <p:sldId id="999" r:id="rId25"/>
    <p:sldId id="1007" r:id="rId26"/>
    <p:sldId id="997" r:id="rId27"/>
    <p:sldId id="1013" r:id="rId28"/>
    <p:sldId id="1064" r:id="rId29"/>
    <p:sldId id="1065" r:id="rId30"/>
    <p:sldId id="611" r:id="rId31"/>
    <p:sldId id="612" r:id="rId32"/>
    <p:sldId id="613" r:id="rId33"/>
    <p:sldId id="614" r:id="rId34"/>
    <p:sldId id="998" r:id="rId35"/>
    <p:sldId id="817" r:id="rId36"/>
    <p:sldId id="615" r:id="rId37"/>
    <p:sldId id="698" r:id="rId38"/>
    <p:sldId id="882" r:id="rId39"/>
    <p:sldId id="891" r:id="rId40"/>
    <p:sldId id="1017" r:id="rId41"/>
    <p:sldId id="944" r:id="rId42"/>
    <p:sldId id="1040" r:id="rId43"/>
    <p:sldId id="788" r:id="rId44"/>
    <p:sldId id="894" r:id="rId45"/>
    <p:sldId id="834" r:id="rId46"/>
    <p:sldId id="883" r:id="rId47"/>
    <p:sldId id="1059" r:id="rId48"/>
    <p:sldId id="1061" r:id="rId49"/>
    <p:sldId id="1060" r:id="rId50"/>
    <p:sldId id="1063" r:id="rId51"/>
    <p:sldId id="947" r:id="rId52"/>
    <p:sldId id="949" r:id="rId53"/>
    <p:sldId id="1022" r:id="rId54"/>
    <p:sldId id="931" r:id="rId55"/>
    <p:sldId id="1045" r:id="rId56"/>
    <p:sldId id="1067" r:id="rId57"/>
    <p:sldId id="1026" r:id="rId58"/>
    <p:sldId id="1027" r:id="rId59"/>
    <p:sldId id="1047" r:id="rId60"/>
    <p:sldId id="1046" r:id="rId61"/>
    <p:sldId id="1066" r:id="rId62"/>
    <p:sldId id="952" r:id="rId63"/>
    <p:sldId id="1028" r:id="rId64"/>
    <p:sldId id="1029" r:id="rId65"/>
    <p:sldId id="1053" r:id="rId66"/>
    <p:sldId id="1054" r:id="rId67"/>
    <p:sldId id="922" r:id="rId68"/>
    <p:sldId id="1055" r:id="rId69"/>
    <p:sldId id="927" r:id="rId70"/>
    <p:sldId id="884" r:id="rId71"/>
    <p:sldId id="928" r:id="rId72"/>
    <p:sldId id="955" r:id="rId73"/>
    <p:sldId id="895" r:id="rId74"/>
    <p:sldId id="896" r:id="rId75"/>
    <p:sldId id="1039" r:id="rId76"/>
    <p:sldId id="1042" r:id="rId77"/>
    <p:sldId id="962" r:id="rId78"/>
    <p:sldId id="973" r:id="rId79"/>
    <p:sldId id="974" r:id="rId80"/>
    <p:sldId id="975" r:id="rId81"/>
    <p:sldId id="976" r:id="rId82"/>
    <p:sldId id="977" r:id="rId83"/>
    <p:sldId id="979" r:id="rId84"/>
    <p:sldId id="1010" r:id="rId85"/>
    <p:sldId id="981" r:id="rId86"/>
    <p:sldId id="982" r:id="rId87"/>
    <p:sldId id="983" r:id="rId88"/>
    <p:sldId id="984" r:id="rId89"/>
    <p:sldId id="986" r:id="rId90"/>
    <p:sldId id="990" r:id="rId91"/>
    <p:sldId id="1032" r:id="rId92"/>
    <p:sldId id="992" r:id="rId93"/>
    <p:sldId id="1033" r:id="rId94"/>
    <p:sldId id="1068" r:id="rId95"/>
    <p:sldId id="994" r:id="rId96"/>
    <p:sldId id="1034" r:id="rId97"/>
    <p:sldId id="1035" r:id="rId9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p:cViewPr varScale="1">
        <p:scale>
          <a:sx n="117" d="100"/>
          <a:sy n="117" d="100"/>
        </p:scale>
        <p:origin x="148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C6883D98-BF7E-D9E0-F074-6AA6B32AF1F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S PGothic" charset="0"/>
                <a:cs typeface="MS PGothic" charset="0"/>
              </a:defRPr>
            </a:lvl1pPr>
          </a:lstStyle>
          <a:p>
            <a:pPr>
              <a:defRPr/>
            </a:pPr>
            <a:endParaRPr lang="en-US"/>
          </a:p>
        </p:txBody>
      </p:sp>
      <p:sp>
        <p:nvSpPr>
          <p:cNvPr id="219139" name="Rectangle 3">
            <a:extLst>
              <a:ext uri="{FF2B5EF4-FFF2-40B4-BE49-F238E27FC236}">
                <a16:creationId xmlns:a16="http://schemas.microsoft.com/office/drawing/2014/main" id="{C1A4085A-9BFA-D5C5-B3F0-8EDC7A331EDC}"/>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S PGothic" charset="0"/>
                <a:cs typeface="MS PGothic" charset="0"/>
              </a:defRPr>
            </a:lvl1pPr>
          </a:lstStyle>
          <a:p>
            <a:pPr>
              <a:defRPr/>
            </a:pPr>
            <a:endParaRPr lang="en-US"/>
          </a:p>
        </p:txBody>
      </p:sp>
      <p:sp>
        <p:nvSpPr>
          <p:cNvPr id="219140" name="Rectangle 4">
            <a:extLst>
              <a:ext uri="{FF2B5EF4-FFF2-40B4-BE49-F238E27FC236}">
                <a16:creationId xmlns:a16="http://schemas.microsoft.com/office/drawing/2014/main" id="{34241426-23E4-571D-2696-E6C58A1D006B}"/>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S PGothic" charset="0"/>
                <a:cs typeface="MS PGothic" charset="0"/>
              </a:defRPr>
            </a:lvl1pPr>
          </a:lstStyle>
          <a:p>
            <a:pPr>
              <a:defRPr/>
            </a:pPr>
            <a:endParaRPr lang="en-US"/>
          </a:p>
        </p:txBody>
      </p:sp>
      <p:sp>
        <p:nvSpPr>
          <p:cNvPr id="219141" name="Rectangle 5">
            <a:extLst>
              <a:ext uri="{FF2B5EF4-FFF2-40B4-BE49-F238E27FC236}">
                <a16:creationId xmlns:a16="http://schemas.microsoft.com/office/drawing/2014/main" id="{362702D3-37D9-B293-91A9-2783F2C1A6A4}"/>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D0E25FEE-3D80-424A-9C1F-3099EC479AF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65B25048-688A-82AC-746F-88616933DC2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MS PGothic" charset="0"/>
                <a:cs typeface="MS PGothic" charset="0"/>
              </a:defRPr>
            </a:lvl1pPr>
          </a:lstStyle>
          <a:p>
            <a:pPr>
              <a:defRPr/>
            </a:pPr>
            <a:endParaRPr lang="en-US"/>
          </a:p>
        </p:txBody>
      </p:sp>
      <p:sp>
        <p:nvSpPr>
          <p:cNvPr id="123907" name="Rectangle 3">
            <a:extLst>
              <a:ext uri="{FF2B5EF4-FFF2-40B4-BE49-F238E27FC236}">
                <a16:creationId xmlns:a16="http://schemas.microsoft.com/office/drawing/2014/main" id="{86A5C8D6-53AA-57C6-C3C5-81EB2C42B26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MS PGothic" charset="0"/>
                <a:cs typeface="MS PGothic" charset="0"/>
              </a:defRPr>
            </a:lvl1pPr>
          </a:lstStyle>
          <a:p>
            <a:pPr>
              <a:defRPr/>
            </a:pPr>
            <a:endParaRPr lang="en-US"/>
          </a:p>
        </p:txBody>
      </p:sp>
      <p:sp>
        <p:nvSpPr>
          <p:cNvPr id="13316" name="Rectangle 4">
            <a:extLst>
              <a:ext uri="{FF2B5EF4-FFF2-40B4-BE49-F238E27FC236}">
                <a16:creationId xmlns:a16="http://schemas.microsoft.com/office/drawing/2014/main" id="{09DCECFD-E0E7-BB1B-0D36-E76129E8107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5">
            <a:extLst>
              <a:ext uri="{FF2B5EF4-FFF2-40B4-BE49-F238E27FC236}">
                <a16:creationId xmlns:a16="http://schemas.microsoft.com/office/drawing/2014/main" id="{A3D9A938-6494-D517-BF90-08608CFFA68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3910" name="Rectangle 6">
            <a:extLst>
              <a:ext uri="{FF2B5EF4-FFF2-40B4-BE49-F238E27FC236}">
                <a16:creationId xmlns:a16="http://schemas.microsoft.com/office/drawing/2014/main" id="{87C1DF19-4F7D-D98F-916D-E1B890842A5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MS PGothic" charset="0"/>
                <a:cs typeface="MS PGothic" charset="0"/>
              </a:defRPr>
            </a:lvl1pPr>
          </a:lstStyle>
          <a:p>
            <a:pPr>
              <a:defRPr/>
            </a:pPr>
            <a:endParaRPr lang="en-US"/>
          </a:p>
        </p:txBody>
      </p:sp>
      <p:sp>
        <p:nvSpPr>
          <p:cNvPr id="123911" name="Rectangle 7">
            <a:extLst>
              <a:ext uri="{FF2B5EF4-FFF2-40B4-BE49-F238E27FC236}">
                <a16:creationId xmlns:a16="http://schemas.microsoft.com/office/drawing/2014/main" id="{70FC853B-FBD0-70FB-2415-053E2C36383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EF1D5202-5F2E-0C44-8F19-15BB41222F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BC2FBFF8-DC7E-512F-0FFA-21CE620AD1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4E190C8-2E82-6347-8535-7B2A2BE4E07E}"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1D5877E1-882F-32D2-1984-9BF3777BDC0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0C86FE2-0723-3962-39B7-B7C14CEEC9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BD197625-958E-1EC9-D91B-00DFBACABD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D96A513-0A68-904A-9DA4-BC0589518B5A}"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3E3A0568-F9F9-D320-E0DF-2C1E844DF335}"/>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8A1F023C-6459-BE61-EC11-244B7A868F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5B73D034-C66D-92D2-ED7F-FD81716E3005}"/>
              </a:ext>
            </a:extLst>
          </p:cNvPr>
          <p:cNvSpPr>
            <a:spLocks noGrp="1" noRot="1" noChangeAspect="1" noChangeArrowheads="1" noTextEdit="1"/>
          </p:cNvSpPr>
          <p:nvPr>
            <p:ph type="sldImg"/>
          </p:nvPr>
        </p:nvSpPr>
        <p:spPr>
          <a:ln/>
        </p:spPr>
      </p:sp>
      <p:sp>
        <p:nvSpPr>
          <p:cNvPr id="38914" name="Rectangle 3">
            <a:extLst>
              <a:ext uri="{FF2B5EF4-FFF2-40B4-BE49-F238E27FC236}">
                <a16:creationId xmlns:a16="http://schemas.microsoft.com/office/drawing/2014/main" id="{082E91C1-724C-C2C7-9B04-A3072AC50D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A36008BF-80D1-1359-6098-4097F2CCFFC1}"/>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25F8E979-28E6-ABFA-2D08-174E7E0BEE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7108F0BD-3EF6-BD12-C164-A3958E33868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0E1DB27-152F-E54B-0D02-E26DFF4DDCA6}"/>
              </a:ext>
            </a:extLst>
          </p:cNvPr>
          <p:cNvSpPr>
            <a:spLocks noGrp="1" noChangeArrowheads="1"/>
          </p:cNvSpPr>
          <p:nvPr>
            <p:ph type="sldNum" sz="quarter" idx="11"/>
          </p:nvPr>
        </p:nvSpPr>
        <p:spPr>
          <a:ln/>
        </p:spPr>
        <p:txBody>
          <a:bodyPr/>
          <a:lstStyle>
            <a:lvl1pPr>
              <a:defRPr/>
            </a:lvl1pPr>
          </a:lstStyle>
          <a:p>
            <a:pPr>
              <a:defRPr/>
            </a:pPr>
            <a:fld id="{9A4F995F-105A-984A-8E61-BE1584A8C934}"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58285191-3397-3552-A57F-99F3F7E3FDED}"/>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5740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8B5E8C3-852F-BC77-4DA8-5692999A798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5B267A36-72A2-D76B-C655-9D9649AF81BD}"/>
              </a:ext>
            </a:extLst>
          </p:cNvPr>
          <p:cNvSpPr>
            <a:spLocks noGrp="1" noChangeArrowheads="1"/>
          </p:cNvSpPr>
          <p:nvPr>
            <p:ph type="sldNum" sz="quarter" idx="11"/>
          </p:nvPr>
        </p:nvSpPr>
        <p:spPr>
          <a:ln/>
        </p:spPr>
        <p:txBody>
          <a:bodyPr/>
          <a:lstStyle>
            <a:lvl1pPr>
              <a:defRPr/>
            </a:lvl1pPr>
          </a:lstStyle>
          <a:p>
            <a:pPr>
              <a:defRPr/>
            </a:pPr>
            <a:fld id="{440C3073-38F5-904A-8050-FB14FF8C7D7E}"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2067EA50-137E-9606-3CB0-4506C1365AE9}"/>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7828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3DD84F0-2152-B156-A890-9EB7361263E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8B85CFC-B162-79D4-EEC6-842AA8F36392}"/>
              </a:ext>
            </a:extLst>
          </p:cNvPr>
          <p:cNvSpPr>
            <a:spLocks noGrp="1" noChangeArrowheads="1"/>
          </p:cNvSpPr>
          <p:nvPr>
            <p:ph type="sldNum" sz="quarter" idx="11"/>
          </p:nvPr>
        </p:nvSpPr>
        <p:spPr>
          <a:ln/>
        </p:spPr>
        <p:txBody>
          <a:bodyPr/>
          <a:lstStyle>
            <a:lvl1pPr>
              <a:defRPr/>
            </a:lvl1pPr>
          </a:lstStyle>
          <a:p>
            <a:pPr>
              <a:defRPr/>
            </a:pPr>
            <a:fld id="{C25D5ED0-9298-4C4D-9527-A14AE6072508}"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4516F399-8920-AFC9-AF11-A493607B3B8C}"/>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4404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631718B-5399-5DDE-0FF5-BB75DAA7786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B73BB134-EEB1-B40F-B3C0-CF446857DBCD}"/>
              </a:ext>
            </a:extLst>
          </p:cNvPr>
          <p:cNvSpPr>
            <a:spLocks noGrp="1" noChangeArrowheads="1"/>
          </p:cNvSpPr>
          <p:nvPr>
            <p:ph type="sldNum" sz="quarter" idx="11"/>
          </p:nvPr>
        </p:nvSpPr>
        <p:spPr>
          <a:ln/>
        </p:spPr>
        <p:txBody>
          <a:bodyPr/>
          <a:lstStyle>
            <a:lvl1pPr>
              <a:defRPr/>
            </a:lvl1pPr>
          </a:lstStyle>
          <a:p>
            <a:pPr>
              <a:defRPr/>
            </a:pPr>
            <a:fld id="{A873BCE5-4630-F34A-B031-02DD9AF15444}"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F4F5B68B-EB0E-0B69-BD01-4E19C2D12936}"/>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7969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880F0746-B44C-4F5D-07CE-EF7107E22EA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5499FEB6-BE7C-F154-AF91-05F880243BB6}"/>
              </a:ext>
            </a:extLst>
          </p:cNvPr>
          <p:cNvSpPr>
            <a:spLocks noGrp="1" noChangeArrowheads="1"/>
          </p:cNvSpPr>
          <p:nvPr>
            <p:ph type="sldNum" sz="quarter" idx="11"/>
          </p:nvPr>
        </p:nvSpPr>
        <p:spPr>
          <a:ln/>
        </p:spPr>
        <p:txBody>
          <a:bodyPr/>
          <a:lstStyle>
            <a:lvl1pPr>
              <a:defRPr/>
            </a:lvl1pPr>
          </a:lstStyle>
          <a:p>
            <a:pPr>
              <a:defRPr/>
            </a:pPr>
            <a:fld id="{31E92834-8933-0E49-A121-2921E534BAFD}"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E2044281-7B1F-8109-B01B-61D7EAD7FFB9}"/>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1899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46DDE52F-D85F-2AEC-BF62-10F1FD03ABA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61E5639D-6A05-34CE-3CAA-5855638D3DF7}"/>
              </a:ext>
            </a:extLst>
          </p:cNvPr>
          <p:cNvSpPr>
            <a:spLocks noGrp="1" noChangeArrowheads="1"/>
          </p:cNvSpPr>
          <p:nvPr>
            <p:ph type="sldNum" sz="quarter" idx="11"/>
          </p:nvPr>
        </p:nvSpPr>
        <p:spPr>
          <a:ln/>
        </p:spPr>
        <p:txBody>
          <a:bodyPr/>
          <a:lstStyle>
            <a:lvl1pPr>
              <a:defRPr/>
            </a:lvl1pPr>
          </a:lstStyle>
          <a:p>
            <a:pPr>
              <a:defRPr/>
            </a:pPr>
            <a:fld id="{C7D55C91-3767-1E48-97E3-4FCA87B15536}"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FEA9C374-B29C-3237-E9AC-60873B0B2AF9}"/>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064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D7213AAF-822A-6048-C2DB-4064D347BD5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170BAD13-E7FF-FF2E-695A-8E0E05AE5EE6}"/>
              </a:ext>
            </a:extLst>
          </p:cNvPr>
          <p:cNvSpPr>
            <a:spLocks noGrp="1" noChangeArrowheads="1"/>
          </p:cNvSpPr>
          <p:nvPr>
            <p:ph type="sldNum" sz="quarter" idx="11"/>
          </p:nvPr>
        </p:nvSpPr>
        <p:spPr>
          <a:ln/>
        </p:spPr>
        <p:txBody>
          <a:bodyPr/>
          <a:lstStyle>
            <a:lvl1pPr>
              <a:defRPr/>
            </a:lvl1pPr>
          </a:lstStyle>
          <a:p>
            <a:pPr>
              <a:defRPr/>
            </a:pPr>
            <a:fld id="{C00D4691-85EE-8B4D-9683-17FD985F771C}" type="slidenum">
              <a:rPr lang="en-US" altLang="en-US"/>
              <a:pPr>
                <a:defRPr/>
              </a:pPr>
              <a:t>‹#›</a:t>
            </a:fld>
            <a:endParaRPr lang="en-US" altLang="en-US"/>
          </a:p>
        </p:txBody>
      </p:sp>
      <p:sp>
        <p:nvSpPr>
          <p:cNvPr id="9" name="AutoShape 8">
            <a:hlinkClick r:id="" action="ppaction://hlinkshowjump?jump=previousslide" highlightClick="1"/>
            <a:extLst>
              <a:ext uri="{FF2B5EF4-FFF2-40B4-BE49-F238E27FC236}">
                <a16:creationId xmlns:a16="http://schemas.microsoft.com/office/drawing/2014/main" id="{BEC72B4F-320A-531E-FB4B-71B10A169652}"/>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87669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AED4B8-BACA-5C77-F281-F96310779BE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0CDC229C-5749-1E97-166F-9A983D9C9036}"/>
              </a:ext>
            </a:extLst>
          </p:cNvPr>
          <p:cNvSpPr>
            <a:spLocks noGrp="1" noChangeArrowheads="1"/>
          </p:cNvSpPr>
          <p:nvPr>
            <p:ph type="sldNum" sz="quarter" idx="11"/>
          </p:nvPr>
        </p:nvSpPr>
        <p:spPr>
          <a:ln/>
        </p:spPr>
        <p:txBody>
          <a:bodyPr/>
          <a:lstStyle>
            <a:lvl1pPr>
              <a:defRPr/>
            </a:lvl1pPr>
          </a:lstStyle>
          <a:p>
            <a:pPr>
              <a:defRPr/>
            </a:pPr>
            <a:fld id="{D73CBB07-946F-0E4F-8B7E-2618F8D07A2D}" type="slidenum">
              <a:rPr lang="en-US" altLang="en-US"/>
              <a:pPr>
                <a:defRPr/>
              </a:pPr>
              <a:t>‹#›</a:t>
            </a:fld>
            <a:endParaRPr lang="en-US" altLang="en-US"/>
          </a:p>
        </p:txBody>
      </p:sp>
      <p:sp>
        <p:nvSpPr>
          <p:cNvPr id="5" name="AutoShape 8">
            <a:hlinkClick r:id="" action="ppaction://hlinkshowjump?jump=previousslide" highlightClick="1"/>
            <a:extLst>
              <a:ext uri="{FF2B5EF4-FFF2-40B4-BE49-F238E27FC236}">
                <a16:creationId xmlns:a16="http://schemas.microsoft.com/office/drawing/2014/main" id="{62FF19A1-1B27-DEAC-B64A-78328CE8AF95}"/>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2434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ABB65CF-F1D7-EF90-40B4-44250587C80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1AE5A12B-C1AF-5142-42F6-C802E8F76BB1}"/>
              </a:ext>
            </a:extLst>
          </p:cNvPr>
          <p:cNvSpPr>
            <a:spLocks noGrp="1" noChangeArrowheads="1"/>
          </p:cNvSpPr>
          <p:nvPr>
            <p:ph type="sldNum" sz="quarter" idx="11"/>
          </p:nvPr>
        </p:nvSpPr>
        <p:spPr>
          <a:ln/>
        </p:spPr>
        <p:txBody>
          <a:bodyPr/>
          <a:lstStyle>
            <a:lvl1pPr>
              <a:defRPr/>
            </a:lvl1pPr>
          </a:lstStyle>
          <a:p>
            <a:pPr>
              <a:defRPr/>
            </a:pPr>
            <a:fld id="{3AB873CE-2E18-4F46-AFBA-03B1E351A43E}" type="slidenum">
              <a:rPr lang="en-US" altLang="en-US"/>
              <a:pPr>
                <a:defRPr/>
              </a:pPr>
              <a:t>‹#›</a:t>
            </a:fld>
            <a:endParaRPr lang="en-US" altLang="en-US"/>
          </a:p>
        </p:txBody>
      </p:sp>
      <p:sp>
        <p:nvSpPr>
          <p:cNvPr id="4" name="AutoShape 8">
            <a:hlinkClick r:id="" action="ppaction://hlinkshowjump?jump=previousslide" highlightClick="1"/>
            <a:extLst>
              <a:ext uri="{FF2B5EF4-FFF2-40B4-BE49-F238E27FC236}">
                <a16:creationId xmlns:a16="http://schemas.microsoft.com/office/drawing/2014/main" id="{1CF04006-23B1-1EC2-8D84-7C345C18574C}"/>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7550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BF0D476-BDEC-8F00-087C-0FC1B789140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07E90C1-682D-1D22-325C-EF3518D04735}"/>
              </a:ext>
            </a:extLst>
          </p:cNvPr>
          <p:cNvSpPr>
            <a:spLocks noGrp="1" noChangeArrowheads="1"/>
          </p:cNvSpPr>
          <p:nvPr>
            <p:ph type="sldNum" sz="quarter" idx="11"/>
          </p:nvPr>
        </p:nvSpPr>
        <p:spPr>
          <a:ln/>
        </p:spPr>
        <p:txBody>
          <a:bodyPr/>
          <a:lstStyle>
            <a:lvl1pPr>
              <a:defRPr/>
            </a:lvl1pPr>
          </a:lstStyle>
          <a:p>
            <a:pPr>
              <a:defRPr/>
            </a:pPr>
            <a:fld id="{84C33DD4-E33A-BF4E-B990-6F76067090C0}"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CB09DA5F-8410-2E8A-396E-97B393ACA57E}"/>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4342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7AD0EB6-2E42-3F9F-BA97-F5343A74FF27}"/>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645AC08-BC0E-D631-1239-0B32F146F852}"/>
              </a:ext>
            </a:extLst>
          </p:cNvPr>
          <p:cNvSpPr>
            <a:spLocks noGrp="1" noChangeArrowheads="1"/>
          </p:cNvSpPr>
          <p:nvPr>
            <p:ph type="sldNum" sz="quarter" idx="11"/>
          </p:nvPr>
        </p:nvSpPr>
        <p:spPr>
          <a:ln/>
        </p:spPr>
        <p:txBody>
          <a:bodyPr/>
          <a:lstStyle>
            <a:lvl1pPr>
              <a:defRPr/>
            </a:lvl1pPr>
          </a:lstStyle>
          <a:p>
            <a:pPr>
              <a:defRPr/>
            </a:pPr>
            <a:fld id="{FBA18E61-B582-0642-893E-6ABB56C203AD}"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B2E5FEBD-C084-85AD-54F1-26EA950ED9C5}"/>
              </a:ext>
            </a:extLst>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1121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D2B3B7A-838E-0485-F648-F6DD85CC7ABF}"/>
              </a:ext>
            </a:extLst>
          </p:cNvPr>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7AB6F92-93BC-6E39-D19C-3D07B90469F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605" name="Rectangle 5">
            <a:extLst>
              <a:ext uri="{FF2B5EF4-FFF2-40B4-BE49-F238E27FC236}">
                <a16:creationId xmlns:a16="http://schemas.microsoft.com/office/drawing/2014/main" id="{EE53B386-6793-D02A-0C6E-6E2134A7ADE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MS PGothic" charset="0"/>
                <a:cs typeface="MS PGothic" charset="0"/>
              </a:defRPr>
            </a:lvl1pPr>
          </a:lstStyle>
          <a:p>
            <a:pPr>
              <a:defRPr/>
            </a:pPr>
            <a:endParaRPr lang="en-US"/>
          </a:p>
        </p:txBody>
      </p:sp>
      <p:sp>
        <p:nvSpPr>
          <p:cNvPr id="409607" name="Rectangle 7">
            <a:extLst>
              <a:ext uri="{FF2B5EF4-FFF2-40B4-BE49-F238E27FC236}">
                <a16:creationId xmlns:a16="http://schemas.microsoft.com/office/drawing/2014/main" id="{2BC85D78-D201-B6B0-A1A2-A7608C7A5205}"/>
              </a:ext>
            </a:extLst>
          </p:cNvPr>
          <p:cNvSpPr>
            <a:spLocks noGrp="1" noChangeArrowheads="1"/>
          </p:cNvSpPr>
          <p:nvPr>
            <p:ph type="sldNum" sz="quarter" idx="4"/>
          </p:nvPr>
        </p:nvSpPr>
        <p:spPr bwMode="auto">
          <a:xfrm>
            <a:off x="-1371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910AB66E-B8CB-C949-9BBD-A3C197B80BC3}" type="slidenum">
              <a:rPr lang="en-US" altLang="en-US"/>
              <a:pPr>
                <a:defRPr/>
              </a:pPr>
              <a:t>‹#›</a:t>
            </a:fld>
            <a:endParaRPr lang="en-US" altLang="en-US"/>
          </a:p>
        </p:txBody>
      </p:sp>
      <p:sp>
        <p:nvSpPr>
          <p:cNvPr id="409608" name="AutoShape 8">
            <a:hlinkClick r:id="" action="ppaction://hlinkshowjump?jump=previousslide" highlightClick="1"/>
            <a:extLst>
              <a:ext uri="{FF2B5EF4-FFF2-40B4-BE49-F238E27FC236}">
                <a16:creationId xmlns:a16="http://schemas.microsoft.com/office/drawing/2014/main" id="{24632E66-1144-6030-BE2A-9A1F508F4FE9}"/>
              </a:ext>
            </a:extLst>
          </p:cNvPr>
          <p:cNvSpPr>
            <a:spLocks noGrp="1" noChangeArrowheads="1"/>
          </p:cNvSpPr>
          <p:nvPr userDrawn="1">
            <p:ph type="dt" sz="half" idx="2"/>
          </p:nvPr>
        </p:nvSpPr>
        <p:spPr bwMode="auto">
          <a:xfrm>
            <a:off x="1600200" y="6096000"/>
            <a:ext cx="5562600" cy="476250"/>
          </a:xfrm>
          <a:prstGeom prst="actionButtonBackPrevious">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MS PGothic" charset="0"/>
                <a:cs typeface="MS PGothic" charset="0"/>
              </a:defRPr>
            </a:lvl1pPr>
          </a:lstStyle>
          <a:p>
            <a:pPr>
              <a:defRPr/>
            </a:pPr>
            <a:endParaRPr lang="en-US"/>
          </a:p>
        </p:txBody>
      </p:sp>
      <p:sp>
        <p:nvSpPr>
          <p:cNvPr id="13319" name="AutoShape 9">
            <a:hlinkClick r:id="" action="ppaction://hlinkshowjump?jump=previousslide" highlightClick="1"/>
            <a:extLst>
              <a:ext uri="{FF2B5EF4-FFF2-40B4-BE49-F238E27FC236}">
                <a16:creationId xmlns:a16="http://schemas.microsoft.com/office/drawing/2014/main" id="{A92FEFA7-4041-AF5D-E35D-94B3C4625CD9}"/>
              </a:ext>
            </a:extLst>
          </p:cNvPr>
          <p:cNvSpPr>
            <a:spLocks noChangeArrowheads="1"/>
          </p:cNvSpPr>
          <p:nvPr userDrawn="1"/>
        </p:nvSpPr>
        <p:spPr bwMode="auto">
          <a:xfrm>
            <a:off x="7620000" y="6324600"/>
            <a:ext cx="838200" cy="533400"/>
          </a:xfrm>
          <a:prstGeom prst="actionButtonBackPrevious">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
        <p:nvSpPr>
          <p:cNvPr id="13320" name="AutoShape 11">
            <a:hlinkClick r:id="rId13" action="ppaction://hlinksldjump" highlightClick="1"/>
            <a:extLst>
              <a:ext uri="{FF2B5EF4-FFF2-40B4-BE49-F238E27FC236}">
                <a16:creationId xmlns:a16="http://schemas.microsoft.com/office/drawing/2014/main" id="{3A247622-B973-8555-9B16-B4E9679352FC}"/>
              </a:ext>
            </a:extLst>
          </p:cNvPr>
          <p:cNvSpPr>
            <a:spLocks noChangeArrowheads="1"/>
          </p:cNvSpPr>
          <p:nvPr userDrawn="1"/>
        </p:nvSpPr>
        <p:spPr bwMode="auto">
          <a:xfrm>
            <a:off x="6629400" y="6324600"/>
            <a:ext cx="914400" cy="533400"/>
          </a:xfrm>
          <a:prstGeom prst="actionButtonBeginning">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
        <p:nvSpPr>
          <p:cNvPr id="13321" name="AutoShape 12">
            <a:hlinkClick r:id="" action="ppaction://hlinkshowjump?jump=nextslide" highlightClick="1"/>
            <a:extLst>
              <a:ext uri="{FF2B5EF4-FFF2-40B4-BE49-F238E27FC236}">
                <a16:creationId xmlns:a16="http://schemas.microsoft.com/office/drawing/2014/main" id="{5659DCF5-0EF5-D925-718E-574DB9F6FD72}"/>
              </a:ext>
            </a:extLst>
          </p:cNvPr>
          <p:cNvSpPr>
            <a:spLocks noChangeArrowheads="1"/>
          </p:cNvSpPr>
          <p:nvPr userDrawn="1"/>
        </p:nvSpPr>
        <p:spPr bwMode="auto">
          <a:xfrm>
            <a:off x="8458200" y="6324600"/>
            <a:ext cx="685800" cy="533400"/>
          </a:xfrm>
          <a:prstGeom prst="actionButtonForwardNext">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ctr" rtl="0" eaLnBrk="0" fontAlgn="base" hangingPunct="0">
        <a:spcBef>
          <a:spcPct val="0"/>
        </a:spcBef>
        <a:spcAft>
          <a:spcPct val="0"/>
        </a:spcAft>
        <a:defRPr sz="3200">
          <a:solidFill>
            <a:srgbClr val="CC0000"/>
          </a:solidFill>
          <a:latin typeface="+mj-lt"/>
          <a:ea typeface="MS PGothic" pitchFamily="34" charset="-128"/>
          <a:cs typeface="MS PGothic" charset="0"/>
        </a:defRPr>
      </a:lvl1pPr>
      <a:lvl2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2pPr>
      <a:lvl3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3pPr>
      <a:lvl4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4pPr>
      <a:lvl5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5pPr>
      <a:lvl6pPr marL="457200" algn="ctr" rtl="0" fontAlgn="base">
        <a:spcBef>
          <a:spcPct val="0"/>
        </a:spcBef>
        <a:spcAft>
          <a:spcPct val="0"/>
        </a:spcAft>
        <a:defRPr sz="3200">
          <a:solidFill>
            <a:srgbClr val="CC0000"/>
          </a:solidFill>
          <a:latin typeface="Arial" charset="0"/>
        </a:defRPr>
      </a:lvl6pPr>
      <a:lvl7pPr marL="914400" algn="ctr" rtl="0" fontAlgn="base">
        <a:spcBef>
          <a:spcPct val="0"/>
        </a:spcBef>
        <a:spcAft>
          <a:spcPct val="0"/>
        </a:spcAft>
        <a:defRPr sz="3200">
          <a:solidFill>
            <a:srgbClr val="CC0000"/>
          </a:solidFill>
          <a:latin typeface="Arial" charset="0"/>
        </a:defRPr>
      </a:lvl7pPr>
      <a:lvl8pPr marL="1371600" algn="ctr" rtl="0" fontAlgn="base">
        <a:spcBef>
          <a:spcPct val="0"/>
        </a:spcBef>
        <a:spcAft>
          <a:spcPct val="0"/>
        </a:spcAft>
        <a:defRPr sz="3200">
          <a:solidFill>
            <a:srgbClr val="CC0000"/>
          </a:solidFill>
          <a:latin typeface="Arial" charset="0"/>
        </a:defRPr>
      </a:lvl8pPr>
      <a:lvl9pPr marL="1828800" algn="ctr" rtl="0" fontAlgn="base">
        <a:spcBef>
          <a:spcPct val="0"/>
        </a:spcBef>
        <a:spcAft>
          <a:spcPct val="0"/>
        </a:spcAft>
        <a:defRPr sz="3200">
          <a:solidFill>
            <a:srgbClr val="CC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en.wikipedia.org/wiki/A.I.R._Gallery" TargetMode="External"/><Relationship Id="rId2" Type="http://schemas.openxmlformats.org/officeDocument/2006/relationships/hyperlink" Target="http://en.wikipedia.org/wiki/St._Ann's_Warehouse"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en.wikipedia.org/wiki/Chocolate" TargetMode="External"/><Relationship Id="rId4" Type="http://schemas.openxmlformats.org/officeDocument/2006/relationships/hyperlink" Target="http://en.wikipedia.org/wiki/Chocolate_with_Jacques_Torres"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FE5A9E27-2238-962B-A47A-4BD8F73953DF}"/>
              </a:ext>
            </a:extLst>
          </p:cNvPr>
          <p:cNvSpPr>
            <a:spLocks noGrp="1" noChangeArrowheads="1"/>
          </p:cNvSpPr>
          <p:nvPr>
            <p:ph type="title"/>
          </p:nvPr>
        </p:nvSpPr>
        <p:spPr>
          <a:xfrm>
            <a:off x="574675" y="304800"/>
            <a:ext cx="8569325" cy="1219200"/>
          </a:xfrm>
        </p:spPr>
        <p:txBody>
          <a:bodyPr/>
          <a:lstStyle/>
          <a:p>
            <a:pPr eaLnBrk="1" hangingPunct="1"/>
            <a:r>
              <a:rPr lang="en-US" altLang="en-US"/>
              <a:t>George Mason School of Law</a:t>
            </a:r>
          </a:p>
        </p:txBody>
      </p:sp>
      <p:sp>
        <p:nvSpPr>
          <p:cNvPr id="15362" name="Rectangle 3">
            <a:extLst>
              <a:ext uri="{FF2B5EF4-FFF2-40B4-BE49-F238E27FC236}">
                <a16:creationId xmlns:a16="http://schemas.microsoft.com/office/drawing/2014/main" id="{82050EDB-4EEB-61D7-4B83-43DCFB57A485}"/>
              </a:ext>
            </a:extLst>
          </p:cNvPr>
          <p:cNvSpPr>
            <a:spLocks noGrp="1" noChangeArrowheads="1"/>
          </p:cNvSpPr>
          <p:nvPr>
            <p:ph idx="1"/>
          </p:nvPr>
        </p:nvSpPr>
        <p:spPr/>
        <p:txBody>
          <a:bodyPr/>
          <a:lstStyle/>
          <a:p>
            <a:pPr eaLnBrk="1" hangingPunct="1">
              <a:lnSpc>
                <a:spcPct val="90000"/>
              </a:lnSpc>
            </a:pPr>
            <a:endParaRPr lang="en-US" altLang="en-US"/>
          </a:p>
          <a:p>
            <a:pPr algn="ctr" eaLnBrk="1" hangingPunct="1">
              <a:lnSpc>
                <a:spcPct val="90000"/>
              </a:lnSpc>
              <a:buFont typeface="Wingdings" pitchFamily="2" charset="2"/>
              <a:buNone/>
            </a:pPr>
            <a:r>
              <a:rPr lang="en-US" altLang="en-US" sz="3600">
                <a:solidFill>
                  <a:srgbClr val="990000"/>
                </a:solidFill>
              </a:rPr>
              <a:t>Contracts I</a:t>
            </a:r>
          </a:p>
          <a:p>
            <a:pPr algn="ctr" eaLnBrk="1" hangingPunct="1">
              <a:lnSpc>
                <a:spcPct val="90000"/>
              </a:lnSpc>
              <a:buFont typeface="Wingdings" pitchFamily="2" charset="2"/>
              <a:buNone/>
            </a:pPr>
            <a:r>
              <a:rPr lang="en-US" altLang="en-US" sz="3600"/>
              <a:t>L.	 Post-contractual Opportunism </a:t>
            </a:r>
          </a:p>
          <a:p>
            <a:pPr algn="ctr" eaLnBrk="1" hangingPunct="1">
              <a:lnSpc>
                <a:spcPct val="90000"/>
              </a:lnSpc>
              <a:buFont typeface="Wingdings" pitchFamily="2" charset="2"/>
              <a:buNone/>
            </a:pPr>
            <a:endParaRPr lang="en-US" altLang="en-US" sz="3600"/>
          </a:p>
          <a:p>
            <a:pPr algn="ctr" eaLnBrk="1" hangingPunct="1">
              <a:lnSpc>
                <a:spcPct val="90000"/>
              </a:lnSpc>
              <a:buFont typeface="Wingdings" pitchFamily="2" charset="2"/>
              <a:buNone/>
            </a:pPr>
            <a:r>
              <a:rPr lang="en-US" altLang="en-US" sz="2400"/>
              <a:t>© F.H. Buckley</a:t>
            </a:r>
          </a:p>
          <a:p>
            <a:pPr algn="ctr" eaLnBrk="1" hangingPunct="1">
              <a:lnSpc>
                <a:spcPct val="90000"/>
              </a:lnSpc>
              <a:buFont typeface="Wingdings" pitchFamily="2" charset="2"/>
              <a:buNone/>
            </a:pPr>
            <a:r>
              <a:rPr lang="en-US" altLang="en-US">
                <a:solidFill>
                  <a:schemeClr val="tx2"/>
                </a:solidFill>
                <a:hlinkClick r:id="rId3"/>
              </a:rPr>
              <a:t>fbuckley@gmu.edu</a:t>
            </a:r>
            <a:endParaRPr lang="en-US" altLang="en-US">
              <a:solidFill>
                <a:schemeClr val="tx2"/>
              </a:solidFill>
            </a:endParaRPr>
          </a:p>
          <a:p>
            <a:pPr algn="ctr" eaLnBrk="1" hangingPunct="1">
              <a:lnSpc>
                <a:spcPct val="90000"/>
              </a:lnSpc>
              <a:buFont typeface="Wingdings" pitchFamily="2" charset="2"/>
              <a:buNone/>
            </a:pPr>
            <a:endParaRPr lang="en-US" altLang="en-US" sz="2400"/>
          </a:p>
        </p:txBody>
      </p:sp>
      <p:sp>
        <p:nvSpPr>
          <p:cNvPr id="15363" name="Slide Number Placeholder 5">
            <a:extLst>
              <a:ext uri="{FF2B5EF4-FFF2-40B4-BE49-F238E27FC236}">
                <a16:creationId xmlns:a16="http://schemas.microsoft.com/office/drawing/2014/main" id="{63654099-1919-7FC8-4D8E-8232943F379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8C6E8AF-7DC6-0D4A-8503-D3E12C3EC562}" type="slidenum">
              <a:rPr lang="en-US" altLang="en-US" sz="1200" smtClean="0">
                <a:latin typeface="Verdana" panose="020B0604030504040204" pitchFamily="34" charset="0"/>
              </a:rPr>
              <a:pPr>
                <a:spcBef>
                  <a:spcPct val="0"/>
                </a:spcBef>
                <a:buFontTx/>
                <a:buNone/>
              </a:pPr>
              <a:t>1</a:t>
            </a:fld>
            <a:endParaRPr lang="en-US" altLang="en-US" sz="1200">
              <a:latin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D724B5EB-3851-7EA9-5A21-2542CCD155AF}"/>
              </a:ext>
            </a:extLst>
          </p:cNvPr>
          <p:cNvSpPr>
            <a:spLocks noGrp="1" noChangeArrowheads="1"/>
          </p:cNvSpPr>
          <p:nvPr>
            <p:ph type="title" idx="4294967295"/>
          </p:nvPr>
        </p:nvSpPr>
        <p:spPr>
          <a:xfrm>
            <a:off x="381000" y="211138"/>
            <a:ext cx="8001000" cy="1216025"/>
          </a:xfrm>
        </p:spPr>
        <p:txBody>
          <a:bodyPr/>
          <a:lstStyle/>
          <a:p>
            <a:r>
              <a:rPr lang="en-US" altLang="en-US" sz="3600">
                <a:solidFill>
                  <a:srgbClr val="C00000"/>
                </a:solidFill>
              </a:rPr>
              <a:t>Post-contractual opportunism</a:t>
            </a:r>
            <a:endParaRPr lang="en-US" altLang="en-US" sz="3400">
              <a:solidFill>
                <a:srgbClr val="C00000"/>
              </a:solidFill>
            </a:endParaRPr>
          </a:p>
        </p:txBody>
      </p:sp>
      <p:sp>
        <p:nvSpPr>
          <p:cNvPr id="26626" name="Slide Number Placeholder 3">
            <a:extLst>
              <a:ext uri="{FF2B5EF4-FFF2-40B4-BE49-F238E27FC236}">
                <a16:creationId xmlns:a16="http://schemas.microsoft.com/office/drawing/2014/main" id="{1B559C06-41E2-EFD5-0925-50B35D5E20F6}"/>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CA6B9AA4-2699-E547-A0D8-B28245960A1C}" type="slidenum">
              <a:rPr lang="en-US" altLang="en-US" sz="1200">
                <a:latin typeface="Verdana" panose="020B0604030504040204" pitchFamily="34" charset="0"/>
              </a:rPr>
              <a:pPr algn="r" eaLnBrk="1" hangingPunct="1">
                <a:spcBef>
                  <a:spcPct val="0"/>
                </a:spcBef>
                <a:buFontTx/>
                <a:buNone/>
              </a:pPr>
              <a:t>10</a:t>
            </a:fld>
            <a:endParaRPr lang="en-US" altLang="en-US" sz="1200">
              <a:latin typeface="Verdana" panose="020B0604030504040204" pitchFamily="34" charset="0"/>
            </a:endParaRPr>
          </a:p>
        </p:txBody>
      </p:sp>
      <p:sp>
        <p:nvSpPr>
          <p:cNvPr id="26627" name="TextBox 5">
            <a:extLst>
              <a:ext uri="{FF2B5EF4-FFF2-40B4-BE49-F238E27FC236}">
                <a16:creationId xmlns:a16="http://schemas.microsoft.com/office/drawing/2014/main" id="{A99E76E7-5C7F-7CE8-54DB-F10337DCAE49}"/>
              </a:ext>
            </a:extLst>
          </p:cNvPr>
          <p:cNvSpPr txBox="1">
            <a:spLocks noChangeArrowheads="1"/>
          </p:cNvSpPr>
          <p:nvPr/>
        </p:nvSpPr>
        <p:spPr bwMode="auto">
          <a:xfrm>
            <a:off x="2571750" y="5992813"/>
            <a:ext cx="2609850" cy="650875"/>
          </a:xfrm>
          <a:prstGeom prst="rect">
            <a:avLst/>
          </a:prstGeom>
          <a:solidFill>
            <a:srgbClr val="CCFFCC"/>
          </a:solidFill>
          <a:ln w="9525">
            <a:solidFill>
              <a:srgbClr val="C000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B90000"/>
                </a:solidFill>
                <a:latin typeface="Verdana" panose="020B0604030504040204" pitchFamily="34" charset="0"/>
              </a:rPr>
              <a:t>Armen Alchian et al. </a:t>
            </a:r>
          </a:p>
          <a:p>
            <a:pPr>
              <a:spcBef>
                <a:spcPct val="0"/>
              </a:spcBef>
              <a:buFontTx/>
              <a:buNone/>
            </a:pPr>
            <a:r>
              <a:rPr lang="en-US" altLang="en-US" sz="1800">
                <a:latin typeface="Verdana" panose="020B0604030504040204" pitchFamily="34" charset="0"/>
              </a:rPr>
              <a:t>21 J.L.E. 297(1978)</a:t>
            </a:r>
          </a:p>
        </p:txBody>
      </p:sp>
      <p:pic>
        <p:nvPicPr>
          <p:cNvPr id="26628" name="Picture 7" descr="alchian">
            <a:extLst>
              <a:ext uri="{FF2B5EF4-FFF2-40B4-BE49-F238E27FC236}">
                <a16:creationId xmlns:a16="http://schemas.microsoft.com/office/drawing/2014/main" id="{EEF79DAA-45B3-160D-2E9D-B8A979288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0825"/>
            <a:ext cx="39624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0B684744-5437-B23F-DAEA-60EE7020904E}"/>
              </a:ext>
            </a:extLst>
          </p:cNvPr>
          <p:cNvSpPr>
            <a:spLocks noGrp="1" noChangeArrowheads="1"/>
          </p:cNvSpPr>
          <p:nvPr>
            <p:ph type="title" idx="4294967295"/>
          </p:nvPr>
        </p:nvSpPr>
        <p:spPr>
          <a:xfrm>
            <a:off x="1143000" y="304800"/>
            <a:ext cx="8001000" cy="1216025"/>
          </a:xfrm>
        </p:spPr>
        <p:txBody>
          <a:bodyPr/>
          <a:lstStyle/>
          <a:p>
            <a:r>
              <a:rPr lang="en-US" altLang="en-US" sz="3600">
                <a:solidFill>
                  <a:schemeClr val="accent2"/>
                </a:solidFill>
              </a:rPr>
              <a:t>Post-contractual opportunism</a:t>
            </a:r>
            <a:br>
              <a:rPr lang="en-US" altLang="en-US" sz="3600">
                <a:solidFill>
                  <a:schemeClr val="accent2"/>
                </a:solidFill>
              </a:rPr>
            </a:br>
            <a:r>
              <a:rPr lang="en-US" altLang="en-US" sz="3600">
                <a:solidFill>
                  <a:srgbClr val="C00000"/>
                </a:solidFill>
              </a:rPr>
              <a:t>“Body by Fisher”</a:t>
            </a:r>
            <a:endParaRPr lang="en-US" altLang="en-US" sz="3400">
              <a:solidFill>
                <a:srgbClr val="C00000"/>
              </a:solidFill>
            </a:endParaRPr>
          </a:p>
        </p:txBody>
      </p:sp>
      <p:sp>
        <p:nvSpPr>
          <p:cNvPr id="27650" name="Slide Number Placeholder 3">
            <a:extLst>
              <a:ext uri="{FF2B5EF4-FFF2-40B4-BE49-F238E27FC236}">
                <a16:creationId xmlns:a16="http://schemas.microsoft.com/office/drawing/2014/main" id="{E323C6D6-DDBE-B1AD-D338-2EC3AE9E81C4}"/>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71CE07DA-B8EB-3849-A20B-F615B1B12783}" type="slidenum">
              <a:rPr lang="en-US" altLang="en-US" sz="1200">
                <a:latin typeface="Verdana" panose="020B0604030504040204" pitchFamily="34" charset="0"/>
              </a:rPr>
              <a:pPr algn="r" eaLnBrk="1" hangingPunct="1">
                <a:spcBef>
                  <a:spcPct val="0"/>
                </a:spcBef>
                <a:buFontTx/>
                <a:buNone/>
              </a:pPr>
              <a:t>11</a:t>
            </a:fld>
            <a:endParaRPr lang="en-US" altLang="en-US" sz="1200">
              <a:latin typeface="Verdana" panose="020B0604030504040204" pitchFamily="34" charset="0"/>
            </a:endParaRPr>
          </a:p>
        </p:txBody>
      </p:sp>
      <p:pic>
        <p:nvPicPr>
          <p:cNvPr id="27651" name="Picture 5" descr="Fisher Body ~ Car Adverts [1957-1959] “Hovercar” Illustrations | Retro  Musings">
            <a:extLst>
              <a:ext uri="{FF2B5EF4-FFF2-40B4-BE49-F238E27FC236}">
                <a16:creationId xmlns:a16="http://schemas.microsoft.com/office/drawing/2014/main" id="{E79A93CB-A312-F539-F69A-A23A0C63C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BED04B9E-4B94-D5D3-EDF9-9B5FA2A64E5D}"/>
              </a:ext>
            </a:extLst>
          </p:cNvPr>
          <p:cNvSpPr>
            <a:spLocks noGrp="1" noChangeArrowheads="1"/>
          </p:cNvSpPr>
          <p:nvPr>
            <p:ph type="title"/>
          </p:nvPr>
        </p:nvSpPr>
        <p:spPr/>
        <p:txBody>
          <a:bodyPr/>
          <a:lstStyle/>
          <a:p>
            <a:r>
              <a:rPr lang="en-US" altLang="en-US" sz="4000">
                <a:solidFill>
                  <a:schemeClr val="tx1"/>
                </a:solidFill>
              </a:rPr>
              <a:t>Post-contractual opportunism</a:t>
            </a:r>
            <a:endParaRPr lang="en-US" altLang="en-US">
              <a:solidFill>
                <a:schemeClr val="tx1"/>
              </a:solidFill>
            </a:endParaRPr>
          </a:p>
        </p:txBody>
      </p:sp>
      <p:sp>
        <p:nvSpPr>
          <p:cNvPr id="28674" name="Content Placeholder 2">
            <a:extLst>
              <a:ext uri="{FF2B5EF4-FFF2-40B4-BE49-F238E27FC236}">
                <a16:creationId xmlns:a16="http://schemas.microsoft.com/office/drawing/2014/main" id="{B86C287C-F276-9BE0-9244-4186EC2186BB}"/>
              </a:ext>
            </a:extLst>
          </p:cNvPr>
          <p:cNvSpPr>
            <a:spLocks noGrp="1" noChangeArrowheads="1"/>
          </p:cNvSpPr>
          <p:nvPr>
            <p:ph idx="1"/>
          </p:nvPr>
        </p:nvSpPr>
        <p:spPr/>
        <p:txBody>
          <a:bodyPr/>
          <a:lstStyle/>
          <a:p>
            <a:r>
              <a:rPr lang="en-US" altLang="en-US"/>
              <a:t>Distinguish three cases:</a:t>
            </a:r>
          </a:p>
          <a:p>
            <a:pPr lvl="1"/>
            <a:r>
              <a:rPr lang="en-US" altLang="en-US">
                <a:solidFill>
                  <a:srgbClr val="C00000"/>
                </a:solidFill>
              </a:rPr>
              <a:t>Zero reliance and no costs to a break-up</a:t>
            </a:r>
          </a:p>
        </p:txBody>
      </p:sp>
      <p:sp>
        <p:nvSpPr>
          <p:cNvPr id="28675" name="Slide Number Placeholder 3">
            <a:extLst>
              <a:ext uri="{FF2B5EF4-FFF2-40B4-BE49-F238E27FC236}">
                <a16:creationId xmlns:a16="http://schemas.microsoft.com/office/drawing/2014/main" id="{26934868-86DC-0653-AB48-49991DA1A5C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EB6433A-CC1C-264F-ADBD-51475BF57448}" type="slidenum">
              <a:rPr lang="en-US" altLang="en-US" sz="1200" smtClean="0">
                <a:latin typeface="Verdana" panose="020B0604030504040204" pitchFamily="34" charset="0"/>
              </a:rPr>
              <a:pPr>
                <a:spcBef>
                  <a:spcPct val="0"/>
                </a:spcBef>
                <a:buFontTx/>
                <a:buNone/>
              </a:pPr>
              <a:t>12</a:t>
            </a:fld>
            <a:endParaRPr lang="en-US" altLang="en-US" sz="1200">
              <a:latin typeface="Verdan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84337DEF-2F5F-9B05-B779-C7439EECE884}"/>
              </a:ext>
            </a:extLst>
          </p:cNvPr>
          <p:cNvSpPr>
            <a:spLocks noGrp="1" noChangeArrowheads="1"/>
          </p:cNvSpPr>
          <p:nvPr>
            <p:ph type="title"/>
          </p:nvPr>
        </p:nvSpPr>
        <p:spPr/>
        <p:txBody>
          <a:bodyPr/>
          <a:lstStyle/>
          <a:p>
            <a:pPr marL="342900" indent="-342900"/>
            <a:r>
              <a:rPr lang="en-US" altLang="en-US" dirty="0">
                <a:solidFill>
                  <a:srgbClr val="C00000"/>
                </a:solidFill>
              </a:rPr>
              <a:t>Zero reliance and no costs to a break-up</a:t>
            </a:r>
          </a:p>
        </p:txBody>
      </p:sp>
      <p:sp>
        <p:nvSpPr>
          <p:cNvPr id="29698" name="Content Placeholder 2">
            <a:extLst>
              <a:ext uri="{FF2B5EF4-FFF2-40B4-BE49-F238E27FC236}">
                <a16:creationId xmlns:a16="http://schemas.microsoft.com/office/drawing/2014/main" id="{ED725531-D727-4184-BC63-862D056C741C}"/>
              </a:ext>
            </a:extLst>
          </p:cNvPr>
          <p:cNvSpPr>
            <a:spLocks noGrp="1" noChangeArrowheads="1"/>
          </p:cNvSpPr>
          <p:nvPr>
            <p:ph idx="1"/>
          </p:nvPr>
        </p:nvSpPr>
        <p:spPr/>
        <p:txBody>
          <a:bodyPr/>
          <a:lstStyle/>
          <a:p>
            <a:r>
              <a:rPr lang="en-US" altLang="en-US"/>
              <a:t>In some relationships, no one invests anything</a:t>
            </a:r>
            <a:endParaRPr lang="en-US" altLang="en-US">
              <a:solidFill>
                <a:srgbClr val="B90000"/>
              </a:solidFill>
            </a:endParaRPr>
          </a:p>
        </p:txBody>
      </p:sp>
      <p:sp>
        <p:nvSpPr>
          <p:cNvPr id="29699" name="Slide Number Placeholder 3">
            <a:extLst>
              <a:ext uri="{FF2B5EF4-FFF2-40B4-BE49-F238E27FC236}">
                <a16:creationId xmlns:a16="http://schemas.microsoft.com/office/drawing/2014/main" id="{0F15010B-7A0E-06F5-6533-4506B9533E9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7AEB83D-E2BD-6345-A9E7-6A24E88F45CF}" type="slidenum">
              <a:rPr lang="en-US" altLang="en-US" sz="1200" smtClean="0">
                <a:latin typeface="Verdana" panose="020B0604030504040204" pitchFamily="34" charset="0"/>
              </a:rPr>
              <a:pPr>
                <a:spcBef>
                  <a:spcPct val="0"/>
                </a:spcBef>
                <a:buFontTx/>
                <a:buNone/>
              </a:pPr>
              <a:t>13</a:t>
            </a:fld>
            <a:endParaRPr lang="en-US" altLang="en-US" sz="1200">
              <a:latin typeface="Verdana" panose="020B0604030504040204" pitchFamily="34" charset="0"/>
            </a:endParaRPr>
          </a:p>
        </p:txBody>
      </p:sp>
      <p:pic>
        <p:nvPicPr>
          <p:cNvPr id="29700" name="Picture 6">
            <a:extLst>
              <a:ext uri="{FF2B5EF4-FFF2-40B4-BE49-F238E27FC236}">
                <a16:creationId xmlns:a16="http://schemas.microsoft.com/office/drawing/2014/main" id="{4521C0D5-92FF-6365-8B68-C1DAB0CEBA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14600"/>
            <a:ext cx="61595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3C0A4AE-E999-01CD-74AA-08E5AADDF18F}"/>
              </a:ext>
            </a:extLst>
          </p:cNvPr>
          <p:cNvSpPr txBox="1"/>
          <p:nvPr/>
        </p:nvSpPr>
        <p:spPr>
          <a:xfrm>
            <a:off x="228600" y="3810000"/>
            <a:ext cx="2895600" cy="1200150"/>
          </a:xfrm>
          <a:prstGeom prst="rect">
            <a:avLst/>
          </a:prstGeom>
          <a:solidFill>
            <a:srgbClr val="CCFFCC"/>
          </a:solidFill>
          <a:ln>
            <a:solidFill>
              <a:srgbClr val="C00000"/>
            </a:solidFill>
          </a:ln>
        </p:spPr>
        <p:txBody>
          <a:bodyPr>
            <a:spAutoFit/>
          </a:bodyPr>
          <a:lstStyle/>
          <a:p>
            <a:pPr>
              <a:defRPr/>
            </a:pPr>
            <a:r>
              <a:rPr lang="en-US" dirty="0">
                <a:solidFill>
                  <a:schemeClr val="accent6"/>
                </a:solidFill>
                <a:ea typeface="+mn-ea"/>
              </a:rPr>
              <a:t>Jean-Paul </a:t>
            </a:r>
            <a:r>
              <a:rPr lang="en-US" dirty="0" err="1">
                <a:solidFill>
                  <a:schemeClr val="accent6"/>
                </a:solidFill>
                <a:ea typeface="+mn-ea"/>
              </a:rPr>
              <a:t>Belmondo</a:t>
            </a:r>
            <a:r>
              <a:rPr lang="en-US" dirty="0">
                <a:solidFill>
                  <a:schemeClr val="accent6"/>
                </a:solidFill>
                <a:ea typeface="+mn-ea"/>
              </a:rPr>
              <a:t>, </a:t>
            </a:r>
          </a:p>
          <a:p>
            <a:pPr>
              <a:defRPr/>
            </a:pPr>
            <a:r>
              <a:rPr lang="en-US" dirty="0">
                <a:solidFill>
                  <a:schemeClr val="accent6"/>
                </a:solidFill>
                <a:ea typeface="+mn-ea"/>
              </a:rPr>
              <a:t>Jean </a:t>
            </a:r>
            <a:r>
              <a:rPr lang="en-US" dirty="0" err="1">
                <a:solidFill>
                  <a:schemeClr val="accent6"/>
                </a:solidFill>
                <a:ea typeface="+mn-ea"/>
              </a:rPr>
              <a:t>Seberg</a:t>
            </a:r>
            <a:r>
              <a:rPr lang="en-US" dirty="0">
                <a:solidFill>
                  <a:schemeClr val="accent6"/>
                </a:solidFill>
                <a:ea typeface="+mn-ea"/>
              </a:rPr>
              <a:t>, </a:t>
            </a:r>
          </a:p>
          <a:p>
            <a:pPr>
              <a:defRPr/>
            </a:pPr>
            <a:r>
              <a:rPr lang="en-US" i="1" dirty="0">
                <a:solidFill>
                  <a:schemeClr val="accent6"/>
                </a:solidFill>
                <a:ea typeface="+mn-ea"/>
              </a:rPr>
              <a:t>Breathless</a:t>
            </a:r>
            <a:r>
              <a:rPr lang="en-US" dirty="0">
                <a:solidFill>
                  <a:schemeClr val="accent6"/>
                </a:solidFill>
                <a:ea typeface="+mn-ea"/>
              </a:rPr>
              <a:t> (1960)</a:t>
            </a:r>
          </a:p>
          <a:p>
            <a:pPr>
              <a:defRPr/>
            </a:pPr>
            <a:r>
              <a:rPr lang="en-US" dirty="0">
                <a:solidFill>
                  <a:schemeClr val="accent6"/>
                </a:solidFill>
                <a:ea typeface="+mn-ea"/>
              </a:rPr>
              <a:t>Jean-Luc Godard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0DF694C2-7C13-CE94-ACE8-CD80A9A1027C}"/>
              </a:ext>
            </a:extLst>
          </p:cNvPr>
          <p:cNvSpPr>
            <a:spLocks noGrp="1" noChangeArrowheads="1"/>
          </p:cNvSpPr>
          <p:nvPr>
            <p:ph type="title"/>
          </p:nvPr>
        </p:nvSpPr>
        <p:spPr/>
        <p:txBody>
          <a:bodyPr/>
          <a:lstStyle/>
          <a:p>
            <a:r>
              <a:rPr lang="en-US" altLang="en-US" sz="3600">
                <a:solidFill>
                  <a:schemeClr val="tx1"/>
                </a:solidFill>
              </a:rPr>
              <a:t>Post-contractual opportunism</a:t>
            </a:r>
            <a:endParaRPr lang="en-US" altLang="en-US">
              <a:solidFill>
                <a:srgbClr val="B90000"/>
              </a:solidFill>
            </a:endParaRPr>
          </a:p>
        </p:txBody>
      </p:sp>
      <p:sp>
        <p:nvSpPr>
          <p:cNvPr id="3" name="Content Placeholder 2">
            <a:extLst>
              <a:ext uri="{FF2B5EF4-FFF2-40B4-BE49-F238E27FC236}">
                <a16:creationId xmlns:a16="http://schemas.microsoft.com/office/drawing/2014/main" id="{E07D46BA-58B3-B78F-EBC3-5C260C4925FB}"/>
              </a:ext>
            </a:extLst>
          </p:cNvPr>
          <p:cNvSpPr>
            <a:spLocks noGrp="1"/>
          </p:cNvSpPr>
          <p:nvPr>
            <p:ph idx="1"/>
          </p:nvPr>
        </p:nvSpPr>
        <p:spPr/>
        <p:txBody>
          <a:bodyPr/>
          <a:lstStyle/>
          <a:p>
            <a:pPr>
              <a:defRPr/>
            </a:pPr>
            <a:r>
              <a:rPr lang="en-US" dirty="0">
                <a:solidFill>
                  <a:srgbClr val="C00000"/>
                </a:solidFill>
                <a:ea typeface="+mn-ea"/>
                <a:cs typeface="+mn-cs"/>
              </a:rPr>
              <a:t>No possibility of opportunism where no break-up costs </a:t>
            </a:r>
          </a:p>
        </p:txBody>
      </p:sp>
      <p:sp>
        <p:nvSpPr>
          <p:cNvPr id="30723" name="Slide Number Placeholder 3">
            <a:extLst>
              <a:ext uri="{FF2B5EF4-FFF2-40B4-BE49-F238E27FC236}">
                <a16:creationId xmlns:a16="http://schemas.microsoft.com/office/drawing/2014/main" id="{4CDC2844-579D-A317-3551-EFEB073D472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C159101-8C3B-1D45-9206-687808CD6E0D}" type="slidenum">
              <a:rPr lang="en-US" altLang="en-US" sz="1200" smtClean="0">
                <a:latin typeface="Verdana" panose="020B0604030504040204" pitchFamily="34" charset="0"/>
              </a:rPr>
              <a:pPr>
                <a:spcBef>
                  <a:spcPct val="0"/>
                </a:spcBef>
                <a:buFontTx/>
                <a:buNone/>
              </a:pPr>
              <a:t>14</a:t>
            </a:fld>
            <a:endParaRPr lang="en-US" altLang="en-US" sz="1200">
              <a:latin typeface="Verdana" panose="020B0604030504040204" pitchFamily="34" charset="0"/>
            </a:endParaRPr>
          </a:p>
        </p:txBody>
      </p:sp>
      <p:pic>
        <p:nvPicPr>
          <p:cNvPr id="30724" name="Picture 6">
            <a:extLst>
              <a:ext uri="{FF2B5EF4-FFF2-40B4-BE49-F238E27FC236}">
                <a16:creationId xmlns:a16="http://schemas.microsoft.com/office/drawing/2014/main" id="{7F866D12-CEAF-7401-8D41-9DB90B29CA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95600"/>
            <a:ext cx="4178300"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CA83B3DE-60A3-83AA-C1D3-F95461F24583}"/>
              </a:ext>
            </a:extLst>
          </p:cNvPr>
          <p:cNvSpPr>
            <a:spLocks noGrp="1" noChangeArrowheads="1"/>
          </p:cNvSpPr>
          <p:nvPr>
            <p:ph type="title"/>
          </p:nvPr>
        </p:nvSpPr>
        <p:spPr/>
        <p:txBody>
          <a:bodyPr/>
          <a:lstStyle/>
          <a:p>
            <a:r>
              <a:rPr lang="en-US" altLang="en-US" sz="3600">
                <a:solidFill>
                  <a:schemeClr val="tx1"/>
                </a:solidFill>
              </a:rPr>
              <a:t>Post-contractual opportunism</a:t>
            </a:r>
            <a:endParaRPr lang="en-US" altLang="en-US">
              <a:solidFill>
                <a:srgbClr val="000000"/>
              </a:solidFill>
            </a:endParaRPr>
          </a:p>
        </p:txBody>
      </p:sp>
      <p:sp>
        <p:nvSpPr>
          <p:cNvPr id="31746" name="Content Placeholder 2">
            <a:extLst>
              <a:ext uri="{FF2B5EF4-FFF2-40B4-BE49-F238E27FC236}">
                <a16:creationId xmlns:a16="http://schemas.microsoft.com/office/drawing/2014/main" id="{A0F9F7B5-96F3-7650-E675-F123AFFF3C53}"/>
              </a:ext>
            </a:extLst>
          </p:cNvPr>
          <p:cNvSpPr>
            <a:spLocks noGrp="1" noChangeArrowheads="1"/>
          </p:cNvSpPr>
          <p:nvPr>
            <p:ph idx="1"/>
          </p:nvPr>
        </p:nvSpPr>
        <p:spPr/>
        <p:txBody>
          <a:bodyPr/>
          <a:lstStyle/>
          <a:p>
            <a:r>
              <a:rPr lang="en-US" altLang="en-US"/>
              <a:t>Distinguish three cases:</a:t>
            </a:r>
          </a:p>
          <a:p>
            <a:pPr lvl="1"/>
            <a:r>
              <a:rPr lang="en-US" altLang="en-US"/>
              <a:t>Zero reliance and no costs to a break-up</a:t>
            </a:r>
          </a:p>
          <a:p>
            <a:pPr lvl="1"/>
            <a:r>
              <a:rPr lang="en-US" altLang="en-US">
                <a:solidFill>
                  <a:srgbClr val="C00000"/>
                </a:solidFill>
              </a:rPr>
              <a:t>Equal reliance on both side and equal break-up costs</a:t>
            </a:r>
          </a:p>
        </p:txBody>
      </p:sp>
      <p:sp>
        <p:nvSpPr>
          <p:cNvPr id="31747" name="Slide Number Placeholder 3">
            <a:extLst>
              <a:ext uri="{FF2B5EF4-FFF2-40B4-BE49-F238E27FC236}">
                <a16:creationId xmlns:a16="http://schemas.microsoft.com/office/drawing/2014/main" id="{7BB13507-2EFF-A571-126D-7B08215B1FD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B179AF8-506E-BD48-8390-FB54AAEF239D}" type="slidenum">
              <a:rPr lang="en-US" altLang="en-US" sz="1200" smtClean="0">
                <a:latin typeface="Verdana" panose="020B0604030504040204" pitchFamily="34" charset="0"/>
              </a:rPr>
              <a:pPr>
                <a:spcBef>
                  <a:spcPct val="0"/>
                </a:spcBef>
                <a:buFontTx/>
                <a:buNone/>
              </a:pPr>
              <a:t>15</a:t>
            </a:fld>
            <a:endParaRPr lang="en-US" altLang="en-US" sz="1200">
              <a:latin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72DEBAAD-404F-B600-EC75-2AC530BD690B}"/>
              </a:ext>
            </a:extLst>
          </p:cNvPr>
          <p:cNvSpPr>
            <a:spLocks noGrp="1" noChangeArrowheads="1"/>
          </p:cNvSpPr>
          <p:nvPr>
            <p:ph type="title"/>
          </p:nvPr>
        </p:nvSpPr>
        <p:spPr>
          <a:xfrm>
            <a:off x="574675" y="304800"/>
            <a:ext cx="8569325" cy="1219200"/>
          </a:xfrm>
        </p:spPr>
        <p:txBody>
          <a:bodyPr/>
          <a:lstStyle/>
          <a:p>
            <a:r>
              <a:rPr lang="en-US" altLang="en-US">
                <a:solidFill>
                  <a:srgbClr val="B90000"/>
                </a:solidFill>
              </a:rPr>
              <a:t>No opportunism if equal break-up costs</a:t>
            </a:r>
            <a:endParaRPr lang="en-US" altLang="en-US">
              <a:solidFill>
                <a:schemeClr val="tx1"/>
              </a:solidFill>
            </a:endParaRPr>
          </a:p>
        </p:txBody>
      </p:sp>
      <p:pic>
        <p:nvPicPr>
          <p:cNvPr id="32770" name="Content Placeholder 6">
            <a:extLst>
              <a:ext uri="{FF2B5EF4-FFF2-40B4-BE49-F238E27FC236}">
                <a16:creationId xmlns:a16="http://schemas.microsoft.com/office/drawing/2014/main" id="{7E2D00E4-0001-1E7F-F8C3-5E92482C4E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905000"/>
            <a:ext cx="6369050" cy="4267200"/>
          </a:xfrm>
        </p:spPr>
      </p:pic>
      <p:sp>
        <p:nvSpPr>
          <p:cNvPr id="32771" name="Slide Number Placeholder 3">
            <a:extLst>
              <a:ext uri="{FF2B5EF4-FFF2-40B4-BE49-F238E27FC236}">
                <a16:creationId xmlns:a16="http://schemas.microsoft.com/office/drawing/2014/main" id="{7AC787CF-F53F-3A6E-CBB0-A406AA4848A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C443E17-9652-1747-89E9-857275761906}" type="slidenum">
              <a:rPr lang="en-US" altLang="en-US" sz="1200" smtClean="0">
                <a:latin typeface="Verdana" panose="020B0604030504040204" pitchFamily="34" charset="0"/>
              </a:rPr>
              <a:pPr>
                <a:spcBef>
                  <a:spcPct val="0"/>
                </a:spcBef>
                <a:buFontTx/>
                <a:buNone/>
              </a:pPr>
              <a:t>16</a:t>
            </a:fld>
            <a:endParaRPr lang="en-US" altLang="en-US" sz="1200">
              <a:latin typeface="Verdana" panose="020B0604030504040204" pitchFamily="34" charset="0"/>
            </a:endParaRPr>
          </a:p>
        </p:txBody>
      </p:sp>
      <p:sp>
        <p:nvSpPr>
          <p:cNvPr id="32772" name="TextBox 7">
            <a:extLst>
              <a:ext uri="{FF2B5EF4-FFF2-40B4-BE49-F238E27FC236}">
                <a16:creationId xmlns:a16="http://schemas.microsoft.com/office/drawing/2014/main" id="{223B3E7B-AF80-DFB4-B78F-27AAFA53D2BE}"/>
              </a:ext>
            </a:extLst>
          </p:cNvPr>
          <p:cNvSpPr txBox="1">
            <a:spLocks noChangeArrowheads="1"/>
          </p:cNvSpPr>
          <p:nvPr/>
        </p:nvSpPr>
        <p:spPr bwMode="auto">
          <a:xfrm>
            <a:off x="2667000" y="6248400"/>
            <a:ext cx="1981200" cy="369888"/>
          </a:xfrm>
          <a:prstGeom prst="rect">
            <a:avLst/>
          </a:prstGeom>
          <a:solidFill>
            <a:srgbClr val="CCFFCC"/>
          </a:solidFill>
          <a:ln w="9525">
            <a:solidFill>
              <a:schemeClr val="accent2"/>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C00000"/>
                </a:solidFill>
                <a:latin typeface="Verdana" panose="020B0604030504040204" pitchFamily="34" charset="0"/>
              </a:rPr>
              <a:t>Dr Strangelove</a:t>
            </a:r>
          </a:p>
        </p:txBody>
      </p:sp>
      <p:sp>
        <p:nvSpPr>
          <p:cNvPr id="32773" name="TextBox 5">
            <a:extLst>
              <a:ext uri="{FF2B5EF4-FFF2-40B4-BE49-F238E27FC236}">
                <a16:creationId xmlns:a16="http://schemas.microsoft.com/office/drawing/2014/main" id="{767DE3D9-3CC4-11EE-3061-6FD5F771232E}"/>
              </a:ext>
            </a:extLst>
          </p:cNvPr>
          <p:cNvSpPr txBox="1">
            <a:spLocks noChangeArrowheads="1"/>
          </p:cNvSpPr>
          <p:nvPr/>
        </p:nvSpPr>
        <p:spPr bwMode="auto">
          <a:xfrm>
            <a:off x="7010400" y="4495800"/>
            <a:ext cx="1981200" cy="1200150"/>
          </a:xfrm>
          <a:prstGeom prst="rect">
            <a:avLst/>
          </a:prstGeom>
          <a:solidFill>
            <a:schemeClr val="bg1">
              <a:lumMod val="85000"/>
            </a:schemeClr>
          </a:solidFill>
          <a:ln w="9525">
            <a:solidFill>
              <a:srgbClr val="C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en-US" altLang="en-US" sz="2400" dirty="0">
                <a:solidFill>
                  <a:srgbClr val="C00000"/>
                </a:solidFill>
                <a:latin typeface="Verdana" panose="020B0604030504040204" pitchFamily="34" charset="0"/>
              </a:rPr>
              <a:t>Mutually </a:t>
            </a:r>
          </a:p>
          <a:p>
            <a:pPr>
              <a:spcBef>
                <a:spcPct val="0"/>
              </a:spcBef>
              <a:buFontTx/>
              <a:buNone/>
              <a:defRPr/>
            </a:pPr>
            <a:r>
              <a:rPr lang="en-US" altLang="en-US" sz="2400" dirty="0">
                <a:solidFill>
                  <a:srgbClr val="C00000"/>
                </a:solidFill>
                <a:latin typeface="Verdana" panose="020B0604030504040204" pitchFamily="34" charset="0"/>
              </a:rPr>
              <a:t>Assured </a:t>
            </a:r>
          </a:p>
          <a:p>
            <a:pPr>
              <a:spcBef>
                <a:spcPct val="0"/>
              </a:spcBef>
              <a:buFontTx/>
              <a:buNone/>
              <a:defRPr/>
            </a:pPr>
            <a:r>
              <a:rPr lang="en-US" altLang="en-US" sz="2400" dirty="0">
                <a:solidFill>
                  <a:srgbClr val="C00000"/>
                </a:solidFill>
                <a:latin typeface="Verdana" panose="020B0604030504040204" pitchFamily="34" charset="0"/>
              </a:rPr>
              <a:t>Destruction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a:extLst>
              <a:ext uri="{FF2B5EF4-FFF2-40B4-BE49-F238E27FC236}">
                <a16:creationId xmlns:a16="http://schemas.microsoft.com/office/drawing/2014/main" id="{0BA3CED6-74D2-8D17-7627-4C7A771B6E1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FDFBD13-9FE7-204A-A03A-2A51F9F7E987}" type="slidenum">
              <a:rPr lang="en-US" altLang="en-US" sz="1200" smtClean="0">
                <a:latin typeface="Verdana" panose="020B0604030504040204" pitchFamily="34" charset="0"/>
              </a:rPr>
              <a:pPr>
                <a:spcBef>
                  <a:spcPct val="0"/>
                </a:spcBef>
                <a:buFontTx/>
                <a:buNone/>
              </a:pPr>
              <a:t>17</a:t>
            </a:fld>
            <a:endParaRPr lang="en-US" altLang="en-US" sz="1200">
              <a:latin typeface="Verdana" panose="020B0604030504040204" pitchFamily="34" charset="0"/>
            </a:endParaRPr>
          </a:p>
        </p:txBody>
      </p:sp>
      <p:sp>
        <p:nvSpPr>
          <p:cNvPr id="33794" name="Rectangle 21">
            <a:extLst>
              <a:ext uri="{FF2B5EF4-FFF2-40B4-BE49-F238E27FC236}">
                <a16:creationId xmlns:a16="http://schemas.microsoft.com/office/drawing/2014/main" id="{42DAD4FB-54DA-5828-7DF9-5B06E2A40E31}"/>
              </a:ext>
            </a:extLst>
          </p:cNvPr>
          <p:cNvSpPr>
            <a:spLocks noGrp="1" noChangeArrowheads="1"/>
          </p:cNvSpPr>
          <p:nvPr>
            <p:ph type="title" idx="4294967295"/>
          </p:nvPr>
        </p:nvSpPr>
        <p:spPr>
          <a:xfrm>
            <a:off x="0" y="-152400"/>
            <a:ext cx="7772400" cy="1676400"/>
          </a:xfrm>
        </p:spPr>
        <p:txBody>
          <a:bodyPr/>
          <a:lstStyle/>
          <a:p>
            <a:pPr eaLnBrk="1" hangingPunct="1"/>
            <a:r>
              <a:rPr lang="en-US" altLang="en-US" sz="3600">
                <a:solidFill>
                  <a:schemeClr val="accent2"/>
                </a:solidFill>
              </a:rPr>
              <a:t>Mutually assured destruction</a:t>
            </a:r>
          </a:p>
        </p:txBody>
      </p:sp>
      <p:graphicFrame>
        <p:nvGraphicFramePr>
          <p:cNvPr id="894978" name="Group 2">
            <a:extLst>
              <a:ext uri="{FF2B5EF4-FFF2-40B4-BE49-F238E27FC236}">
                <a16:creationId xmlns:a16="http://schemas.microsoft.com/office/drawing/2014/main" id="{F3A15666-5112-55F9-EE68-5B14E62BB05D}"/>
              </a:ext>
            </a:extLst>
          </p:cNvPr>
          <p:cNvGraphicFramePr>
            <a:graphicFrameLocks noGrp="1"/>
          </p:cNvGraphicFramePr>
          <p:nvPr/>
        </p:nvGraphicFramePr>
        <p:xfrm>
          <a:off x="1828800" y="2362200"/>
          <a:ext cx="6096000" cy="3471863"/>
        </p:xfrm>
        <a:graphic>
          <a:graphicData uri="http://schemas.openxmlformats.org/drawingml/2006/table">
            <a:tbl>
              <a:tblPr/>
              <a:tblGrid>
                <a:gridCol w="2032000">
                  <a:extLst>
                    <a:ext uri="{9D8B030D-6E8A-4147-A177-3AD203B41FA5}">
                      <a16:colId xmlns:a16="http://schemas.microsoft.com/office/drawing/2014/main" val="20000"/>
                    </a:ext>
                  </a:extLst>
                </a:gridCol>
                <a:gridCol w="2006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762000">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altLang="en-US" sz="2600" b="0" i="0" u="none" strike="noStrike" cap="none" normalizeH="0" baseline="0">
                        <a:ln>
                          <a:noFill/>
                        </a:ln>
                        <a:solidFill>
                          <a:schemeClr val="tx1"/>
                        </a:solidFill>
                        <a:effectLst/>
                        <a:latin typeface="Verdana" panose="020B0604030504040204" pitchFamily="34" charset="0"/>
                        <a:ea typeface="MS PGothic" panose="020B0600070205080204" pitchFamily="34" charset="-128"/>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600" b="0" i="0" u="none" strike="noStrike" cap="none" normalizeH="0" baseline="0">
                          <a:ln>
                            <a:noFill/>
                          </a:ln>
                          <a:solidFill>
                            <a:srgbClr val="FF0000"/>
                          </a:solidFill>
                          <a:effectLst/>
                          <a:latin typeface="Verdana" panose="020B0604030504040204" pitchFamily="34" charset="0"/>
                          <a:ea typeface="MS PGothic" panose="020B0600070205080204" pitchFamily="34" charset="-128"/>
                        </a:rPr>
                        <a:t>Cooperate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600" b="0" i="0" u="none" strike="noStrike" cap="none" normalizeH="0" baseline="0">
                          <a:ln>
                            <a:noFill/>
                          </a:ln>
                          <a:solidFill>
                            <a:srgbClr val="FF0000"/>
                          </a:solidFill>
                          <a:effectLst/>
                          <a:latin typeface="Verdana" panose="020B0604030504040204" pitchFamily="34" charset="0"/>
                          <a:ea typeface="MS PGothic" panose="020B0600070205080204" pitchFamily="34" charset="-128"/>
                        </a:rPr>
                        <a:t>Defect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5725">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600" b="0" i="0" u="none" strike="noStrike" cap="none" normalizeH="0" baseline="0">
                          <a:ln>
                            <a:noFill/>
                          </a:ln>
                          <a:solidFill>
                            <a:srgbClr val="FF0000"/>
                          </a:solidFill>
                          <a:effectLst/>
                          <a:latin typeface="Verdana" panose="020B0604030504040204" pitchFamily="34" charset="0"/>
                          <a:ea typeface="MS PGothic" panose="020B0600070205080204" pitchFamily="34" charset="-128"/>
                        </a:rPr>
                        <a:t>Cooperate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600" b="0" i="0" u="none" strike="noStrike" cap="none" normalizeH="0" baseline="0">
                          <a:ln>
                            <a:noFill/>
                          </a:ln>
                          <a:solidFill>
                            <a:schemeClr val="tx1"/>
                          </a:solidFill>
                          <a:effectLst/>
                          <a:latin typeface="Verdana" panose="020B0604030504040204" pitchFamily="34" charset="0"/>
                          <a:ea typeface="MS PGothic" panose="020B0600070205080204" pitchFamily="34" charset="-128"/>
                        </a:rPr>
                        <a:t>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3600" b="0" i="0" u="none" strike="noStrike" cap="none" normalizeH="0" baseline="0">
                          <a:ln>
                            <a:noFill/>
                          </a:ln>
                          <a:solidFill>
                            <a:schemeClr val="tx1"/>
                          </a:solidFill>
                          <a:effectLst/>
                          <a:latin typeface="Verdana" panose="020B0604030504040204" pitchFamily="34" charset="0"/>
                          <a:ea typeface="MS PGothic" panose="020B0600070205080204" pitchFamily="34" charset="-128"/>
                        </a:rPr>
                        <a:t>-∞,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1"/>
                  </a:ext>
                </a:extLst>
              </a:tr>
              <a:tr h="1354138">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600" b="0" i="0" u="none" strike="noStrike" cap="none" normalizeH="0" baseline="0">
                          <a:ln>
                            <a:noFill/>
                          </a:ln>
                          <a:solidFill>
                            <a:srgbClr val="FF0000"/>
                          </a:solidFill>
                          <a:effectLst/>
                          <a:latin typeface="Verdana" panose="020B0604030504040204" pitchFamily="34" charset="0"/>
                          <a:ea typeface="MS PGothic" panose="020B0600070205080204" pitchFamily="34" charset="-128"/>
                        </a:rPr>
                        <a:t>Defect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3600" b="0" i="0" u="none" strike="noStrike" cap="none" normalizeH="0" baseline="0">
                          <a:ln>
                            <a:noFill/>
                          </a:ln>
                          <a:solidFill>
                            <a:schemeClr val="tx1"/>
                          </a:solidFill>
                          <a:effectLst/>
                          <a:latin typeface="Verdana" panose="020B0604030504040204" pitchFamily="34" charset="0"/>
                          <a:ea typeface="MS PGothic" panose="020B0600070205080204" pitchFamily="34" charset="-128"/>
                        </a:rPr>
                        <a:t>-∞,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3600" b="0" i="0" u="none" strike="noStrike" cap="none" normalizeH="0" baseline="0">
                          <a:ln>
                            <a:noFill/>
                          </a:ln>
                          <a:solidFill>
                            <a:schemeClr val="tx1"/>
                          </a:solidFill>
                          <a:effectLst/>
                          <a:latin typeface="Verdana" panose="020B0604030504040204" pitchFamily="34" charset="0"/>
                          <a:ea typeface="MS PGothic" panose="020B0600070205080204" pitchFamily="34" charset="-128"/>
                        </a:rPr>
                        <a:t>-∞,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2"/>
                  </a:ext>
                </a:extLst>
              </a:tr>
            </a:tbl>
          </a:graphicData>
        </a:graphic>
      </p:graphicFrame>
      <p:sp>
        <p:nvSpPr>
          <p:cNvPr id="33813" name="Text Box 20">
            <a:extLst>
              <a:ext uri="{FF2B5EF4-FFF2-40B4-BE49-F238E27FC236}">
                <a16:creationId xmlns:a16="http://schemas.microsoft.com/office/drawing/2014/main" id="{7A42031C-FD04-4490-16F4-F8563ACD318D}"/>
              </a:ext>
            </a:extLst>
          </p:cNvPr>
          <p:cNvSpPr txBox="1">
            <a:spLocks noChangeArrowheads="1"/>
          </p:cNvSpPr>
          <p:nvPr/>
        </p:nvSpPr>
        <p:spPr bwMode="auto">
          <a:xfrm>
            <a:off x="4953000" y="1752600"/>
            <a:ext cx="1571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800">
                <a:latin typeface="Times New Roman" panose="02020603050405020304" pitchFamily="18" charset="0"/>
              </a:rPr>
              <a:t>Player 2</a:t>
            </a:r>
          </a:p>
        </p:txBody>
      </p:sp>
      <p:sp>
        <p:nvSpPr>
          <p:cNvPr id="33814" name="Text Box 23">
            <a:extLst>
              <a:ext uri="{FF2B5EF4-FFF2-40B4-BE49-F238E27FC236}">
                <a16:creationId xmlns:a16="http://schemas.microsoft.com/office/drawing/2014/main" id="{D724BFAC-03AD-AAE0-280E-5DA6C6972FE6}"/>
              </a:ext>
            </a:extLst>
          </p:cNvPr>
          <p:cNvSpPr txBox="1">
            <a:spLocks noChangeArrowheads="1"/>
          </p:cNvSpPr>
          <p:nvPr/>
        </p:nvSpPr>
        <p:spPr bwMode="auto">
          <a:xfrm>
            <a:off x="5851525" y="48625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600">
              <a:latin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34516ECD-5355-881E-C394-AC4614E64AA7}"/>
              </a:ext>
            </a:extLst>
          </p:cNvPr>
          <p:cNvSpPr>
            <a:spLocks noGrp="1" noChangeArrowheads="1"/>
          </p:cNvSpPr>
          <p:nvPr>
            <p:ph type="title"/>
          </p:nvPr>
        </p:nvSpPr>
        <p:spPr/>
        <p:txBody>
          <a:bodyPr/>
          <a:lstStyle/>
          <a:p>
            <a:r>
              <a:rPr lang="en-US" altLang="en-US" sz="3600">
                <a:solidFill>
                  <a:schemeClr val="tx1"/>
                </a:solidFill>
              </a:rPr>
              <a:t>Post-contractual opportunism</a:t>
            </a:r>
            <a:endParaRPr lang="en-US" altLang="en-US"/>
          </a:p>
        </p:txBody>
      </p:sp>
      <p:sp>
        <p:nvSpPr>
          <p:cNvPr id="35842" name="Content Placeholder 2">
            <a:extLst>
              <a:ext uri="{FF2B5EF4-FFF2-40B4-BE49-F238E27FC236}">
                <a16:creationId xmlns:a16="http://schemas.microsoft.com/office/drawing/2014/main" id="{471F39AF-2221-2273-D8E1-8F4D261D7166}"/>
              </a:ext>
            </a:extLst>
          </p:cNvPr>
          <p:cNvSpPr>
            <a:spLocks noGrp="1" noChangeArrowheads="1"/>
          </p:cNvSpPr>
          <p:nvPr>
            <p:ph idx="1"/>
          </p:nvPr>
        </p:nvSpPr>
        <p:spPr/>
        <p:txBody>
          <a:bodyPr/>
          <a:lstStyle/>
          <a:p>
            <a:r>
              <a:rPr lang="en-US" altLang="en-US"/>
              <a:t>Distinguish three cases:</a:t>
            </a:r>
          </a:p>
          <a:p>
            <a:pPr lvl="1"/>
            <a:r>
              <a:rPr lang="en-US" altLang="en-US"/>
              <a:t>Zero reliance and no costs to a break-up</a:t>
            </a:r>
          </a:p>
          <a:p>
            <a:pPr lvl="1"/>
            <a:r>
              <a:rPr lang="en-US" altLang="en-US"/>
              <a:t>Equal reliance on both side</a:t>
            </a:r>
          </a:p>
          <a:p>
            <a:pPr lvl="1"/>
            <a:r>
              <a:rPr lang="en-US" altLang="en-US">
                <a:solidFill>
                  <a:srgbClr val="C00000"/>
                </a:solidFill>
              </a:rPr>
              <a:t>Asymmetric break-up costs</a:t>
            </a:r>
          </a:p>
        </p:txBody>
      </p:sp>
      <p:sp>
        <p:nvSpPr>
          <p:cNvPr id="35843" name="Slide Number Placeholder 3">
            <a:extLst>
              <a:ext uri="{FF2B5EF4-FFF2-40B4-BE49-F238E27FC236}">
                <a16:creationId xmlns:a16="http://schemas.microsoft.com/office/drawing/2014/main" id="{001ED8B3-2545-B749-C9DE-61EF861B67D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D0E8DB2-CA06-3F44-ABD2-05B3C2E963B4}" type="slidenum">
              <a:rPr lang="en-US" altLang="en-US" sz="1200" smtClean="0">
                <a:latin typeface="Verdana" panose="020B0604030504040204" pitchFamily="34" charset="0"/>
              </a:rPr>
              <a:pPr>
                <a:spcBef>
                  <a:spcPct val="0"/>
                </a:spcBef>
                <a:buFontTx/>
                <a:buNone/>
              </a:pPr>
              <a:t>18</a:t>
            </a:fld>
            <a:endParaRPr lang="en-US" altLang="en-US" sz="1200">
              <a:latin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D19EBC0-18CA-2D35-9DCB-69E50466F6FF}"/>
              </a:ext>
            </a:extLst>
          </p:cNvPr>
          <p:cNvSpPr>
            <a:spLocks noGrp="1"/>
          </p:cNvSpPr>
          <p:nvPr>
            <p:ph type="title"/>
          </p:nvPr>
        </p:nvSpPr>
        <p:spPr>
          <a:xfrm>
            <a:off x="287338" y="228600"/>
            <a:ext cx="8569325" cy="1295400"/>
          </a:xfrm>
        </p:spPr>
        <p:txBody>
          <a:bodyPr/>
          <a:lstStyle/>
          <a:p>
            <a:pPr>
              <a:defRPr/>
            </a:pPr>
            <a:r>
              <a:rPr lang="en-US" sz="2800" dirty="0">
                <a:solidFill>
                  <a:srgbClr val="C00000"/>
                </a:solidFill>
                <a:ea typeface="+mj-ea"/>
                <a:cs typeface="+mj-cs"/>
              </a:rPr>
              <a:t>Asymmetric break-up costs and Opportunism </a:t>
            </a:r>
          </a:p>
        </p:txBody>
      </p:sp>
      <p:sp>
        <p:nvSpPr>
          <p:cNvPr id="3" name="Content Placeholder 2">
            <a:extLst>
              <a:ext uri="{FF2B5EF4-FFF2-40B4-BE49-F238E27FC236}">
                <a16:creationId xmlns:a16="http://schemas.microsoft.com/office/drawing/2014/main" id="{1CA7D357-4282-8089-CE24-7BF560F75A15}"/>
              </a:ext>
            </a:extLst>
          </p:cNvPr>
          <p:cNvSpPr>
            <a:spLocks noGrp="1"/>
          </p:cNvSpPr>
          <p:nvPr>
            <p:ph idx="1"/>
          </p:nvPr>
        </p:nvSpPr>
        <p:spPr/>
        <p:txBody>
          <a:bodyPr/>
          <a:lstStyle/>
          <a:p>
            <a:pPr>
              <a:defRPr/>
            </a:pPr>
            <a:r>
              <a:rPr lang="en-US" dirty="0">
                <a:ea typeface="+mn-ea"/>
                <a:cs typeface="+mn-cs"/>
              </a:rPr>
              <a:t>Where only one </a:t>
            </a:r>
          </a:p>
          <a:p>
            <a:pPr>
              <a:buFont typeface="Wingdings" pitchFamily="2" charset="2"/>
              <a:buNone/>
              <a:defRPr/>
            </a:pPr>
            <a:r>
              <a:rPr lang="en-US" dirty="0">
                <a:ea typeface="+mn-ea"/>
                <a:cs typeface="+mn-cs"/>
              </a:rPr>
              <a:t>person invests, the </a:t>
            </a:r>
          </a:p>
          <a:p>
            <a:pPr>
              <a:buFont typeface="Wingdings" pitchFamily="2" charset="2"/>
              <a:buNone/>
              <a:defRPr/>
            </a:pPr>
            <a:r>
              <a:rPr lang="en-US" dirty="0">
                <a:solidFill>
                  <a:srgbClr val="000000"/>
                </a:solidFill>
                <a:ea typeface="+mn-ea"/>
                <a:cs typeface="+mn-cs"/>
              </a:rPr>
              <a:t>other has a </a:t>
            </a:r>
          </a:p>
          <a:p>
            <a:pPr>
              <a:buFont typeface="Wingdings" pitchFamily="2" charset="2"/>
              <a:buNone/>
              <a:defRPr/>
            </a:pPr>
            <a:r>
              <a:rPr lang="en-US" u="sng" dirty="0">
                <a:solidFill>
                  <a:srgbClr val="C00000"/>
                </a:solidFill>
                <a:ea typeface="+mn-ea"/>
                <a:cs typeface="+mn-cs"/>
              </a:rPr>
              <a:t>threat advantage</a:t>
            </a:r>
          </a:p>
        </p:txBody>
      </p:sp>
      <p:sp>
        <p:nvSpPr>
          <p:cNvPr id="36867" name="Slide Number Placeholder 3">
            <a:extLst>
              <a:ext uri="{FF2B5EF4-FFF2-40B4-BE49-F238E27FC236}">
                <a16:creationId xmlns:a16="http://schemas.microsoft.com/office/drawing/2014/main" id="{F22D7A83-0DE6-C8F4-6D0F-4B5F391C1AA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27E9B09-81D9-9F44-B760-2D67E01B6D0E}" type="slidenum">
              <a:rPr lang="en-US" altLang="en-US" sz="1200" smtClean="0">
                <a:latin typeface="Verdana" panose="020B0604030504040204" pitchFamily="34" charset="0"/>
              </a:rPr>
              <a:pPr>
                <a:spcBef>
                  <a:spcPct val="0"/>
                </a:spcBef>
                <a:buFontTx/>
                <a:buNone/>
              </a:pPr>
              <a:t>19</a:t>
            </a:fld>
            <a:endParaRPr lang="en-US" altLang="en-US" sz="1200">
              <a:latin typeface="Verdana" panose="020B0604030504040204" pitchFamily="34" charset="0"/>
            </a:endParaRPr>
          </a:p>
        </p:txBody>
      </p:sp>
      <p:sp>
        <p:nvSpPr>
          <p:cNvPr id="8" name="TextBox 7">
            <a:extLst>
              <a:ext uri="{FF2B5EF4-FFF2-40B4-BE49-F238E27FC236}">
                <a16:creationId xmlns:a16="http://schemas.microsoft.com/office/drawing/2014/main" id="{74C8BB36-4F56-7EF3-26DB-696FF4A92D6A}"/>
              </a:ext>
            </a:extLst>
          </p:cNvPr>
          <p:cNvSpPr txBox="1"/>
          <p:nvPr/>
        </p:nvSpPr>
        <p:spPr>
          <a:xfrm>
            <a:off x="1676400" y="4953000"/>
            <a:ext cx="2895600" cy="646113"/>
          </a:xfrm>
          <a:prstGeom prst="rect">
            <a:avLst/>
          </a:prstGeom>
          <a:solidFill>
            <a:srgbClr val="CCFFCC"/>
          </a:solidFill>
          <a:ln>
            <a:solidFill>
              <a:srgbClr val="C00000"/>
            </a:solidFill>
          </a:ln>
        </p:spPr>
        <p:txBody>
          <a:bodyPr>
            <a:spAutoFit/>
          </a:bodyPr>
          <a:lstStyle/>
          <a:p>
            <a:pPr>
              <a:defRPr/>
            </a:pPr>
            <a:r>
              <a:rPr lang="en-US" dirty="0">
                <a:solidFill>
                  <a:srgbClr val="C00000"/>
                </a:solidFill>
                <a:ea typeface="+mn-ea"/>
              </a:rPr>
              <a:t>Ford Maddox Brown, </a:t>
            </a:r>
            <a:r>
              <a:rPr lang="en-US" i="1" dirty="0">
                <a:solidFill>
                  <a:srgbClr val="C00000"/>
                </a:solidFill>
                <a:ea typeface="+mn-ea"/>
              </a:rPr>
              <a:t>Stages of Cruelty</a:t>
            </a:r>
          </a:p>
        </p:txBody>
      </p:sp>
      <p:pic>
        <p:nvPicPr>
          <p:cNvPr id="36869" name="Picture 8">
            <a:extLst>
              <a:ext uri="{FF2B5EF4-FFF2-40B4-BE49-F238E27FC236}">
                <a16:creationId xmlns:a16="http://schemas.microsoft.com/office/drawing/2014/main" id="{3235A57E-1AE2-06D2-2004-C75866608C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1828800"/>
            <a:ext cx="43338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50E50783-D4DF-DE25-4F4E-7EFDFF7D297D}"/>
              </a:ext>
            </a:extLst>
          </p:cNvPr>
          <p:cNvSpPr>
            <a:spLocks noGrp="1" noChangeArrowheads="1"/>
          </p:cNvSpPr>
          <p:nvPr>
            <p:ph type="title"/>
          </p:nvPr>
        </p:nvSpPr>
        <p:spPr/>
        <p:txBody>
          <a:bodyPr/>
          <a:lstStyle/>
          <a:p>
            <a:r>
              <a:rPr lang="en-US" altLang="en-US">
                <a:solidFill>
                  <a:srgbClr val="B90000"/>
                </a:solidFill>
              </a:rPr>
              <a:t>The Reliance Problem</a:t>
            </a:r>
            <a:endParaRPr lang="en-US" altLang="en-US"/>
          </a:p>
        </p:txBody>
      </p:sp>
      <p:sp>
        <p:nvSpPr>
          <p:cNvPr id="18434" name="Content Placeholder 2">
            <a:extLst>
              <a:ext uri="{FF2B5EF4-FFF2-40B4-BE49-F238E27FC236}">
                <a16:creationId xmlns:a16="http://schemas.microsoft.com/office/drawing/2014/main" id="{6B252B74-9CC3-86AD-62E9-110CB28C24E7}"/>
              </a:ext>
            </a:extLst>
          </p:cNvPr>
          <p:cNvSpPr>
            <a:spLocks noGrp="1" noChangeArrowheads="1"/>
          </p:cNvSpPr>
          <p:nvPr>
            <p:ph idx="1"/>
          </p:nvPr>
        </p:nvSpPr>
        <p:spPr/>
        <p:txBody>
          <a:bodyPr/>
          <a:lstStyle/>
          <a:p>
            <a:r>
              <a:rPr lang="en-US" altLang="en-US" dirty="0"/>
              <a:t>You and I contemplate a joint venture which, if successful, promises $10M in profits for each of us. </a:t>
            </a:r>
          </a:p>
          <a:p>
            <a:pPr lvl="1"/>
            <a:r>
              <a:rPr lang="en-US" altLang="en-US" dirty="0"/>
              <a:t>To see if the deal is worthwhile, you must build a prototype for $50,000. If I decide not to do the deal, the prototype is worthless.</a:t>
            </a:r>
          </a:p>
          <a:p>
            <a:pPr lvl="1"/>
            <a:r>
              <a:rPr lang="en-US" altLang="en-US" dirty="0"/>
              <a:t>Assume I can’t specify ex ante what counts as a permissible rejection.</a:t>
            </a:r>
          </a:p>
        </p:txBody>
      </p:sp>
      <p:sp>
        <p:nvSpPr>
          <p:cNvPr id="18435" name="Slide Number Placeholder 3">
            <a:extLst>
              <a:ext uri="{FF2B5EF4-FFF2-40B4-BE49-F238E27FC236}">
                <a16:creationId xmlns:a16="http://schemas.microsoft.com/office/drawing/2014/main" id="{428B6B64-EC25-3E53-3018-BCB6CEF8062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88A378A-0A1E-9D46-BB70-58AFC2E21AEA}" type="slidenum">
              <a:rPr lang="en-US" altLang="en-US" sz="1200" smtClean="0">
                <a:latin typeface="Verdana" panose="020B0604030504040204" pitchFamily="34" charset="0"/>
              </a:rPr>
              <a:pPr>
                <a:spcBef>
                  <a:spcPct val="0"/>
                </a:spcBef>
                <a:buFontTx/>
                <a:buNone/>
              </a:pPr>
              <a:t>2</a:t>
            </a:fld>
            <a:endParaRPr lang="en-US" altLang="en-US" sz="1200">
              <a:latin typeface="Verdan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a:extLst>
              <a:ext uri="{FF2B5EF4-FFF2-40B4-BE49-F238E27FC236}">
                <a16:creationId xmlns:a16="http://schemas.microsoft.com/office/drawing/2014/main" id="{300B03CA-7FDC-648F-33A6-C5515EBE942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CBE936D-7959-CF49-9453-830CEA6C2B90}" type="slidenum">
              <a:rPr lang="en-US" altLang="en-US" sz="1200" smtClean="0">
                <a:latin typeface="Verdana" panose="020B0604030504040204" pitchFamily="34" charset="0"/>
              </a:rPr>
              <a:pPr>
                <a:spcBef>
                  <a:spcPct val="0"/>
                </a:spcBef>
                <a:buFontTx/>
                <a:buNone/>
              </a:pPr>
              <a:t>20</a:t>
            </a:fld>
            <a:endParaRPr lang="en-US" altLang="en-US" sz="1200">
              <a:latin typeface="Verdana" panose="020B0604030504040204" pitchFamily="34" charset="0"/>
            </a:endParaRPr>
          </a:p>
        </p:txBody>
      </p:sp>
      <p:sp>
        <p:nvSpPr>
          <p:cNvPr id="37890" name="Title 1">
            <a:extLst>
              <a:ext uri="{FF2B5EF4-FFF2-40B4-BE49-F238E27FC236}">
                <a16:creationId xmlns:a16="http://schemas.microsoft.com/office/drawing/2014/main" id="{4486EB7B-35E6-EA40-E92A-7BD36D05D834}"/>
              </a:ext>
            </a:extLst>
          </p:cNvPr>
          <p:cNvSpPr>
            <a:spLocks noGrp="1" noChangeArrowheads="1"/>
          </p:cNvSpPr>
          <p:nvPr>
            <p:ph type="title" idx="4294967295"/>
          </p:nvPr>
        </p:nvSpPr>
        <p:spPr>
          <a:xfrm>
            <a:off x="762000" y="230188"/>
            <a:ext cx="8001000" cy="1216025"/>
          </a:xfrm>
        </p:spPr>
        <p:txBody>
          <a:bodyPr/>
          <a:lstStyle/>
          <a:p>
            <a:r>
              <a:rPr lang="en-US" altLang="en-US">
                <a:solidFill>
                  <a:srgbClr val="990000"/>
                </a:solidFill>
              </a:rPr>
              <a:t>Why is Opportunism a problem?</a:t>
            </a:r>
            <a:endParaRPr lang="en-US" altLang="en-US"/>
          </a:p>
        </p:txBody>
      </p:sp>
      <p:sp>
        <p:nvSpPr>
          <p:cNvPr id="37891" name="Content Placeholder 2">
            <a:extLst>
              <a:ext uri="{FF2B5EF4-FFF2-40B4-BE49-F238E27FC236}">
                <a16:creationId xmlns:a16="http://schemas.microsoft.com/office/drawing/2014/main" id="{35E55056-24C6-3A60-83B8-CB20DE8D3C51}"/>
              </a:ext>
            </a:extLst>
          </p:cNvPr>
          <p:cNvSpPr>
            <a:spLocks noGrp="1" noChangeArrowheads="1"/>
          </p:cNvSpPr>
          <p:nvPr>
            <p:ph idx="4294967295"/>
          </p:nvPr>
        </p:nvSpPr>
        <p:spPr>
          <a:xfrm>
            <a:off x="0" y="1752600"/>
            <a:ext cx="8001000" cy="4267200"/>
          </a:xfrm>
        </p:spPr>
        <p:txBody>
          <a:bodyPr/>
          <a:lstStyle/>
          <a:p>
            <a:endParaRPr lang="en-US" altLang="en-US"/>
          </a:p>
          <a:p>
            <a:r>
              <a:rPr lang="en-US" altLang="en-US"/>
              <a:t>Ex post a </a:t>
            </a:r>
            <a:r>
              <a:rPr lang="en-US" altLang="en-US">
                <a:solidFill>
                  <a:srgbClr val="C00000"/>
                </a:solidFill>
              </a:rPr>
              <a:t>fairness</a:t>
            </a:r>
            <a:r>
              <a:rPr lang="en-US" altLang="en-US">
                <a:solidFill>
                  <a:schemeClr val="accent2"/>
                </a:solidFill>
              </a:rPr>
              <a:t> </a:t>
            </a:r>
            <a:r>
              <a:rPr lang="en-US" altLang="en-US"/>
              <a:t>issue</a:t>
            </a:r>
            <a:r>
              <a:rPr lang="en-US" altLang="en-US">
                <a:solidFill>
                  <a:schemeClr val="accent2"/>
                </a:solidFill>
              </a:rPr>
              <a:t> </a:t>
            </a:r>
            <a:r>
              <a:rPr lang="en-US" altLang="en-US"/>
              <a:t>when the opportunistic person uses his position to gain an unbargained-for advantage:</a:t>
            </a:r>
          </a:p>
          <a:p>
            <a:pPr>
              <a:buFont typeface="Wingdings" pitchFamily="2" charset="2"/>
              <a:buNone/>
            </a:pPr>
            <a:endParaRPr lang="en-US" altLang="en-US"/>
          </a:p>
          <a:p>
            <a:pPr>
              <a:buFont typeface="Wingdings" pitchFamily="2" charset="2"/>
              <a:buNone/>
            </a:pPr>
            <a:endParaRPr lang="en-US" altLang="en-US"/>
          </a:p>
        </p:txBody>
      </p:sp>
      <p:sp>
        <p:nvSpPr>
          <p:cNvPr id="37892" name="Slide Number Placeholder 3">
            <a:extLst>
              <a:ext uri="{FF2B5EF4-FFF2-40B4-BE49-F238E27FC236}">
                <a16:creationId xmlns:a16="http://schemas.microsoft.com/office/drawing/2014/main" id="{C2848534-51E4-63FE-242E-0DCF0DC0AA59}"/>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D9DA0EF9-E758-294A-8F0D-F7E86B354BD1}" type="slidenum">
              <a:rPr lang="en-US" altLang="en-US" sz="1200">
                <a:latin typeface="Verdana" panose="020B0604030504040204" pitchFamily="34" charset="0"/>
              </a:rPr>
              <a:pPr algn="r" eaLnBrk="1" hangingPunct="1">
                <a:spcBef>
                  <a:spcPct val="0"/>
                </a:spcBef>
                <a:buFontTx/>
                <a:buNone/>
              </a:pPr>
              <a:t>20</a:t>
            </a:fld>
            <a:endParaRPr lang="en-US" altLang="en-US" sz="1200">
              <a:latin typeface="Verdana" panose="020B0604030504040204" pitchFamily="34" charset="0"/>
            </a:endParaRPr>
          </a:p>
        </p:txBody>
      </p:sp>
      <p:pic>
        <p:nvPicPr>
          <p:cNvPr id="37893" name="Picture 8">
            <a:extLst>
              <a:ext uri="{FF2B5EF4-FFF2-40B4-BE49-F238E27FC236}">
                <a16:creationId xmlns:a16="http://schemas.microsoft.com/office/drawing/2014/main" id="{A62BEC0D-A811-EFB4-3726-756099CBFBD4}"/>
              </a:ext>
            </a:extLst>
          </p:cNvPr>
          <p:cNvPicPr>
            <a:picLocks noChangeAspect="1"/>
          </p:cNvPicPr>
          <p:nvPr/>
        </p:nvPicPr>
        <p:blipFill>
          <a:blip r:embed="rId3">
            <a:extLst>
              <a:ext uri="{28A0092B-C50C-407E-A947-70E740481C1C}">
                <a14:useLocalDpi xmlns:a14="http://schemas.microsoft.com/office/drawing/2010/main" val="0"/>
              </a:ext>
            </a:extLst>
          </a:blip>
          <a:srcRect l="36703" t="11427" r="33408" b="65715"/>
          <a:stretch>
            <a:fillRect/>
          </a:stretch>
        </p:blipFill>
        <p:spPr bwMode="auto">
          <a:xfrm>
            <a:off x="5943600" y="3846513"/>
            <a:ext cx="3200400" cy="30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a:extLst>
              <a:ext uri="{FF2B5EF4-FFF2-40B4-BE49-F238E27FC236}">
                <a16:creationId xmlns:a16="http://schemas.microsoft.com/office/drawing/2014/main" id="{ADBC4253-9BB4-7D54-D0EE-DDF96942FBA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955E02B-8DA3-E449-8D2C-170B694861C6}" type="slidenum">
              <a:rPr lang="en-US" altLang="en-US" sz="1200" smtClean="0">
                <a:latin typeface="Verdana" panose="020B0604030504040204" pitchFamily="34" charset="0"/>
              </a:rPr>
              <a:pPr>
                <a:spcBef>
                  <a:spcPct val="0"/>
                </a:spcBef>
                <a:buFontTx/>
                <a:buNone/>
              </a:pPr>
              <a:t>21</a:t>
            </a:fld>
            <a:endParaRPr lang="en-US" altLang="en-US" sz="1200">
              <a:latin typeface="Verdana" panose="020B0604030504040204" pitchFamily="34" charset="0"/>
            </a:endParaRPr>
          </a:p>
        </p:txBody>
      </p:sp>
      <p:sp>
        <p:nvSpPr>
          <p:cNvPr id="39938" name="Title 1">
            <a:extLst>
              <a:ext uri="{FF2B5EF4-FFF2-40B4-BE49-F238E27FC236}">
                <a16:creationId xmlns:a16="http://schemas.microsoft.com/office/drawing/2014/main" id="{D33C84D7-E219-4F1C-9C4F-635534F78D0E}"/>
              </a:ext>
            </a:extLst>
          </p:cNvPr>
          <p:cNvSpPr>
            <a:spLocks noGrp="1" noChangeArrowheads="1"/>
          </p:cNvSpPr>
          <p:nvPr>
            <p:ph type="title" idx="4294967295"/>
          </p:nvPr>
        </p:nvSpPr>
        <p:spPr>
          <a:xfrm>
            <a:off x="685800" y="230188"/>
            <a:ext cx="8001000" cy="1216025"/>
          </a:xfrm>
        </p:spPr>
        <p:txBody>
          <a:bodyPr/>
          <a:lstStyle/>
          <a:p>
            <a:r>
              <a:rPr lang="en-US" altLang="en-US">
                <a:solidFill>
                  <a:srgbClr val="990000"/>
                </a:solidFill>
              </a:rPr>
              <a:t>Why is Opportunism a problem?</a:t>
            </a:r>
            <a:endParaRPr lang="en-US" altLang="en-US"/>
          </a:p>
        </p:txBody>
      </p:sp>
      <p:sp>
        <p:nvSpPr>
          <p:cNvPr id="39939" name="Content Placeholder 2">
            <a:extLst>
              <a:ext uri="{FF2B5EF4-FFF2-40B4-BE49-F238E27FC236}">
                <a16:creationId xmlns:a16="http://schemas.microsoft.com/office/drawing/2014/main" id="{E117C926-AABA-4538-D604-A29F378142BE}"/>
              </a:ext>
            </a:extLst>
          </p:cNvPr>
          <p:cNvSpPr>
            <a:spLocks noGrp="1" noChangeArrowheads="1"/>
          </p:cNvSpPr>
          <p:nvPr>
            <p:ph idx="4294967295"/>
          </p:nvPr>
        </p:nvSpPr>
        <p:spPr>
          <a:xfrm>
            <a:off x="0" y="1752600"/>
            <a:ext cx="8001000" cy="4267200"/>
          </a:xfrm>
        </p:spPr>
        <p:txBody>
          <a:bodyPr/>
          <a:lstStyle/>
          <a:p>
            <a:endParaRPr lang="en-US" altLang="en-US"/>
          </a:p>
          <a:p>
            <a:r>
              <a:rPr lang="en-US" altLang="en-US"/>
              <a:t>Ex ante an </a:t>
            </a:r>
            <a:r>
              <a:rPr lang="en-US" altLang="en-US">
                <a:solidFill>
                  <a:srgbClr val="C00000"/>
                </a:solidFill>
              </a:rPr>
              <a:t>efficiency</a:t>
            </a:r>
            <a:r>
              <a:rPr lang="en-US" altLang="en-US"/>
              <a:t> problem of </a:t>
            </a:r>
            <a:r>
              <a:rPr lang="en-US" altLang="en-US" u="sng"/>
              <a:t>under-investment </a:t>
            </a:r>
          </a:p>
          <a:p>
            <a:pPr lvl="1"/>
            <a:r>
              <a:rPr lang="en-US" altLang="en-US"/>
              <a:t>If a bargainer expects to be treated opportunistically after entering into a contract, he won’</a:t>
            </a:r>
            <a:r>
              <a:rPr lang="en-US" altLang="ja-JP"/>
              <a:t>t enter into a contract</a:t>
            </a:r>
          </a:p>
          <a:p>
            <a:endParaRPr lang="en-US" altLang="en-US"/>
          </a:p>
        </p:txBody>
      </p:sp>
      <p:sp>
        <p:nvSpPr>
          <p:cNvPr id="39940" name="Slide Number Placeholder 3">
            <a:extLst>
              <a:ext uri="{FF2B5EF4-FFF2-40B4-BE49-F238E27FC236}">
                <a16:creationId xmlns:a16="http://schemas.microsoft.com/office/drawing/2014/main" id="{55A6DC1E-FDA9-F4A8-01AC-291F72121607}"/>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692515C8-7BF0-B442-B149-DCCAF5A2C820}" type="slidenum">
              <a:rPr lang="en-US" altLang="en-US" sz="1200">
                <a:latin typeface="Verdana" panose="020B0604030504040204" pitchFamily="34" charset="0"/>
              </a:rPr>
              <a:pPr algn="r" eaLnBrk="1" hangingPunct="1">
                <a:spcBef>
                  <a:spcPct val="0"/>
                </a:spcBef>
                <a:buFontTx/>
                <a:buNone/>
              </a:pPr>
              <a:t>21</a:t>
            </a:fld>
            <a:endParaRPr lang="en-US" altLang="en-US" sz="1200">
              <a:latin typeface="Verdan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D1B9CEF6-0DA5-8EB0-22F9-146BB8096A7D}"/>
              </a:ext>
            </a:extLst>
          </p:cNvPr>
          <p:cNvSpPr>
            <a:spLocks noGrp="1" noChangeArrowheads="1"/>
          </p:cNvSpPr>
          <p:nvPr>
            <p:ph type="title"/>
          </p:nvPr>
        </p:nvSpPr>
        <p:spPr/>
        <p:txBody>
          <a:bodyPr/>
          <a:lstStyle/>
          <a:p>
            <a:r>
              <a:rPr lang="en-US" altLang="en-US" sz="4000" dirty="0">
                <a:solidFill>
                  <a:srgbClr val="B90000"/>
                </a:solidFill>
              </a:rPr>
              <a:t>Is that the story of Red Owl at 317</a:t>
            </a:r>
            <a:endParaRPr lang="en-US" altLang="en-US" dirty="0"/>
          </a:p>
        </p:txBody>
      </p:sp>
      <p:pic>
        <p:nvPicPr>
          <p:cNvPr id="41986" name="Content Placeholder 5">
            <a:extLst>
              <a:ext uri="{FF2B5EF4-FFF2-40B4-BE49-F238E27FC236}">
                <a16:creationId xmlns:a16="http://schemas.microsoft.com/office/drawing/2014/main" id="{DB5EB1F3-3CEE-91BC-6D02-187F39E003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447800"/>
            <a:ext cx="6654800" cy="4551363"/>
          </a:xfrm>
        </p:spPr>
      </p:pic>
      <p:sp>
        <p:nvSpPr>
          <p:cNvPr id="41987" name="Slide Number Placeholder 3">
            <a:extLst>
              <a:ext uri="{FF2B5EF4-FFF2-40B4-BE49-F238E27FC236}">
                <a16:creationId xmlns:a16="http://schemas.microsoft.com/office/drawing/2014/main" id="{306D6DB4-1D12-39EC-3FFF-6BDDAC73CC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1DE961D-10A8-3643-8CC4-A59C34B6EE25}" type="slidenum">
              <a:rPr lang="en-US" altLang="en-US" sz="1200" smtClean="0">
                <a:latin typeface="Verdana" panose="020B0604030504040204" pitchFamily="34" charset="0"/>
              </a:rPr>
              <a:pPr>
                <a:spcBef>
                  <a:spcPct val="0"/>
                </a:spcBef>
                <a:buFontTx/>
                <a:buNone/>
              </a:pPr>
              <a:t>22</a:t>
            </a:fld>
            <a:endParaRPr lang="en-US" altLang="en-US" sz="1200">
              <a:latin typeface="Verdana" panose="020B0604030504040204" pitchFamily="34" charset="0"/>
            </a:endParaRPr>
          </a:p>
        </p:txBody>
      </p:sp>
      <p:sp>
        <p:nvSpPr>
          <p:cNvPr id="2" name="TextBox 1">
            <a:extLst>
              <a:ext uri="{FF2B5EF4-FFF2-40B4-BE49-F238E27FC236}">
                <a16:creationId xmlns:a16="http://schemas.microsoft.com/office/drawing/2014/main" id="{0BBB37CF-3E38-9E9C-2366-CB43AED07839}"/>
              </a:ext>
            </a:extLst>
          </p:cNvPr>
          <p:cNvSpPr txBox="1"/>
          <p:nvPr/>
        </p:nvSpPr>
        <p:spPr>
          <a:xfrm>
            <a:off x="3581400" y="6119813"/>
            <a:ext cx="2740025" cy="368300"/>
          </a:xfrm>
          <a:prstGeom prst="rect">
            <a:avLst/>
          </a:prstGeom>
          <a:solidFill>
            <a:schemeClr val="bg1">
              <a:lumMod val="85000"/>
            </a:schemeClr>
          </a:solidFill>
          <a:ln>
            <a:solidFill>
              <a:srgbClr val="C00000"/>
            </a:solidFill>
          </a:ln>
        </p:spPr>
        <p:txBody>
          <a:bodyPr wrap="none">
            <a:spAutoFit/>
          </a:bodyPr>
          <a:lstStyle/>
          <a:p>
            <a:pPr>
              <a:defRPr/>
            </a:pPr>
            <a:r>
              <a:rPr lang="en-US" dirty="0">
                <a:solidFill>
                  <a:srgbClr val="C00000"/>
                </a:solidFill>
              </a:rPr>
              <a:t>Chilton WI, Pop. 2600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2F53710C-DB93-6745-BE48-2A888358141E}"/>
              </a:ext>
            </a:extLst>
          </p:cNvPr>
          <p:cNvSpPr>
            <a:spLocks noGrp="1" noChangeArrowheads="1"/>
          </p:cNvSpPr>
          <p:nvPr>
            <p:ph type="title"/>
          </p:nvPr>
        </p:nvSpPr>
        <p:spPr/>
        <p:txBody>
          <a:bodyPr/>
          <a:lstStyle/>
          <a:p>
            <a:r>
              <a:rPr lang="en-US" altLang="en-US" sz="4000" dirty="0">
                <a:solidFill>
                  <a:srgbClr val="000000"/>
                </a:solidFill>
              </a:rPr>
              <a:t>Opportunism </a:t>
            </a:r>
            <a:br>
              <a:rPr lang="en-US" altLang="en-US" sz="4000" dirty="0">
                <a:solidFill>
                  <a:srgbClr val="000000"/>
                </a:solidFill>
              </a:rPr>
            </a:br>
            <a:r>
              <a:rPr lang="en-US" altLang="en-US" sz="4000" dirty="0">
                <a:solidFill>
                  <a:srgbClr val="000000"/>
                </a:solidFill>
              </a:rPr>
              <a:t>in Franchise Contracts</a:t>
            </a:r>
            <a:endParaRPr lang="en-US" altLang="en-US" dirty="0">
              <a:solidFill>
                <a:srgbClr val="000000"/>
              </a:solidFill>
            </a:endParaRPr>
          </a:p>
        </p:txBody>
      </p:sp>
      <p:sp>
        <p:nvSpPr>
          <p:cNvPr id="43010" name="Content Placeholder 2">
            <a:extLst>
              <a:ext uri="{FF2B5EF4-FFF2-40B4-BE49-F238E27FC236}">
                <a16:creationId xmlns:a16="http://schemas.microsoft.com/office/drawing/2014/main" id="{6D7A0B1E-59E1-F00E-6907-28E0BF73FCBF}"/>
              </a:ext>
            </a:extLst>
          </p:cNvPr>
          <p:cNvSpPr>
            <a:spLocks noGrp="1" noChangeArrowheads="1"/>
          </p:cNvSpPr>
          <p:nvPr>
            <p:ph idx="1"/>
          </p:nvPr>
        </p:nvSpPr>
        <p:spPr/>
        <p:txBody>
          <a:bodyPr/>
          <a:lstStyle/>
          <a:p>
            <a:endParaRPr lang="en-US" altLang="en-US"/>
          </a:p>
          <a:p>
            <a:r>
              <a:rPr lang="en-US" altLang="en-US">
                <a:solidFill>
                  <a:srgbClr val="C00000"/>
                </a:solidFill>
              </a:rPr>
              <a:t>Why was Red Owl adamant about a personal investment by Hoffman?</a:t>
            </a:r>
          </a:p>
        </p:txBody>
      </p:sp>
      <p:sp>
        <p:nvSpPr>
          <p:cNvPr id="43011" name="Slide Number Placeholder 3">
            <a:extLst>
              <a:ext uri="{FF2B5EF4-FFF2-40B4-BE49-F238E27FC236}">
                <a16:creationId xmlns:a16="http://schemas.microsoft.com/office/drawing/2014/main" id="{77AED343-A4F6-90F1-F875-9C3D38C4804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FCC7B3C-8461-F44C-8DA0-A86C35488D89}" type="slidenum">
              <a:rPr lang="en-US" altLang="en-US" sz="1200" smtClean="0">
                <a:latin typeface="Verdana" panose="020B0604030504040204" pitchFamily="34" charset="0"/>
              </a:rPr>
              <a:pPr>
                <a:spcBef>
                  <a:spcPct val="0"/>
                </a:spcBef>
                <a:buFontTx/>
                <a:buNone/>
              </a:pPr>
              <a:t>23</a:t>
            </a:fld>
            <a:endParaRPr lang="en-US" altLang="en-US" sz="1200">
              <a:latin typeface="Verdan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B47BEB2F-9CDA-5AF4-63EE-102AB019B322}"/>
              </a:ext>
            </a:extLst>
          </p:cNvPr>
          <p:cNvSpPr>
            <a:spLocks noGrp="1"/>
          </p:cNvSpPr>
          <p:nvPr>
            <p:ph type="title"/>
          </p:nvPr>
        </p:nvSpPr>
        <p:spPr/>
        <p:txBody>
          <a:bodyPr/>
          <a:lstStyle/>
          <a:p>
            <a:pPr>
              <a:defRPr/>
            </a:pPr>
            <a:r>
              <a:rPr lang="en-US" dirty="0">
                <a:solidFill>
                  <a:schemeClr val="tx1"/>
                </a:solidFill>
                <a:ea typeface="+mj-ea"/>
                <a:cs typeface="+mj-cs"/>
              </a:rPr>
              <a:t>Opportunism in Franchise Contracts</a:t>
            </a:r>
          </a:p>
        </p:txBody>
      </p:sp>
      <p:sp>
        <p:nvSpPr>
          <p:cNvPr id="44034" name="Content Placeholder 2">
            <a:extLst>
              <a:ext uri="{FF2B5EF4-FFF2-40B4-BE49-F238E27FC236}">
                <a16:creationId xmlns:a16="http://schemas.microsoft.com/office/drawing/2014/main" id="{A5FFBCFF-B52F-4570-0F0C-3ADD0A817A1C}"/>
              </a:ext>
            </a:extLst>
          </p:cNvPr>
          <p:cNvSpPr>
            <a:spLocks noGrp="1" noChangeArrowheads="1"/>
          </p:cNvSpPr>
          <p:nvPr>
            <p:ph idx="1"/>
          </p:nvPr>
        </p:nvSpPr>
        <p:spPr>
          <a:xfrm>
            <a:off x="500063" y="1165225"/>
            <a:ext cx="8229600" cy="4525963"/>
          </a:xfrm>
        </p:spPr>
        <p:txBody>
          <a:bodyPr/>
          <a:lstStyle/>
          <a:p>
            <a:r>
              <a:rPr lang="en-US" altLang="en-US">
                <a:solidFill>
                  <a:srgbClr val="C00000"/>
                </a:solidFill>
              </a:rPr>
              <a:t>The Free-riding problem</a:t>
            </a:r>
          </a:p>
        </p:txBody>
      </p:sp>
      <p:sp>
        <p:nvSpPr>
          <p:cNvPr id="44035" name="Slide Number Placeholder 3">
            <a:extLst>
              <a:ext uri="{FF2B5EF4-FFF2-40B4-BE49-F238E27FC236}">
                <a16:creationId xmlns:a16="http://schemas.microsoft.com/office/drawing/2014/main" id="{1083E6F6-BFCC-E703-023D-23FC12BEF1F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4E96447-6FF7-F04B-9E4D-FACF1033DCF0}" type="slidenum">
              <a:rPr lang="en-US" altLang="en-US" sz="1200" smtClean="0">
                <a:latin typeface="Verdana" panose="020B0604030504040204" pitchFamily="34" charset="0"/>
              </a:rPr>
              <a:pPr>
                <a:spcBef>
                  <a:spcPct val="0"/>
                </a:spcBef>
                <a:buFontTx/>
                <a:buNone/>
              </a:pPr>
              <a:t>24</a:t>
            </a:fld>
            <a:endParaRPr lang="en-US" altLang="en-US" sz="1200">
              <a:latin typeface="Verdana" panose="020B0604030504040204" pitchFamily="34" charset="0"/>
            </a:endParaRPr>
          </a:p>
        </p:txBody>
      </p:sp>
      <p:pic>
        <p:nvPicPr>
          <p:cNvPr id="44036" name="Picture 2">
            <a:extLst>
              <a:ext uri="{FF2B5EF4-FFF2-40B4-BE49-F238E27FC236}">
                <a16:creationId xmlns:a16="http://schemas.microsoft.com/office/drawing/2014/main" id="{752CD12D-88FE-EF31-FEAE-35A2512A9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84363"/>
            <a:ext cx="5943600"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81B0987-E12D-5A93-82D1-2DBA3190EE7F}"/>
              </a:ext>
            </a:extLst>
          </p:cNvPr>
          <p:cNvSpPr txBox="1"/>
          <p:nvPr/>
        </p:nvSpPr>
        <p:spPr>
          <a:xfrm>
            <a:off x="6443663" y="3171825"/>
            <a:ext cx="2736850" cy="1200150"/>
          </a:xfrm>
          <a:prstGeom prst="rect">
            <a:avLst/>
          </a:prstGeom>
          <a:solidFill>
            <a:schemeClr val="bg1">
              <a:lumMod val="85000"/>
            </a:schemeClr>
          </a:solidFill>
          <a:ln>
            <a:solidFill>
              <a:srgbClr val="C00000"/>
            </a:solidFill>
          </a:ln>
        </p:spPr>
        <p:txBody>
          <a:bodyPr wrap="none">
            <a:spAutoFit/>
          </a:bodyPr>
          <a:lstStyle/>
          <a:p>
            <a:pPr>
              <a:defRPr/>
            </a:pPr>
            <a:r>
              <a:rPr lang="en-US" dirty="0">
                <a:solidFill>
                  <a:srgbClr val="C00000"/>
                </a:solidFill>
              </a:rPr>
              <a:t>What’s the </a:t>
            </a:r>
          </a:p>
          <a:p>
            <a:pPr>
              <a:defRPr/>
            </a:pPr>
            <a:r>
              <a:rPr lang="en-US" dirty="0">
                <a:solidFill>
                  <a:srgbClr val="C00000"/>
                </a:solidFill>
              </a:rPr>
              <a:t>individually rational </a:t>
            </a:r>
          </a:p>
          <a:p>
            <a:pPr>
              <a:defRPr/>
            </a:pPr>
            <a:r>
              <a:rPr lang="en-US" dirty="0">
                <a:solidFill>
                  <a:srgbClr val="C00000"/>
                </a:solidFill>
              </a:rPr>
              <a:t>amount to spend </a:t>
            </a:r>
          </a:p>
          <a:p>
            <a:pPr>
              <a:defRPr/>
            </a:pPr>
            <a:r>
              <a:rPr lang="en-US" dirty="0">
                <a:solidFill>
                  <a:srgbClr val="C00000"/>
                </a:solidFill>
              </a:rPr>
              <a:t>on cleaning services?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3742A0F0-051E-EB71-5C3E-EB10DA253A73}"/>
              </a:ext>
            </a:extLst>
          </p:cNvPr>
          <p:cNvSpPr>
            <a:spLocks noGrp="1" noChangeArrowheads="1"/>
          </p:cNvSpPr>
          <p:nvPr>
            <p:ph type="title"/>
          </p:nvPr>
        </p:nvSpPr>
        <p:spPr/>
        <p:txBody>
          <a:bodyPr/>
          <a:lstStyle/>
          <a:p>
            <a:r>
              <a:rPr lang="en-US" altLang="en-US" sz="4000">
                <a:solidFill>
                  <a:srgbClr val="000000"/>
                </a:solidFill>
              </a:rPr>
              <a:t>Opportunism </a:t>
            </a:r>
            <a:br>
              <a:rPr lang="en-US" altLang="en-US" sz="4000">
                <a:solidFill>
                  <a:srgbClr val="000000"/>
                </a:solidFill>
              </a:rPr>
            </a:br>
            <a:r>
              <a:rPr lang="en-US" altLang="en-US" sz="4000">
                <a:solidFill>
                  <a:srgbClr val="000000"/>
                </a:solidFill>
              </a:rPr>
              <a:t>in Franchise Contracts</a:t>
            </a:r>
            <a:endParaRPr lang="en-US" altLang="en-US">
              <a:solidFill>
                <a:srgbClr val="000000"/>
              </a:solidFill>
            </a:endParaRPr>
          </a:p>
        </p:txBody>
      </p:sp>
      <p:sp>
        <p:nvSpPr>
          <p:cNvPr id="45058" name="Content Placeholder 2">
            <a:extLst>
              <a:ext uri="{FF2B5EF4-FFF2-40B4-BE49-F238E27FC236}">
                <a16:creationId xmlns:a16="http://schemas.microsoft.com/office/drawing/2014/main" id="{36ED3396-566C-AB0E-62EC-73AF890E55E9}"/>
              </a:ext>
            </a:extLst>
          </p:cNvPr>
          <p:cNvSpPr>
            <a:spLocks noGrp="1" noChangeArrowheads="1"/>
          </p:cNvSpPr>
          <p:nvPr>
            <p:ph idx="1"/>
          </p:nvPr>
        </p:nvSpPr>
        <p:spPr/>
        <p:txBody>
          <a:bodyPr/>
          <a:lstStyle/>
          <a:p>
            <a:endParaRPr lang="en-US" altLang="en-US"/>
          </a:p>
          <a:p>
            <a:r>
              <a:rPr lang="en-US" altLang="en-US">
                <a:solidFill>
                  <a:srgbClr val="C00000"/>
                </a:solidFill>
              </a:rPr>
              <a:t>Was Red Owl in bad faith?</a:t>
            </a:r>
          </a:p>
          <a:p>
            <a:pPr lvl="1"/>
            <a:r>
              <a:rPr lang="en-US" altLang="en-US"/>
              <a:t>Did Red Owl up the ante from the $18,000 investment?</a:t>
            </a:r>
          </a:p>
          <a:p>
            <a:pPr lvl="1"/>
            <a:r>
              <a:rPr lang="en-US" altLang="en-US"/>
              <a:t>And if it did?</a:t>
            </a:r>
          </a:p>
          <a:p>
            <a:pPr lvl="1">
              <a:buFont typeface="Wingdings" pitchFamily="2" charset="2"/>
              <a:buNone/>
            </a:pPr>
            <a:endParaRPr lang="en-US" altLang="en-US"/>
          </a:p>
        </p:txBody>
      </p:sp>
      <p:sp>
        <p:nvSpPr>
          <p:cNvPr id="45059" name="Slide Number Placeholder 3">
            <a:extLst>
              <a:ext uri="{FF2B5EF4-FFF2-40B4-BE49-F238E27FC236}">
                <a16:creationId xmlns:a16="http://schemas.microsoft.com/office/drawing/2014/main" id="{FC326544-5D9A-FDC5-9BA6-AC12EA20853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037B107-896A-3242-AFC4-842FFE460173}" type="slidenum">
              <a:rPr lang="en-US" altLang="en-US" sz="1200" smtClean="0">
                <a:latin typeface="Verdana" panose="020B0604030504040204" pitchFamily="34" charset="0"/>
              </a:rPr>
              <a:pPr>
                <a:spcBef>
                  <a:spcPct val="0"/>
                </a:spcBef>
                <a:buFontTx/>
                <a:buNone/>
              </a:pPr>
              <a:t>25</a:t>
            </a:fld>
            <a:endParaRPr lang="en-US" altLang="en-US" sz="1200">
              <a:latin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8CD240E8-667E-2DAE-AA83-68AF214EE825}"/>
              </a:ext>
            </a:extLst>
          </p:cNvPr>
          <p:cNvSpPr>
            <a:spLocks noGrp="1" noChangeArrowheads="1"/>
          </p:cNvSpPr>
          <p:nvPr>
            <p:ph type="title"/>
          </p:nvPr>
        </p:nvSpPr>
        <p:spPr/>
        <p:txBody>
          <a:bodyPr/>
          <a:lstStyle/>
          <a:p>
            <a:r>
              <a:rPr lang="en-US" altLang="en-US" sz="4000">
                <a:solidFill>
                  <a:srgbClr val="000000"/>
                </a:solidFill>
              </a:rPr>
              <a:t>Opportunism </a:t>
            </a:r>
            <a:br>
              <a:rPr lang="en-US" altLang="en-US" sz="4000">
                <a:solidFill>
                  <a:srgbClr val="000000"/>
                </a:solidFill>
              </a:rPr>
            </a:br>
            <a:r>
              <a:rPr lang="en-US" altLang="en-US" sz="4000">
                <a:solidFill>
                  <a:srgbClr val="000000"/>
                </a:solidFill>
              </a:rPr>
              <a:t>in Franchise Contracts</a:t>
            </a:r>
            <a:endParaRPr lang="en-US" altLang="en-US">
              <a:solidFill>
                <a:srgbClr val="000000"/>
              </a:solidFill>
            </a:endParaRPr>
          </a:p>
        </p:txBody>
      </p:sp>
      <p:sp>
        <p:nvSpPr>
          <p:cNvPr id="46082" name="Content Placeholder 2">
            <a:extLst>
              <a:ext uri="{FF2B5EF4-FFF2-40B4-BE49-F238E27FC236}">
                <a16:creationId xmlns:a16="http://schemas.microsoft.com/office/drawing/2014/main" id="{52E71DA2-B010-E1B4-2493-3462B0E5CA4F}"/>
              </a:ext>
            </a:extLst>
          </p:cNvPr>
          <p:cNvSpPr>
            <a:spLocks noGrp="1" noChangeArrowheads="1"/>
          </p:cNvSpPr>
          <p:nvPr>
            <p:ph idx="1"/>
          </p:nvPr>
        </p:nvSpPr>
        <p:spPr/>
        <p:txBody>
          <a:bodyPr/>
          <a:lstStyle/>
          <a:p>
            <a:endParaRPr lang="en-US" altLang="en-US"/>
          </a:p>
          <a:p>
            <a:r>
              <a:rPr lang="en-US" altLang="en-US">
                <a:solidFill>
                  <a:srgbClr val="B90000"/>
                </a:solidFill>
              </a:rPr>
              <a:t>Is this how the financials looked?</a:t>
            </a:r>
          </a:p>
          <a:p>
            <a:pPr lvl="1">
              <a:buFont typeface="Wingdings" pitchFamily="2" charset="2"/>
              <a:buNone/>
            </a:pPr>
            <a:endParaRPr lang="en-US" altLang="en-US"/>
          </a:p>
          <a:p>
            <a:pPr lvl="1">
              <a:buFont typeface="Wingdings" pitchFamily="2" charset="2"/>
              <a:buNone/>
            </a:pPr>
            <a:r>
              <a:rPr lang="en-US" altLang="en-US"/>
              <a:t>Assets				Liabilities</a:t>
            </a:r>
          </a:p>
          <a:p>
            <a:pPr lvl="1">
              <a:buFont typeface="Wingdings" pitchFamily="2" charset="2"/>
              <a:buNone/>
            </a:pPr>
            <a:r>
              <a:rPr lang="en-US" altLang="en-US"/>
              <a:t>70,500				52,500</a:t>
            </a:r>
          </a:p>
          <a:p>
            <a:pPr lvl="1">
              <a:buFont typeface="Wingdings" pitchFamily="2" charset="2"/>
              <a:buNone/>
            </a:pPr>
            <a:endParaRPr lang="en-US" altLang="en-US"/>
          </a:p>
          <a:p>
            <a:pPr lvl="1">
              <a:buFont typeface="Wingdings" pitchFamily="2" charset="2"/>
              <a:buNone/>
            </a:pPr>
            <a:r>
              <a:rPr lang="en-US" altLang="en-US"/>
              <a:t>						Equity</a:t>
            </a:r>
          </a:p>
          <a:p>
            <a:pPr lvl="1">
              <a:buFont typeface="Wingdings" pitchFamily="2" charset="2"/>
              <a:buNone/>
            </a:pPr>
            <a:r>
              <a:rPr lang="en-US" altLang="en-US"/>
              <a:t>						18,000</a:t>
            </a:r>
          </a:p>
        </p:txBody>
      </p:sp>
      <p:sp>
        <p:nvSpPr>
          <p:cNvPr id="46083" name="Slide Number Placeholder 3">
            <a:extLst>
              <a:ext uri="{FF2B5EF4-FFF2-40B4-BE49-F238E27FC236}">
                <a16:creationId xmlns:a16="http://schemas.microsoft.com/office/drawing/2014/main" id="{2425DA17-60D2-7BBC-FDE4-9B2E1EFBDD0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1107371-37CF-2844-8684-6ECF7996ECE3}" type="slidenum">
              <a:rPr lang="en-US" altLang="en-US" sz="1200" smtClean="0">
                <a:latin typeface="Verdana" panose="020B0604030504040204" pitchFamily="34" charset="0"/>
              </a:rPr>
              <a:pPr>
                <a:spcBef>
                  <a:spcPct val="0"/>
                </a:spcBef>
                <a:buFontTx/>
                <a:buNone/>
              </a:pPr>
              <a:t>26</a:t>
            </a:fld>
            <a:endParaRPr lang="en-US" altLang="en-US" sz="1200">
              <a:latin typeface="Verdan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AE0479F0-237A-6E8F-EA80-940531607F37}"/>
              </a:ext>
            </a:extLst>
          </p:cNvPr>
          <p:cNvSpPr>
            <a:spLocks noGrp="1" noChangeArrowheads="1"/>
          </p:cNvSpPr>
          <p:nvPr>
            <p:ph type="title"/>
          </p:nvPr>
        </p:nvSpPr>
        <p:spPr/>
        <p:txBody>
          <a:bodyPr/>
          <a:lstStyle/>
          <a:p>
            <a:r>
              <a:rPr lang="en-US" altLang="en-US" sz="4000">
                <a:solidFill>
                  <a:srgbClr val="000000"/>
                </a:solidFill>
              </a:rPr>
              <a:t>Opportunism </a:t>
            </a:r>
            <a:br>
              <a:rPr lang="en-US" altLang="en-US" sz="4000">
                <a:solidFill>
                  <a:srgbClr val="000000"/>
                </a:solidFill>
              </a:rPr>
            </a:br>
            <a:r>
              <a:rPr lang="en-US" altLang="en-US" sz="4000">
                <a:solidFill>
                  <a:srgbClr val="000000"/>
                </a:solidFill>
              </a:rPr>
              <a:t>in Franchise Contracts</a:t>
            </a:r>
            <a:endParaRPr lang="en-US" altLang="en-US">
              <a:solidFill>
                <a:srgbClr val="000000"/>
              </a:solidFill>
            </a:endParaRPr>
          </a:p>
        </p:txBody>
      </p:sp>
      <p:sp>
        <p:nvSpPr>
          <p:cNvPr id="47106" name="Content Placeholder 2">
            <a:extLst>
              <a:ext uri="{FF2B5EF4-FFF2-40B4-BE49-F238E27FC236}">
                <a16:creationId xmlns:a16="http://schemas.microsoft.com/office/drawing/2014/main" id="{399B8045-E53E-D1F9-04D4-6CB9550A99BE}"/>
              </a:ext>
            </a:extLst>
          </p:cNvPr>
          <p:cNvSpPr>
            <a:spLocks noGrp="1" noChangeArrowheads="1"/>
          </p:cNvSpPr>
          <p:nvPr>
            <p:ph idx="1"/>
          </p:nvPr>
        </p:nvSpPr>
        <p:spPr/>
        <p:txBody>
          <a:bodyPr/>
          <a:lstStyle/>
          <a:p>
            <a:endParaRPr lang="en-US" altLang="en-US" dirty="0"/>
          </a:p>
          <a:p>
            <a:r>
              <a:rPr lang="en-US" altLang="en-US" dirty="0">
                <a:solidFill>
                  <a:srgbClr val="C00000"/>
                </a:solidFill>
              </a:rPr>
              <a:t>Was there a contract?</a:t>
            </a:r>
          </a:p>
          <a:p>
            <a:pPr lvl="1"/>
            <a:r>
              <a:rPr lang="en-US" altLang="en-US" dirty="0"/>
              <a:t>“Get your money together and we are set”</a:t>
            </a:r>
            <a:endParaRPr lang="en-US" altLang="en-US" dirty="0">
              <a:solidFill>
                <a:srgbClr val="C00000"/>
              </a:solidFill>
            </a:endParaRPr>
          </a:p>
          <a:p>
            <a:endParaRPr lang="en-US" altLang="en-US" dirty="0">
              <a:solidFill>
                <a:srgbClr val="C00000"/>
              </a:solidFill>
            </a:endParaRPr>
          </a:p>
        </p:txBody>
      </p:sp>
      <p:sp>
        <p:nvSpPr>
          <p:cNvPr id="47107" name="Slide Number Placeholder 3">
            <a:extLst>
              <a:ext uri="{FF2B5EF4-FFF2-40B4-BE49-F238E27FC236}">
                <a16:creationId xmlns:a16="http://schemas.microsoft.com/office/drawing/2014/main" id="{6749B8BE-A36E-3759-0386-72205109EC6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817809D-FBFD-3C4B-99C7-AB81F55039FF}" type="slidenum">
              <a:rPr lang="en-US" altLang="en-US" sz="1200" smtClean="0">
                <a:latin typeface="Verdana" panose="020B0604030504040204" pitchFamily="34" charset="0"/>
              </a:rPr>
              <a:pPr>
                <a:spcBef>
                  <a:spcPct val="0"/>
                </a:spcBef>
                <a:buFontTx/>
                <a:buNone/>
              </a:pPr>
              <a:t>27</a:t>
            </a:fld>
            <a:endParaRPr lang="en-US" altLang="en-US" sz="1200">
              <a:latin typeface="Verdan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AE0479F0-237A-6E8F-EA80-940531607F37}"/>
              </a:ext>
            </a:extLst>
          </p:cNvPr>
          <p:cNvSpPr>
            <a:spLocks noGrp="1" noChangeArrowheads="1"/>
          </p:cNvSpPr>
          <p:nvPr>
            <p:ph type="title"/>
          </p:nvPr>
        </p:nvSpPr>
        <p:spPr/>
        <p:txBody>
          <a:bodyPr/>
          <a:lstStyle/>
          <a:p>
            <a:r>
              <a:rPr lang="en-US" altLang="en-US" sz="4000">
                <a:solidFill>
                  <a:srgbClr val="000000"/>
                </a:solidFill>
              </a:rPr>
              <a:t>Opportunism </a:t>
            </a:r>
            <a:br>
              <a:rPr lang="en-US" altLang="en-US" sz="4000">
                <a:solidFill>
                  <a:srgbClr val="000000"/>
                </a:solidFill>
              </a:rPr>
            </a:br>
            <a:r>
              <a:rPr lang="en-US" altLang="en-US" sz="4000">
                <a:solidFill>
                  <a:srgbClr val="000000"/>
                </a:solidFill>
              </a:rPr>
              <a:t>in Franchise Contracts</a:t>
            </a:r>
            <a:endParaRPr lang="en-US" altLang="en-US">
              <a:solidFill>
                <a:srgbClr val="000000"/>
              </a:solidFill>
            </a:endParaRPr>
          </a:p>
        </p:txBody>
      </p:sp>
      <p:sp>
        <p:nvSpPr>
          <p:cNvPr id="47106" name="Content Placeholder 2">
            <a:extLst>
              <a:ext uri="{FF2B5EF4-FFF2-40B4-BE49-F238E27FC236}">
                <a16:creationId xmlns:a16="http://schemas.microsoft.com/office/drawing/2014/main" id="{399B8045-E53E-D1F9-04D4-6CB9550A99BE}"/>
              </a:ext>
            </a:extLst>
          </p:cNvPr>
          <p:cNvSpPr>
            <a:spLocks noGrp="1" noChangeArrowheads="1"/>
          </p:cNvSpPr>
          <p:nvPr>
            <p:ph idx="1"/>
          </p:nvPr>
        </p:nvSpPr>
        <p:spPr/>
        <p:txBody>
          <a:bodyPr/>
          <a:lstStyle/>
          <a:p>
            <a:endParaRPr lang="en-US" altLang="en-US" dirty="0"/>
          </a:p>
          <a:p>
            <a:r>
              <a:rPr lang="en-US" altLang="en-US" dirty="0">
                <a:solidFill>
                  <a:srgbClr val="C00000"/>
                </a:solidFill>
              </a:rPr>
              <a:t>Estoppel: Was there a promise?</a:t>
            </a:r>
          </a:p>
          <a:p>
            <a:pPr lvl="1"/>
            <a:r>
              <a:rPr lang="en-US" altLang="en-US" dirty="0"/>
              <a:t>“the record discloses a number of promises and assurances”</a:t>
            </a:r>
          </a:p>
          <a:p>
            <a:endParaRPr lang="en-US" altLang="en-US" dirty="0">
              <a:solidFill>
                <a:srgbClr val="C00000"/>
              </a:solidFill>
            </a:endParaRPr>
          </a:p>
        </p:txBody>
      </p:sp>
      <p:sp>
        <p:nvSpPr>
          <p:cNvPr id="47107" name="Slide Number Placeholder 3">
            <a:extLst>
              <a:ext uri="{FF2B5EF4-FFF2-40B4-BE49-F238E27FC236}">
                <a16:creationId xmlns:a16="http://schemas.microsoft.com/office/drawing/2014/main" id="{6749B8BE-A36E-3759-0386-72205109EC6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817809D-FBFD-3C4B-99C7-AB81F55039FF}" type="slidenum">
              <a:rPr lang="en-US" altLang="en-US" sz="1200" smtClean="0">
                <a:latin typeface="Verdana" panose="020B0604030504040204" pitchFamily="34" charset="0"/>
              </a:rPr>
              <a:pPr>
                <a:spcBef>
                  <a:spcPct val="0"/>
                </a:spcBef>
                <a:buFontTx/>
                <a:buNone/>
              </a:pPr>
              <a:t>28</a:t>
            </a:fld>
            <a:endParaRPr lang="en-US" altLang="en-US" sz="1200">
              <a:latin typeface="Verdana" panose="020B0604030504040204" pitchFamily="34" charset="0"/>
            </a:endParaRPr>
          </a:p>
        </p:txBody>
      </p:sp>
    </p:spTree>
    <p:extLst>
      <p:ext uri="{BB962C8B-B14F-4D97-AF65-F5344CB8AC3E}">
        <p14:creationId xmlns:p14="http://schemas.microsoft.com/office/powerpoint/2010/main" val="3727368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AE0479F0-237A-6E8F-EA80-940531607F37}"/>
              </a:ext>
            </a:extLst>
          </p:cNvPr>
          <p:cNvSpPr>
            <a:spLocks noGrp="1" noChangeArrowheads="1"/>
          </p:cNvSpPr>
          <p:nvPr>
            <p:ph type="title"/>
          </p:nvPr>
        </p:nvSpPr>
        <p:spPr/>
        <p:txBody>
          <a:bodyPr/>
          <a:lstStyle/>
          <a:p>
            <a:r>
              <a:rPr lang="en-US" altLang="en-US" sz="4000">
                <a:solidFill>
                  <a:srgbClr val="000000"/>
                </a:solidFill>
              </a:rPr>
              <a:t>Opportunism </a:t>
            </a:r>
            <a:br>
              <a:rPr lang="en-US" altLang="en-US" sz="4000">
                <a:solidFill>
                  <a:srgbClr val="000000"/>
                </a:solidFill>
              </a:rPr>
            </a:br>
            <a:r>
              <a:rPr lang="en-US" altLang="en-US" sz="4000">
                <a:solidFill>
                  <a:srgbClr val="000000"/>
                </a:solidFill>
              </a:rPr>
              <a:t>in Franchise Contracts</a:t>
            </a:r>
            <a:endParaRPr lang="en-US" altLang="en-US">
              <a:solidFill>
                <a:srgbClr val="000000"/>
              </a:solidFill>
            </a:endParaRPr>
          </a:p>
        </p:txBody>
      </p:sp>
      <p:sp>
        <p:nvSpPr>
          <p:cNvPr id="47106" name="Content Placeholder 2">
            <a:extLst>
              <a:ext uri="{FF2B5EF4-FFF2-40B4-BE49-F238E27FC236}">
                <a16:creationId xmlns:a16="http://schemas.microsoft.com/office/drawing/2014/main" id="{399B8045-E53E-D1F9-04D4-6CB9550A99BE}"/>
              </a:ext>
            </a:extLst>
          </p:cNvPr>
          <p:cNvSpPr>
            <a:spLocks noGrp="1" noChangeArrowheads="1"/>
          </p:cNvSpPr>
          <p:nvPr>
            <p:ph idx="1"/>
          </p:nvPr>
        </p:nvSpPr>
        <p:spPr/>
        <p:txBody>
          <a:bodyPr/>
          <a:lstStyle/>
          <a:p>
            <a:endParaRPr lang="en-US" altLang="en-US" dirty="0"/>
          </a:p>
          <a:p>
            <a:r>
              <a:rPr lang="en-US" altLang="en-US" dirty="0">
                <a:solidFill>
                  <a:srgbClr val="C00000"/>
                </a:solidFill>
              </a:rPr>
              <a:t>Negligent misrepresentation?</a:t>
            </a:r>
          </a:p>
          <a:p>
            <a:endParaRPr lang="en-US" altLang="en-US" dirty="0">
              <a:solidFill>
                <a:srgbClr val="C00000"/>
              </a:solidFill>
            </a:endParaRPr>
          </a:p>
        </p:txBody>
      </p:sp>
      <p:sp>
        <p:nvSpPr>
          <p:cNvPr id="47107" name="Slide Number Placeholder 3">
            <a:extLst>
              <a:ext uri="{FF2B5EF4-FFF2-40B4-BE49-F238E27FC236}">
                <a16:creationId xmlns:a16="http://schemas.microsoft.com/office/drawing/2014/main" id="{6749B8BE-A36E-3759-0386-72205109EC6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817809D-FBFD-3C4B-99C7-AB81F55039FF}" type="slidenum">
              <a:rPr lang="en-US" altLang="en-US" sz="1200" smtClean="0">
                <a:latin typeface="Verdana" panose="020B0604030504040204" pitchFamily="34" charset="0"/>
              </a:rPr>
              <a:pPr>
                <a:spcBef>
                  <a:spcPct val="0"/>
                </a:spcBef>
                <a:buFontTx/>
                <a:buNone/>
              </a:pPr>
              <a:t>29</a:t>
            </a:fld>
            <a:endParaRPr lang="en-US" altLang="en-US" sz="1200">
              <a:latin typeface="Verdana" panose="020B0604030504040204" pitchFamily="34" charset="0"/>
            </a:endParaRPr>
          </a:p>
        </p:txBody>
      </p:sp>
    </p:spTree>
    <p:extLst>
      <p:ext uri="{BB962C8B-B14F-4D97-AF65-F5344CB8AC3E}">
        <p14:creationId xmlns:p14="http://schemas.microsoft.com/office/powerpoint/2010/main" val="3257023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3DB7DFD2-7B10-1DEA-95CC-A1681E1A4926}"/>
              </a:ext>
            </a:extLst>
          </p:cNvPr>
          <p:cNvSpPr>
            <a:spLocks noGrp="1" noChangeArrowheads="1"/>
          </p:cNvSpPr>
          <p:nvPr>
            <p:ph type="title"/>
          </p:nvPr>
        </p:nvSpPr>
        <p:spPr/>
        <p:txBody>
          <a:bodyPr/>
          <a:lstStyle/>
          <a:p>
            <a:r>
              <a:rPr lang="en-US" altLang="en-US">
                <a:solidFill>
                  <a:srgbClr val="B90000"/>
                </a:solidFill>
              </a:rPr>
              <a:t>The Reliance Problem</a:t>
            </a:r>
            <a:endParaRPr lang="en-US" altLang="en-US"/>
          </a:p>
        </p:txBody>
      </p:sp>
      <p:sp>
        <p:nvSpPr>
          <p:cNvPr id="19458" name="Content Placeholder 2">
            <a:extLst>
              <a:ext uri="{FF2B5EF4-FFF2-40B4-BE49-F238E27FC236}">
                <a16:creationId xmlns:a16="http://schemas.microsoft.com/office/drawing/2014/main" id="{9435CD47-B70D-E868-0C9C-3F63CCB92264}"/>
              </a:ext>
            </a:extLst>
          </p:cNvPr>
          <p:cNvSpPr>
            <a:spLocks noGrp="1" noChangeArrowheads="1"/>
          </p:cNvSpPr>
          <p:nvPr>
            <p:ph idx="1"/>
          </p:nvPr>
        </p:nvSpPr>
        <p:spPr/>
        <p:txBody>
          <a:bodyPr/>
          <a:lstStyle/>
          <a:p>
            <a:r>
              <a:rPr lang="en-US" altLang="en-US"/>
              <a:t>You and I contemplate a joint venture which, if successful, promises $10M in profits for each of us. </a:t>
            </a:r>
          </a:p>
          <a:p>
            <a:pPr lvl="1"/>
            <a:r>
              <a:rPr lang="en-US" altLang="en-US"/>
              <a:t>To see if the deal is worthwhile, you must build a prototype for $50,000. If I decide not to do the deal, the prototype is worthless.</a:t>
            </a:r>
          </a:p>
          <a:p>
            <a:pPr lvl="1"/>
            <a:r>
              <a:rPr lang="en-US" altLang="en-US">
                <a:solidFill>
                  <a:srgbClr val="C00000"/>
                </a:solidFill>
              </a:rPr>
              <a:t>Are you at risk of a shakedown here?</a:t>
            </a:r>
          </a:p>
        </p:txBody>
      </p:sp>
      <p:sp>
        <p:nvSpPr>
          <p:cNvPr id="19459" name="Slide Number Placeholder 3">
            <a:extLst>
              <a:ext uri="{FF2B5EF4-FFF2-40B4-BE49-F238E27FC236}">
                <a16:creationId xmlns:a16="http://schemas.microsoft.com/office/drawing/2014/main" id="{4CDB52FB-6FD5-3488-5574-ACE97454D72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2A94001-4CA4-5544-A820-281E12E17608}" type="slidenum">
              <a:rPr lang="en-US" altLang="en-US" sz="1200" smtClean="0">
                <a:latin typeface="Verdana" panose="020B0604030504040204" pitchFamily="34" charset="0"/>
              </a:rPr>
              <a:pPr>
                <a:spcBef>
                  <a:spcPct val="0"/>
                </a:spcBef>
                <a:buFontTx/>
                <a:buNone/>
              </a:pPr>
              <a:t>3</a:t>
            </a:fld>
            <a:endParaRPr lang="en-US" altLang="en-US" sz="1200">
              <a:latin typeface="Verdan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332F9D92-4C78-1F98-4F9A-58D7CD322479}"/>
              </a:ext>
            </a:extLst>
          </p:cNvPr>
          <p:cNvSpPr>
            <a:spLocks noGrp="1" noChangeArrowheads="1"/>
          </p:cNvSpPr>
          <p:nvPr>
            <p:ph type="title"/>
          </p:nvPr>
        </p:nvSpPr>
        <p:spPr>
          <a:xfrm>
            <a:off x="609600" y="304800"/>
            <a:ext cx="8001000" cy="1216025"/>
          </a:xfrm>
        </p:spPr>
        <p:txBody>
          <a:bodyPr/>
          <a:lstStyle/>
          <a:p>
            <a:r>
              <a:rPr lang="en-US" altLang="en-US" sz="4000">
                <a:solidFill>
                  <a:srgbClr val="000000"/>
                </a:solidFill>
              </a:rPr>
              <a:t>Opportunism </a:t>
            </a:r>
            <a:br>
              <a:rPr lang="en-US" altLang="en-US" sz="4000">
                <a:solidFill>
                  <a:srgbClr val="000000"/>
                </a:solidFill>
              </a:rPr>
            </a:br>
            <a:r>
              <a:rPr lang="en-US" altLang="en-US" sz="4000">
                <a:solidFill>
                  <a:srgbClr val="000000"/>
                </a:solidFill>
              </a:rPr>
              <a:t>in Franchise Contracts</a:t>
            </a:r>
            <a:endParaRPr lang="en-US" altLang="en-US">
              <a:solidFill>
                <a:srgbClr val="000000"/>
              </a:solidFill>
            </a:endParaRPr>
          </a:p>
        </p:txBody>
      </p:sp>
      <p:sp>
        <p:nvSpPr>
          <p:cNvPr id="49154" name="Content Placeholder 2">
            <a:extLst>
              <a:ext uri="{FF2B5EF4-FFF2-40B4-BE49-F238E27FC236}">
                <a16:creationId xmlns:a16="http://schemas.microsoft.com/office/drawing/2014/main" id="{2FF2AD84-26E7-2FE1-EC58-CB992B991404}"/>
              </a:ext>
            </a:extLst>
          </p:cNvPr>
          <p:cNvSpPr>
            <a:spLocks noGrp="1" noChangeArrowheads="1"/>
          </p:cNvSpPr>
          <p:nvPr>
            <p:ph idx="1"/>
          </p:nvPr>
        </p:nvSpPr>
        <p:spPr/>
        <p:txBody>
          <a:bodyPr/>
          <a:lstStyle/>
          <a:p>
            <a:endParaRPr lang="en-US" altLang="en-US"/>
          </a:p>
          <a:p>
            <a:r>
              <a:rPr lang="en-US" altLang="en-US">
                <a:solidFill>
                  <a:srgbClr val="C00000"/>
                </a:solidFill>
              </a:rPr>
              <a:t>How would you expect franchisors to react to Red Owl?</a:t>
            </a:r>
          </a:p>
          <a:p>
            <a:pPr lvl="1">
              <a:buFont typeface="Wingdings" pitchFamily="2" charset="2"/>
              <a:buNone/>
            </a:pPr>
            <a:endParaRPr lang="en-US" altLang="en-US"/>
          </a:p>
        </p:txBody>
      </p:sp>
      <p:sp>
        <p:nvSpPr>
          <p:cNvPr id="49155" name="Slide Number Placeholder 3">
            <a:extLst>
              <a:ext uri="{FF2B5EF4-FFF2-40B4-BE49-F238E27FC236}">
                <a16:creationId xmlns:a16="http://schemas.microsoft.com/office/drawing/2014/main" id="{AEC2360D-7399-8E85-8907-CFD777F10C2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6AA32A9-031D-6B48-8D0D-46D75F04009B}" type="slidenum">
              <a:rPr lang="en-US" altLang="en-US" sz="1200" smtClean="0">
                <a:latin typeface="Verdana" panose="020B0604030504040204" pitchFamily="34" charset="0"/>
              </a:rPr>
              <a:pPr>
                <a:spcBef>
                  <a:spcPct val="0"/>
                </a:spcBef>
                <a:buFontTx/>
                <a:buNone/>
              </a:pPr>
              <a:t>30</a:t>
            </a:fld>
            <a:endParaRPr lang="en-US" altLang="en-US" sz="1200">
              <a:latin typeface="Verdan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DE530A7F-E5A9-8A20-96E7-65939E0C2EF5}"/>
              </a:ext>
            </a:extLst>
          </p:cNvPr>
          <p:cNvSpPr>
            <a:spLocks noGrp="1" noChangeArrowheads="1"/>
          </p:cNvSpPr>
          <p:nvPr>
            <p:ph type="title"/>
          </p:nvPr>
        </p:nvSpPr>
        <p:spPr/>
        <p:txBody>
          <a:bodyPr/>
          <a:lstStyle/>
          <a:p>
            <a:r>
              <a:rPr lang="en-US" altLang="en-US" sz="4000">
                <a:solidFill>
                  <a:srgbClr val="000000"/>
                </a:solidFill>
              </a:rPr>
              <a:t>Opportunism </a:t>
            </a:r>
            <a:br>
              <a:rPr lang="en-US" altLang="en-US" sz="4000">
                <a:solidFill>
                  <a:srgbClr val="000000"/>
                </a:solidFill>
              </a:rPr>
            </a:br>
            <a:r>
              <a:rPr lang="en-US" altLang="en-US" sz="4000">
                <a:solidFill>
                  <a:srgbClr val="000000"/>
                </a:solidFill>
              </a:rPr>
              <a:t>in Franchise Contracts</a:t>
            </a:r>
            <a:endParaRPr lang="en-US" altLang="en-US">
              <a:solidFill>
                <a:srgbClr val="000000"/>
              </a:solidFill>
            </a:endParaRPr>
          </a:p>
        </p:txBody>
      </p:sp>
      <p:sp>
        <p:nvSpPr>
          <p:cNvPr id="50178" name="Content Placeholder 2">
            <a:extLst>
              <a:ext uri="{FF2B5EF4-FFF2-40B4-BE49-F238E27FC236}">
                <a16:creationId xmlns:a16="http://schemas.microsoft.com/office/drawing/2014/main" id="{1BA43B0B-9244-BD44-2541-30744D502FA2}"/>
              </a:ext>
            </a:extLst>
          </p:cNvPr>
          <p:cNvSpPr>
            <a:spLocks noGrp="1" noChangeArrowheads="1"/>
          </p:cNvSpPr>
          <p:nvPr>
            <p:ph idx="1"/>
          </p:nvPr>
        </p:nvSpPr>
        <p:spPr/>
        <p:txBody>
          <a:bodyPr/>
          <a:lstStyle/>
          <a:p>
            <a:endParaRPr lang="en-US" altLang="en-US"/>
          </a:p>
          <a:p>
            <a:r>
              <a:rPr lang="en-US" altLang="en-US"/>
              <a:t>How would you expect franchisors to react to Red Owl?</a:t>
            </a:r>
          </a:p>
          <a:p>
            <a:pPr lvl="1"/>
            <a:r>
              <a:rPr lang="en-US" altLang="en-US">
                <a:solidFill>
                  <a:srgbClr val="C00000"/>
                </a:solidFill>
              </a:rPr>
              <a:t>Non-liability agreements?</a:t>
            </a:r>
          </a:p>
          <a:p>
            <a:pPr lvl="1">
              <a:buFont typeface="Wingdings" pitchFamily="2" charset="2"/>
              <a:buNone/>
            </a:pPr>
            <a:endParaRPr lang="en-US" altLang="en-US"/>
          </a:p>
        </p:txBody>
      </p:sp>
      <p:sp>
        <p:nvSpPr>
          <p:cNvPr id="50179" name="Slide Number Placeholder 3">
            <a:extLst>
              <a:ext uri="{FF2B5EF4-FFF2-40B4-BE49-F238E27FC236}">
                <a16:creationId xmlns:a16="http://schemas.microsoft.com/office/drawing/2014/main" id="{B58A3739-F025-32D9-7C2F-372A749742F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37D94D1-69A2-9846-8F3C-33267C8A85BA}" type="slidenum">
              <a:rPr lang="en-US" altLang="en-US" sz="1200" smtClean="0">
                <a:latin typeface="Verdana" panose="020B0604030504040204" pitchFamily="34" charset="0"/>
              </a:rPr>
              <a:pPr>
                <a:spcBef>
                  <a:spcPct val="0"/>
                </a:spcBef>
                <a:buFontTx/>
                <a:buNone/>
              </a:pPr>
              <a:t>31</a:t>
            </a:fld>
            <a:endParaRPr lang="en-US" altLang="en-US" sz="1200">
              <a:latin typeface="Verdan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72ACB279-132E-DBD1-9F4F-9AF44B8314C1}"/>
              </a:ext>
            </a:extLst>
          </p:cNvPr>
          <p:cNvSpPr>
            <a:spLocks noGrp="1" noChangeArrowheads="1"/>
          </p:cNvSpPr>
          <p:nvPr>
            <p:ph type="title"/>
          </p:nvPr>
        </p:nvSpPr>
        <p:spPr/>
        <p:txBody>
          <a:bodyPr/>
          <a:lstStyle/>
          <a:p>
            <a:r>
              <a:rPr lang="en-US" altLang="en-US" sz="4000">
                <a:solidFill>
                  <a:srgbClr val="B90000"/>
                </a:solidFill>
              </a:rPr>
              <a:t>Opportunism </a:t>
            </a:r>
            <a:br>
              <a:rPr lang="en-US" altLang="en-US" sz="4000">
                <a:solidFill>
                  <a:srgbClr val="B90000"/>
                </a:solidFill>
              </a:rPr>
            </a:br>
            <a:r>
              <a:rPr lang="en-US" altLang="en-US" sz="4000">
                <a:solidFill>
                  <a:srgbClr val="B90000"/>
                </a:solidFill>
              </a:rPr>
              <a:t>in Franchise Contracts</a:t>
            </a:r>
            <a:endParaRPr lang="en-US" altLang="en-US"/>
          </a:p>
        </p:txBody>
      </p:sp>
      <p:sp>
        <p:nvSpPr>
          <p:cNvPr id="51202" name="Content Placeholder 2">
            <a:extLst>
              <a:ext uri="{FF2B5EF4-FFF2-40B4-BE49-F238E27FC236}">
                <a16:creationId xmlns:a16="http://schemas.microsoft.com/office/drawing/2014/main" id="{0A676BE6-AED4-AF7D-D271-D94F72F8E23E}"/>
              </a:ext>
            </a:extLst>
          </p:cNvPr>
          <p:cNvSpPr>
            <a:spLocks noGrp="1" noChangeArrowheads="1"/>
          </p:cNvSpPr>
          <p:nvPr>
            <p:ph idx="1"/>
          </p:nvPr>
        </p:nvSpPr>
        <p:spPr/>
        <p:txBody>
          <a:bodyPr/>
          <a:lstStyle/>
          <a:p>
            <a:endParaRPr lang="en-US" altLang="en-US"/>
          </a:p>
          <a:p>
            <a:r>
              <a:rPr lang="en-US" altLang="en-US"/>
              <a:t>How would you expect franchisors to react to Red Owl?</a:t>
            </a:r>
          </a:p>
          <a:p>
            <a:pPr lvl="1"/>
            <a:r>
              <a:rPr lang="en-US" altLang="en-US"/>
              <a:t>Non-liability agreements?</a:t>
            </a:r>
          </a:p>
          <a:p>
            <a:pPr lvl="1"/>
            <a:r>
              <a:rPr lang="en-US" altLang="en-US">
                <a:solidFill>
                  <a:srgbClr val="C00000"/>
                </a:solidFill>
              </a:rPr>
              <a:t>If statutory, exit from state?</a:t>
            </a:r>
            <a:r>
              <a:rPr lang="en-US" altLang="en-US">
                <a:solidFill>
                  <a:schemeClr val="accent2"/>
                </a:solidFill>
              </a:rPr>
              <a:t> </a:t>
            </a:r>
          </a:p>
          <a:p>
            <a:pPr lvl="2"/>
            <a:r>
              <a:rPr lang="en-US" altLang="en-US" sz="1700"/>
              <a:t>Brickley et al., </a:t>
            </a:r>
            <a:r>
              <a:rPr lang="en-US" altLang="en-US" sz="1700" i="1"/>
              <a:t>The Economic Effects of Franchise Termination Laws, 34 J.L. &amp; ECON. 101 (1991)</a:t>
            </a:r>
            <a:endParaRPr lang="en-US" altLang="en-US" sz="1700"/>
          </a:p>
          <a:p>
            <a:pPr lvl="1">
              <a:buFont typeface="Wingdings" pitchFamily="2" charset="2"/>
              <a:buNone/>
            </a:pPr>
            <a:endParaRPr lang="en-US" altLang="en-US"/>
          </a:p>
        </p:txBody>
      </p:sp>
      <p:sp>
        <p:nvSpPr>
          <p:cNvPr id="51203" name="Slide Number Placeholder 3">
            <a:extLst>
              <a:ext uri="{FF2B5EF4-FFF2-40B4-BE49-F238E27FC236}">
                <a16:creationId xmlns:a16="http://schemas.microsoft.com/office/drawing/2014/main" id="{85938BE3-6CBF-A365-0C05-3BBF3747A54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12890B5-C908-0B45-B086-ACA5AEAD455A}" type="slidenum">
              <a:rPr lang="en-US" altLang="en-US" sz="1200" smtClean="0">
                <a:latin typeface="Verdana" panose="020B0604030504040204" pitchFamily="34" charset="0"/>
              </a:rPr>
              <a:pPr>
                <a:spcBef>
                  <a:spcPct val="0"/>
                </a:spcBef>
                <a:buFontTx/>
                <a:buNone/>
              </a:pPr>
              <a:t>32</a:t>
            </a:fld>
            <a:endParaRPr lang="en-US" altLang="en-US" sz="1200">
              <a:latin typeface="Verdan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3D216CB9-CC8A-6195-D507-AD4EA731DA7D}"/>
              </a:ext>
            </a:extLst>
          </p:cNvPr>
          <p:cNvSpPr>
            <a:spLocks noGrp="1" noChangeArrowheads="1"/>
          </p:cNvSpPr>
          <p:nvPr>
            <p:ph type="title"/>
          </p:nvPr>
        </p:nvSpPr>
        <p:spPr/>
        <p:txBody>
          <a:bodyPr/>
          <a:lstStyle/>
          <a:p>
            <a:r>
              <a:rPr lang="en-US" altLang="en-US" sz="4000">
                <a:solidFill>
                  <a:srgbClr val="B90000"/>
                </a:solidFill>
              </a:rPr>
              <a:t>Opportunism </a:t>
            </a:r>
            <a:br>
              <a:rPr lang="en-US" altLang="en-US" sz="4000">
                <a:solidFill>
                  <a:srgbClr val="B90000"/>
                </a:solidFill>
              </a:rPr>
            </a:br>
            <a:r>
              <a:rPr lang="en-US" altLang="en-US" sz="4000">
                <a:solidFill>
                  <a:srgbClr val="B90000"/>
                </a:solidFill>
              </a:rPr>
              <a:t>in Franchise Contracts</a:t>
            </a:r>
            <a:endParaRPr lang="en-US" altLang="en-US"/>
          </a:p>
        </p:txBody>
      </p:sp>
      <p:sp>
        <p:nvSpPr>
          <p:cNvPr id="52226" name="Content Placeholder 2">
            <a:extLst>
              <a:ext uri="{FF2B5EF4-FFF2-40B4-BE49-F238E27FC236}">
                <a16:creationId xmlns:a16="http://schemas.microsoft.com/office/drawing/2014/main" id="{26A9D42D-C2C8-125E-C763-7ABB5E76FF21}"/>
              </a:ext>
            </a:extLst>
          </p:cNvPr>
          <p:cNvSpPr>
            <a:spLocks noGrp="1" noChangeArrowheads="1"/>
          </p:cNvSpPr>
          <p:nvPr>
            <p:ph idx="1"/>
          </p:nvPr>
        </p:nvSpPr>
        <p:spPr/>
        <p:txBody>
          <a:bodyPr/>
          <a:lstStyle/>
          <a:p>
            <a:endParaRPr lang="en-US" altLang="en-US"/>
          </a:p>
          <a:p>
            <a:r>
              <a:rPr lang="en-US" altLang="en-US"/>
              <a:t>How would you expect franchisors to react to Red Owl?</a:t>
            </a:r>
          </a:p>
          <a:p>
            <a:pPr lvl="1"/>
            <a:r>
              <a:rPr lang="en-US" altLang="en-US"/>
              <a:t>Non-liability agreements?</a:t>
            </a:r>
          </a:p>
          <a:p>
            <a:pPr lvl="1"/>
            <a:r>
              <a:rPr lang="en-US" altLang="en-US"/>
              <a:t>Exit from state?</a:t>
            </a:r>
          </a:p>
          <a:p>
            <a:pPr lvl="1"/>
            <a:r>
              <a:rPr lang="en-US" altLang="en-US">
                <a:solidFill>
                  <a:srgbClr val="C00000"/>
                </a:solidFill>
              </a:rPr>
              <a:t>Only deal with sure things?</a:t>
            </a:r>
          </a:p>
          <a:p>
            <a:pPr lvl="1">
              <a:buFont typeface="Wingdings" pitchFamily="2" charset="2"/>
              <a:buNone/>
            </a:pPr>
            <a:endParaRPr lang="en-US" altLang="en-US"/>
          </a:p>
        </p:txBody>
      </p:sp>
      <p:sp>
        <p:nvSpPr>
          <p:cNvPr id="52227" name="Slide Number Placeholder 3">
            <a:extLst>
              <a:ext uri="{FF2B5EF4-FFF2-40B4-BE49-F238E27FC236}">
                <a16:creationId xmlns:a16="http://schemas.microsoft.com/office/drawing/2014/main" id="{2E15BB5E-7833-322D-6C44-A5CD669D0F0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5931D14-5F6A-5242-B774-5926179574E7}" type="slidenum">
              <a:rPr lang="en-US" altLang="en-US" sz="1200" smtClean="0">
                <a:latin typeface="Verdana" panose="020B0604030504040204" pitchFamily="34" charset="0"/>
              </a:rPr>
              <a:pPr>
                <a:spcBef>
                  <a:spcPct val="0"/>
                </a:spcBef>
                <a:buFontTx/>
                <a:buNone/>
              </a:pPr>
              <a:t>33</a:t>
            </a:fld>
            <a:endParaRPr lang="en-US" altLang="en-US" sz="1200">
              <a:latin typeface="Verdan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BF3A06E9-F6D4-E013-4789-F1562C30173F}"/>
              </a:ext>
            </a:extLst>
          </p:cNvPr>
          <p:cNvSpPr>
            <a:spLocks noGrp="1" noChangeArrowheads="1"/>
          </p:cNvSpPr>
          <p:nvPr>
            <p:ph type="title"/>
          </p:nvPr>
        </p:nvSpPr>
        <p:spPr/>
        <p:txBody>
          <a:bodyPr/>
          <a:lstStyle/>
          <a:p>
            <a:r>
              <a:rPr lang="en-US" altLang="en-US" sz="4000">
                <a:solidFill>
                  <a:srgbClr val="B90000"/>
                </a:solidFill>
              </a:rPr>
              <a:t>Opportunism </a:t>
            </a:r>
            <a:br>
              <a:rPr lang="en-US" altLang="en-US" sz="4000">
                <a:solidFill>
                  <a:srgbClr val="B90000"/>
                </a:solidFill>
              </a:rPr>
            </a:br>
            <a:r>
              <a:rPr lang="en-US" altLang="en-US" sz="4000">
                <a:solidFill>
                  <a:srgbClr val="B90000"/>
                </a:solidFill>
              </a:rPr>
              <a:t>in Franchise Contracts</a:t>
            </a:r>
            <a:endParaRPr lang="en-US" altLang="en-US"/>
          </a:p>
        </p:txBody>
      </p:sp>
      <p:sp>
        <p:nvSpPr>
          <p:cNvPr id="53250" name="Content Placeholder 2">
            <a:extLst>
              <a:ext uri="{FF2B5EF4-FFF2-40B4-BE49-F238E27FC236}">
                <a16:creationId xmlns:a16="http://schemas.microsoft.com/office/drawing/2014/main" id="{C4346C8B-66C9-2A8D-5247-0A01D24851A0}"/>
              </a:ext>
            </a:extLst>
          </p:cNvPr>
          <p:cNvSpPr>
            <a:spLocks noGrp="1" noChangeArrowheads="1"/>
          </p:cNvSpPr>
          <p:nvPr>
            <p:ph idx="1"/>
          </p:nvPr>
        </p:nvSpPr>
        <p:spPr/>
        <p:txBody>
          <a:bodyPr/>
          <a:lstStyle/>
          <a:p>
            <a:endParaRPr lang="en-US" altLang="en-US"/>
          </a:p>
          <a:p>
            <a:r>
              <a:rPr lang="en-US" altLang="en-US"/>
              <a:t>How would you expect franchisors to react to Red Owl?</a:t>
            </a:r>
          </a:p>
          <a:p>
            <a:pPr lvl="1"/>
            <a:r>
              <a:rPr lang="en-US" altLang="en-US"/>
              <a:t>Non-liability agreements?</a:t>
            </a:r>
          </a:p>
          <a:p>
            <a:pPr lvl="1"/>
            <a:r>
              <a:rPr lang="en-US" altLang="en-US"/>
              <a:t>Exit from state?</a:t>
            </a:r>
          </a:p>
          <a:p>
            <a:pPr lvl="1"/>
            <a:r>
              <a:rPr lang="en-US" altLang="en-US">
                <a:solidFill>
                  <a:schemeClr val="tx2"/>
                </a:solidFill>
              </a:rPr>
              <a:t>Only deal with sure things?</a:t>
            </a:r>
          </a:p>
          <a:p>
            <a:pPr lvl="1"/>
            <a:r>
              <a:rPr lang="en-US" altLang="en-US">
                <a:solidFill>
                  <a:srgbClr val="C00000"/>
                </a:solidFill>
              </a:rPr>
              <a:t>Equal investments?</a:t>
            </a:r>
          </a:p>
          <a:p>
            <a:pPr lvl="1">
              <a:buFont typeface="Wingdings" pitchFamily="2" charset="2"/>
              <a:buNone/>
            </a:pPr>
            <a:endParaRPr lang="en-US" altLang="en-US"/>
          </a:p>
        </p:txBody>
      </p:sp>
      <p:sp>
        <p:nvSpPr>
          <p:cNvPr id="53251" name="Slide Number Placeholder 3">
            <a:extLst>
              <a:ext uri="{FF2B5EF4-FFF2-40B4-BE49-F238E27FC236}">
                <a16:creationId xmlns:a16="http://schemas.microsoft.com/office/drawing/2014/main" id="{7A486C36-C4D8-B5F3-BBB2-43F1D900AEA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8460187-9744-D44D-BF84-2B1C660C88FF}" type="slidenum">
              <a:rPr lang="en-US" altLang="en-US" sz="1200" smtClean="0">
                <a:latin typeface="Verdana" panose="020B0604030504040204" pitchFamily="34" charset="0"/>
              </a:rPr>
              <a:pPr>
                <a:spcBef>
                  <a:spcPct val="0"/>
                </a:spcBef>
                <a:buFontTx/>
                <a:buNone/>
              </a:pPr>
              <a:t>34</a:t>
            </a:fld>
            <a:endParaRPr lang="en-US" altLang="en-US" sz="1200">
              <a:latin typeface="Verdana" panose="020B060403050404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E6A00D2B-A005-2C85-4FB6-C7E212EEE84C}"/>
              </a:ext>
            </a:extLst>
          </p:cNvPr>
          <p:cNvSpPr>
            <a:spLocks noGrp="1" noChangeArrowheads="1"/>
          </p:cNvSpPr>
          <p:nvPr>
            <p:ph type="title"/>
          </p:nvPr>
        </p:nvSpPr>
        <p:spPr>
          <a:xfrm>
            <a:off x="574675" y="304800"/>
            <a:ext cx="8569325" cy="1295400"/>
          </a:xfrm>
        </p:spPr>
        <p:txBody>
          <a:bodyPr/>
          <a:lstStyle/>
          <a:p>
            <a:r>
              <a:rPr lang="en-US" altLang="en-US" sz="3600">
                <a:solidFill>
                  <a:srgbClr val="B90000"/>
                </a:solidFill>
              </a:rPr>
              <a:t>What if both parties invest equally?</a:t>
            </a:r>
            <a:endParaRPr lang="en-US" altLang="en-US" sz="3600">
              <a:solidFill>
                <a:schemeClr val="accent2"/>
              </a:solidFill>
            </a:endParaRPr>
          </a:p>
        </p:txBody>
      </p:sp>
      <p:sp>
        <p:nvSpPr>
          <p:cNvPr id="54274" name="Slide Number Placeholder 3">
            <a:extLst>
              <a:ext uri="{FF2B5EF4-FFF2-40B4-BE49-F238E27FC236}">
                <a16:creationId xmlns:a16="http://schemas.microsoft.com/office/drawing/2014/main" id="{A6933F09-0F9B-A5F2-CFF8-8540187CA73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D8060CE-653B-9645-AC85-B802313C0278}" type="slidenum">
              <a:rPr lang="en-US" altLang="en-US" sz="1200" smtClean="0">
                <a:latin typeface="Verdana" panose="020B0604030504040204" pitchFamily="34" charset="0"/>
              </a:rPr>
              <a:pPr>
                <a:spcBef>
                  <a:spcPct val="0"/>
                </a:spcBef>
                <a:buFontTx/>
                <a:buNone/>
              </a:pPr>
              <a:t>35</a:t>
            </a:fld>
            <a:endParaRPr lang="en-US" altLang="en-US" sz="1200">
              <a:latin typeface="Verdana" panose="020B0604030504040204" pitchFamily="34" charset="0"/>
            </a:endParaRPr>
          </a:p>
        </p:txBody>
      </p:sp>
      <p:pic>
        <p:nvPicPr>
          <p:cNvPr id="54275" name="Picture 5">
            <a:extLst>
              <a:ext uri="{FF2B5EF4-FFF2-40B4-BE49-F238E27FC236}">
                <a16:creationId xmlns:a16="http://schemas.microsoft.com/office/drawing/2014/main" id="{E637C093-4208-8AFB-32BD-2A25223A7F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812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7">
            <a:extLst>
              <a:ext uri="{FF2B5EF4-FFF2-40B4-BE49-F238E27FC236}">
                <a16:creationId xmlns:a16="http://schemas.microsoft.com/office/drawing/2014/main" id="{2147536D-926F-2F45-8231-929105B687D0}"/>
              </a:ext>
            </a:extLst>
          </p:cNvPr>
          <p:cNvSpPr txBox="1">
            <a:spLocks noChangeArrowheads="1"/>
          </p:cNvSpPr>
          <p:nvPr/>
        </p:nvSpPr>
        <p:spPr bwMode="auto">
          <a:xfrm>
            <a:off x="1752600" y="5715000"/>
            <a:ext cx="4833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chemeClr val="accent2"/>
                </a:solidFill>
                <a:latin typeface="Verdana" panose="020B0604030504040204" pitchFamily="34" charset="0"/>
              </a:rPr>
              <a:t>Hamburger U. as a risk-sharing strategy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F0050225-2F03-D793-2E0D-69B6F1B9096F}"/>
              </a:ext>
            </a:extLst>
          </p:cNvPr>
          <p:cNvSpPr>
            <a:spLocks noGrp="1" noChangeArrowheads="1"/>
          </p:cNvSpPr>
          <p:nvPr>
            <p:ph type="title"/>
          </p:nvPr>
        </p:nvSpPr>
        <p:spPr/>
        <p:txBody>
          <a:bodyPr/>
          <a:lstStyle/>
          <a:p>
            <a:r>
              <a:rPr lang="en-US" altLang="en-US" dirty="0"/>
              <a:t>Mooney v. Craddock p. 329</a:t>
            </a:r>
          </a:p>
        </p:txBody>
      </p:sp>
      <p:sp>
        <p:nvSpPr>
          <p:cNvPr id="55298" name="Content Placeholder 2">
            <a:extLst>
              <a:ext uri="{FF2B5EF4-FFF2-40B4-BE49-F238E27FC236}">
                <a16:creationId xmlns:a16="http://schemas.microsoft.com/office/drawing/2014/main" id="{BBEA3FAF-FA87-C800-1AD7-C6338E6EAF67}"/>
              </a:ext>
            </a:extLst>
          </p:cNvPr>
          <p:cNvSpPr>
            <a:spLocks noGrp="1" noChangeArrowheads="1"/>
          </p:cNvSpPr>
          <p:nvPr>
            <p:ph idx="1"/>
          </p:nvPr>
        </p:nvSpPr>
        <p:spPr>
          <a:xfrm>
            <a:off x="609600" y="1752600"/>
            <a:ext cx="8001000" cy="4267200"/>
          </a:xfrm>
        </p:spPr>
        <p:txBody>
          <a:bodyPr/>
          <a:lstStyle/>
          <a:p>
            <a:endParaRPr lang="en-US" altLang="en-US"/>
          </a:p>
          <a:p>
            <a:pPr lvl="1">
              <a:buFont typeface="Wingdings" pitchFamily="2" charset="2"/>
              <a:buNone/>
            </a:pPr>
            <a:endParaRPr lang="en-US" altLang="en-US"/>
          </a:p>
          <a:p>
            <a:pPr lvl="1">
              <a:buFont typeface="Wingdings" pitchFamily="2" charset="2"/>
              <a:buNone/>
            </a:pPr>
            <a:endParaRPr lang="en-US" altLang="en-US"/>
          </a:p>
        </p:txBody>
      </p:sp>
      <p:sp>
        <p:nvSpPr>
          <p:cNvPr id="55299" name="Slide Number Placeholder 3">
            <a:extLst>
              <a:ext uri="{FF2B5EF4-FFF2-40B4-BE49-F238E27FC236}">
                <a16:creationId xmlns:a16="http://schemas.microsoft.com/office/drawing/2014/main" id="{43428AD2-F6C9-58C1-74BB-A9F6CA600EF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D110702-F920-9847-A047-BB4970FD8246}" type="slidenum">
              <a:rPr lang="en-US" altLang="en-US" sz="1200" smtClean="0">
                <a:latin typeface="Verdana" panose="020B0604030504040204" pitchFamily="34" charset="0"/>
              </a:rPr>
              <a:pPr>
                <a:spcBef>
                  <a:spcPct val="0"/>
                </a:spcBef>
                <a:buFontTx/>
                <a:buNone/>
              </a:pPr>
              <a:t>36</a:t>
            </a:fld>
            <a:endParaRPr lang="en-US" altLang="en-US" sz="1200">
              <a:latin typeface="Verdana" panose="020B0604030504040204" pitchFamily="34" charset="0"/>
            </a:endParaRPr>
          </a:p>
        </p:txBody>
      </p:sp>
      <p:pic>
        <p:nvPicPr>
          <p:cNvPr id="55300" name="Picture 4">
            <a:extLst>
              <a:ext uri="{FF2B5EF4-FFF2-40B4-BE49-F238E27FC236}">
                <a16:creationId xmlns:a16="http://schemas.microsoft.com/office/drawing/2014/main" id="{2EB461F4-4ACA-3E6D-B09E-C11ACB5297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33550"/>
            <a:ext cx="484505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951F4A04-3433-D91D-A78C-BB80F712C389}"/>
              </a:ext>
            </a:extLst>
          </p:cNvPr>
          <p:cNvSpPr>
            <a:spLocks noGrp="1" noChangeArrowheads="1"/>
          </p:cNvSpPr>
          <p:nvPr>
            <p:ph type="title"/>
          </p:nvPr>
        </p:nvSpPr>
        <p:spPr/>
        <p:txBody>
          <a:bodyPr/>
          <a:lstStyle/>
          <a:p>
            <a:r>
              <a:rPr lang="en-US" altLang="en-US">
                <a:solidFill>
                  <a:schemeClr val="tx1"/>
                </a:solidFill>
              </a:rPr>
              <a:t>Mooney v. Craddock</a:t>
            </a:r>
          </a:p>
        </p:txBody>
      </p:sp>
      <p:sp>
        <p:nvSpPr>
          <p:cNvPr id="56322" name="Content Placeholder 2">
            <a:extLst>
              <a:ext uri="{FF2B5EF4-FFF2-40B4-BE49-F238E27FC236}">
                <a16:creationId xmlns:a16="http://schemas.microsoft.com/office/drawing/2014/main" id="{2FBFCA9F-2AE6-74C7-C3B9-B0819BCBFA29}"/>
              </a:ext>
            </a:extLst>
          </p:cNvPr>
          <p:cNvSpPr>
            <a:spLocks noGrp="1" noChangeArrowheads="1"/>
          </p:cNvSpPr>
          <p:nvPr>
            <p:ph idx="1"/>
          </p:nvPr>
        </p:nvSpPr>
        <p:spPr>
          <a:xfrm>
            <a:off x="609600" y="1676400"/>
            <a:ext cx="8001000" cy="4267200"/>
          </a:xfrm>
        </p:spPr>
        <p:txBody>
          <a:bodyPr/>
          <a:lstStyle/>
          <a:p>
            <a:pPr>
              <a:buFont typeface="Wingdings" pitchFamily="2" charset="2"/>
              <a:buNone/>
            </a:pPr>
            <a:endParaRPr lang="en-US" altLang="en-US" dirty="0"/>
          </a:p>
          <a:p>
            <a:pPr lvl="1"/>
            <a:r>
              <a:rPr lang="en-US" altLang="en-US" dirty="0">
                <a:solidFill>
                  <a:srgbClr val="B90000"/>
                </a:solidFill>
              </a:rPr>
              <a:t>Who was in the best position to judge the health club’s chances of success?</a:t>
            </a:r>
          </a:p>
          <a:p>
            <a:pPr lvl="1"/>
            <a:endParaRPr lang="en-US" altLang="en-US" dirty="0">
              <a:solidFill>
                <a:srgbClr val="B90000"/>
              </a:solidFill>
            </a:endParaRPr>
          </a:p>
          <a:p>
            <a:pPr lvl="1"/>
            <a:r>
              <a:rPr lang="en-US" altLang="en-US" dirty="0">
                <a:solidFill>
                  <a:srgbClr val="B90000"/>
                </a:solidFill>
              </a:rPr>
              <a:t>Did the landlord act opportunistically? Did the tenant?</a:t>
            </a:r>
          </a:p>
          <a:p>
            <a:pPr lvl="1"/>
            <a:endParaRPr lang="en-US" altLang="en-US" dirty="0">
              <a:solidFill>
                <a:srgbClr val="B90000"/>
              </a:solidFill>
            </a:endParaRPr>
          </a:p>
          <a:p>
            <a:pPr lvl="1"/>
            <a:r>
              <a:rPr lang="en-US" altLang="en-US" dirty="0">
                <a:solidFill>
                  <a:srgbClr val="B90000"/>
                </a:solidFill>
              </a:rPr>
              <a:t>Is “Let’s go” a promise?</a:t>
            </a:r>
            <a:endParaRPr lang="en-US" altLang="en-US" dirty="0"/>
          </a:p>
        </p:txBody>
      </p:sp>
      <p:sp>
        <p:nvSpPr>
          <p:cNvPr id="56323" name="Slide Number Placeholder 3">
            <a:extLst>
              <a:ext uri="{FF2B5EF4-FFF2-40B4-BE49-F238E27FC236}">
                <a16:creationId xmlns:a16="http://schemas.microsoft.com/office/drawing/2014/main" id="{941457D2-FA75-BB36-260E-76B3B4CFFB8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4EB370D-27BF-3744-8AF1-F8C72BCC2EA4}" type="slidenum">
              <a:rPr lang="en-US" altLang="en-US" sz="1200" smtClean="0">
                <a:latin typeface="Verdana" panose="020B0604030504040204" pitchFamily="34" charset="0"/>
              </a:rPr>
              <a:pPr>
                <a:spcBef>
                  <a:spcPct val="0"/>
                </a:spcBef>
                <a:buFontTx/>
                <a:buNone/>
              </a:pPr>
              <a:t>37</a:t>
            </a:fld>
            <a:endParaRPr lang="en-US" altLang="en-US" sz="1200">
              <a:latin typeface="Verdan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420993A7-496B-52B1-FE2E-9AE2999F554F}"/>
              </a:ext>
            </a:extLst>
          </p:cNvPr>
          <p:cNvSpPr>
            <a:spLocks noGrp="1" noChangeArrowheads="1"/>
          </p:cNvSpPr>
          <p:nvPr>
            <p:ph type="title"/>
          </p:nvPr>
        </p:nvSpPr>
        <p:spPr/>
        <p:txBody>
          <a:bodyPr/>
          <a:lstStyle/>
          <a:p>
            <a:r>
              <a:rPr lang="en-US" altLang="en-US" dirty="0">
                <a:solidFill>
                  <a:schemeClr val="tx1"/>
                </a:solidFill>
              </a:rPr>
              <a:t>Indefinite Agreements</a:t>
            </a:r>
            <a:r>
              <a:rPr lang="en-US" altLang="en-US" sz="4000" dirty="0">
                <a:solidFill>
                  <a:schemeClr val="tx1"/>
                </a:solidFill>
              </a:rPr>
              <a:t> </a:t>
            </a:r>
            <a:endParaRPr lang="en-US" altLang="en-US" dirty="0">
              <a:solidFill>
                <a:schemeClr val="tx1"/>
              </a:solidFill>
            </a:endParaRPr>
          </a:p>
        </p:txBody>
      </p:sp>
      <p:sp>
        <p:nvSpPr>
          <p:cNvPr id="57346" name="Content Placeholder 2">
            <a:extLst>
              <a:ext uri="{FF2B5EF4-FFF2-40B4-BE49-F238E27FC236}">
                <a16:creationId xmlns:a16="http://schemas.microsoft.com/office/drawing/2014/main" id="{9384343F-759E-0AA4-E081-5128F512CE8F}"/>
              </a:ext>
            </a:extLst>
          </p:cNvPr>
          <p:cNvSpPr>
            <a:spLocks noGrp="1" noChangeArrowheads="1"/>
          </p:cNvSpPr>
          <p:nvPr>
            <p:ph idx="1"/>
          </p:nvPr>
        </p:nvSpPr>
        <p:spPr/>
        <p:txBody>
          <a:bodyPr/>
          <a:lstStyle/>
          <a:p>
            <a:pPr>
              <a:buFont typeface="Wingdings" pitchFamily="2" charset="2"/>
              <a:buNone/>
            </a:pPr>
            <a:endParaRPr lang="en-US" altLang="en-US">
              <a:solidFill>
                <a:srgbClr val="B90000"/>
              </a:solidFill>
            </a:endParaRPr>
          </a:p>
          <a:p>
            <a:r>
              <a:rPr lang="en-US" altLang="en-US">
                <a:solidFill>
                  <a:srgbClr val="B90000"/>
                </a:solidFill>
              </a:rPr>
              <a:t>Why leave a term open?</a:t>
            </a:r>
          </a:p>
        </p:txBody>
      </p:sp>
      <p:sp>
        <p:nvSpPr>
          <p:cNvPr id="57347" name="Slide Number Placeholder 3">
            <a:extLst>
              <a:ext uri="{FF2B5EF4-FFF2-40B4-BE49-F238E27FC236}">
                <a16:creationId xmlns:a16="http://schemas.microsoft.com/office/drawing/2014/main" id="{70664D46-6646-42CF-1A59-416A11B61BF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1947D88-31A0-3D40-A685-53D94F53C695}" type="slidenum">
              <a:rPr lang="en-US" altLang="en-US" sz="1200" smtClean="0">
                <a:latin typeface="Verdana" panose="020B0604030504040204" pitchFamily="34" charset="0"/>
              </a:rPr>
              <a:pPr>
                <a:spcBef>
                  <a:spcPct val="0"/>
                </a:spcBef>
                <a:buFontTx/>
                <a:buNone/>
              </a:pPr>
              <a:t>38</a:t>
            </a:fld>
            <a:endParaRPr lang="en-US" altLang="en-US" sz="1200">
              <a:latin typeface="Verdan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9D52D443-913E-BB00-D4AF-9E6A38359C82}"/>
              </a:ext>
            </a:extLst>
          </p:cNvPr>
          <p:cNvSpPr>
            <a:spLocks noGrp="1" noChangeArrowheads="1"/>
          </p:cNvSpPr>
          <p:nvPr>
            <p:ph type="title"/>
          </p:nvPr>
        </p:nvSpPr>
        <p:spPr/>
        <p:txBody>
          <a:bodyPr/>
          <a:lstStyle/>
          <a:p>
            <a:r>
              <a:rPr lang="en-US" altLang="en-US">
                <a:solidFill>
                  <a:schemeClr val="tx1"/>
                </a:solidFill>
              </a:rPr>
              <a:t>Indefinite Agreements</a:t>
            </a:r>
            <a:r>
              <a:rPr lang="en-US" altLang="en-US" sz="4000">
                <a:solidFill>
                  <a:schemeClr val="tx1"/>
                </a:solidFill>
              </a:rPr>
              <a:t> </a:t>
            </a:r>
            <a:endParaRPr lang="en-US" altLang="en-US">
              <a:solidFill>
                <a:schemeClr val="tx1"/>
              </a:solidFill>
            </a:endParaRPr>
          </a:p>
        </p:txBody>
      </p:sp>
      <p:sp>
        <p:nvSpPr>
          <p:cNvPr id="58370" name="Content Placeholder 2">
            <a:extLst>
              <a:ext uri="{FF2B5EF4-FFF2-40B4-BE49-F238E27FC236}">
                <a16:creationId xmlns:a16="http://schemas.microsoft.com/office/drawing/2014/main" id="{6D6C8073-9731-1AD9-7E40-D3F88103950F}"/>
              </a:ext>
            </a:extLst>
          </p:cNvPr>
          <p:cNvSpPr>
            <a:spLocks noGrp="1" noChangeArrowheads="1"/>
          </p:cNvSpPr>
          <p:nvPr>
            <p:ph idx="1"/>
          </p:nvPr>
        </p:nvSpPr>
        <p:spPr/>
        <p:txBody>
          <a:bodyPr/>
          <a:lstStyle/>
          <a:p>
            <a:pPr>
              <a:buFont typeface="Wingdings" pitchFamily="2" charset="2"/>
              <a:buNone/>
            </a:pPr>
            <a:endParaRPr lang="en-US" altLang="en-US"/>
          </a:p>
          <a:p>
            <a:r>
              <a:rPr lang="en-US" altLang="en-US"/>
              <a:t>Why leave a term open</a:t>
            </a:r>
          </a:p>
          <a:p>
            <a:pPr lvl="1"/>
            <a:r>
              <a:rPr lang="en-US" altLang="en-US">
                <a:solidFill>
                  <a:srgbClr val="B90000"/>
                </a:solidFill>
              </a:rPr>
              <a:t>Didn</a:t>
            </a:r>
            <a:r>
              <a:rPr lang="ja-JP" altLang="en-US">
                <a:solidFill>
                  <a:srgbClr val="B90000"/>
                </a:solidFill>
              </a:rPr>
              <a:t>’</a:t>
            </a:r>
            <a:r>
              <a:rPr lang="en-US" altLang="ja-JP">
                <a:solidFill>
                  <a:srgbClr val="B90000"/>
                </a:solidFill>
              </a:rPr>
              <a:t>t occur to one</a:t>
            </a:r>
            <a:endParaRPr lang="en-US" altLang="en-US">
              <a:solidFill>
                <a:srgbClr val="B90000"/>
              </a:solidFill>
            </a:endParaRPr>
          </a:p>
        </p:txBody>
      </p:sp>
      <p:sp>
        <p:nvSpPr>
          <p:cNvPr id="58371" name="Slide Number Placeholder 3">
            <a:extLst>
              <a:ext uri="{FF2B5EF4-FFF2-40B4-BE49-F238E27FC236}">
                <a16:creationId xmlns:a16="http://schemas.microsoft.com/office/drawing/2014/main" id="{48445D98-9A9D-007D-9FAB-A441E485989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DD2CB1F-B57F-0442-BA0A-740142E5DB43}" type="slidenum">
              <a:rPr lang="en-US" altLang="en-US" sz="1200" smtClean="0">
                <a:latin typeface="Verdana" panose="020B0604030504040204" pitchFamily="34" charset="0"/>
              </a:rPr>
              <a:pPr>
                <a:spcBef>
                  <a:spcPct val="0"/>
                </a:spcBef>
                <a:buFontTx/>
                <a:buNone/>
              </a:pPr>
              <a:t>39</a:t>
            </a:fld>
            <a:endParaRPr lang="en-US" altLang="en-US" sz="1200">
              <a:latin typeface="Verdana" panose="020B0604030504040204" pitchFamily="34" charset="0"/>
            </a:endParaRPr>
          </a:p>
        </p:txBody>
      </p:sp>
      <p:pic>
        <p:nvPicPr>
          <p:cNvPr id="58372" name="Picture 1">
            <a:extLst>
              <a:ext uri="{FF2B5EF4-FFF2-40B4-BE49-F238E27FC236}">
                <a16:creationId xmlns:a16="http://schemas.microsoft.com/office/drawing/2014/main" id="{3606771A-6DD1-0217-642E-66408A8F61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998788"/>
            <a:ext cx="3368675"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86BEAF08-EDC6-1330-3313-870174A450F1}"/>
              </a:ext>
            </a:extLst>
          </p:cNvPr>
          <p:cNvSpPr>
            <a:spLocks noGrp="1"/>
          </p:cNvSpPr>
          <p:nvPr>
            <p:ph type="title"/>
          </p:nvPr>
        </p:nvSpPr>
        <p:spPr/>
        <p:txBody>
          <a:bodyPr/>
          <a:lstStyle/>
          <a:p>
            <a:pPr>
              <a:defRPr/>
            </a:pPr>
            <a:br>
              <a:rPr lang="en-US" dirty="0">
                <a:solidFill>
                  <a:schemeClr val="tx1"/>
                </a:solidFill>
                <a:ea typeface="+mj-ea"/>
                <a:cs typeface="+mj-cs"/>
              </a:rPr>
            </a:br>
            <a:r>
              <a:rPr lang="en-US" dirty="0">
                <a:solidFill>
                  <a:srgbClr val="C00000"/>
                </a:solidFill>
                <a:ea typeface="+mj-ea"/>
                <a:cs typeface="+mj-cs"/>
              </a:rPr>
              <a:t>Some jargon to explain the problem</a:t>
            </a:r>
          </a:p>
        </p:txBody>
      </p:sp>
      <p:sp>
        <p:nvSpPr>
          <p:cNvPr id="20482" name="Content Placeholder 2">
            <a:extLst>
              <a:ext uri="{FF2B5EF4-FFF2-40B4-BE49-F238E27FC236}">
                <a16:creationId xmlns:a16="http://schemas.microsoft.com/office/drawing/2014/main" id="{1D515362-9F20-BB9E-1475-17A0149DD37C}"/>
              </a:ext>
            </a:extLst>
          </p:cNvPr>
          <p:cNvSpPr>
            <a:spLocks noGrp="1" noChangeArrowheads="1"/>
          </p:cNvSpPr>
          <p:nvPr>
            <p:ph idx="1"/>
          </p:nvPr>
        </p:nvSpPr>
        <p:spPr/>
        <p:txBody>
          <a:bodyPr/>
          <a:lstStyle/>
          <a:p>
            <a:endParaRPr lang="en-US" altLang="en-US">
              <a:solidFill>
                <a:schemeClr val="accent2"/>
              </a:solidFill>
            </a:endParaRPr>
          </a:p>
          <a:p>
            <a:r>
              <a:rPr lang="en-US" altLang="en-US">
                <a:solidFill>
                  <a:srgbClr val="C00000"/>
                </a:solidFill>
              </a:rPr>
              <a:t>Asset specificity</a:t>
            </a:r>
          </a:p>
          <a:p>
            <a:endParaRPr lang="en-US" altLang="en-US">
              <a:solidFill>
                <a:srgbClr val="C00000"/>
              </a:solidFill>
            </a:endParaRPr>
          </a:p>
          <a:p>
            <a:r>
              <a:rPr lang="en-US" altLang="en-US">
                <a:solidFill>
                  <a:srgbClr val="C00000"/>
                </a:solidFill>
              </a:rPr>
              <a:t>Bilateral (Situational) Monopolies</a:t>
            </a:r>
          </a:p>
          <a:p>
            <a:endParaRPr lang="en-US" altLang="en-US">
              <a:solidFill>
                <a:srgbClr val="C00000"/>
              </a:solidFill>
            </a:endParaRPr>
          </a:p>
          <a:p>
            <a:r>
              <a:rPr lang="en-US" altLang="en-US">
                <a:solidFill>
                  <a:srgbClr val="C00000"/>
                </a:solidFill>
              </a:rPr>
              <a:t>Post-contractual Opportunism</a:t>
            </a:r>
          </a:p>
        </p:txBody>
      </p:sp>
      <p:sp>
        <p:nvSpPr>
          <p:cNvPr id="20483" name="Slide Number Placeholder 3">
            <a:extLst>
              <a:ext uri="{FF2B5EF4-FFF2-40B4-BE49-F238E27FC236}">
                <a16:creationId xmlns:a16="http://schemas.microsoft.com/office/drawing/2014/main" id="{E26B61D0-34A9-6D17-8B37-676F33779F3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0E81953-2DAE-E741-9F22-79D00BCABB13}" type="slidenum">
              <a:rPr lang="en-US" altLang="en-US" sz="1200" smtClean="0">
                <a:latin typeface="Verdana" panose="020B0604030504040204" pitchFamily="34" charset="0"/>
              </a:rPr>
              <a:pPr>
                <a:spcBef>
                  <a:spcPct val="0"/>
                </a:spcBef>
                <a:buFontTx/>
                <a:buNone/>
              </a:pPr>
              <a:t>4</a:t>
            </a:fld>
            <a:endParaRPr lang="en-US" altLang="en-US" sz="1200">
              <a:latin typeface="Verdana" panose="020B060403050404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BBC57626-14CA-3DE1-F9D5-59866E5B2AD1}"/>
              </a:ext>
            </a:extLst>
          </p:cNvPr>
          <p:cNvSpPr>
            <a:spLocks noGrp="1" noChangeArrowheads="1"/>
          </p:cNvSpPr>
          <p:nvPr>
            <p:ph type="title"/>
          </p:nvPr>
        </p:nvSpPr>
        <p:spPr/>
        <p:txBody>
          <a:bodyPr/>
          <a:lstStyle/>
          <a:p>
            <a:r>
              <a:rPr lang="en-US" altLang="en-US">
                <a:solidFill>
                  <a:schemeClr val="tx1"/>
                </a:solidFill>
              </a:rPr>
              <a:t>Indefinite Agreements</a:t>
            </a:r>
            <a:r>
              <a:rPr lang="en-US" altLang="en-US" sz="4000">
                <a:solidFill>
                  <a:schemeClr val="tx1"/>
                </a:solidFill>
              </a:rPr>
              <a:t> </a:t>
            </a:r>
            <a:endParaRPr lang="en-US" altLang="en-US">
              <a:solidFill>
                <a:schemeClr val="tx1"/>
              </a:solidFill>
            </a:endParaRPr>
          </a:p>
        </p:txBody>
      </p:sp>
      <p:sp>
        <p:nvSpPr>
          <p:cNvPr id="59394" name="Content Placeholder 2">
            <a:extLst>
              <a:ext uri="{FF2B5EF4-FFF2-40B4-BE49-F238E27FC236}">
                <a16:creationId xmlns:a16="http://schemas.microsoft.com/office/drawing/2014/main" id="{651EAB52-FD6B-27FA-A656-E2DF474DD4CE}"/>
              </a:ext>
            </a:extLst>
          </p:cNvPr>
          <p:cNvSpPr>
            <a:spLocks noGrp="1" noChangeArrowheads="1"/>
          </p:cNvSpPr>
          <p:nvPr>
            <p:ph idx="1"/>
          </p:nvPr>
        </p:nvSpPr>
        <p:spPr/>
        <p:txBody>
          <a:bodyPr/>
          <a:lstStyle/>
          <a:p>
            <a:pPr>
              <a:buFont typeface="Wingdings" pitchFamily="2" charset="2"/>
              <a:buNone/>
            </a:pPr>
            <a:endParaRPr lang="en-US" altLang="en-US"/>
          </a:p>
          <a:p>
            <a:r>
              <a:rPr lang="en-US" altLang="en-US"/>
              <a:t>Why leave a term open</a:t>
            </a:r>
          </a:p>
          <a:p>
            <a:pPr lvl="1"/>
            <a:r>
              <a:rPr lang="en-US" altLang="en-US"/>
              <a:t>Didn</a:t>
            </a:r>
            <a:r>
              <a:rPr lang="ja-JP" altLang="en-US"/>
              <a:t>’</a:t>
            </a:r>
            <a:r>
              <a:rPr lang="en-US" altLang="ja-JP"/>
              <a:t>t occur to one</a:t>
            </a:r>
          </a:p>
          <a:p>
            <a:pPr lvl="1"/>
            <a:r>
              <a:rPr lang="en-US" altLang="en-US">
                <a:solidFill>
                  <a:srgbClr val="B90000"/>
                </a:solidFill>
              </a:rPr>
              <a:t>The informational problem and the impossibility of a Complete Contingent Contract</a:t>
            </a:r>
          </a:p>
        </p:txBody>
      </p:sp>
      <p:sp>
        <p:nvSpPr>
          <p:cNvPr id="59395" name="Slide Number Placeholder 3">
            <a:extLst>
              <a:ext uri="{FF2B5EF4-FFF2-40B4-BE49-F238E27FC236}">
                <a16:creationId xmlns:a16="http://schemas.microsoft.com/office/drawing/2014/main" id="{A195E8F0-1450-EF89-0770-90024828992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182181A-8090-0D4A-9861-4AB3E1BEF3CE}" type="slidenum">
              <a:rPr lang="en-US" altLang="en-US" sz="1200" smtClean="0">
                <a:latin typeface="Verdana" panose="020B0604030504040204" pitchFamily="34" charset="0"/>
              </a:rPr>
              <a:pPr>
                <a:spcBef>
                  <a:spcPct val="0"/>
                </a:spcBef>
                <a:buFontTx/>
                <a:buNone/>
              </a:pPr>
              <a:t>40</a:t>
            </a:fld>
            <a:endParaRPr lang="en-US" altLang="en-US" sz="1200">
              <a:latin typeface="Verdana" panose="020B060403050404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490C048A-B4FA-792A-0874-4E161ED75CE3}"/>
              </a:ext>
            </a:extLst>
          </p:cNvPr>
          <p:cNvSpPr>
            <a:spLocks noGrp="1" noChangeArrowheads="1"/>
          </p:cNvSpPr>
          <p:nvPr>
            <p:ph type="title"/>
          </p:nvPr>
        </p:nvSpPr>
        <p:spPr/>
        <p:txBody>
          <a:bodyPr/>
          <a:lstStyle/>
          <a:p>
            <a:r>
              <a:rPr lang="en-US" altLang="en-US">
                <a:solidFill>
                  <a:schemeClr val="tx1"/>
                </a:solidFill>
              </a:rPr>
              <a:t>Indefinite Agreements</a:t>
            </a:r>
            <a:r>
              <a:rPr lang="en-US" altLang="en-US" sz="4000">
                <a:solidFill>
                  <a:schemeClr val="tx1"/>
                </a:solidFill>
              </a:rPr>
              <a:t> </a:t>
            </a:r>
            <a:endParaRPr lang="en-US" altLang="en-US">
              <a:solidFill>
                <a:schemeClr val="tx1"/>
              </a:solidFill>
            </a:endParaRPr>
          </a:p>
        </p:txBody>
      </p:sp>
      <p:sp>
        <p:nvSpPr>
          <p:cNvPr id="60418" name="Content Placeholder 2">
            <a:extLst>
              <a:ext uri="{FF2B5EF4-FFF2-40B4-BE49-F238E27FC236}">
                <a16:creationId xmlns:a16="http://schemas.microsoft.com/office/drawing/2014/main" id="{C4897B5D-257C-36C6-8BD4-F00B943A7567}"/>
              </a:ext>
            </a:extLst>
          </p:cNvPr>
          <p:cNvSpPr>
            <a:spLocks noGrp="1" noChangeArrowheads="1"/>
          </p:cNvSpPr>
          <p:nvPr>
            <p:ph idx="1"/>
          </p:nvPr>
        </p:nvSpPr>
        <p:spPr/>
        <p:txBody>
          <a:bodyPr/>
          <a:lstStyle/>
          <a:p>
            <a:pPr>
              <a:buFont typeface="Wingdings" pitchFamily="2" charset="2"/>
              <a:buNone/>
            </a:pPr>
            <a:endParaRPr lang="en-US" altLang="en-US"/>
          </a:p>
          <a:p>
            <a:r>
              <a:rPr lang="en-US" altLang="en-US"/>
              <a:t>Why leave a term open</a:t>
            </a:r>
          </a:p>
          <a:p>
            <a:pPr lvl="1"/>
            <a:r>
              <a:rPr lang="en-US" altLang="en-US"/>
              <a:t>Didn</a:t>
            </a:r>
            <a:r>
              <a:rPr lang="ja-JP" altLang="en-US"/>
              <a:t>’</a:t>
            </a:r>
            <a:r>
              <a:rPr lang="en-US" altLang="ja-JP"/>
              <a:t>t occur to one</a:t>
            </a:r>
          </a:p>
          <a:p>
            <a:pPr lvl="1"/>
            <a:r>
              <a:rPr lang="en-US" altLang="en-US"/>
              <a:t>The informational problem and the impossibility of a Complete Contingent Contract</a:t>
            </a:r>
          </a:p>
          <a:p>
            <a:pPr lvl="1"/>
            <a:r>
              <a:rPr lang="en-US" altLang="en-US">
                <a:solidFill>
                  <a:srgbClr val="B90000"/>
                </a:solidFill>
              </a:rPr>
              <a:t>Don</a:t>
            </a:r>
            <a:r>
              <a:rPr lang="ja-JP" altLang="en-US">
                <a:solidFill>
                  <a:srgbClr val="B90000"/>
                </a:solidFill>
              </a:rPr>
              <a:t>’</a:t>
            </a:r>
            <a:r>
              <a:rPr lang="en-US" altLang="ja-JP">
                <a:solidFill>
                  <a:srgbClr val="B90000"/>
                </a:solidFill>
              </a:rPr>
              <a:t>t want to block progress on negotiations</a:t>
            </a:r>
            <a:endParaRPr lang="en-US" altLang="en-US"/>
          </a:p>
        </p:txBody>
      </p:sp>
      <p:sp>
        <p:nvSpPr>
          <p:cNvPr id="60419" name="Slide Number Placeholder 3">
            <a:extLst>
              <a:ext uri="{FF2B5EF4-FFF2-40B4-BE49-F238E27FC236}">
                <a16:creationId xmlns:a16="http://schemas.microsoft.com/office/drawing/2014/main" id="{82AB84C2-6635-6BD0-ED00-8DA2650D74C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9A52CCC-AE8D-1D45-8AAB-B0023C955A38}" type="slidenum">
              <a:rPr lang="en-US" altLang="en-US" sz="1200" smtClean="0">
                <a:latin typeface="Verdana" panose="020B0604030504040204" pitchFamily="34" charset="0"/>
              </a:rPr>
              <a:pPr>
                <a:spcBef>
                  <a:spcPct val="0"/>
                </a:spcBef>
                <a:buFontTx/>
                <a:buNone/>
              </a:pPr>
              <a:t>41</a:t>
            </a:fld>
            <a:endParaRPr lang="en-US" altLang="en-US" sz="1200">
              <a:latin typeface="Verdan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8D4666FF-68C4-7A5B-A8E5-1A4889CBD49E}"/>
              </a:ext>
            </a:extLst>
          </p:cNvPr>
          <p:cNvSpPr>
            <a:spLocks noGrp="1" noChangeArrowheads="1"/>
          </p:cNvSpPr>
          <p:nvPr>
            <p:ph type="title"/>
          </p:nvPr>
        </p:nvSpPr>
        <p:spPr/>
        <p:txBody>
          <a:bodyPr/>
          <a:lstStyle/>
          <a:p>
            <a:r>
              <a:rPr lang="en-US" altLang="en-US">
                <a:solidFill>
                  <a:schemeClr val="tx1"/>
                </a:solidFill>
              </a:rPr>
              <a:t>Indefinite Agreements</a:t>
            </a:r>
            <a:r>
              <a:rPr lang="en-US" altLang="en-US" sz="4000">
                <a:solidFill>
                  <a:schemeClr val="tx1"/>
                </a:solidFill>
              </a:rPr>
              <a:t> </a:t>
            </a:r>
            <a:endParaRPr lang="en-US" altLang="en-US">
              <a:solidFill>
                <a:schemeClr val="tx1"/>
              </a:solidFill>
            </a:endParaRPr>
          </a:p>
        </p:txBody>
      </p:sp>
      <p:sp>
        <p:nvSpPr>
          <p:cNvPr id="61442" name="Content Placeholder 2">
            <a:extLst>
              <a:ext uri="{FF2B5EF4-FFF2-40B4-BE49-F238E27FC236}">
                <a16:creationId xmlns:a16="http://schemas.microsoft.com/office/drawing/2014/main" id="{835E7404-BD2A-BC11-345E-CE57FEFB5DE5}"/>
              </a:ext>
            </a:extLst>
          </p:cNvPr>
          <p:cNvSpPr>
            <a:spLocks noGrp="1" noChangeArrowheads="1"/>
          </p:cNvSpPr>
          <p:nvPr>
            <p:ph idx="1"/>
          </p:nvPr>
        </p:nvSpPr>
        <p:spPr/>
        <p:txBody>
          <a:bodyPr/>
          <a:lstStyle/>
          <a:p>
            <a:pPr>
              <a:buFont typeface="Wingdings" pitchFamily="2" charset="2"/>
              <a:buNone/>
            </a:pPr>
            <a:endParaRPr lang="en-US" altLang="en-US"/>
          </a:p>
          <a:p>
            <a:r>
              <a:rPr lang="en-US" altLang="en-US"/>
              <a:t>Why leave a term open</a:t>
            </a:r>
          </a:p>
          <a:p>
            <a:pPr lvl="1"/>
            <a:r>
              <a:rPr lang="en-US" altLang="en-US"/>
              <a:t>Didn</a:t>
            </a:r>
            <a:r>
              <a:rPr lang="ja-JP" altLang="en-US"/>
              <a:t>’</a:t>
            </a:r>
            <a:r>
              <a:rPr lang="en-US" altLang="ja-JP"/>
              <a:t>t occur to one</a:t>
            </a:r>
          </a:p>
          <a:p>
            <a:pPr lvl="1"/>
            <a:r>
              <a:rPr lang="en-US" altLang="en-US"/>
              <a:t>The informational problem and the impossibility of a Complete Contingent Contract</a:t>
            </a:r>
          </a:p>
          <a:p>
            <a:pPr lvl="1"/>
            <a:r>
              <a:rPr lang="en-US" altLang="en-US">
                <a:solidFill>
                  <a:srgbClr val="000000"/>
                </a:solidFill>
              </a:rPr>
              <a:t>Don</a:t>
            </a:r>
            <a:r>
              <a:rPr lang="ja-JP" altLang="en-US">
                <a:solidFill>
                  <a:srgbClr val="000000"/>
                </a:solidFill>
              </a:rPr>
              <a:t>’</a:t>
            </a:r>
            <a:r>
              <a:rPr lang="en-US" altLang="ja-JP">
                <a:solidFill>
                  <a:srgbClr val="000000"/>
                </a:solidFill>
              </a:rPr>
              <a:t>t want to block progress on negotiations</a:t>
            </a:r>
          </a:p>
          <a:p>
            <a:pPr lvl="1"/>
            <a:r>
              <a:rPr lang="en-US" altLang="en-US">
                <a:solidFill>
                  <a:srgbClr val="B90000"/>
                </a:solidFill>
              </a:rPr>
              <a:t>Uncertain outcomes</a:t>
            </a:r>
          </a:p>
        </p:txBody>
      </p:sp>
      <p:sp>
        <p:nvSpPr>
          <p:cNvPr id="61443" name="Slide Number Placeholder 3">
            <a:extLst>
              <a:ext uri="{FF2B5EF4-FFF2-40B4-BE49-F238E27FC236}">
                <a16:creationId xmlns:a16="http://schemas.microsoft.com/office/drawing/2014/main" id="{14CD8D0C-C9C8-93BA-52A7-AA231257520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E465F20-B0CC-A148-AF2F-26A88D108CD9}" type="slidenum">
              <a:rPr lang="en-US" altLang="en-US" sz="1200" smtClean="0">
                <a:latin typeface="Verdana" panose="020B0604030504040204" pitchFamily="34" charset="0"/>
              </a:rPr>
              <a:pPr>
                <a:spcBef>
                  <a:spcPct val="0"/>
                </a:spcBef>
                <a:buFontTx/>
                <a:buNone/>
              </a:pPr>
              <a:t>42</a:t>
            </a:fld>
            <a:endParaRPr lang="en-US" altLang="en-US" sz="1200">
              <a:latin typeface="Verdan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170514B-3458-B7F8-7664-D36D2DD3E9A6}"/>
              </a:ext>
            </a:extLst>
          </p:cNvPr>
          <p:cNvSpPr>
            <a:spLocks noGrp="1" noChangeArrowheads="1"/>
          </p:cNvSpPr>
          <p:nvPr>
            <p:ph type="title"/>
          </p:nvPr>
        </p:nvSpPr>
        <p:spPr/>
        <p:txBody>
          <a:bodyPr/>
          <a:lstStyle/>
          <a:p>
            <a:pPr>
              <a:defRPr/>
            </a:pPr>
            <a:r>
              <a:rPr lang="en-US" dirty="0">
                <a:solidFill>
                  <a:srgbClr val="C00000"/>
                </a:solidFill>
                <a:ea typeface="+mj-ea"/>
                <a:cs typeface="+mj-cs"/>
              </a:rPr>
              <a:t>Risk and Uncertainty</a:t>
            </a:r>
          </a:p>
        </p:txBody>
      </p:sp>
      <p:sp>
        <p:nvSpPr>
          <p:cNvPr id="62466" name="Rectangle 3">
            <a:extLst>
              <a:ext uri="{FF2B5EF4-FFF2-40B4-BE49-F238E27FC236}">
                <a16:creationId xmlns:a16="http://schemas.microsoft.com/office/drawing/2014/main" id="{20DC0F44-EA45-11F6-0B52-0C7BAFF7E54A}"/>
              </a:ext>
            </a:extLst>
          </p:cNvPr>
          <p:cNvSpPr>
            <a:spLocks noGrp="1" noChangeArrowheads="1"/>
          </p:cNvSpPr>
          <p:nvPr>
            <p:ph idx="1"/>
          </p:nvPr>
        </p:nvSpPr>
        <p:spPr/>
        <p:txBody>
          <a:bodyPr/>
          <a:lstStyle/>
          <a:p>
            <a:endParaRPr lang="en-US" altLang="en-US"/>
          </a:p>
        </p:txBody>
      </p:sp>
      <p:pic>
        <p:nvPicPr>
          <p:cNvPr id="62467" name="Picture 4" descr="knight">
            <a:extLst>
              <a:ext uri="{FF2B5EF4-FFF2-40B4-BE49-F238E27FC236}">
                <a16:creationId xmlns:a16="http://schemas.microsoft.com/office/drawing/2014/main" id="{CF089217-E341-C195-E539-87712BA33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752600"/>
            <a:ext cx="2389188"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5">
            <a:extLst>
              <a:ext uri="{FF2B5EF4-FFF2-40B4-BE49-F238E27FC236}">
                <a16:creationId xmlns:a16="http://schemas.microsoft.com/office/drawing/2014/main" id="{1A420827-CBDB-CDB7-EB08-9164BE0FBA5F}"/>
              </a:ext>
            </a:extLst>
          </p:cNvPr>
          <p:cNvSpPr txBox="1">
            <a:spLocks noChangeArrowheads="1"/>
          </p:cNvSpPr>
          <p:nvPr/>
        </p:nvSpPr>
        <p:spPr bwMode="auto">
          <a:xfrm>
            <a:off x="2057400" y="5562600"/>
            <a:ext cx="4975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C00000"/>
                </a:solidFill>
                <a:latin typeface="Verdana" panose="020B0604030504040204" pitchFamily="34" charset="0"/>
              </a:rPr>
              <a:t>Frank Knight, </a:t>
            </a:r>
            <a:r>
              <a:rPr lang="en-US" altLang="en-US" sz="1800" i="1">
                <a:solidFill>
                  <a:srgbClr val="C00000"/>
                </a:solidFill>
                <a:latin typeface="Verdana" panose="020B0604030504040204" pitchFamily="34" charset="0"/>
              </a:rPr>
              <a:t>Risk, Uncertainty and Profit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25040999-6735-2784-E71E-ADC57A67B61A}"/>
              </a:ext>
            </a:extLst>
          </p:cNvPr>
          <p:cNvSpPr>
            <a:spLocks noGrp="1" noChangeArrowheads="1"/>
          </p:cNvSpPr>
          <p:nvPr>
            <p:ph type="title"/>
          </p:nvPr>
        </p:nvSpPr>
        <p:spPr/>
        <p:txBody>
          <a:bodyPr/>
          <a:lstStyle/>
          <a:p>
            <a:r>
              <a:rPr lang="en-US" altLang="en-US">
                <a:solidFill>
                  <a:srgbClr val="C00000"/>
                </a:solidFill>
              </a:rPr>
              <a:t>Risk as probabilistic</a:t>
            </a:r>
          </a:p>
        </p:txBody>
      </p:sp>
      <p:pic>
        <p:nvPicPr>
          <p:cNvPr id="63490" name="Picture 2">
            <a:extLst>
              <a:ext uri="{FF2B5EF4-FFF2-40B4-BE49-F238E27FC236}">
                <a16:creationId xmlns:a16="http://schemas.microsoft.com/office/drawing/2014/main" id="{337B33C8-4D72-DB1A-0921-F9871834C2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08300" y="2795588"/>
            <a:ext cx="3327400" cy="2133600"/>
          </a:xfrm>
          <a:noFill/>
        </p:spPr>
      </p:pic>
      <p:sp>
        <p:nvSpPr>
          <p:cNvPr id="63491" name="Slide Number Placeholder 3">
            <a:extLst>
              <a:ext uri="{FF2B5EF4-FFF2-40B4-BE49-F238E27FC236}">
                <a16:creationId xmlns:a16="http://schemas.microsoft.com/office/drawing/2014/main" id="{2A4CCD5D-505C-9D30-E7E2-420EA6B827F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36CCCE8-1A42-1C40-A8B0-D2A38E1A787E}" type="slidenum">
              <a:rPr lang="en-US" altLang="en-US" sz="1200" smtClean="0">
                <a:latin typeface="Verdana" panose="020B0604030504040204" pitchFamily="34" charset="0"/>
              </a:rPr>
              <a:pPr>
                <a:spcBef>
                  <a:spcPct val="0"/>
                </a:spcBef>
                <a:buFontTx/>
                <a:buNone/>
              </a:pPr>
              <a:t>44</a:t>
            </a:fld>
            <a:endParaRPr lang="en-US" altLang="en-US" sz="1200">
              <a:latin typeface="Verdan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572133D6-A482-AE56-F6DD-B0199F1F02C1}"/>
              </a:ext>
            </a:extLst>
          </p:cNvPr>
          <p:cNvSpPr>
            <a:spLocks noGrp="1" noChangeArrowheads="1"/>
          </p:cNvSpPr>
          <p:nvPr>
            <p:ph type="title" idx="4294967295"/>
          </p:nvPr>
        </p:nvSpPr>
        <p:spPr>
          <a:xfrm>
            <a:off x="1143000" y="304800"/>
            <a:ext cx="8001000" cy="1216025"/>
          </a:xfrm>
        </p:spPr>
        <p:txBody>
          <a:bodyPr/>
          <a:lstStyle/>
          <a:p>
            <a:pPr>
              <a:defRPr/>
            </a:pPr>
            <a:r>
              <a:rPr lang="en-US" dirty="0">
                <a:solidFill>
                  <a:srgbClr val="C00000"/>
                </a:solidFill>
                <a:ea typeface="+mj-ea"/>
                <a:cs typeface="+mj-cs"/>
              </a:rPr>
              <a:t>Uncertainty</a:t>
            </a:r>
          </a:p>
        </p:txBody>
      </p:sp>
      <p:sp>
        <p:nvSpPr>
          <p:cNvPr id="64514" name="Rectangle 3">
            <a:extLst>
              <a:ext uri="{FF2B5EF4-FFF2-40B4-BE49-F238E27FC236}">
                <a16:creationId xmlns:a16="http://schemas.microsoft.com/office/drawing/2014/main" id="{3E59FF51-9950-BD56-C7F0-66612D429921}"/>
              </a:ext>
            </a:extLst>
          </p:cNvPr>
          <p:cNvSpPr>
            <a:spLocks noGrp="1" noChangeArrowheads="1"/>
          </p:cNvSpPr>
          <p:nvPr>
            <p:ph type="body" idx="4294967295"/>
          </p:nvPr>
        </p:nvSpPr>
        <p:spPr>
          <a:xfrm>
            <a:off x="0" y="1752600"/>
            <a:ext cx="8001000" cy="4267200"/>
          </a:xfrm>
        </p:spPr>
        <p:txBody>
          <a:bodyPr/>
          <a:lstStyle/>
          <a:p>
            <a:pPr>
              <a:buFont typeface="Wingdings" pitchFamily="2" charset="2"/>
              <a:buNone/>
            </a:pPr>
            <a:r>
              <a:rPr lang="en-US" altLang="en-US" sz="1800"/>
              <a:t>[</a:t>
            </a:r>
          </a:p>
        </p:txBody>
      </p:sp>
      <p:sp>
        <p:nvSpPr>
          <p:cNvPr id="64515" name="AutoShape 7" descr="2Q==">
            <a:extLst>
              <a:ext uri="{FF2B5EF4-FFF2-40B4-BE49-F238E27FC236}">
                <a16:creationId xmlns:a16="http://schemas.microsoft.com/office/drawing/2014/main" id="{9FD00E60-430A-D322-E720-09AACF0E099C}"/>
              </a:ext>
            </a:extLst>
          </p:cNvPr>
          <p:cNvSpPr>
            <a:spLocks noChangeAspect="1" noChangeArrowheads="1"/>
          </p:cNvSpPr>
          <p:nvPr/>
        </p:nvSpPr>
        <p:spPr bwMode="auto">
          <a:xfrm>
            <a:off x="4081463" y="2795588"/>
            <a:ext cx="9810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latin typeface="Verdana" panose="020B0604030504040204" pitchFamily="34" charset="0"/>
            </a:endParaRPr>
          </a:p>
        </p:txBody>
      </p:sp>
      <p:sp>
        <p:nvSpPr>
          <p:cNvPr id="64516" name="AutoShape 9" descr="2Q==">
            <a:extLst>
              <a:ext uri="{FF2B5EF4-FFF2-40B4-BE49-F238E27FC236}">
                <a16:creationId xmlns:a16="http://schemas.microsoft.com/office/drawing/2014/main" id="{13374C1B-6A2F-2C67-B61A-3D734951EF1C}"/>
              </a:ext>
            </a:extLst>
          </p:cNvPr>
          <p:cNvSpPr>
            <a:spLocks noChangeAspect="1" noChangeArrowheads="1"/>
          </p:cNvSpPr>
          <p:nvPr/>
        </p:nvSpPr>
        <p:spPr bwMode="auto">
          <a:xfrm>
            <a:off x="4081463" y="2795588"/>
            <a:ext cx="9810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latin typeface="Verdana" panose="020B0604030504040204" pitchFamily="34" charset="0"/>
            </a:endParaRPr>
          </a:p>
        </p:txBody>
      </p:sp>
      <p:pic>
        <p:nvPicPr>
          <p:cNvPr id="64517" name="Picture 10" descr="images">
            <a:extLst>
              <a:ext uri="{FF2B5EF4-FFF2-40B4-BE49-F238E27FC236}">
                <a16:creationId xmlns:a16="http://schemas.microsoft.com/office/drawing/2014/main" id="{FE391451-FF4F-7390-9B4E-D65BF53BD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26622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AutoShape 11">
            <a:extLst>
              <a:ext uri="{FF2B5EF4-FFF2-40B4-BE49-F238E27FC236}">
                <a16:creationId xmlns:a16="http://schemas.microsoft.com/office/drawing/2014/main" id="{95899CBA-1804-5D6D-4F90-9BE5C1AC3DC7}"/>
              </a:ext>
            </a:extLst>
          </p:cNvPr>
          <p:cNvSpPr>
            <a:spLocks noChangeArrowheads="1"/>
          </p:cNvSpPr>
          <p:nvPr/>
        </p:nvSpPr>
        <p:spPr bwMode="auto">
          <a:xfrm>
            <a:off x="4495800" y="1905000"/>
            <a:ext cx="4648200" cy="3581400"/>
          </a:xfrm>
          <a:prstGeom prst="wedgeRectCallout">
            <a:avLst>
              <a:gd name="adj1" fmla="val -90222"/>
              <a:gd name="adj2" fmla="val 8403"/>
            </a:avLst>
          </a:prstGeom>
          <a:solidFill>
            <a:srgbClr val="CCFFCC"/>
          </a:solidFill>
          <a:ln w="9525">
            <a:solidFill>
              <a:srgbClr val="C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Clr>
                <a:schemeClr val="accent2"/>
              </a:buClr>
              <a:buFont typeface="Wingdings" pitchFamily="2" charset="2"/>
              <a:buNone/>
            </a:pPr>
            <a:r>
              <a:rPr lang="en-US" altLang="en-US" sz="1800">
                <a:solidFill>
                  <a:srgbClr val="B90000"/>
                </a:solidFill>
                <a:latin typeface="Verdana" panose="020B0604030504040204" pitchFamily="34" charset="0"/>
              </a:rPr>
              <a:t>There are known knowns; there are things we know we know. </a:t>
            </a:r>
          </a:p>
          <a:p>
            <a:pPr>
              <a:buClr>
                <a:schemeClr val="accent2"/>
              </a:buClr>
              <a:buFont typeface="Wingdings" pitchFamily="2" charset="2"/>
              <a:buNone/>
            </a:pPr>
            <a:endParaRPr lang="en-US" altLang="en-US" sz="1800">
              <a:solidFill>
                <a:srgbClr val="B90000"/>
              </a:solidFill>
              <a:latin typeface="Verdana" panose="020B0604030504040204" pitchFamily="34" charset="0"/>
            </a:endParaRPr>
          </a:p>
          <a:p>
            <a:pPr>
              <a:buClr>
                <a:schemeClr val="accent2"/>
              </a:buClr>
              <a:buFont typeface="Wingdings" pitchFamily="2" charset="2"/>
              <a:buNone/>
            </a:pPr>
            <a:r>
              <a:rPr lang="en-US" altLang="en-US" sz="1800">
                <a:solidFill>
                  <a:srgbClr val="B90000"/>
                </a:solidFill>
                <a:latin typeface="Verdana" panose="020B0604030504040204" pitchFamily="34" charset="0"/>
              </a:rPr>
              <a:t>We also know there are known unknowns; that is to say we know there are some things we do not know. </a:t>
            </a:r>
          </a:p>
          <a:p>
            <a:pPr>
              <a:buClr>
                <a:schemeClr val="accent2"/>
              </a:buClr>
              <a:buFont typeface="Wingdings" pitchFamily="2" charset="2"/>
              <a:buNone/>
            </a:pPr>
            <a:endParaRPr lang="en-US" altLang="en-US" sz="1800">
              <a:solidFill>
                <a:srgbClr val="B90000"/>
              </a:solidFill>
              <a:latin typeface="Verdana" panose="020B0604030504040204" pitchFamily="34" charset="0"/>
            </a:endParaRPr>
          </a:p>
          <a:p>
            <a:pPr>
              <a:buClr>
                <a:schemeClr val="accent2"/>
              </a:buClr>
              <a:buFont typeface="Wingdings" pitchFamily="2" charset="2"/>
              <a:buNone/>
            </a:pPr>
            <a:r>
              <a:rPr lang="en-US" altLang="en-US" sz="1800">
                <a:solidFill>
                  <a:srgbClr val="B90000"/>
                </a:solidFill>
                <a:latin typeface="Verdana" panose="020B0604030504040204" pitchFamily="34" charset="0"/>
              </a:rPr>
              <a:t>But there are also unknown unknowns – the ones we don't know we don't know. </a:t>
            </a:r>
          </a:p>
          <a:p>
            <a:pPr algn="ctr">
              <a:spcBef>
                <a:spcPct val="0"/>
              </a:spcBef>
              <a:buFontTx/>
              <a:buNone/>
            </a:pPr>
            <a:endParaRPr lang="en-US" altLang="en-US" sz="1800">
              <a:latin typeface="Verdana" panose="020B0604030504040204" pitchFamily="34" charset="0"/>
            </a:endParaRPr>
          </a:p>
        </p:txBody>
      </p:sp>
      <p:sp>
        <p:nvSpPr>
          <p:cNvPr id="64519" name="TextBox 1">
            <a:extLst>
              <a:ext uri="{FF2B5EF4-FFF2-40B4-BE49-F238E27FC236}">
                <a16:creationId xmlns:a16="http://schemas.microsoft.com/office/drawing/2014/main" id="{AEA13855-4ECE-69D2-E06A-D7D88E23B5BC}"/>
              </a:ext>
            </a:extLst>
          </p:cNvPr>
          <p:cNvSpPr txBox="1">
            <a:spLocks noChangeArrowheads="1"/>
          </p:cNvSpPr>
          <p:nvPr/>
        </p:nvSpPr>
        <p:spPr bwMode="auto">
          <a:xfrm>
            <a:off x="1143000" y="5413375"/>
            <a:ext cx="180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en-US">
                <a:solidFill>
                  <a:srgbClr val="C00000"/>
                </a:solidFill>
              </a:rPr>
              <a:t>Don Rumsfeld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A3475692-B336-9487-548E-087A33F8F2DA}"/>
              </a:ext>
            </a:extLst>
          </p:cNvPr>
          <p:cNvSpPr>
            <a:spLocks noGrp="1" noChangeArrowheads="1"/>
          </p:cNvSpPr>
          <p:nvPr>
            <p:ph type="title"/>
          </p:nvPr>
        </p:nvSpPr>
        <p:spPr/>
        <p:txBody>
          <a:bodyPr/>
          <a:lstStyle/>
          <a:p>
            <a:r>
              <a:rPr lang="en-US" altLang="en-US">
                <a:solidFill>
                  <a:schemeClr val="tx1"/>
                </a:solidFill>
              </a:rPr>
              <a:t>Indefinite Agreements</a:t>
            </a:r>
            <a:r>
              <a:rPr lang="en-US" altLang="en-US" sz="4000">
                <a:solidFill>
                  <a:schemeClr val="tx1"/>
                </a:solidFill>
              </a:rPr>
              <a:t> </a:t>
            </a:r>
            <a:endParaRPr lang="en-US" altLang="en-US">
              <a:solidFill>
                <a:schemeClr val="tx1"/>
              </a:solidFill>
            </a:endParaRPr>
          </a:p>
        </p:txBody>
      </p:sp>
      <p:sp>
        <p:nvSpPr>
          <p:cNvPr id="65538" name="Content Placeholder 2">
            <a:extLst>
              <a:ext uri="{FF2B5EF4-FFF2-40B4-BE49-F238E27FC236}">
                <a16:creationId xmlns:a16="http://schemas.microsoft.com/office/drawing/2014/main" id="{7E1F2C28-8EBA-7BDA-6903-0EE9D58AAA2D}"/>
              </a:ext>
            </a:extLst>
          </p:cNvPr>
          <p:cNvSpPr>
            <a:spLocks noGrp="1" noChangeArrowheads="1"/>
          </p:cNvSpPr>
          <p:nvPr>
            <p:ph idx="1"/>
          </p:nvPr>
        </p:nvSpPr>
        <p:spPr/>
        <p:txBody>
          <a:bodyPr/>
          <a:lstStyle/>
          <a:p>
            <a:pPr>
              <a:buFont typeface="Wingdings" pitchFamily="2" charset="2"/>
              <a:buNone/>
            </a:pPr>
            <a:endParaRPr lang="en-US" altLang="en-US"/>
          </a:p>
          <a:p>
            <a:r>
              <a:rPr lang="en-US" altLang="en-US"/>
              <a:t>So terms may be left blank</a:t>
            </a:r>
          </a:p>
          <a:p>
            <a:pPr lvl="1"/>
            <a:r>
              <a:rPr lang="en-US" altLang="en-US">
                <a:solidFill>
                  <a:srgbClr val="C00000"/>
                </a:solidFill>
              </a:rPr>
              <a:t>Should a court then refuse to enforce an agreement because of indefiniteness?</a:t>
            </a:r>
          </a:p>
          <a:p>
            <a:pPr lvl="1"/>
            <a:endParaRPr lang="en-US" altLang="en-US"/>
          </a:p>
        </p:txBody>
      </p:sp>
      <p:sp>
        <p:nvSpPr>
          <p:cNvPr id="65539" name="Slide Number Placeholder 3">
            <a:extLst>
              <a:ext uri="{FF2B5EF4-FFF2-40B4-BE49-F238E27FC236}">
                <a16:creationId xmlns:a16="http://schemas.microsoft.com/office/drawing/2014/main" id="{ACE4A8DC-426F-4C63-924E-1EE2DC186EC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F77D1A8-BB8D-C04E-A80D-8BB94CA3B823}" type="slidenum">
              <a:rPr lang="en-US" altLang="en-US" sz="1200" smtClean="0">
                <a:latin typeface="Verdana" panose="020B0604030504040204" pitchFamily="34" charset="0"/>
              </a:rPr>
              <a:pPr>
                <a:spcBef>
                  <a:spcPct val="0"/>
                </a:spcBef>
                <a:buFontTx/>
                <a:buNone/>
              </a:pPr>
              <a:t>46</a:t>
            </a:fld>
            <a:endParaRPr lang="en-US" altLang="en-US" sz="1200">
              <a:latin typeface="Verdana" panose="020B060403050404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1194-2341-EA4C-596C-90E30521C30D}"/>
              </a:ext>
            </a:extLst>
          </p:cNvPr>
          <p:cNvSpPr>
            <a:spLocks noGrp="1"/>
          </p:cNvSpPr>
          <p:nvPr>
            <p:ph type="title"/>
          </p:nvPr>
        </p:nvSpPr>
        <p:spPr/>
        <p:txBody>
          <a:bodyPr/>
          <a:lstStyle/>
          <a:p>
            <a:r>
              <a:rPr lang="en-US" dirty="0" err="1"/>
              <a:t>Kantsevoy</a:t>
            </a:r>
            <a:r>
              <a:rPr lang="en-US" dirty="0"/>
              <a:t> v. Lumen at 34</a:t>
            </a:r>
          </a:p>
        </p:txBody>
      </p:sp>
      <p:sp>
        <p:nvSpPr>
          <p:cNvPr id="3" name="Content Placeholder 2">
            <a:extLst>
              <a:ext uri="{FF2B5EF4-FFF2-40B4-BE49-F238E27FC236}">
                <a16:creationId xmlns:a16="http://schemas.microsoft.com/office/drawing/2014/main" id="{7CA26D4B-6DC7-354A-1355-3A3167943888}"/>
              </a:ext>
            </a:extLst>
          </p:cNvPr>
          <p:cNvSpPr>
            <a:spLocks noGrp="1"/>
          </p:cNvSpPr>
          <p:nvPr>
            <p:ph idx="1"/>
          </p:nvPr>
        </p:nvSpPr>
        <p:spPr/>
        <p:txBody>
          <a:bodyPr/>
          <a:lstStyle/>
          <a:p>
            <a:r>
              <a:rPr lang="en-US" dirty="0">
                <a:solidFill>
                  <a:srgbClr val="C00000"/>
                </a:solidFill>
              </a:rPr>
              <a:t>Why were the claims in contract and promissory estoppel rejected</a:t>
            </a:r>
          </a:p>
          <a:p>
            <a:pPr lvl="1"/>
            <a:r>
              <a:rPr lang="en-US" dirty="0"/>
              <a:t>“We can create an equity ownership package”</a:t>
            </a:r>
          </a:p>
          <a:p>
            <a:pPr lvl="1"/>
            <a:r>
              <a:rPr lang="en-US" dirty="0"/>
              <a:t>“the exact value would have to wait”</a:t>
            </a:r>
          </a:p>
          <a:p>
            <a:pPr lvl="1"/>
            <a:r>
              <a:rPr lang="en-US" dirty="0"/>
              <a:t>Did the court have enough information to fix a price?</a:t>
            </a:r>
          </a:p>
          <a:p>
            <a:pPr lvl="1"/>
            <a:r>
              <a:rPr lang="en-US" dirty="0"/>
              <a:t>Was there a course of performance?</a:t>
            </a:r>
          </a:p>
        </p:txBody>
      </p:sp>
      <p:sp>
        <p:nvSpPr>
          <p:cNvPr id="4" name="Slide Number Placeholder 3">
            <a:extLst>
              <a:ext uri="{FF2B5EF4-FFF2-40B4-BE49-F238E27FC236}">
                <a16:creationId xmlns:a16="http://schemas.microsoft.com/office/drawing/2014/main" id="{42FB0D94-8C2B-7DFB-77AF-317E446F3AB4}"/>
              </a:ext>
            </a:extLst>
          </p:cNvPr>
          <p:cNvSpPr>
            <a:spLocks noGrp="1"/>
          </p:cNvSpPr>
          <p:nvPr>
            <p:ph type="sldNum" sz="quarter" idx="11"/>
          </p:nvPr>
        </p:nvSpPr>
        <p:spPr/>
        <p:txBody>
          <a:bodyPr/>
          <a:lstStyle/>
          <a:p>
            <a:pPr>
              <a:defRPr/>
            </a:pPr>
            <a:fld id="{A873BCE5-4630-F34A-B031-02DD9AF15444}" type="slidenum">
              <a:rPr lang="en-US" altLang="en-US" smtClean="0"/>
              <a:pPr>
                <a:defRPr/>
              </a:pPr>
              <a:t>47</a:t>
            </a:fld>
            <a:endParaRPr lang="en-US" altLang="en-US"/>
          </a:p>
        </p:txBody>
      </p:sp>
    </p:spTree>
    <p:extLst>
      <p:ext uri="{BB962C8B-B14F-4D97-AF65-F5344CB8AC3E}">
        <p14:creationId xmlns:p14="http://schemas.microsoft.com/office/powerpoint/2010/main" val="4007932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1194-2341-EA4C-596C-90E30521C30D}"/>
              </a:ext>
            </a:extLst>
          </p:cNvPr>
          <p:cNvSpPr>
            <a:spLocks noGrp="1"/>
          </p:cNvSpPr>
          <p:nvPr>
            <p:ph type="title"/>
          </p:nvPr>
        </p:nvSpPr>
        <p:spPr/>
        <p:txBody>
          <a:bodyPr/>
          <a:lstStyle/>
          <a:p>
            <a:r>
              <a:rPr lang="en-US" dirty="0" err="1"/>
              <a:t>Kantsevoy</a:t>
            </a:r>
            <a:r>
              <a:rPr lang="en-US" dirty="0"/>
              <a:t> v. Lumen at 34</a:t>
            </a:r>
          </a:p>
        </p:txBody>
      </p:sp>
      <p:sp>
        <p:nvSpPr>
          <p:cNvPr id="3" name="Content Placeholder 2">
            <a:extLst>
              <a:ext uri="{FF2B5EF4-FFF2-40B4-BE49-F238E27FC236}">
                <a16:creationId xmlns:a16="http://schemas.microsoft.com/office/drawing/2014/main" id="{7CA26D4B-6DC7-354A-1355-3A3167943888}"/>
              </a:ext>
            </a:extLst>
          </p:cNvPr>
          <p:cNvSpPr>
            <a:spLocks noGrp="1"/>
          </p:cNvSpPr>
          <p:nvPr>
            <p:ph idx="1"/>
          </p:nvPr>
        </p:nvSpPr>
        <p:spPr/>
        <p:txBody>
          <a:bodyPr/>
          <a:lstStyle/>
          <a:p>
            <a:r>
              <a:rPr lang="en-US" dirty="0"/>
              <a:t>Why were the claims in contract and promissory estoppel rejected</a:t>
            </a:r>
          </a:p>
          <a:p>
            <a:pPr lvl="1"/>
            <a:r>
              <a:rPr lang="en-US" dirty="0"/>
              <a:t>“We can create an equity ownership package”</a:t>
            </a:r>
          </a:p>
          <a:p>
            <a:r>
              <a:rPr lang="en-US" dirty="0">
                <a:solidFill>
                  <a:srgbClr val="C00000"/>
                </a:solidFill>
              </a:rPr>
              <a:t>What would </a:t>
            </a:r>
            <a:r>
              <a:rPr lang="en-US" dirty="0" err="1">
                <a:solidFill>
                  <a:srgbClr val="C00000"/>
                </a:solidFill>
              </a:rPr>
              <a:t>restitutionary</a:t>
            </a:r>
            <a:r>
              <a:rPr lang="en-US" dirty="0">
                <a:solidFill>
                  <a:srgbClr val="C00000"/>
                </a:solidFill>
              </a:rPr>
              <a:t> relief look like?</a:t>
            </a:r>
          </a:p>
        </p:txBody>
      </p:sp>
      <p:sp>
        <p:nvSpPr>
          <p:cNvPr id="4" name="Slide Number Placeholder 3">
            <a:extLst>
              <a:ext uri="{FF2B5EF4-FFF2-40B4-BE49-F238E27FC236}">
                <a16:creationId xmlns:a16="http://schemas.microsoft.com/office/drawing/2014/main" id="{42FB0D94-8C2B-7DFB-77AF-317E446F3AB4}"/>
              </a:ext>
            </a:extLst>
          </p:cNvPr>
          <p:cNvSpPr>
            <a:spLocks noGrp="1"/>
          </p:cNvSpPr>
          <p:nvPr>
            <p:ph type="sldNum" sz="quarter" idx="11"/>
          </p:nvPr>
        </p:nvSpPr>
        <p:spPr/>
        <p:txBody>
          <a:bodyPr/>
          <a:lstStyle/>
          <a:p>
            <a:pPr>
              <a:defRPr/>
            </a:pPr>
            <a:fld id="{A873BCE5-4630-F34A-B031-02DD9AF15444}" type="slidenum">
              <a:rPr lang="en-US" altLang="en-US" smtClean="0"/>
              <a:pPr>
                <a:defRPr/>
              </a:pPr>
              <a:t>48</a:t>
            </a:fld>
            <a:endParaRPr lang="en-US" altLang="en-US"/>
          </a:p>
        </p:txBody>
      </p:sp>
    </p:spTree>
    <p:extLst>
      <p:ext uri="{BB962C8B-B14F-4D97-AF65-F5344CB8AC3E}">
        <p14:creationId xmlns:p14="http://schemas.microsoft.com/office/powerpoint/2010/main" val="511331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CA0C-1509-A739-B76D-32FDE85F3203}"/>
              </a:ext>
            </a:extLst>
          </p:cNvPr>
          <p:cNvSpPr>
            <a:spLocks noGrp="1"/>
          </p:cNvSpPr>
          <p:nvPr>
            <p:ph type="title"/>
          </p:nvPr>
        </p:nvSpPr>
        <p:spPr/>
        <p:txBody>
          <a:bodyPr/>
          <a:lstStyle/>
          <a:p>
            <a:r>
              <a:rPr lang="en-US" dirty="0"/>
              <a:t>Agreements to agree</a:t>
            </a:r>
          </a:p>
        </p:txBody>
      </p:sp>
      <p:sp>
        <p:nvSpPr>
          <p:cNvPr id="3" name="Content Placeholder 2">
            <a:extLst>
              <a:ext uri="{FF2B5EF4-FFF2-40B4-BE49-F238E27FC236}">
                <a16:creationId xmlns:a16="http://schemas.microsoft.com/office/drawing/2014/main" id="{5B6179FE-7009-B1DD-70C2-E50FCCAE42D7}"/>
              </a:ext>
            </a:extLst>
          </p:cNvPr>
          <p:cNvSpPr>
            <a:spLocks noGrp="1"/>
          </p:cNvSpPr>
          <p:nvPr>
            <p:ph idx="1"/>
          </p:nvPr>
        </p:nvSpPr>
        <p:spPr/>
        <p:txBody>
          <a:bodyPr/>
          <a:lstStyle/>
          <a:p>
            <a:r>
              <a:rPr lang="en-US" dirty="0"/>
              <a:t>See Shepard at 332</a:t>
            </a:r>
          </a:p>
          <a:p>
            <a:pPr marL="0" indent="0">
              <a:buNone/>
            </a:pPr>
            <a:endParaRPr lang="en-US" dirty="0"/>
          </a:p>
        </p:txBody>
      </p:sp>
      <p:sp>
        <p:nvSpPr>
          <p:cNvPr id="4" name="Slide Number Placeholder 3">
            <a:extLst>
              <a:ext uri="{FF2B5EF4-FFF2-40B4-BE49-F238E27FC236}">
                <a16:creationId xmlns:a16="http://schemas.microsoft.com/office/drawing/2014/main" id="{0DC343DE-5256-68B8-AADD-465333E8ABDC}"/>
              </a:ext>
            </a:extLst>
          </p:cNvPr>
          <p:cNvSpPr>
            <a:spLocks noGrp="1"/>
          </p:cNvSpPr>
          <p:nvPr>
            <p:ph type="sldNum" sz="quarter" idx="11"/>
          </p:nvPr>
        </p:nvSpPr>
        <p:spPr/>
        <p:txBody>
          <a:bodyPr/>
          <a:lstStyle/>
          <a:p>
            <a:pPr>
              <a:defRPr/>
            </a:pPr>
            <a:fld id="{A873BCE5-4630-F34A-B031-02DD9AF15444}" type="slidenum">
              <a:rPr lang="en-US" altLang="en-US" smtClean="0"/>
              <a:pPr>
                <a:defRPr/>
              </a:pPr>
              <a:t>49</a:t>
            </a:fld>
            <a:endParaRPr lang="en-US" altLang="en-US"/>
          </a:p>
        </p:txBody>
      </p:sp>
    </p:spTree>
    <p:extLst>
      <p:ext uri="{BB962C8B-B14F-4D97-AF65-F5344CB8AC3E}">
        <p14:creationId xmlns:p14="http://schemas.microsoft.com/office/powerpoint/2010/main" val="4128310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E14C37C9-BA97-BB74-5025-015A1E27DD3E}"/>
              </a:ext>
            </a:extLst>
          </p:cNvPr>
          <p:cNvSpPr>
            <a:spLocks noGrp="1"/>
          </p:cNvSpPr>
          <p:nvPr>
            <p:ph type="title"/>
          </p:nvPr>
        </p:nvSpPr>
        <p:spPr/>
        <p:txBody>
          <a:bodyPr/>
          <a:lstStyle/>
          <a:p>
            <a:pPr>
              <a:defRPr/>
            </a:pPr>
            <a:r>
              <a:rPr lang="en-US" altLang="en-US" dirty="0">
                <a:solidFill>
                  <a:srgbClr val="C00000"/>
                </a:solidFill>
              </a:rPr>
              <a:t>Asset specificity</a:t>
            </a:r>
            <a:endParaRPr lang="en-US" dirty="0">
              <a:solidFill>
                <a:schemeClr val="tx1"/>
              </a:solidFill>
              <a:ea typeface="+mj-ea"/>
              <a:cs typeface="+mj-cs"/>
            </a:endParaRPr>
          </a:p>
        </p:txBody>
      </p:sp>
      <p:sp>
        <p:nvSpPr>
          <p:cNvPr id="21506" name="Content Placeholder 2">
            <a:extLst>
              <a:ext uri="{FF2B5EF4-FFF2-40B4-BE49-F238E27FC236}">
                <a16:creationId xmlns:a16="http://schemas.microsoft.com/office/drawing/2014/main" id="{20FFED65-710C-6513-0AB2-8693FDB81401}"/>
              </a:ext>
            </a:extLst>
          </p:cNvPr>
          <p:cNvSpPr>
            <a:spLocks noGrp="1" noChangeArrowheads="1"/>
          </p:cNvSpPr>
          <p:nvPr>
            <p:ph idx="1"/>
          </p:nvPr>
        </p:nvSpPr>
        <p:spPr/>
        <p:txBody>
          <a:bodyPr/>
          <a:lstStyle/>
          <a:p>
            <a:endParaRPr lang="en-US" altLang="en-US">
              <a:solidFill>
                <a:schemeClr val="accent2"/>
              </a:solidFill>
            </a:endParaRPr>
          </a:p>
          <a:p>
            <a:r>
              <a:rPr lang="en-US" altLang="en-US">
                <a:solidFill>
                  <a:srgbClr val="C00000"/>
                </a:solidFill>
              </a:rPr>
              <a:t>Asset specificity: An asset’s worth depends on who owns it</a:t>
            </a:r>
          </a:p>
          <a:p>
            <a:endParaRPr lang="en-US" altLang="en-US">
              <a:solidFill>
                <a:schemeClr val="accent2"/>
              </a:solidFill>
            </a:endParaRPr>
          </a:p>
          <a:p>
            <a:pPr marL="457200" lvl="1" indent="0">
              <a:buFontTx/>
              <a:buNone/>
            </a:pPr>
            <a:endParaRPr lang="en-US" altLang="en-US"/>
          </a:p>
        </p:txBody>
      </p:sp>
      <p:sp>
        <p:nvSpPr>
          <p:cNvPr id="21507" name="Slide Number Placeholder 3">
            <a:extLst>
              <a:ext uri="{FF2B5EF4-FFF2-40B4-BE49-F238E27FC236}">
                <a16:creationId xmlns:a16="http://schemas.microsoft.com/office/drawing/2014/main" id="{84B174A4-6338-BF24-94B9-AB2A2B090A7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652D045-C411-0145-8CFB-7350F5CB1980}" type="slidenum">
              <a:rPr lang="en-US" altLang="en-US" sz="1200" smtClean="0">
                <a:latin typeface="Verdana" panose="020B0604030504040204" pitchFamily="34" charset="0"/>
              </a:rPr>
              <a:pPr>
                <a:spcBef>
                  <a:spcPct val="0"/>
                </a:spcBef>
                <a:buFontTx/>
                <a:buNone/>
              </a:pPr>
              <a:t>5</a:t>
            </a:fld>
            <a:endParaRPr lang="en-US" altLang="en-US" sz="1200">
              <a:latin typeface="Verdana" panose="020B060403050404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CA0C-1509-A739-B76D-32FDE85F3203}"/>
              </a:ext>
            </a:extLst>
          </p:cNvPr>
          <p:cNvSpPr>
            <a:spLocks noGrp="1"/>
          </p:cNvSpPr>
          <p:nvPr>
            <p:ph type="title"/>
          </p:nvPr>
        </p:nvSpPr>
        <p:spPr/>
        <p:txBody>
          <a:bodyPr/>
          <a:lstStyle/>
          <a:p>
            <a:r>
              <a:rPr lang="en-US" dirty="0" err="1"/>
              <a:t>Corthell</a:t>
            </a:r>
            <a:r>
              <a:rPr lang="en-US" dirty="0"/>
              <a:t> at 42</a:t>
            </a:r>
          </a:p>
        </p:txBody>
      </p:sp>
      <p:sp>
        <p:nvSpPr>
          <p:cNvPr id="3" name="Content Placeholder 2">
            <a:extLst>
              <a:ext uri="{FF2B5EF4-FFF2-40B4-BE49-F238E27FC236}">
                <a16:creationId xmlns:a16="http://schemas.microsoft.com/office/drawing/2014/main" id="{5B6179FE-7009-B1DD-70C2-E50FCCAE42D7}"/>
              </a:ext>
            </a:extLst>
          </p:cNvPr>
          <p:cNvSpPr>
            <a:spLocks noGrp="1"/>
          </p:cNvSpPr>
          <p:nvPr>
            <p:ph idx="1"/>
          </p:nvPr>
        </p:nvSpPr>
        <p:spPr/>
        <p:txBody>
          <a:bodyPr/>
          <a:lstStyle/>
          <a:p>
            <a:r>
              <a:rPr lang="en-US" dirty="0"/>
              <a:t>Why a different result?</a:t>
            </a:r>
          </a:p>
        </p:txBody>
      </p:sp>
      <p:sp>
        <p:nvSpPr>
          <p:cNvPr id="4" name="Slide Number Placeholder 3">
            <a:extLst>
              <a:ext uri="{FF2B5EF4-FFF2-40B4-BE49-F238E27FC236}">
                <a16:creationId xmlns:a16="http://schemas.microsoft.com/office/drawing/2014/main" id="{0DC343DE-5256-68B8-AADD-465333E8ABDC}"/>
              </a:ext>
            </a:extLst>
          </p:cNvPr>
          <p:cNvSpPr>
            <a:spLocks noGrp="1"/>
          </p:cNvSpPr>
          <p:nvPr>
            <p:ph type="sldNum" sz="quarter" idx="11"/>
          </p:nvPr>
        </p:nvSpPr>
        <p:spPr/>
        <p:txBody>
          <a:bodyPr/>
          <a:lstStyle/>
          <a:p>
            <a:pPr>
              <a:defRPr/>
            </a:pPr>
            <a:fld id="{A873BCE5-4630-F34A-B031-02DD9AF15444}" type="slidenum">
              <a:rPr lang="en-US" altLang="en-US" smtClean="0"/>
              <a:pPr>
                <a:defRPr/>
              </a:pPr>
              <a:t>50</a:t>
            </a:fld>
            <a:endParaRPr lang="en-US" altLang="en-US"/>
          </a:p>
        </p:txBody>
      </p:sp>
    </p:spTree>
    <p:extLst>
      <p:ext uri="{BB962C8B-B14F-4D97-AF65-F5344CB8AC3E}">
        <p14:creationId xmlns:p14="http://schemas.microsoft.com/office/powerpoint/2010/main" val="3752413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680EBC9F-AB01-6FDB-D081-AD488B2DF728}"/>
              </a:ext>
            </a:extLst>
          </p:cNvPr>
          <p:cNvSpPr>
            <a:spLocks noGrp="1" noChangeArrowheads="1"/>
          </p:cNvSpPr>
          <p:nvPr>
            <p:ph type="title"/>
          </p:nvPr>
        </p:nvSpPr>
        <p:spPr>
          <a:xfrm>
            <a:off x="76200" y="244475"/>
            <a:ext cx="9296400" cy="1219200"/>
          </a:xfrm>
        </p:spPr>
        <p:txBody>
          <a:bodyPr/>
          <a:lstStyle/>
          <a:p>
            <a:r>
              <a:rPr lang="en-US" altLang="en-US">
                <a:solidFill>
                  <a:srgbClr val="B90000"/>
                </a:solidFill>
              </a:rPr>
              <a:t>Whatever the intention, </a:t>
            </a:r>
            <a:br>
              <a:rPr lang="en-US" altLang="en-US">
                <a:solidFill>
                  <a:srgbClr val="B90000"/>
                </a:solidFill>
              </a:rPr>
            </a:br>
            <a:r>
              <a:rPr lang="en-US" altLang="en-US">
                <a:solidFill>
                  <a:srgbClr val="B90000"/>
                </a:solidFill>
              </a:rPr>
              <a:t>uncertainty may doom the contract</a:t>
            </a:r>
            <a:endParaRPr lang="en-US" altLang="en-US" sz="2800">
              <a:solidFill>
                <a:srgbClr val="B90000"/>
              </a:solidFill>
            </a:endParaRPr>
          </a:p>
        </p:txBody>
      </p:sp>
      <p:sp>
        <p:nvSpPr>
          <p:cNvPr id="67586" name="Content Placeholder 2">
            <a:extLst>
              <a:ext uri="{FF2B5EF4-FFF2-40B4-BE49-F238E27FC236}">
                <a16:creationId xmlns:a16="http://schemas.microsoft.com/office/drawing/2014/main" id="{C3449D29-402D-0C8B-BD48-AB92A870F48A}"/>
              </a:ext>
            </a:extLst>
          </p:cNvPr>
          <p:cNvSpPr>
            <a:spLocks noGrp="1" noChangeArrowheads="1"/>
          </p:cNvSpPr>
          <p:nvPr>
            <p:ph idx="1"/>
          </p:nvPr>
        </p:nvSpPr>
        <p:spPr/>
        <p:txBody>
          <a:bodyPr/>
          <a:lstStyle/>
          <a:p>
            <a:endParaRPr lang="en-US" altLang="en-US">
              <a:solidFill>
                <a:schemeClr val="tx2"/>
              </a:solidFill>
            </a:endParaRPr>
          </a:p>
          <a:p>
            <a:r>
              <a:rPr lang="en-US" altLang="en-US">
                <a:solidFill>
                  <a:schemeClr val="tx2"/>
                </a:solidFill>
              </a:rPr>
              <a:t>Restatement § 33(1) Even though a manifestation of intention is intended to be understood as an offer, it cannot be accepted so as to form a contract </a:t>
            </a:r>
            <a:r>
              <a:rPr lang="en-US" altLang="en-US" u="sng">
                <a:solidFill>
                  <a:srgbClr val="B90000"/>
                </a:solidFill>
              </a:rPr>
              <a:t>unless the terms of the contract are reasonably certain</a:t>
            </a:r>
            <a:r>
              <a:rPr lang="en-US" altLang="en-US">
                <a:solidFill>
                  <a:schemeClr val="tx2"/>
                </a:solidFill>
              </a:rPr>
              <a:t>.</a:t>
            </a:r>
          </a:p>
          <a:p>
            <a:endParaRPr lang="en-US" altLang="en-US">
              <a:solidFill>
                <a:schemeClr val="accent2"/>
              </a:solidFill>
            </a:endParaRPr>
          </a:p>
        </p:txBody>
      </p:sp>
      <p:sp>
        <p:nvSpPr>
          <p:cNvPr id="67587" name="Slide Number Placeholder 3">
            <a:extLst>
              <a:ext uri="{FF2B5EF4-FFF2-40B4-BE49-F238E27FC236}">
                <a16:creationId xmlns:a16="http://schemas.microsoft.com/office/drawing/2014/main" id="{50CB4A98-E623-EECF-A2D5-80A8FB4D0B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647EDB1-5F00-A448-9B4D-EA148301D58A}" type="slidenum">
              <a:rPr lang="en-US" altLang="en-US" sz="1200" smtClean="0">
                <a:latin typeface="Verdana" panose="020B0604030504040204" pitchFamily="34" charset="0"/>
              </a:rPr>
              <a:pPr>
                <a:spcBef>
                  <a:spcPct val="0"/>
                </a:spcBef>
                <a:buFontTx/>
                <a:buNone/>
              </a:pPr>
              <a:t>51</a:t>
            </a:fld>
            <a:endParaRPr lang="en-US" altLang="en-US" sz="1200">
              <a:latin typeface="Verdana" panose="020B060403050404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EBC02799-3897-0C12-5B9A-FF3A82F9A7E1}"/>
              </a:ext>
            </a:extLst>
          </p:cNvPr>
          <p:cNvSpPr>
            <a:spLocks noGrp="1"/>
          </p:cNvSpPr>
          <p:nvPr>
            <p:ph type="title"/>
          </p:nvPr>
        </p:nvSpPr>
        <p:spPr/>
        <p:txBody>
          <a:bodyPr/>
          <a:lstStyle/>
          <a:p>
            <a:pPr>
              <a:defRPr/>
            </a:pPr>
            <a:r>
              <a:rPr lang="en-US" dirty="0">
                <a:solidFill>
                  <a:srgbClr val="B90000"/>
                </a:solidFill>
                <a:ea typeface="+mj-ea"/>
                <a:cs typeface="+mj-cs"/>
              </a:rPr>
              <a:t>But what about gap-filling?</a:t>
            </a:r>
          </a:p>
        </p:txBody>
      </p:sp>
      <p:sp>
        <p:nvSpPr>
          <p:cNvPr id="68610" name="Content Placeholder 2">
            <a:extLst>
              <a:ext uri="{FF2B5EF4-FFF2-40B4-BE49-F238E27FC236}">
                <a16:creationId xmlns:a16="http://schemas.microsoft.com/office/drawing/2014/main" id="{8A952C3D-B1EC-ACAA-86BA-F6B10D3392BD}"/>
              </a:ext>
            </a:extLst>
          </p:cNvPr>
          <p:cNvSpPr>
            <a:spLocks noGrp="1" noChangeArrowheads="1"/>
          </p:cNvSpPr>
          <p:nvPr>
            <p:ph idx="1"/>
          </p:nvPr>
        </p:nvSpPr>
        <p:spPr/>
        <p:txBody>
          <a:bodyPr/>
          <a:lstStyle/>
          <a:p>
            <a:endParaRPr lang="en-US" altLang="en-US" dirty="0"/>
          </a:p>
          <a:p>
            <a:r>
              <a:rPr lang="en-US" altLang="en-US" sz="2400" dirty="0">
                <a:solidFill>
                  <a:schemeClr val="tx2"/>
                </a:solidFill>
              </a:rPr>
              <a:t>Restatement § 204. SUPPLYING AN OMITTED ESSENTIAL TERM. When the parties to a bargain sufficiently defined to be a contract have not agreed with respect to </a:t>
            </a:r>
            <a:r>
              <a:rPr lang="en-US" altLang="en-US" sz="2400" dirty="0">
                <a:solidFill>
                  <a:srgbClr val="CC0000"/>
                </a:solidFill>
              </a:rPr>
              <a:t>a term which is essential </a:t>
            </a:r>
            <a:r>
              <a:rPr lang="en-US" altLang="en-US" sz="2400" dirty="0">
                <a:solidFill>
                  <a:srgbClr val="000000"/>
                </a:solidFill>
              </a:rPr>
              <a:t>to a determination of their rights and duties</a:t>
            </a:r>
            <a:r>
              <a:rPr lang="en-US" altLang="en-US" sz="2400" dirty="0">
                <a:solidFill>
                  <a:srgbClr val="CC0000"/>
                </a:solidFill>
              </a:rPr>
              <a:t>, a term which is reasonable in the circumstances is supplied by the court.</a:t>
            </a:r>
          </a:p>
          <a:p>
            <a:pPr lvl="1"/>
            <a:endParaRPr lang="en-US" altLang="en-US" dirty="0"/>
          </a:p>
        </p:txBody>
      </p:sp>
      <p:sp>
        <p:nvSpPr>
          <p:cNvPr id="68611" name="Slide Number Placeholder 3">
            <a:extLst>
              <a:ext uri="{FF2B5EF4-FFF2-40B4-BE49-F238E27FC236}">
                <a16:creationId xmlns:a16="http://schemas.microsoft.com/office/drawing/2014/main" id="{2F925216-5740-DDDA-C4F4-674AE0B4A2C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B62FEEB-A628-B741-9165-A519E0D655DA}" type="slidenum">
              <a:rPr lang="en-US" altLang="en-US" sz="1200" smtClean="0">
                <a:latin typeface="Verdana" panose="020B0604030504040204" pitchFamily="34" charset="0"/>
              </a:rPr>
              <a:pPr>
                <a:spcBef>
                  <a:spcPct val="0"/>
                </a:spcBef>
                <a:buFontTx/>
                <a:buNone/>
              </a:pPr>
              <a:t>52</a:t>
            </a:fld>
            <a:endParaRPr lang="en-US" altLang="en-US" sz="1200">
              <a:latin typeface="Verdana" panose="020B060403050404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7B7DF-C1F7-8E90-7B6B-97DEA5B9948F}"/>
              </a:ext>
            </a:extLst>
          </p:cNvPr>
          <p:cNvSpPr>
            <a:spLocks noGrp="1"/>
          </p:cNvSpPr>
          <p:nvPr>
            <p:ph type="title"/>
          </p:nvPr>
        </p:nvSpPr>
        <p:spPr/>
        <p:txBody>
          <a:bodyPr/>
          <a:lstStyle/>
          <a:p>
            <a:pPr>
              <a:defRPr/>
            </a:pPr>
            <a:r>
              <a:rPr lang="en-US" dirty="0">
                <a:solidFill>
                  <a:srgbClr val="C00000"/>
                </a:solidFill>
              </a:rPr>
              <a:t>Formation in the UCC: 2-204</a:t>
            </a:r>
          </a:p>
        </p:txBody>
      </p:sp>
      <p:sp>
        <p:nvSpPr>
          <p:cNvPr id="75778" name="Slide Number Placeholder 3">
            <a:extLst>
              <a:ext uri="{FF2B5EF4-FFF2-40B4-BE49-F238E27FC236}">
                <a16:creationId xmlns:a16="http://schemas.microsoft.com/office/drawing/2014/main" id="{AF3D4652-F835-66A3-9BF2-8776B0C601F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E544798-AC38-4E46-89F9-CF96BDAEB1ED}" type="slidenum">
              <a:rPr lang="en-US" altLang="en-US" sz="1200" smtClean="0">
                <a:latin typeface="Verdana" panose="020B0604030504040204" pitchFamily="34" charset="0"/>
              </a:rPr>
              <a:pPr>
                <a:spcBef>
                  <a:spcPct val="0"/>
                </a:spcBef>
                <a:buFontTx/>
                <a:buNone/>
              </a:pPr>
              <a:t>53</a:t>
            </a:fld>
            <a:endParaRPr lang="en-US" altLang="en-US" sz="1200">
              <a:latin typeface="Verdana" panose="020B0604030504040204" pitchFamily="34" charset="0"/>
            </a:endParaRPr>
          </a:p>
        </p:txBody>
      </p:sp>
      <p:sp>
        <p:nvSpPr>
          <p:cNvPr id="75779" name="Rectangle 4">
            <a:extLst>
              <a:ext uri="{FF2B5EF4-FFF2-40B4-BE49-F238E27FC236}">
                <a16:creationId xmlns:a16="http://schemas.microsoft.com/office/drawing/2014/main" id="{7C86AB47-D033-8176-A0F1-DDF82CA45C02}"/>
              </a:ext>
            </a:extLst>
          </p:cNvPr>
          <p:cNvSpPr>
            <a:spLocks noChangeArrowheads="1"/>
          </p:cNvSpPr>
          <p:nvPr/>
        </p:nvSpPr>
        <p:spPr bwMode="auto">
          <a:xfrm>
            <a:off x="762000" y="1828800"/>
            <a:ext cx="8001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000" dirty="0">
                <a:latin typeface="+mj-lt"/>
              </a:rPr>
              <a:t>(1) A contract for sale of goods may be made in any manner sufficient to show agreement, including conduct by both parties which recognizes the existence of such a contract.</a:t>
            </a:r>
          </a:p>
          <a:p>
            <a:pPr>
              <a:spcBef>
                <a:spcPct val="0"/>
              </a:spcBef>
              <a:buFontTx/>
              <a:buNone/>
            </a:pPr>
            <a:endParaRPr lang="en-US" altLang="en-US" sz="2000" dirty="0">
              <a:latin typeface="+mj-lt"/>
            </a:endParaRPr>
          </a:p>
          <a:p>
            <a:pPr>
              <a:spcBef>
                <a:spcPct val="0"/>
              </a:spcBef>
              <a:buFontTx/>
              <a:buNone/>
            </a:pPr>
            <a:r>
              <a:rPr lang="en-US" altLang="en-US" sz="2000" dirty="0">
                <a:latin typeface="+mj-lt"/>
              </a:rPr>
              <a:t>(2) An agreement sufficient to constitute a contract for sale may be found even though the moment of its making is undetermined.</a:t>
            </a:r>
          </a:p>
          <a:p>
            <a:pPr>
              <a:spcBef>
                <a:spcPct val="0"/>
              </a:spcBef>
              <a:buFontTx/>
              <a:buNone/>
            </a:pPr>
            <a:endParaRPr lang="en-US" altLang="en-US" sz="2000" dirty="0">
              <a:latin typeface="+mj-lt"/>
            </a:endParaRPr>
          </a:p>
          <a:p>
            <a:pPr>
              <a:spcBef>
                <a:spcPct val="0"/>
              </a:spcBef>
              <a:buFontTx/>
              <a:buNone/>
            </a:pPr>
            <a:r>
              <a:rPr lang="en-US" altLang="en-US" sz="2000" dirty="0">
                <a:latin typeface="+mj-lt"/>
              </a:rPr>
              <a:t>(3) </a:t>
            </a:r>
            <a:r>
              <a:rPr lang="en-US" altLang="en-US" sz="2000" dirty="0">
                <a:solidFill>
                  <a:srgbClr val="B90000"/>
                </a:solidFill>
                <a:latin typeface="+mj-lt"/>
              </a:rPr>
              <a:t>Even though one or more terms are left open a contract for sale does not fail for indefiniteness if the parties have intended to make a contract and there is a reasonably certain basis for giving an appropriate remedy.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683E5F8F-EBF5-929D-5EB2-A64F7031BB21}"/>
              </a:ext>
            </a:extLst>
          </p:cNvPr>
          <p:cNvSpPr>
            <a:spLocks noGrp="1"/>
          </p:cNvSpPr>
          <p:nvPr>
            <p:ph type="title"/>
          </p:nvPr>
        </p:nvSpPr>
        <p:spPr/>
        <p:txBody>
          <a:bodyPr/>
          <a:lstStyle/>
          <a:p>
            <a:pPr>
              <a:defRPr/>
            </a:pPr>
            <a:r>
              <a:rPr lang="en-US" dirty="0">
                <a:solidFill>
                  <a:srgbClr val="B90000"/>
                </a:solidFill>
                <a:ea typeface="+mj-ea"/>
                <a:cs typeface="+mj-cs"/>
              </a:rPr>
              <a:t>Open Price Terms in the UCC</a:t>
            </a:r>
          </a:p>
        </p:txBody>
      </p:sp>
      <p:sp>
        <p:nvSpPr>
          <p:cNvPr id="76802" name="Content Placeholder 2">
            <a:extLst>
              <a:ext uri="{FF2B5EF4-FFF2-40B4-BE49-F238E27FC236}">
                <a16:creationId xmlns:a16="http://schemas.microsoft.com/office/drawing/2014/main" id="{7D65D6BC-E506-09BF-340C-330806F8E2A9}"/>
              </a:ext>
            </a:extLst>
          </p:cNvPr>
          <p:cNvSpPr>
            <a:spLocks noGrp="1" noChangeArrowheads="1"/>
          </p:cNvSpPr>
          <p:nvPr>
            <p:ph idx="1"/>
          </p:nvPr>
        </p:nvSpPr>
        <p:spPr/>
        <p:txBody>
          <a:bodyPr/>
          <a:lstStyle/>
          <a:p>
            <a:endParaRPr lang="en-US" altLang="en-US" sz="2400" dirty="0">
              <a:solidFill>
                <a:schemeClr val="tx2"/>
              </a:solidFill>
            </a:endParaRPr>
          </a:p>
          <a:p>
            <a:r>
              <a:rPr lang="en-US" altLang="en-US" sz="2400" dirty="0">
                <a:solidFill>
                  <a:schemeClr val="tx2"/>
                </a:solidFill>
              </a:rPr>
              <a:t>UCC § 2-305</a:t>
            </a:r>
            <a:r>
              <a:rPr lang="de-DE" altLang="en-US" sz="2400" dirty="0">
                <a:solidFill>
                  <a:schemeClr val="tx2"/>
                </a:solidFill>
              </a:rPr>
              <a:t>(1) </a:t>
            </a:r>
            <a:r>
              <a:rPr lang="de-DE" altLang="en-US" sz="2400" dirty="0"/>
              <a:t>The </a:t>
            </a:r>
            <a:r>
              <a:rPr lang="de-DE" altLang="en-US" sz="2400" dirty="0" err="1"/>
              <a:t>parties</a:t>
            </a:r>
            <a:r>
              <a:rPr lang="de-DE" altLang="en-US" sz="2400" dirty="0"/>
              <a:t> </a:t>
            </a:r>
            <a:r>
              <a:rPr lang="de-DE" altLang="en-US" sz="2400" dirty="0" err="1">
                <a:solidFill>
                  <a:srgbClr val="B90000"/>
                </a:solidFill>
              </a:rPr>
              <a:t>if</a:t>
            </a:r>
            <a:r>
              <a:rPr lang="de-DE" altLang="en-US" sz="2400" dirty="0">
                <a:solidFill>
                  <a:srgbClr val="B90000"/>
                </a:solidFill>
              </a:rPr>
              <a:t> </a:t>
            </a:r>
            <a:r>
              <a:rPr lang="de-DE" altLang="en-US" sz="2400" dirty="0" err="1">
                <a:solidFill>
                  <a:srgbClr val="B90000"/>
                </a:solidFill>
              </a:rPr>
              <a:t>they</a:t>
            </a:r>
            <a:r>
              <a:rPr lang="de-DE" altLang="en-US" sz="2400" dirty="0">
                <a:solidFill>
                  <a:srgbClr val="B90000"/>
                </a:solidFill>
              </a:rPr>
              <a:t> so </a:t>
            </a:r>
            <a:r>
              <a:rPr lang="de-DE" altLang="en-US" sz="2400" dirty="0" err="1">
                <a:solidFill>
                  <a:srgbClr val="B90000"/>
                </a:solidFill>
              </a:rPr>
              <a:t>intend</a:t>
            </a:r>
            <a:r>
              <a:rPr lang="de-DE" altLang="en-US" sz="2400" dirty="0">
                <a:solidFill>
                  <a:srgbClr val="B90000"/>
                </a:solidFill>
              </a:rPr>
              <a:t> </a:t>
            </a:r>
            <a:r>
              <a:rPr lang="de-DE" altLang="en-US" sz="2400" dirty="0" err="1"/>
              <a:t>can</a:t>
            </a:r>
            <a:r>
              <a:rPr lang="de-DE" altLang="en-US" sz="2400" dirty="0"/>
              <a:t> </a:t>
            </a:r>
            <a:r>
              <a:rPr lang="de-DE" altLang="en-US" sz="2400" dirty="0" err="1"/>
              <a:t>conclude</a:t>
            </a:r>
            <a:r>
              <a:rPr lang="de-DE" altLang="en-US" sz="2400" dirty="0"/>
              <a:t> a </a:t>
            </a:r>
            <a:r>
              <a:rPr lang="de-DE" altLang="en-US" sz="2400" dirty="0" err="1"/>
              <a:t>contract</a:t>
            </a:r>
            <a:r>
              <a:rPr lang="de-DE" altLang="en-US" sz="2400" dirty="0"/>
              <a:t> </a:t>
            </a:r>
            <a:r>
              <a:rPr lang="de-DE" altLang="en-US" sz="2400" dirty="0" err="1"/>
              <a:t>for</a:t>
            </a:r>
            <a:r>
              <a:rPr lang="de-DE" altLang="en-US" sz="2400" dirty="0"/>
              <a:t> </a:t>
            </a:r>
            <a:r>
              <a:rPr lang="de-DE" altLang="en-US" sz="2400" dirty="0" err="1"/>
              <a:t>sale</a:t>
            </a:r>
            <a:r>
              <a:rPr lang="de-DE" altLang="en-US" sz="2400" dirty="0"/>
              <a:t> </a:t>
            </a:r>
            <a:r>
              <a:rPr lang="de-DE" altLang="en-US" sz="2400" dirty="0" err="1"/>
              <a:t>even</a:t>
            </a:r>
            <a:r>
              <a:rPr lang="de-DE" altLang="en-US" sz="2400" dirty="0"/>
              <a:t> </a:t>
            </a:r>
            <a:r>
              <a:rPr lang="de-DE" altLang="en-US" sz="2400" dirty="0" err="1"/>
              <a:t>though</a:t>
            </a:r>
            <a:r>
              <a:rPr lang="de-DE" altLang="en-US" sz="2400" dirty="0"/>
              <a:t> </a:t>
            </a:r>
            <a:r>
              <a:rPr lang="de-DE" altLang="en-US" sz="2400" dirty="0" err="1"/>
              <a:t>the</a:t>
            </a:r>
            <a:r>
              <a:rPr lang="de-DE" altLang="en-US" sz="2400" dirty="0"/>
              <a:t> </a:t>
            </a:r>
            <a:r>
              <a:rPr lang="de-DE" altLang="en-US" sz="2400" dirty="0" err="1"/>
              <a:t>price</a:t>
            </a:r>
            <a:r>
              <a:rPr lang="de-DE" altLang="en-US" sz="2400" dirty="0"/>
              <a:t> </a:t>
            </a:r>
            <a:r>
              <a:rPr lang="de-DE" altLang="en-US" sz="2400" dirty="0" err="1"/>
              <a:t>is</a:t>
            </a:r>
            <a:r>
              <a:rPr lang="de-DE" altLang="en-US" sz="2400" dirty="0"/>
              <a:t> not </a:t>
            </a:r>
            <a:r>
              <a:rPr lang="de-DE" altLang="en-US" sz="2400" dirty="0" err="1"/>
              <a:t>settled</a:t>
            </a:r>
            <a:r>
              <a:rPr lang="de-DE" altLang="en-US" sz="2400" dirty="0"/>
              <a:t>. In such a </a:t>
            </a:r>
            <a:r>
              <a:rPr lang="de-DE" altLang="en-US" sz="2400" dirty="0" err="1"/>
              <a:t>case</a:t>
            </a:r>
            <a:r>
              <a:rPr lang="de-DE" altLang="en-US" sz="2400" dirty="0"/>
              <a:t> </a:t>
            </a:r>
            <a:r>
              <a:rPr lang="de-DE" altLang="en-US" sz="2400" dirty="0" err="1">
                <a:solidFill>
                  <a:srgbClr val="B90000"/>
                </a:solidFill>
              </a:rPr>
              <a:t>the</a:t>
            </a:r>
            <a:r>
              <a:rPr lang="de-DE" altLang="en-US" sz="2400" dirty="0">
                <a:solidFill>
                  <a:srgbClr val="B90000"/>
                </a:solidFill>
              </a:rPr>
              <a:t> </a:t>
            </a:r>
            <a:r>
              <a:rPr lang="de-DE" altLang="en-US" sz="2400" dirty="0" err="1">
                <a:solidFill>
                  <a:srgbClr val="B90000"/>
                </a:solidFill>
              </a:rPr>
              <a:t>price</a:t>
            </a:r>
            <a:r>
              <a:rPr lang="de-DE" altLang="en-US" sz="2400" dirty="0">
                <a:solidFill>
                  <a:srgbClr val="B90000"/>
                </a:solidFill>
              </a:rPr>
              <a:t> </a:t>
            </a:r>
            <a:r>
              <a:rPr lang="de-DE" altLang="en-US" sz="2400" dirty="0" err="1">
                <a:solidFill>
                  <a:srgbClr val="B90000"/>
                </a:solidFill>
              </a:rPr>
              <a:t>is</a:t>
            </a:r>
            <a:r>
              <a:rPr lang="de-DE" altLang="en-US" sz="2400" dirty="0">
                <a:solidFill>
                  <a:srgbClr val="B90000"/>
                </a:solidFill>
              </a:rPr>
              <a:t> a </a:t>
            </a:r>
            <a:r>
              <a:rPr lang="de-DE" altLang="en-US" sz="2400" dirty="0" err="1">
                <a:solidFill>
                  <a:srgbClr val="B90000"/>
                </a:solidFill>
              </a:rPr>
              <a:t>reasonable</a:t>
            </a:r>
            <a:r>
              <a:rPr lang="de-DE" altLang="en-US" sz="2400" dirty="0">
                <a:solidFill>
                  <a:srgbClr val="B90000"/>
                </a:solidFill>
              </a:rPr>
              <a:t> </a:t>
            </a:r>
            <a:r>
              <a:rPr lang="de-DE" altLang="en-US" sz="2400" dirty="0" err="1">
                <a:solidFill>
                  <a:srgbClr val="B90000"/>
                </a:solidFill>
              </a:rPr>
              <a:t>price</a:t>
            </a:r>
            <a:r>
              <a:rPr lang="de-DE" altLang="en-US" sz="2400" dirty="0"/>
              <a:t> at </a:t>
            </a:r>
            <a:r>
              <a:rPr lang="de-DE" altLang="en-US" sz="2400" dirty="0" err="1"/>
              <a:t>the</a:t>
            </a:r>
            <a:r>
              <a:rPr lang="de-DE" altLang="en-US" sz="2400" dirty="0"/>
              <a:t> time </a:t>
            </a:r>
            <a:r>
              <a:rPr lang="de-DE" altLang="en-US" sz="2400" dirty="0" err="1"/>
              <a:t>of</a:t>
            </a:r>
            <a:r>
              <a:rPr lang="de-DE" altLang="en-US" sz="2400" dirty="0"/>
              <a:t> </a:t>
            </a:r>
            <a:r>
              <a:rPr lang="de-DE" altLang="en-US" sz="2400" dirty="0" err="1"/>
              <a:t>delivery</a:t>
            </a:r>
            <a:r>
              <a:rPr lang="de-DE" altLang="en-US" sz="2400" dirty="0"/>
              <a:t> </a:t>
            </a:r>
            <a:r>
              <a:rPr lang="de-DE" altLang="en-US" sz="2400" dirty="0" err="1"/>
              <a:t>if</a:t>
            </a:r>
            <a:endParaRPr lang="de-DE" altLang="en-US" sz="2400" dirty="0"/>
          </a:p>
          <a:p>
            <a:pPr>
              <a:buFont typeface="Wingdings" pitchFamily="2" charset="2"/>
              <a:buNone/>
            </a:pPr>
            <a:r>
              <a:rPr lang="de-DE" altLang="en-US" sz="2000" dirty="0"/>
              <a:t>	(a) </a:t>
            </a:r>
            <a:r>
              <a:rPr lang="de-DE" altLang="en-US" sz="2000" dirty="0" err="1">
                <a:solidFill>
                  <a:srgbClr val="C00000"/>
                </a:solidFill>
              </a:rPr>
              <a:t>nothing</a:t>
            </a:r>
            <a:r>
              <a:rPr lang="de-DE" altLang="en-US" sz="2000" dirty="0">
                <a:solidFill>
                  <a:srgbClr val="C00000"/>
                </a:solidFill>
              </a:rPr>
              <a:t> </a:t>
            </a:r>
            <a:r>
              <a:rPr lang="de-DE" altLang="en-US" sz="2000" dirty="0" err="1">
                <a:solidFill>
                  <a:srgbClr val="C00000"/>
                </a:solidFill>
              </a:rPr>
              <a:t>is</a:t>
            </a:r>
            <a:r>
              <a:rPr lang="de-DE" altLang="en-US" sz="2000" dirty="0">
                <a:solidFill>
                  <a:srgbClr val="C00000"/>
                </a:solidFill>
              </a:rPr>
              <a:t> </a:t>
            </a:r>
            <a:r>
              <a:rPr lang="de-DE" altLang="en-US" sz="2000" dirty="0" err="1">
                <a:solidFill>
                  <a:srgbClr val="C00000"/>
                </a:solidFill>
              </a:rPr>
              <a:t>said</a:t>
            </a:r>
            <a:r>
              <a:rPr lang="de-DE" altLang="en-US" sz="2000" dirty="0">
                <a:solidFill>
                  <a:srgbClr val="C00000"/>
                </a:solidFill>
              </a:rPr>
              <a:t> </a:t>
            </a:r>
            <a:r>
              <a:rPr lang="de-DE" altLang="en-US" sz="2000" dirty="0" err="1">
                <a:solidFill>
                  <a:srgbClr val="C00000"/>
                </a:solidFill>
              </a:rPr>
              <a:t>as</a:t>
            </a:r>
            <a:r>
              <a:rPr lang="de-DE" altLang="en-US" sz="2000" dirty="0">
                <a:solidFill>
                  <a:srgbClr val="C00000"/>
                </a:solidFill>
              </a:rPr>
              <a:t> </a:t>
            </a:r>
            <a:r>
              <a:rPr lang="de-DE" altLang="en-US" sz="2000" dirty="0" err="1">
                <a:solidFill>
                  <a:srgbClr val="C00000"/>
                </a:solidFill>
              </a:rPr>
              <a:t>to</a:t>
            </a:r>
            <a:r>
              <a:rPr lang="de-DE" altLang="en-US" sz="2000" dirty="0">
                <a:solidFill>
                  <a:srgbClr val="C00000"/>
                </a:solidFill>
              </a:rPr>
              <a:t> </a:t>
            </a:r>
            <a:r>
              <a:rPr lang="de-DE" altLang="en-US" sz="2000" dirty="0" err="1">
                <a:solidFill>
                  <a:srgbClr val="C00000"/>
                </a:solidFill>
              </a:rPr>
              <a:t>price</a:t>
            </a:r>
            <a:r>
              <a:rPr lang="de-DE" altLang="en-US" sz="2000" dirty="0"/>
              <a:t>; </a:t>
            </a:r>
            <a:r>
              <a:rPr lang="de-DE" altLang="en-US" sz="2000" dirty="0" err="1"/>
              <a:t>or</a:t>
            </a:r>
            <a:endParaRPr lang="de-DE" altLang="en-US" sz="2000" dirty="0"/>
          </a:p>
          <a:p>
            <a:pPr>
              <a:buFont typeface="Wingdings" pitchFamily="2" charset="2"/>
              <a:buNone/>
            </a:pPr>
            <a:r>
              <a:rPr lang="de-DE" altLang="en-US" sz="2000" dirty="0"/>
              <a:t>	(b) </a:t>
            </a:r>
            <a:r>
              <a:rPr lang="de-DE" altLang="en-US" sz="2000" dirty="0" err="1"/>
              <a:t>the</a:t>
            </a:r>
            <a:r>
              <a:rPr lang="de-DE" altLang="en-US" sz="2000" dirty="0"/>
              <a:t> </a:t>
            </a:r>
            <a:r>
              <a:rPr lang="de-DE" altLang="en-US" sz="2000" dirty="0" err="1">
                <a:solidFill>
                  <a:srgbClr val="CC0000"/>
                </a:solidFill>
              </a:rPr>
              <a:t>price</a:t>
            </a:r>
            <a:r>
              <a:rPr lang="de-DE" altLang="en-US" sz="2000" dirty="0">
                <a:solidFill>
                  <a:srgbClr val="CC0000"/>
                </a:solidFill>
              </a:rPr>
              <a:t> </a:t>
            </a:r>
            <a:r>
              <a:rPr lang="de-DE" altLang="en-US" sz="2000" dirty="0" err="1">
                <a:solidFill>
                  <a:srgbClr val="CC0000"/>
                </a:solidFill>
              </a:rPr>
              <a:t>is</a:t>
            </a:r>
            <a:r>
              <a:rPr lang="de-DE" altLang="en-US" sz="2000" dirty="0">
                <a:solidFill>
                  <a:srgbClr val="CC0000"/>
                </a:solidFill>
              </a:rPr>
              <a:t> </a:t>
            </a:r>
            <a:r>
              <a:rPr lang="de-DE" altLang="en-US" sz="2000" dirty="0" err="1">
                <a:solidFill>
                  <a:srgbClr val="CC0000"/>
                </a:solidFill>
              </a:rPr>
              <a:t>left</a:t>
            </a:r>
            <a:r>
              <a:rPr lang="de-DE" altLang="en-US" sz="2000" dirty="0">
                <a:solidFill>
                  <a:srgbClr val="CC0000"/>
                </a:solidFill>
              </a:rPr>
              <a:t> </a:t>
            </a:r>
            <a:r>
              <a:rPr lang="de-DE" altLang="en-US" sz="2000" dirty="0" err="1">
                <a:solidFill>
                  <a:srgbClr val="CC0000"/>
                </a:solidFill>
              </a:rPr>
              <a:t>to</a:t>
            </a:r>
            <a:r>
              <a:rPr lang="de-DE" altLang="en-US" sz="2000" dirty="0">
                <a:solidFill>
                  <a:srgbClr val="CC0000"/>
                </a:solidFill>
              </a:rPr>
              <a:t> </a:t>
            </a:r>
            <a:r>
              <a:rPr lang="de-DE" altLang="en-US" sz="2000" dirty="0" err="1">
                <a:solidFill>
                  <a:srgbClr val="CC0000"/>
                </a:solidFill>
              </a:rPr>
              <a:t>be</a:t>
            </a:r>
            <a:r>
              <a:rPr lang="de-DE" altLang="en-US" sz="2000" dirty="0">
                <a:solidFill>
                  <a:srgbClr val="CC0000"/>
                </a:solidFill>
              </a:rPr>
              <a:t> </a:t>
            </a:r>
            <a:r>
              <a:rPr lang="de-DE" altLang="en-US" sz="2000" dirty="0" err="1">
                <a:solidFill>
                  <a:srgbClr val="CC0000"/>
                </a:solidFill>
              </a:rPr>
              <a:t>agreed</a:t>
            </a:r>
            <a:r>
              <a:rPr lang="de-DE" altLang="en-US" sz="2000" dirty="0">
                <a:solidFill>
                  <a:srgbClr val="CC0000"/>
                </a:solidFill>
              </a:rPr>
              <a:t> </a:t>
            </a:r>
            <a:r>
              <a:rPr lang="de-DE" altLang="en-US" sz="2000" dirty="0" err="1">
                <a:solidFill>
                  <a:srgbClr val="CC0000"/>
                </a:solidFill>
              </a:rPr>
              <a:t>by</a:t>
            </a:r>
            <a:r>
              <a:rPr lang="de-DE" altLang="en-US" sz="2000" dirty="0">
                <a:solidFill>
                  <a:srgbClr val="CC0000"/>
                </a:solidFill>
              </a:rPr>
              <a:t> </a:t>
            </a:r>
            <a:r>
              <a:rPr lang="de-DE" altLang="en-US" sz="2000" dirty="0" err="1">
                <a:solidFill>
                  <a:srgbClr val="CC0000"/>
                </a:solidFill>
              </a:rPr>
              <a:t>the</a:t>
            </a:r>
            <a:r>
              <a:rPr lang="de-DE" altLang="en-US" sz="2000" dirty="0">
                <a:solidFill>
                  <a:srgbClr val="CC0000"/>
                </a:solidFill>
              </a:rPr>
              <a:t> </a:t>
            </a:r>
            <a:r>
              <a:rPr lang="de-DE" altLang="en-US" sz="2000" dirty="0" err="1">
                <a:solidFill>
                  <a:srgbClr val="CC0000"/>
                </a:solidFill>
              </a:rPr>
              <a:t>parties</a:t>
            </a:r>
            <a:r>
              <a:rPr lang="de-DE" altLang="en-US" sz="2000" dirty="0">
                <a:solidFill>
                  <a:srgbClr val="CC0000"/>
                </a:solidFill>
              </a:rPr>
              <a:t> and </a:t>
            </a:r>
            <a:r>
              <a:rPr lang="de-DE" altLang="en-US" sz="2000" dirty="0" err="1">
                <a:solidFill>
                  <a:srgbClr val="CC0000"/>
                </a:solidFill>
              </a:rPr>
              <a:t>they</a:t>
            </a:r>
            <a:r>
              <a:rPr lang="de-DE" altLang="en-US" sz="2000" dirty="0">
                <a:solidFill>
                  <a:srgbClr val="CC0000"/>
                </a:solidFill>
              </a:rPr>
              <a:t> fail </a:t>
            </a:r>
            <a:r>
              <a:rPr lang="de-DE" altLang="en-US" sz="2000" dirty="0" err="1">
                <a:solidFill>
                  <a:srgbClr val="CC0000"/>
                </a:solidFill>
              </a:rPr>
              <a:t>to</a:t>
            </a:r>
            <a:r>
              <a:rPr lang="de-DE" altLang="en-US" sz="2000" dirty="0">
                <a:solidFill>
                  <a:srgbClr val="CC0000"/>
                </a:solidFill>
              </a:rPr>
              <a:t> </a:t>
            </a:r>
            <a:r>
              <a:rPr lang="de-DE" altLang="en-US" sz="2000" dirty="0" err="1">
                <a:solidFill>
                  <a:srgbClr val="CC0000"/>
                </a:solidFill>
              </a:rPr>
              <a:t>agree</a:t>
            </a:r>
            <a:r>
              <a:rPr lang="de-DE" altLang="en-US" sz="2000" dirty="0"/>
              <a:t>; </a:t>
            </a:r>
            <a:r>
              <a:rPr lang="de-DE" altLang="en-US" sz="2000" dirty="0" err="1"/>
              <a:t>or</a:t>
            </a:r>
            <a:endParaRPr lang="de-DE" altLang="en-US" sz="2000" dirty="0"/>
          </a:p>
          <a:p>
            <a:pPr>
              <a:buFont typeface="Wingdings" pitchFamily="2" charset="2"/>
              <a:buNone/>
            </a:pPr>
            <a:r>
              <a:rPr lang="de-DE" altLang="en-US" sz="2000" dirty="0"/>
              <a:t>	(c) </a:t>
            </a:r>
            <a:r>
              <a:rPr lang="de-DE" altLang="en-US" sz="2000" dirty="0" err="1"/>
              <a:t>the</a:t>
            </a:r>
            <a:r>
              <a:rPr lang="de-DE" altLang="en-US" sz="2000" dirty="0"/>
              <a:t> </a:t>
            </a:r>
            <a:r>
              <a:rPr lang="de-DE" altLang="en-US" sz="2000" dirty="0" err="1"/>
              <a:t>price</a:t>
            </a:r>
            <a:r>
              <a:rPr lang="de-DE" altLang="en-US" sz="2000" dirty="0"/>
              <a:t> </a:t>
            </a:r>
            <a:r>
              <a:rPr lang="de-DE" altLang="en-US" sz="2000" dirty="0" err="1"/>
              <a:t>is</a:t>
            </a:r>
            <a:r>
              <a:rPr lang="de-DE" altLang="en-US" sz="2000" dirty="0"/>
              <a:t> </a:t>
            </a:r>
            <a:r>
              <a:rPr lang="de-DE" altLang="en-US" sz="2000" dirty="0" err="1"/>
              <a:t>to</a:t>
            </a:r>
            <a:r>
              <a:rPr lang="de-DE" altLang="en-US" sz="2000" dirty="0"/>
              <a:t> </a:t>
            </a:r>
            <a:r>
              <a:rPr lang="de-DE" altLang="en-US" sz="2000" dirty="0" err="1"/>
              <a:t>be</a:t>
            </a:r>
            <a:r>
              <a:rPr lang="de-DE" altLang="en-US" sz="2000" dirty="0"/>
              <a:t> </a:t>
            </a:r>
            <a:r>
              <a:rPr lang="de-DE" altLang="en-US" sz="2000" dirty="0" err="1"/>
              <a:t>fixed</a:t>
            </a:r>
            <a:r>
              <a:rPr lang="de-DE" altLang="en-US" sz="2000" dirty="0"/>
              <a:t> in </a:t>
            </a:r>
            <a:r>
              <a:rPr lang="de-DE" altLang="en-US" sz="2000" dirty="0" err="1"/>
              <a:t>terms</a:t>
            </a:r>
            <a:r>
              <a:rPr lang="de-DE" altLang="en-US" sz="2000" dirty="0"/>
              <a:t> </a:t>
            </a:r>
            <a:r>
              <a:rPr lang="de-DE" altLang="en-US" sz="2000" dirty="0" err="1"/>
              <a:t>of</a:t>
            </a:r>
            <a:r>
              <a:rPr lang="de-DE" altLang="en-US" sz="2000" dirty="0"/>
              <a:t> </a:t>
            </a:r>
            <a:r>
              <a:rPr lang="de-DE" altLang="en-US" sz="2000" dirty="0" err="1"/>
              <a:t>some</a:t>
            </a:r>
            <a:r>
              <a:rPr lang="de-DE" altLang="en-US" sz="2000" dirty="0"/>
              <a:t> </a:t>
            </a:r>
            <a:r>
              <a:rPr lang="de-DE" altLang="en-US" sz="2000" dirty="0" err="1"/>
              <a:t>agreed</a:t>
            </a:r>
            <a:r>
              <a:rPr lang="de-DE" altLang="en-US" sz="2000" dirty="0"/>
              <a:t> </a:t>
            </a:r>
            <a:r>
              <a:rPr lang="de-DE" altLang="en-US" sz="2000" dirty="0" err="1"/>
              <a:t>market</a:t>
            </a:r>
            <a:r>
              <a:rPr lang="de-DE" altLang="en-US" sz="2000" dirty="0"/>
              <a:t> </a:t>
            </a:r>
            <a:r>
              <a:rPr lang="de-DE" altLang="en-US" sz="2000" dirty="0" err="1"/>
              <a:t>or</a:t>
            </a:r>
            <a:r>
              <a:rPr lang="de-DE" altLang="en-US" sz="2000" dirty="0"/>
              <a:t> </a:t>
            </a:r>
            <a:r>
              <a:rPr lang="de-DE" altLang="en-US" sz="2000" dirty="0" err="1"/>
              <a:t>other</a:t>
            </a:r>
            <a:r>
              <a:rPr lang="de-DE" altLang="en-US" sz="2000" dirty="0"/>
              <a:t> </a:t>
            </a:r>
            <a:r>
              <a:rPr lang="de-DE" altLang="en-US" sz="2000" dirty="0" err="1"/>
              <a:t>standard</a:t>
            </a:r>
            <a:r>
              <a:rPr lang="de-DE" altLang="en-US" sz="2000" dirty="0"/>
              <a:t> </a:t>
            </a:r>
            <a:r>
              <a:rPr lang="de-DE" altLang="en-US" sz="2000" dirty="0" err="1"/>
              <a:t>as</a:t>
            </a:r>
            <a:r>
              <a:rPr lang="de-DE" altLang="en-US" sz="2000" dirty="0"/>
              <a:t> </a:t>
            </a:r>
            <a:r>
              <a:rPr lang="de-DE" altLang="en-US" sz="2000" dirty="0" err="1"/>
              <a:t>set</a:t>
            </a:r>
            <a:r>
              <a:rPr lang="de-DE" altLang="en-US" sz="2000" dirty="0"/>
              <a:t> </a:t>
            </a:r>
            <a:r>
              <a:rPr lang="de-DE" altLang="en-US" sz="2000" dirty="0" err="1"/>
              <a:t>or</a:t>
            </a:r>
            <a:r>
              <a:rPr lang="de-DE" altLang="en-US" sz="2000" dirty="0"/>
              <a:t> </a:t>
            </a:r>
            <a:r>
              <a:rPr lang="de-DE" altLang="en-US" sz="2000" dirty="0" err="1"/>
              <a:t>recorded</a:t>
            </a:r>
            <a:r>
              <a:rPr lang="de-DE" altLang="en-US" sz="2000" dirty="0"/>
              <a:t> </a:t>
            </a:r>
            <a:r>
              <a:rPr lang="de-DE" altLang="en-US" sz="2000" dirty="0" err="1"/>
              <a:t>by</a:t>
            </a:r>
            <a:r>
              <a:rPr lang="de-DE" altLang="en-US" sz="2000" dirty="0"/>
              <a:t> a </a:t>
            </a:r>
            <a:r>
              <a:rPr lang="de-DE" altLang="en-US" sz="2000" dirty="0" err="1"/>
              <a:t>third</a:t>
            </a:r>
            <a:r>
              <a:rPr lang="de-DE" altLang="en-US" sz="2000" dirty="0"/>
              <a:t> </a:t>
            </a:r>
            <a:r>
              <a:rPr lang="de-DE" altLang="en-US" sz="2000" dirty="0" err="1"/>
              <a:t>person</a:t>
            </a:r>
            <a:r>
              <a:rPr lang="de-DE" altLang="en-US" sz="2000" dirty="0"/>
              <a:t> </a:t>
            </a:r>
            <a:r>
              <a:rPr lang="de-DE" altLang="en-US" sz="2000" dirty="0" err="1"/>
              <a:t>or</a:t>
            </a:r>
            <a:r>
              <a:rPr lang="de-DE" altLang="en-US" sz="2000" dirty="0"/>
              <a:t> </a:t>
            </a:r>
            <a:r>
              <a:rPr lang="de-DE" altLang="en-US" sz="2000" dirty="0" err="1"/>
              <a:t>agency</a:t>
            </a:r>
            <a:r>
              <a:rPr lang="de-DE" altLang="en-US" sz="2000" dirty="0"/>
              <a:t> and </a:t>
            </a:r>
            <a:r>
              <a:rPr lang="de-DE" altLang="en-US" sz="2000" dirty="0" err="1"/>
              <a:t>it</a:t>
            </a:r>
            <a:r>
              <a:rPr lang="de-DE" altLang="en-US" sz="2000" dirty="0"/>
              <a:t> </a:t>
            </a:r>
            <a:r>
              <a:rPr lang="de-DE" altLang="en-US" sz="2000" dirty="0" err="1"/>
              <a:t>is</a:t>
            </a:r>
            <a:r>
              <a:rPr lang="de-DE" altLang="en-US" sz="2000" dirty="0"/>
              <a:t> not so </a:t>
            </a:r>
            <a:r>
              <a:rPr lang="de-DE" altLang="en-US" sz="2000" dirty="0" err="1"/>
              <a:t>set</a:t>
            </a:r>
            <a:r>
              <a:rPr lang="de-DE" altLang="en-US" sz="2000" dirty="0"/>
              <a:t> </a:t>
            </a:r>
            <a:r>
              <a:rPr lang="de-DE" altLang="en-US" sz="2000" dirty="0" err="1"/>
              <a:t>or</a:t>
            </a:r>
            <a:r>
              <a:rPr lang="de-DE" altLang="en-US" sz="2000" dirty="0"/>
              <a:t> </a:t>
            </a:r>
            <a:r>
              <a:rPr lang="de-DE" altLang="en-US" sz="2000" dirty="0" err="1"/>
              <a:t>recorded</a:t>
            </a:r>
            <a:r>
              <a:rPr lang="de-DE" altLang="en-US" sz="2000" dirty="0"/>
              <a:t>.</a:t>
            </a:r>
            <a:endParaRPr lang="en-US" altLang="en-US" sz="2000" dirty="0">
              <a:solidFill>
                <a:schemeClr val="accent2"/>
              </a:solidFill>
            </a:endParaRPr>
          </a:p>
          <a:p>
            <a:pPr lvl="1"/>
            <a:endParaRPr lang="en-US" altLang="en-US" sz="2400" dirty="0"/>
          </a:p>
        </p:txBody>
      </p:sp>
      <p:sp>
        <p:nvSpPr>
          <p:cNvPr id="76803" name="Slide Number Placeholder 3">
            <a:extLst>
              <a:ext uri="{FF2B5EF4-FFF2-40B4-BE49-F238E27FC236}">
                <a16:creationId xmlns:a16="http://schemas.microsoft.com/office/drawing/2014/main" id="{0CDAB627-3EE8-15D7-519B-79801E2C512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6AD4C17-4392-2741-A9FF-8416CF06160C}" type="slidenum">
              <a:rPr lang="en-US" altLang="en-US" sz="1200" smtClean="0">
                <a:latin typeface="Verdana" panose="020B0604030504040204" pitchFamily="34" charset="0"/>
              </a:rPr>
              <a:pPr>
                <a:spcBef>
                  <a:spcPct val="0"/>
                </a:spcBef>
                <a:buFontTx/>
                <a:buNone/>
              </a:pPr>
              <a:t>54</a:t>
            </a:fld>
            <a:endParaRPr lang="en-US" altLang="en-US" sz="1200">
              <a:latin typeface="Verdana" panose="020B060403050404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121EAD17-FBDF-5024-E865-3B444C2DC78F}"/>
              </a:ext>
            </a:extLst>
          </p:cNvPr>
          <p:cNvSpPr>
            <a:spLocks noGrp="1" noChangeArrowheads="1"/>
          </p:cNvSpPr>
          <p:nvPr>
            <p:ph type="title"/>
          </p:nvPr>
        </p:nvSpPr>
        <p:spPr/>
        <p:txBody>
          <a:bodyPr/>
          <a:lstStyle/>
          <a:p>
            <a:r>
              <a:rPr lang="en-US" altLang="en-US"/>
              <a:t>The UCC and Uncertainty</a:t>
            </a:r>
          </a:p>
        </p:txBody>
      </p:sp>
      <p:sp>
        <p:nvSpPr>
          <p:cNvPr id="77826" name="Content Placeholder 2">
            <a:extLst>
              <a:ext uri="{FF2B5EF4-FFF2-40B4-BE49-F238E27FC236}">
                <a16:creationId xmlns:a16="http://schemas.microsoft.com/office/drawing/2014/main" id="{7F1998AB-92FB-2769-0FF3-056D2FF15081}"/>
              </a:ext>
            </a:extLst>
          </p:cNvPr>
          <p:cNvSpPr>
            <a:spLocks noGrp="1" noChangeArrowheads="1"/>
          </p:cNvSpPr>
          <p:nvPr>
            <p:ph idx="1"/>
          </p:nvPr>
        </p:nvSpPr>
        <p:spPr/>
        <p:txBody>
          <a:bodyPr/>
          <a:lstStyle/>
          <a:p>
            <a:endParaRPr lang="en-US" altLang="en-US" dirty="0">
              <a:solidFill>
                <a:srgbClr val="000000"/>
              </a:solidFill>
            </a:endParaRPr>
          </a:p>
          <a:p>
            <a:r>
              <a:rPr lang="en-US" altLang="en-US" dirty="0">
                <a:solidFill>
                  <a:srgbClr val="C00000"/>
                </a:solidFill>
              </a:rPr>
              <a:t>Karl Llewellyn’s “situation sense”</a:t>
            </a:r>
          </a:p>
          <a:p>
            <a:endParaRPr lang="en-US" altLang="en-US" dirty="0">
              <a:solidFill>
                <a:schemeClr val="accent2"/>
              </a:solidFill>
            </a:endParaRPr>
          </a:p>
          <a:p>
            <a:r>
              <a:rPr lang="en-US" altLang="en-US" dirty="0"/>
              <a:t>Kleinschmidt at 333 </a:t>
            </a:r>
          </a:p>
          <a:p>
            <a:pPr lvl="1"/>
            <a:endParaRPr lang="en-US" altLang="en-US" dirty="0">
              <a:solidFill>
                <a:schemeClr val="accent2"/>
              </a:solidFill>
            </a:endParaRPr>
          </a:p>
          <a:p>
            <a:pPr lvl="1"/>
            <a:endParaRPr lang="en-US" altLang="en-US" dirty="0">
              <a:solidFill>
                <a:schemeClr val="accent2"/>
              </a:solidFill>
            </a:endParaRPr>
          </a:p>
        </p:txBody>
      </p:sp>
      <p:sp>
        <p:nvSpPr>
          <p:cNvPr id="77827" name="Slide Number Placeholder 3">
            <a:extLst>
              <a:ext uri="{FF2B5EF4-FFF2-40B4-BE49-F238E27FC236}">
                <a16:creationId xmlns:a16="http://schemas.microsoft.com/office/drawing/2014/main" id="{836DFFC4-204C-8871-ED72-2FF540C653C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81ED3AA-2B23-E440-87FA-543CD94224D0}" type="slidenum">
              <a:rPr lang="en-US" altLang="en-US" sz="1200" smtClean="0">
                <a:latin typeface="Verdana" panose="020B0604030504040204" pitchFamily="34" charset="0"/>
              </a:rPr>
              <a:pPr>
                <a:spcBef>
                  <a:spcPct val="0"/>
                </a:spcBef>
                <a:buFontTx/>
                <a:buNone/>
              </a:pPr>
              <a:t>55</a:t>
            </a:fld>
            <a:endParaRPr lang="en-US" altLang="en-US" sz="1200">
              <a:latin typeface="Verdana" panose="020B0604030504040204" pitchFamily="34" charset="0"/>
            </a:endParaRPr>
          </a:p>
        </p:txBody>
      </p:sp>
      <p:pic>
        <p:nvPicPr>
          <p:cNvPr id="77828" name="Picture 4">
            <a:extLst>
              <a:ext uri="{FF2B5EF4-FFF2-40B4-BE49-F238E27FC236}">
                <a16:creationId xmlns:a16="http://schemas.microsoft.com/office/drawing/2014/main" id="{853A90F1-E88F-DCDB-EE3A-3D5295CFC9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995613"/>
            <a:ext cx="2667000"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91E1-B108-27E1-D13B-3B063B75ADD2}"/>
              </a:ext>
            </a:extLst>
          </p:cNvPr>
          <p:cNvSpPr>
            <a:spLocks noGrp="1"/>
          </p:cNvSpPr>
          <p:nvPr>
            <p:ph type="title"/>
          </p:nvPr>
        </p:nvSpPr>
        <p:spPr/>
        <p:txBody>
          <a:bodyPr/>
          <a:lstStyle/>
          <a:p>
            <a:r>
              <a:rPr lang="en-US" dirty="0"/>
              <a:t>UCC 2-305</a:t>
            </a:r>
          </a:p>
        </p:txBody>
      </p:sp>
      <p:sp>
        <p:nvSpPr>
          <p:cNvPr id="3" name="Content Placeholder 2">
            <a:extLst>
              <a:ext uri="{FF2B5EF4-FFF2-40B4-BE49-F238E27FC236}">
                <a16:creationId xmlns:a16="http://schemas.microsoft.com/office/drawing/2014/main" id="{363EFA66-9F76-42DA-6D47-24E9627F7A63}"/>
              </a:ext>
            </a:extLst>
          </p:cNvPr>
          <p:cNvSpPr>
            <a:spLocks noGrp="1"/>
          </p:cNvSpPr>
          <p:nvPr>
            <p:ph idx="1"/>
          </p:nvPr>
        </p:nvSpPr>
        <p:spPr/>
        <p:txBody>
          <a:bodyPr/>
          <a:lstStyle/>
          <a:p>
            <a:pPr algn="l"/>
            <a:r>
              <a:rPr lang="en-US" sz="2400" b="0" i="0" dirty="0">
                <a:solidFill>
                  <a:srgbClr val="333333"/>
                </a:solidFill>
                <a:effectLst/>
                <a:latin typeface="Open Sans" panose="020B0606030504020204" pitchFamily="34" charset="0"/>
              </a:rPr>
              <a:t>§ 2-305. Open Price Term. (1) The parties if they so intend can conclude a contract for sale even though the price is not settled. In such a case the price is a </a:t>
            </a:r>
            <a:r>
              <a:rPr lang="en-US" sz="2400" b="0" i="0" dirty="0">
                <a:solidFill>
                  <a:srgbClr val="C00000"/>
                </a:solidFill>
                <a:effectLst/>
                <a:latin typeface="Open Sans" panose="020B0606030504020204" pitchFamily="34" charset="0"/>
              </a:rPr>
              <a:t>reasonable price at the time for delivery </a:t>
            </a:r>
            <a:r>
              <a:rPr lang="en-US" sz="2400" b="0" i="0" dirty="0">
                <a:solidFill>
                  <a:srgbClr val="333333"/>
                </a:solidFill>
                <a:effectLst/>
                <a:latin typeface="Open Sans" panose="020B0606030504020204" pitchFamily="34" charset="0"/>
              </a:rPr>
              <a:t>if (a) nothing is said as to price; or (b) the price is left to be agreed by the parties and they fail to agree; or (c) the price is to be fixed in terms of some agreed market or other standard as set or recorded by a third person or agency </a:t>
            </a:r>
          </a:p>
          <a:p>
            <a:pPr algn="l"/>
            <a:r>
              <a:rPr lang="en-US" sz="2400" b="0" i="0" dirty="0">
                <a:solidFill>
                  <a:srgbClr val="333333"/>
                </a:solidFill>
                <a:effectLst/>
                <a:latin typeface="Open Sans" panose="020B0606030504020204" pitchFamily="34" charset="0"/>
              </a:rPr>
              <a:t>(4) </a:t>
            </a:r>
            <a:r>
              <a:rPr lang="en-US" sz="2400" b="0" i="0" dirty="0">
                <a:solidFill>
                  <a:srgbClr val="C00000"/>
                </a:solidFill>
                <a:effectLst/>
                <a:latin typeface="Open Sans" panose="020B0606030504020204" pitchFamily="34" charset="0"/>
              </a:rPr>
              <a:t>Where, however, the parties intend not to be bound unless the price be fixed or agreed and it is not fixed or agreed there is no contract.</a:t>
            </a:r>
          </a:p>
          <a:p>
            <a:endParaRPr lang="en-US" dirty="0"/>
          </a:p>
        </p:txBody>
      </p:sp>
      <p:sp>
        <p:nvSpPr>
          <p:cNvPr id="4" name="Slide Number Placeholder 3">
            <a:extLst>
              <a:ext uri="{FF2B5EF4-FFF2-40B4-BE49-F238E27FC236}">
                <a16:creationId xmlns:a16="http://schemas.microsoft.com/office/drawing/2014/main" id="{A43A15AA-C939-3C33-66F5-F38ACB29E4C2}"/>
              </a:ext>
            </a:extLst>
          </p:cNvPr>
          <p:cNvSpPr>
            <a:spLocks noGrp="1"/>
          </p:cNvSpPr>
          <p:nvPr>
            <p:ph type="sldNum" sz="quarter" idx="11"/>
          </p:nvPr>
        </p:nvSpPr>
        <p:spPr/>
        <p:txBody>
          <a:bodyPr/>
          <a:lstStyle/>
          <a:p>
            <a:pPr>
              <a:defRPr/>
            </a:pPr>
            <a:fld id="{A873BCE5-4630-F34A-B031-02DD9AF15444}" type="slidenum">
              <a:rPr lang="en-US" altLang="en-US" smtClean="0"/>
              <a:pPr>
                <a:defRPr/>
              </a:pPr>
              <a:t>56</a:t>
            </a:fld>
            <a:endParaRPr lang="en-US" altLang="en-US"/>
          </a:p>
        </p:txBody>
      </p:sp>
    </p:spTree>
    <p:extLst>
      <p:ext uri="{BB962C8B-B14F-4D97-AF65-F5344CB8AC3E}">
        <p14:creationId xmlns:p14="http://schemas.microsoft.com/office/powerpoint/2010/main" val="527532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E2CDD13D-8909-EB9E-179E-BD74FA78BED6}"/>
              </a:ext>
            </a:extLst>
          </p:cNvPr>
          <p:cNvSpPr>
            <a:spLocks noGrp="1"/>
          </p:cNvSpPr>
          <p:nvPr>
            <p:ph type="title"/>
          </p:nvPr>
        </p:nvSpPr>
        <p:spPr/>
        <p:txBody>
          <a:bodyPr/>
          <a:lstStyle/>
          <a:p>
            <a:pPr>
              <a:defRPr/>
            </a:pPr>
            <a:r>
              <a:rPr lang="en-US" dirty="0">
                <a:solidFill>
                  <a:srgbClr val="C00000"/>
                </a:solidFill>
                <a:ea typeface="+mj-ea"/>
                <a:cs typeface="+mj-cs"/>
              </a:rPr>
              <a:t>Wagner at 44</a:t>
            </a:r>
          </a:p>
        </p:txBody>
      </p:sp>
      <p:sp>
        <p:nvSpPr>
          <p:cNvPr id="44034" name="Content Placeholder 1">
            <a:extLst>
              <a:ext uri="{FF2B5EF4-FFF2-40B4-BE49-F238E27FC236}">
                <a16:creationId xmlns:a16="http://schemas.microsoft.com/office/drawing/2014/main" id="{7865516E-6398-0ECF-5497-145AF119FF07}"/>
              </a:ext>
            </a:extLst>
          </p:cNvPr>
          <p:cNvSpPr>
            <a:spLocks noGrp="1" noChangeArrowheads="1"/>
          </p:cNvSpPr>
          <p:nvPr>
            <p:ph idx="1"/>
          </p:nvPr>
        </p:nvSpPr>
        <p:spPr/>
        <p:txBody>
          <a:bodyPr/>
          <a:lstStyle/>
          <a:p>
            <a:pPr>
              <a:defRPr/>
            </a:pPr>
            <a:endParaRPr lang="en-US" altLang="en-US" dirty="0"/>
          </a:p>
          <a:p>
            <a:pPr>
              <a:defRPr/>
            </a:pPr>
            <a:r>
              <a:rPr lang="en-US" dirty="0">
                <a:ea typeface="+mj-ea"/>
                <a:cs typeface="+mj-cs"/>
              </a:rPr>
              <a:t>What made this a UCC Art. 2 transaction?</a:t>
            </a:r>
          </a:p>
          <a:p>
            <a:pPr>
              <a:defRPr/>
            </a:pPr>
            <a:endParaRPr lang="en-US" altLang="en-US" dirty="0">
              <a:ea typeface="+mj-ea"/>
              <a:cs typeface="+mj-cs"/>
            </a:endParaRPr>
          </a:p>
          <a:p>
            <a:pPr>
              <a:defRPr/>
            </a:pPr>
            <a:r>
              <a:rPr lang="en-US" altLang="en-US" dirty="0"/>
              <a:t>UCC 2-102: “This Article applies to transactions in goods”</a:t>
            </a:r>
          </a:p>
        </p:txBody>
      </p:sp>
      <p:sp>
        <p:nvSpPr>
          <p:cNvPr id="78851" name="Slide Number Placeholder 3">
            <a:extLst>
              <a:ext uri="{FF2B5EF4-FFF2-40B4-BE49-F238E27FC236}">
                <a16:creationId xmlns:a16="http://schemas.microsoft.com/office/drawing/2014/main" id="{504B4A9E-7F02-D978-FA28-9156558AE99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C27821C-33A7-5647-BE03-87E7D7A0F491}" type="slidenum">
              <a:rPr lang="en-US" altLang="en-US" sz="1200" smtClean="0">
                <a:latin typeface="Verdana" panose="020B0604030504040204" pitchFamily="34" charset="0"/>
              </a:rPr>
              <a:pPr>
                <a:spcBef>
                  <a:spcPct val="0"/>
                </a:spcBef>
                <a:buFontTx/>
                <a:buNone/>
              </a:pPr>
              <a:t>57</a:t>
            </a:fld>
            <a:endParaRPr lang="en-US" altLang="en-US" sz="1200">
              <a:latin typeface="Verdana" panose="020B060403050404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97C92DE5-81D4-3BA0-1CB3-FB05BEDB72CD}"/>
              </a:ext>
            </a:extLst>
          </p:cNvPr>
          <p:cNvSpPr>
            <a:spLocks noGrp="1" noChangeArrowheads="1"/>
          </p:cNvSpPr>
          <p:nvPr>
            <p:ph type="title"/>
          </p:nvPr>
        </p:nvSpPr>
        <p:spPr/>
        <p:txBody>
          <a:bodyPr/>
          <a:lstStyle/>
          <a:p>
            <a:r>
              <a:rPr lang="en-US" altLang="en-US" dirty="0">
                <a:solidFill>
                  <a:schemeClr val="tx1"/>
                </a:solidFill>
              </a:rPr>
              <a:t>Wagner</a:t>
            </a:r>
          </a:p>
        </p:txBody>
      </p:sp>
      <p:sp>
        <p:nvSpPr>
          <p:cNvPr id="79874" name="Content Placeholder 2">
            <a:extLst>
              <a:ext uri="{FF2B5EF4-FFF2-40B4-BE49-F238E27FC236}">
                <a16:creationId xmlns:a16="http://schemas.microsoft.com/office/drawing/2014/main" id="{9C726926-DF93-8685-79EC-89DDA56D3683}"/>
              </a:ext>
            </a:extLst>
          </p:cNvPr>
          <p:cNvSpPr>
            <a:spLocks noGrp="1" noChangeArrowheads="1"/>
          </p:cNvSpPr>
          <p:nvPr>
            <p:ph idx="1"/>
          </p:nvPr>
        </p:nvSpPr>
        <p:spPr/>
        <p:txBody>
          <a:bodyPr/>
          <a:lstStyle/>
          <a:p>
            <a:endParaRPr lang="en-US" altLang="en-US"/>
          </a:p>
          <a:p>
            <a:r>
              <a:rPr lang="en-US" altLang="en-US">
                <a:solidFill>
                  <a:srgbClr val="B90000"/>
                </a:solidFill>
              </a:rPr>
              <a:t>What was the agreement?</a:t>
            </a:r>
            <a:endParaRPr lang="en-US" altLang="en-US"/>
          </a:p>
        </p:txBody>
      </p:sp>
      <p:sp>
        <p:nvSpPr>
          <p:cNvPr id="79875" name="Slide Number Placeholder 3">
            <a:extLst>
              <a:ext uri="{FF2B5EF4-FFF2-40B4-BE49-F238E27FC236}">
                <a16:creationId xmlns:a16="http://schemas.microsoft.com/office/drawing/2014/main" id="{962BF466-2F32-4E8B-50FC-AAF4C7212E1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9F99E1C-A48A-804E-A819-2149BA584AAB}" type="slidenum">
              <a:rPr lang="en-US" altLang="en-US" sz="1200" smtClean="0">
                <a:latin typeface="Verdana" panose="020B0604030504040204" pitchFamily="34" charset="0"/>
              </a:rPr>
              <a:pPr>
                <a:spcBef>
                  <a:spcPct val="0"/>
                </a:spcBef>
                <a:buFontTx/>
                <a:buNone/>
              </a:pPr>
              <a:t>58</a:t>
            </a:fld>
            <a:endParaRPr lang="en-US" altLang="en-US" sz="1200">
              <a:latin typeface="Verdana" panose="020B060403050404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50E6B19D-FCBA-C782-0C25-587D930A3CF2}"/>
              </a:ext>
            </a:extLst>
          </p:cNvPr>
          <p:cNvSpPr>
            <a:spLocks noGrp="1" noChangeArrowheads="1"/>
          </p:cNvSpPr>
          <p:nvPr>
            <p:ph type="title"/>
          </p:nvPr>
        </p:nvSpPr>
        <p:spPr/>
        <p:txBody>
          <a:bodyPr/>
          <a:lstStyle/>
          <a:p>
            <a:r>
              <a:rPr lang="en-US" altLang="en-US" dirty="0">
                <a:solidFill>
                  <a:schemeClr val="tx1"/>
                </a:solidFill>
              </a:rPr>
              <a:t>Wagner</a:t>
            </a:r>
          </a:p>
        </p:txBody>
      </p:sp>
      <p:sp>
        <p:nvSpPr>
          <p:cNvPr id="80898" name="Content Placeholder 2">
            <a:extLst>
              <a:ext uri="{FF2B5EF4-FFF2-40B4-BE49-F238E27FC236}">
                <a16:creationId xmlns:a16="http://schemas.microsoft.com/office/drawing/2014/main" id="{A1A701CE-B39B-1900-507E-D46ADF95E045}"/>
              </a:ext>
            </a:extLst>
          </p:cNvPr>
          <p:cNvSpPr>
            <a:spLocks noGrp="1" noChangeArrowheads="1"/>
          </p:cNvSpPr>
          <p:nvPr>
            <p:ph idx="1"/>
          </p:nvPr>
        </p:nvSpPr>
        <p:spPr/>
        <p:txBody>
          <a:bodyPr/>
          <a:lstStyle/>
          <a:p>
            <a:endParaRPr lang="en-US" altLang="en-US" dirty="0"/>
          </a:p>
          <a:p>
            <a:r>
              <a:rPr lang="en-US" altLang="en-US" dirty="0"/>
              <a:t>What was the agreement?</a:t>
            </a:r>
          </a:p>
          <a:p>
            <a:pPr lvl="1"/>
            <a:r>
              <a:rPr lang="en-US" altLang="en-US" dirty="0">
                <a:solidFill>
                  <a:srgbClr val="B90000"/>
                </a:solidFill>
              </a:rPr>
              <a:t>Minimum quantities each year</a:t>
            </a:r>
          </a:p>
          <a:p>
            <a:pPr lvl="1"/>
            <a:r>
              <a:rPr lang="en-US" altLang="en-US" dirty="0">
                <a:solidFill>
                  <a:srgbClr val="B90000"/>
                </a:solidFill>
              </a:rPr>
              <a:t>Price to be negotiated</a:t>
            </a:r>
          </a:p>
          <a:p>
            <a:pPr lvl="1"/>
            <a:r>
              <a:rPr lang="en-US" altLang="en-US" dirty="0">
                <a:solidFill>
                  <a:srgbClr val="B90000"/>
                </a:solidFill>
              </a:rPr>
              <a:t>Wagner’s reliance expenses of $900,000</a:t>
            </a:r>
          </a:p>
          <a:p>
            <a:pPr lvl="1"/>
            <a:r>
              <a:rPr lang="en-US" altLang="en-US" dirty="0">
                <a:solidFill>
                  <a:srgbClr val="B90000"/>
                </a:solidFill>
              </a:rPr>
              <a:t>An action for lost profits during the initial five-year term</a:t>
            </a:r>
            <a:endParaRPr lang="en-US" altLang="en-US" dirty="0"/>
          </a:p>
        </p:txBody>
      </p:sp>
      <p:sp>
        <p:nvSpPr>
          <p:cNvPr id="80899" name="Slide Number Placeholder 3">
            <a:extLst>
              <a:ext uri="{FF2B5EF4-FFF2-40B4-BE49-F238E27FC236}">
                <a16:creationId xmlns:a16="http://schemas.microsoft.com/office/drawing/2014/main" id="{896C3BA4-CB8F-77E5-69B5-9CFB7C6F73E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2208A5E-1053-1F4C-AF59-BFF803690FDC}" type="slidenum">
              <a:rPr lang="en-US" altLang="en-US" sz="1200" smtClean="0">
                <a:latin typeface="Verdana" panose="020B0604030504040204" pitchFamily="34" charset="0"/>
              </a:rPr>
              <a:pPr>
                <a:spcBef>
                  <a:spcPct val="0"/>
                </a:spcBef>
                <a:buFontTx/>
                <a:buNone/>
              </a:pPr>
              <a:t>59</a:t>
            </a:fld>
            <a:endParaRPr lang="en-US" altLang="en-US" sz="1200">
              <a:latin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6292F34-A316-4642-718E-2FDD798F8682}"/>
              </a:ext>
            </a:extLst>
          </p:cNvPr>
          <p:cNvSpPr>
            <a:spLocks noGrp="1"/>
          </p:cNvSpPr>
          <p:nvPr>
            <p:ph type="title"/>
          </p:nvPr>
        </p:nvSpPr>
        <p:spPr/>
        <p:txBody>
          <a:bodyPr/>
          <a:lstStyle/>
          <a:p>
            <a:pPr>
              <a:defRPr/>
            </a:pPr>
            <a:r>
              <a:rPr lang="en-US" dirty="0">
                <a:solidFill>
                  <a:srgbClr val="C00000"/>
                </a:solidFill>
                <a:ea typeface="+mj-ea"/>
                <a:cs typeface="+mj-cs"/>
              </a:rPr>
              <a:t>Children as asset specific to their parents</a:t>
            </a:r>
          </a:p>
        </p:txBody>
      </p:sp>
      <p:pic>
        <p:nvPicPr>
          <p:cNvPr id="22530" name="Picture 2">
            <a:extLst>
              <a:ext uri="{FF2B5EF4-FFF2-40B4-BE49-F238E27FC236}">
                <a16:creationId xmlns:a16="http://schemas.microsoft.com/office/drawing/2014/main" id="{DB31A807-0870-A509-9140-E92DCDAE67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143000"/>
            <a:ext cx="6489700" cy="5127625"/>
          </a:xfrm>
          <a:noFill/>
        </p:spPr>
      </p:pic>
      <p:sp>
        <p:nvSpPr>
          <p:cNvPr id="22531" name="Slide Number Placeholder 3">
            <a:extLst>
              <a:ext uri="{FF2B5EF4-FFF2-40B4-BE49-F238E27FC236}">
                <a16:creationId xmlns:a16="http://schemas.microsoft.com/office/drawing/2014/main" id="{A83B9965-946B-4018-9D8D-FADC1C5BE39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E9E8081-39EB-DC4E-9333-C0455E04E4EE}" type="slidenum">
              <a:rPr lang="en-US" altLang="en-US" sz="1200" smtClean="0">
                <a:latin typeface="Verdana" panose="020B0604030504040204" pitchFamily="34" charset="0"/>
              </a:rPr>
              <a:pPr>
                <a:spcBef>
                  <a:spcPct val="0"/>
                </a:spcBef>
                <a:buFontTx/>
                <a:buNone/>
              </a:pPr>
              <a:t>6</a:t>
            </a:fld>
            <a:endParaRPr lang="en-US" altLang="en-US" sz="1200">
              <a:latin typeface="Verdana" panose="020B060403050404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92EB73F5-0A30-0B97-A3B4-585B97B7F2AD}"/>
              </a:ext>
            </a:extLst>
          </p:cNvPr>
          <p:cNvSpPr>
            <a:spLocks noGrp="1" noChangeArrowheads="1"/>
          </p:cNvSpPr>
          <p:nvPr>
            <p:ph type="title"/>
          </p:nvPr>
        </p:nvSpPr>
        <p:spPr/>
        <p:txBody>
          <a:bodyPr/>
          <a:lstStyle/>
          <a:p>
            <a:r>
              <a:rPr lang="en-US" altLang="en-US" dirty="0">
                <a:solidFill>
                  <a:schemeClr val="tx1"/>
                </a:solidFill>
              </a:rPr>
              <a:t>Wagner</a:t>
            </a:r>
          </a:p>
        </p:txBody>
      </p:sp>
      <p:sp>
        <p:nvSpPr>
          <p:cNvPr id="81922" name="Content Placeholder 2">
            <a:extLst>
              <a:ext uri="{FF2B5EF4-FFF2-40B4-BE49-F238E27FC236}">
                <a16:creationId xmlns:a16="http://schemas.microsoft.com/office/drawing/2014/main" id="{B564BCC3-E6F1-FDD0-AB9D-BF84D69B1DB7}"/>
              </a:ext>
            </a:extLst>
          </p:cNvPr>
          <p:cNvSpPr>
            <a:spLocks noGrp="1" noChangeArrowheads="1"/>
          </p:cNvSpPr>
          <p:nvPr>
            <p:ph idx="1"/>
          </p:nvPr>
        </p:nvSpPr>
        <p:spPr/>
        <p:txBody>
          <a:bodyPr/>
          <a:lstStyle/>
          <a:p>
            <a:endParaRPr lang="en-US" altLang="en-US" dirty="0"/>
          </a:p>
          <a:p>
            <a:r>
              <a:rPr lang="en-US" altLang="en-US" dirty="0">
                <a:solidFill>
                  <a:srgbClr val="B90000"/>
                </a:solidFill>
              </a:rPr>
              <a:t>What was to happen if the parties didn’t agree on a price?</a:t>
            </a:r>
          </a:p>
          <a:p>
            <a:endParaRPr lang="en-US" altLang="en-US" dirty="0">
              <a:solidFill>
                <a:srgbClr val="B90000"/>
              </a:solidFill>
            </a:endParaRPr>
          </a:p>
          <a:p>
            <a:r>
              <a:rPr lang="en-US" altLang="en-US" dirty="0">
                <a:solidFill>
                  <a:srgbClr val="B90000"/>
                </a:solidFill>
              </a:rPr>
              <a:t>And how did the court get around 2-305(4)?</a:t>
            </a:r>
          </a:p>
          <a:p>
            <a:endParaRPr lang="en-US" altLang="en-US" dirty="0">
              <a:solidFill>
                <a:srgbClr val="B90000"/>
              </a:solidFill>
            </a:endParaRPr>
          </a:p>
          <a:p>
            <a:r>
              <a:rPr lang="en-US" altLang="en-US" dirty="0">
                <a:solidFill>
                  <a:srgbClr val="B90000"/>
                </a:solidFill>
              </a:rPr>
              <a:t>Does this take priority over 2-305(1)?</a:t>
            </a:r>
          </a:p>
        </p:txBody>
      </p:sp>
      <p:sp>
        <p:nvSpPr>
          <p:cNvPr id="81923" name="Slide Number Placeholder 3">
            <a:extLst>
              <a:ext uri="{FF2B5EF4-FFF2-40B4-BE49-F238E27FC236}">
                <a16:creationId xmlns:a16="http://schemas.microsoft.com/office/drawing/2014/main" id="{A52195AB-AF53-9080-A368-147DF05A7F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0B7BD0C-7C30-274A-AD84-7A95D2D697C5}" type="slidenum">
              <a:rPr lang="en-US" altLang="en-US" sz="1200" smtClean="0">
                <a:latin typeface="Verdana" panose="020B0604030504040204" pitchFamily="34" charset="0"/>
              </a:rPr>
              <a:pPr>
                <a:spcBef>
                  <a:spcPct val="0"/>
                </a:spcBef>
                <a:buFontTx/>
                <a:buNone/>
              </a:pPr>
              <a:t>60</a:t>
            </a:fld>
            <a:endParaRPr lang="en-US" altLang="en-US" sz="1200">
              <a:latin typeface="Verdana" panose="020B060403050404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92EB73F5-0A30-0B97-A3B4-585B97B7F2AD}"/>
              </a:ext>
            </a:extLst>
          </p:cNvPr>
          <p:cNvSpPr>
            <a:spLocks noGrp="1" noChangeArrowheads="1"/>
          </p:cNvSpPr>
          <p:nvPr>
            <p:ph type="title"/>
          </p:nvPr>
        </p:nvSpPr>
        <p:spPr/>
        <p:txBody>
          <a:bodyPr/>
          <a:lstStyle/>
          <a:p>
            <a:r>
              <a:rPr lang="en-US" altLang="en-US" dirty="0">
                <a:solidFill>
                  <a:schemeClr val="tx1"/>
                </a:solidFill>
              </a:rPr>
              <a:t>Wagner</a:t>
            </a:r>
          </a:p>
        </p:txBody>
      </p:sp>
      <p:sp>
        <p:nvSpPr>
          <p:cNvPr id="81922" name="Content Placeholder 2">
            <a:extLst>
              <a:ext uri="{FF2B5EF4-FFF2-40B4-BE49-F238E27FC236}">
                <a16:creationId xmlns:a16="http://schemas.microsoft.com/office/drawing/2014/main" id="{B564BCC3-E6F1-FDD0-AB9D-BF84D69B1DB7}"/>
              </a:ext>
            </a:extLst>
          </p:cNvPr>
          <p:cNvSpPr>
            <a:spLocks noGrp="1" noChangeArrowheads="1"/>
          </p:cNvSpPr>
          <p:nvPr>
            <p:ph idx="1"/>
          </p:nvPr>
        </p:nvSpPr>
        <p:spPr/>
        <p:txBody>
          <a:bodyPr/>
          <a:lstStyle/>
          <a:p>
            <a:endParaRPr lang="en-US" altLang="en-US" dirty="0"/>
          </a:p>
          <a:p>
            <a:r>
              <a:rPr lang="en-US" altLang="en-US" dirty="0">
                <a:solidFill>
                  <a:srgbClr val="B90000"/>
                </a:solidFill>
              </a:rPr>
              <a:t>What if the plaintiff had sought a renewal of the contract?</a:t>
            </a:r>
          </a:p>
        </p:txBody>
      </p:sp>
      <p:sp>
        <p:nvSpPr>
          <p:cNvPr id="81923" name="Slide Number Placeholder 3">
            <a:extLst>
              <a:ext uri="{FF2B5EF4-FFF2-40B4-BE49-F238E27FC236}">
                <a16:creationId xmlns:a16="http://schemas.microsoft.com/office/drawing/2014/main" id="{A52195AB-AF53-9080-A368-147DF05A7F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0B7BD0C-7C30-274A-AD84-7A95D2D697C5}" type="slidenum">
              <a:rPr lang="en-US" altLang="en-US" sz="1200" smtClean="0">
                <a:latin typeface="Verdana" panose="020B0604030504040204" pitchFamily="34" charset="0"/>
              </a:rPr>
              <a:pPr>
                <a:spcBef>
                  <a:spcPct val="0"/>
                </a:spcBef>
                <a:buFontTx/>
                <a:buNone/>
              </a:pPr>
              <a:t>61</a:t>
            </a:fld>
            <a:endParaRPr lang="en-US" altLang="en-US" sz="1200">
              <a:latin typeface="Verdana" panose="020B0604030504040204" pitchFamily="34" charset="0"/>
            </a:endParaRPr>
          </a:p>
        </p:txBody>
      </p:sp>
    </p:spTree>
    <p:extLst>
      <p:ext uri="{BB962C8B-B14F-4D97-AF65-F5344CB8AC3E}">
        <p14:creationId xmlns:p14="http://schemas.microsoft.com/office/powerpoint/2010/main" val="9293707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7FB60942-827A-FC9C-1CA0-9322F755D151}"/>
              </a:ext>
            </a:extLst>
          </p:cNvPr>
          <p:cNvSpPr>
            <a:spLocks noGrp="1" noChangeArrowheads="1"/>
          </p:cNvSpPr>
          <p:nvPr>
            <p:ph type="title"/>
          </p:nvPr>
        </p:nvSpPr>
        <p:spPr/>
        <p:txBody>
          <a:bodyPr/>
          <a:lstStyle/>
          <a:p>
            <a:r>
              <a:rPr lang="en-US" altLang="en-US" dirty="0">
                <a:solidFill>
                  <a:schemeClr val="tx1"/>
                </a:solidFill>
              </a:rPr>
              <a:t>Wagner</a:t>
            </a:r>
          </a:p>
        </p:txBody>
      </p:sp>
      <p:sp>
        <p:nvSpPr>
          <p:cNvPr id="82946" name="Content Placeholder 2">
            <a:extLst>
              <a:ext uri="{FF2B5EF4-FFF2-40B4-BE49-F238E27FC236}">
                <a16:creationId xmlns:a16="http://schemas.microsoft.com/office/drawing/2014/main" id="{EAE15196-B278-B317-C0AC-C36A59C74DD8}"/>
              </a:ext>
            </a:extLst>
          </p:cNvPr>
          <p:cNvSpPr>
            <a:spLocks noGrp="1" noChangeArrowheads="1"/>
          </p:cNvSpPr>
          <p:nvPr>
            <p:ph idx="1"/>
          </p:nvPr>
        </p:nvSpPr>
        <p:spPr/>
        <p:txBody>
          <a:bodyPr/>
          <a:lstStyle/>
          <a:p>
            <a:endParaRPr lang="en-US" altLang="en-US" dirty="0"/>
          </a:p>
          <a:p>
            <a:r>
              <a:rPr lang="en-US" altLang="en-US" dirty="0">
                <a:solidFill>
                  <a:srgbClr val="C00000"/>
                </a:solidFill>
              </a:rPr>
              <a:t>Can you distinguish Joseph Martin at 46?</a:t>
            </a:r>
          </a:p>
        </p:txBody>
      </p:sp>
      <p:sp>
        <p:nvSpPr>
          <p:cNvPr id="82947" name="Slide Number Placeholder 3">
            <a:extLst>
              <a:ext uri="{FF2B5EF4-FFF2-40B4-BE49-F238E27FC236}">
                <a16:creationId xmlns:a16="http://schemas.microsoft.com/office/drawing/2014/main" id="{2E1914E2-5552-A340-8FAA-43F3753FBE7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AB4976C-E0E0-4947-A924-E0C09661A991}" type="slidenum">
              <a:rPr lang="en-US" altLang="en-US" sz="1200" smtClean="0">
                <a:latin typeface="Verdana" panose="020B0604030504040204" pitchFamily="34" charset="0"/>
              </a:rPr>
              <a:pPr>
                <a:spcBef>
                  <a:spcPct val="0"/>
                </a:spcBef>
                <a:buFontTx/>
                <a:buNone/>
              </a:pPr>
              <a:t>62</a:t>
            </a:fld>
            <a:endParaRPr lang="en-US" altLang="en-US" sz="1200">
              <a:latin typeface="Verdana" panose="020B060403050404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A855D1A2-3CFB-65C3-C2FF-4F54E133442B}"/>
              </a:ext>
            </a:extLst>
          </p:cNvPr>
          <p:cNvSpPr>
            <a:spLocks noGrp="1" noChangeArrowheads="1"/>
          </p:cNvSpPr>
          <p:nvPr>
            <p:ph type="title"/>
          </p:nvPr>
        </p:nvSpPr>
        <p:spPr/>
        <p:txBody>
          <a:bodyPr/>
          <a:lstStyle/>
          <a:p>
            <a:r>
              <a:rPr lang="en-US" altLang="en-US" dirty="0">
                <a:solidFill>
                  <a:schemeClr val="tx1"/>
                </a:solidFill>
              </a:rPr>
              <a:t>Wagner</a:t>
            </a:r>
          </a:p>
        </p:txBody>
      </p:sp>
      <p:sp>
        <p:nvSpPr>
          <p:cNvPr id="83970" name="Content Placeholder 2">
            <a:extLst>
              <a:ext uri="{FF2B5EF4-FFF2-40B4-BE49-F238E27FC236}">
                <a16:creationId xmlns:a16="http://schemas.microsoft.com/office/drawing/2014/main" id="{D73395CB-67EA-2373-D215-CF68C61A3A8D}"/>
              </a:ext>
            </a:extLst>
          </p:cNvPr>
          <p:cNvSpPr>
            <a:spLocks noGrp="1" noChangeArrowheads="1"/>
          </p:cNvSpPr>
          <p:nvPr>
            <p:ph idx="1"/>
          </p:nvPr>
        </p:nvSpPr>
        <p:spPr/>
        <p:txBody>
          <a:bodyPr/>
          <a:lstStyle/>
          <a:p>
            <a:endParaRPr lang="en-US" altLang="en-US" dirty="0"/>
          </a:p>
          <a:p>
            <a:r>
              <a:rPr lang="en-US" altLang="en-US" dirty="0">
                <a:solidFill>
                  <a:srgbClr val="000000"/>
                </a:solidFill>
              </a:rPr>
              <a:t>Can you distinguish Joseph Martin?</a:t>
            </a:r>
          </a:p>
          <a:p>
            <a:pPr lvl="1"/>
            <a:r>
              <a:rPr lang="en-US" altLang="en-US" dirty="0">
                <a:solidFill>
                  <a:srgbClr val="C00000"/>
                </a:solidFill>
              </a:rPr>
              <a:t>An option to renew at annual rentals to be agreed on</a:t>
            </a:r>
          </a:p>
          <a:p>
            <a:pPr lvl="1"/>
            <a:r>
              <a:rPr lang="en-US" altLang="en-US" dirty="0">
                <a:solidFill>
                  <a:srgbClr val="C00000"/>
                </a:solidFill>
              </a:rPr>
              <a:t>An action to</a:t>
            </a:r>
            <a:r>
              <a:rPr lang="en-US" altLang="en-US" b="1" dirty="0">
                <a:solidFill>
                  <a:srgbClr val="C00000"/>
                </a:solidFill>
              </a:rPr>
              <a:t> extend </a:t>
            </a:r>
            <a:r>
              <a:rPr lang="en-US" altLang="en-US" dirty="0">
                <a:solidFill>
                  <a:srgbClr val="C00000"/>
                </a:solidFill>
              </a:rPr>
              <a:t>the lease</a:t>
            </a:r>
          </a:p>
        </p:txBody>
      </p:sp>
      <p:sp>
        <p:nvSpPr>
          <p:cNvPr id="83971" name="Slide Number Placeholder 3">
            <a:extLst>
              <a:ext uri="{FF2B5EF4-FFF2-40B4-BE49-F238E27FC236}">
                <a16:creationId xmlns:a16="http://schemas.microsoft.com/office/drawing/2014/main" id="{D8893565-488E-53A2-71EE-88276C07006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0D4F01B-2500-E945-8BC9-726BC037DA2D}" type="slidenum">
              <a:rPr lang="en-US" altLang="en-US" sz="1200" smtClean="0">
                <a:latin typeface="Verdana" panose="020B0604030504040204" pitchFamily="34" charset="0"/>
              </a:rPr>
              <a:pPr>
                <a:spcBef>
                  <a:spcPct val="0"/>
                </a:spcBef>
                <a:buFontTx/>
                <a:buNone/>
              </a:pPr>
              <a:t>63</a:t>
            </a:fld>
            <a:endParaRPr lang="en-US" altLang="en-US" sz="1200">
              <a:latin typeface="Verdana" panose="020B060403050404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BDCCFB3D-65C4-A103-A7BF-67212D1DE25E}"/>
              </a:ext>
            </a:extLst>
          </p:cNvPr>
          <p:cNvSpPr>
            <a:spLocks noGrp="1" noChangeArrowheads="1"/>
          </p:cNvSpPr>
          <p:nvPr>
            <p:ph type="title"/>
          </p:nvPr>
        </p:nvSpPr>
        <p:spPr/>
        <p:txBody>
          <a:bodyPr/>
          <a:lstStyle/>
          <a:p>
            <a:r>
              <a:rPr lang="en-US" altLang="en-US">
                <a:solidFill>
                  <a:schemeClr val="tx1"/>
                </a:solidFill>
              </a:rPr>
              <a:t>Wagner at 37</a:t>
            </a:r>
          </a:p>
        </p:txBody>
      </p:sp>
      <p:sp>
        <p:nvSpPr>
          <p:cNvPr id="84994" name="Content Placeholder 2">
            <a:extLst>
              <a:ext uri="{FF2B5EF4-FFF2-40B4-BE49-F238E27FC236}">
                <a16:creationId xmlns:a16="http://schemas.microsoft.com/office/drawing/2014/main" id="{FEB2C2C4-B792-03B1-E308-31F305D4C8C7}"/>
              </a:ext>
            </a:extLst>
          </p:cNvPr>
          <p:cNvSpPr>
            <a:spLocks noGrp="1" noChangeArrowheads="1"/>
          </p:cNvSpPr>
          <p:nvPr>
            <p:ph idx="1"/>
          </p:nvPr>
        </p:nvSpPr>
        <p:spPr/>
        <p:txBody>
          <a:bodyPr/>
          <a:lstStyle/>
          <a:p>
            <a:endParaRPr lang="en-US" altLang="en-US" dirty="0"/>
          </a:p>
          <a:p>
            <a:r>
              <a:rPr lang="en-US" altLang="en-US" dirty="0">
                <a:solidFill>
                  <a:srgbClr val="000000"/>
                </a:solidFill>
              </a:rPr>
              <a:t>Can you distinguish Joseph Martin?</a:t>
            </a:r>
          </a:p>
          <a:p>
            <a:pPr lvl="1"/>
            <a:r>
              <a:rPr lang="en-US" altLang="en-US" dirty="0">
                <a:solidFill>
                  <a:srgbClr val="000000"/>
                </a:solidFill>
              </a:rPr>
              <a:t>An option to renew at annual rentals to be agreed on</a:t>
            </a:r>
          </a:p>
          <a:p>
            <a:pPr lvl="1"/>
            <a:r>
              <a:rPr lang="en-US" altLang="en-US" dirty="0">
                <a:solidFill>
                  <a:srgbClr val="C00000"/>
                </a:solidFill>
              </a:rPr>
              <a:t>Does this come down to sales vs. leases? And if so, why might sales be different?</a:t>
            </a:r>
          </a:p>
        </p:txBody>
      </p:sp>
      <p:sp>
        <p:nvSpPr>
          <p:cNvPr id="84995" name="Slide Number Placeholder 3">
            <a:extLst>
              <a:ext uri="{FF2B5EF4-FFF2-40B4-BE49-F238E27FC236}">
                <a16:creationId xmlns:a16="http://schemas.microsoft.com/office/drawing/2014/main" id="{7E54719F-889D-0B45-DD58-FABD8455584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B836173-A88A-754C-8373-2982AA414227}" type="slidenum">
              <a:rPr lang="en-US" altLang="en-US" sz="1200" smtClean="0">
                <a:latin typeface="Verdana" panose="020B0604030504040204" pitchFamily="34" charset="0"/>
              </a:rPr>
              <a:pPr>
                <a:spcBef>
                  <a:spcPct val="0"/>
                </a:spcBef>
                <a:buFontTx/>
                <a:buNone/>
              </a:pPr>
              <a:t>64</a:t>
            </a:fld>
            <a:endParaRPr lang="en-US" altLang="en-US" sz="1200">
              <a:latin typeface="Verdana" panose="020B060403050404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039B735B-7B14-8AEB-FF6E-8B544F78ABF6}"/>
              </a:ext>
            </a:extLst>
          </p:cNvPr>
          <p:cNvSpPr>
            <a:spLocks noGrp="1"/>
          </p:cNvSpPr>
          <p:nvPr>
            <p:ph type="title"/>
          </p:nvPr>
        </p:nvSpPr>
        <p:spPr/>
        <p:txBody>
          <a:bodyPr/>
          <a:lstStyle/>
          <a:p>
            <a:pPr>
              <a:defRPr/>
            </a:pPr>
            <a:r>
              <a:rPr lang="en-US" dirty="0">
                <a:ea typeface="+mj-ea"/>
                <a:cs typeface="+mj-cs"/>
              </a:rPr>
              <a:t>Gap-filling</a:t>
            </a:r>
          </a:p>
        </p:txBody>
      </p:sp>
      <p:sp>
        <p:nvSpPr>
          <p:cNvPr id="86018" name="Content Placeholder 2">
            <a:extLst>
              <a:ext uri="{FF2B5EF4-FFF2-40B4-BE49-F238E27FC236}">
                <a16:creationId xmlns:a16="http://schemas.microsoft.com/office/drawing/2014/main" id="{EEDF86D4-5227-E13D-9581-98D477E3C8B8}"/>
              </a:ext>
            </a:extLst>
          </p:cNvPr>
          <p:cNvSpPr>
            <a:spLocks noGrp="1" noChangeArrowheads="1"/>
          </p:cNvSpPr>
          <p:nvPr>
            <p:ph idx="1"/>
          </p:nvPr>
        </p:nvSpPr>
        <p:spPr/>
        <p:txBody>
          <a:bodyPr/>
          <a:lstStyle/>
          <a:p>
            <a:pPr>
              <a:buFont typeface="Wingdings" pitchFamily="2" charset="2"/>
              <a:buNone/>
            </a:pPr>
            <a:endParaRPr lang="en-US" altLang="en-US"/>
          </a:p>
          <a:p>
            <a:r>
              <a:rPr lang="en-US" altLang="en-US">
                <a:solidFill>
                  <a:srgbClr val="B90000"/>
                </a:solidFill>
              </a:rPr>
              <a:t>We settle on a price for a car but not on the time of delivery?</a:t>
            </a:r>
          </a:p>
        </p:txBody>
      </p:sp>
      <p:sp>
        <p:nvSpPr>
          <p:cNvPr id="86019" name="Slide Number Placeholder 3">
            <a:extLst>
              <a:ext uri="{FF2B5EF4-FFF2-40B4-BE49-F238E27FC236}">
                <a16:creationId xmlns:a16="http://schemas.microsoft.com/office/drawing/2014/main" id="{9B19311B-B2F6-2191-6A86-FA668E15E51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87E1573-3D87-7140-A584-A619C2F1C3AC}" type="slidenum">
              <a:rPr lang="en-US" altLang="en-US" sz="1200" smtClean="0">
                <a:latin typeface="Verdana" panose="020B0604030504040204" pitchFamily="34" charset="0"/>
              </a:rPr>
              <a:pPr>
                <a:spcBef>
                  <a:spcPct val="0"/>
                </a:spcBef>
                <a:buFontTx/>
                <a:buNone/>
              </a:pPr>
              <a:t>65</a:t>
            </a:fld>
            <a:endParaRPr lang="en-US" altLang="en-US" sz="1200">
              <a:latin typeface="Verdana" panose="020B060403050404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3EA5332E-2F7D-8086-42F3-4ED967281B6E}"/>
              </a:ext>
            </a:extLst>
          </p:cNvPr>
          <p:cNvSpPr>
            <a:spLocks noGrp="1"/>
          </p:cNvSpPr>
          <p:nvPr>
            <p:ph type="title"/>
          </p:nvPr>
        </p:nvSpPr>
        <p:spPr/>
        <p:txBody>
          <a:bodyPr/>
          <a:lstStyle/>
          <a:p>
            <a:pPr>
              <a:defRPr/>
            </a:pPr>
            <a:r>
              <a:rPr lang="en-US" dirty="0">
                <a:solidFill>
                  <a:srgbClr val="000000"/>
                </a:solidFill>
                <a:ea typeface="+mj-ea"/>
                <a:cs typeface="+mj-cs"/>
              </a:rPr>
              <a:t>Gap-filling</a:t>
            </a:r>
          </a:p>
        </p:txBody>
      </p:sp>
      <p:sp>
        <p:nvSpPr>
          <p:cNvPr id="87042" name="Content Placeholder 2">
            <a:extLst>
              <a:ext uri="{FF2B5EF4-FFF2-40B4-BE49-F238E27FC236}">
                <a16:creationId xmlns:a16="http://schemas.microsoft.com/office/drawing/2014/main" id="{3D1BC707-FFA5-930A-78D9-BF82D9E06B6A}"/>
              </a:ext>
            </a:extLst>
          </p:cNvPr>
          <p:cNvSpPr>
            <a:spLocks noGrp="1" noChangeArrowheads="1"/>
          </p:cNvSpPr>
          <p:nvPr>
            <p:ph idx="1"/>
          </p:nvPr>
        </p:nvSpPr>
        <p:spPr/>
        <p:txBody>
          <a:bodyPr/>
          <a:lstStyle/>
          <a:p>
            <a:pPr>
              <a:buFont typeface="Wingdings" pitchFamily="2" charset="2"/>
              <a:buNone/>
            </a:pPr>
            <a:endParaRPr lang="en-US" altLang="en-US"/>
          </a:p>
          <a:p>
            <a:r>
              <a:rPr lang="en-US" altLang="en-US"/>
              <a:t>We settle on a price for a car but not on the time of delivery?</a:t>
            </a:r>
          </a:p>
          <a:p>
            <a:pPr lvl="1"/>
            <a:r>
              <a:rPr lang="en-US" altLang="en-US">
                <a:solidFill>
                  <a:srgbClr val="B90000"/>
                </a:solidFill>
              </a:rPr>
              <a:t>UCC §§ 2-309. The time for shipment or delivery or any other action under a contract if not provided in this Article or agreed upon shall be a reasonable time.</a:t>
            </a:r>
          </a:p>
        </p:txBody>
      </p:sp>
      <p:sp>
        <p:nvSpPr>
          <p:cNvPr id="87043" name="Slide Number Placeholder 3">
            <a:extLst>
              <a:ext uri="{FF2B5EF4-FFF2-40B4-BE49-F238E27FC236}">
                <a16:creationId xmlns:a16="http://schemas.microsoft.com/office/drawing/2014/main" id="{23981D71-702D-4CF2-4388-D591BF9BEA1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DE45169-80CB-B04D-AD07-64FCF4F15E7E}" type="slidenum">
              <a:rPr lang="en-US" altLang="en-US" sz="1200" smtClean="0">
                <a:latin typeface="Verdana" panose="020B0604030504040204" pitchFamily="34" charset="0"/>
              </a:rPr>
              <a:pPr>
                <a:spcBef>
                  <a:spcPct val="0"/>
                </a:spcBef>
                <a:buFontTx/>
                <a:buNone/>
              </a:pPr>
              <a:t>66</a:t>
            </a:fld>
            <a:endParaRPr lang="en-US" altLang="en-US" sz="1200">
              <a:latin typeface="Verdana" panose="020B060403050404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6234A68B-D54B-DB3B-7562-511842315221}"/>
              </a:ext>
            </a:extLst>
          </p:cNvPr>
          <p:cNvSpPr>
            <a:spLocks noGrp="1"/>
          </p:cNvSpPr>
          <p:nvPr>
            <p:ph type="title"/>
          </p:nvPr>
        </p:nvSpPr>
        <p:spPr/>
        <p:txBody>
          <a:bodyPr/>
          <a:lstStyle/>
          <a:p>
            <a:pPr>
              <a:defRPr/>
            </a:pPr>
            <a:r>
              <a:rPr lang="en-US" dirty="0">
                <a:solidFill>
                  <a:srgbClr val="000000"/>
                </a:solidFill>
                <a:ea typeface="+mj-ea"/>
                <a:cs typeface="+mj-cs"/>
              </a:rPr>
              <a:t>Gap-filling</a:t>
            </a:r>
          </a:p>
        </p:txBody>
      </p:sp>
      <p:sp>
        <p:nvSpPr>
          <p:cNvPr id="88066" name="Content Placeholder 2">
            <a:extLst>
              <a:ext uri="{FF2B5EF4-FFF2-40B4-BE49-F238E27FC236}">
                <a16:creationId xmlns:a16="http://schemas.microsoft.com/office/drawing/2014/main" id="{BCA3F705-90C1-7D2F-0465-BA52C31F3534}"/>
              </a:ext>
            </a:extLst>
          </p:cNvPr>
          <p:cNvSpPr>
            <a:spLocks noGrp="1" noChangeArrowheads="1"/>
          </p:cNvSpPr>
          <p:nvPr>
            <p:ph idx="1"/>
          </p:nvPr>
        </p:nvSpPr>
        <p:spPr/>
        <p:txBody>
          <a:bodyPr/>
          <a:lstStyle/>
          <a:p>
            <a:pPr>
              <a:buFont typeface="Wingdings" pitchFamily="2" charset="2"/>
              <a:buNone/>
            </a:pPr>
            <a:endParaRPr lang="en-US" altLang="en-US"/>
          </a:p>
          <a:p>
            <a:r>
              <a:rPr lang="en-US" altLang="en-US">
                <a:solidFill>
                  <a:srgbClr val="B90000"/>
                </a:solidFill>
              </a:rPr>
              <a:t>We settle on a price for a car but don</a:t>
            </a:r>
            <a:r>
              <a:rPr lang="ja-JP" altLang="en-US">
                <a:solidFill>
                  <a:srgbClr val="B90000"/>
                </a:solidFill>
              </a:rPr>
              <a:t>’</a:t>
            </a:r>
            <a:r>
              <a:rPr lang="en-US" altLang="ja-JP">
                <a:solidFill>
                  <a:srgbClr val="B90000"/>
                </a:solidFill>
              </a:rPr>
              <a:t>t specify where delivery is to take place?</a:t>
            </a:r>
            <a:endParaRPr lang="en-US" altLang="en-US">
              <a:solidFill>
                <a:srgbClr val="B90000"/>
              </a:solidFill>
            </a:endParaRPr>
          </a:p>
        </p:txBody>
      </p:sp>
      <p:sp>
        <p:nvSpPr>
          <p:cNvPr id="88067" name="Slide Number Placeholder 3">
            <a:extLst>
              <a:ext uri="{FF2B5EF4-FFF2-40B4-BE49-F238E27FC236}">
                <a16:creationId xmlns:a16="http://schemas.microsoft.com/office/drawing/2014/main" id="{B0F72518-FF30-ABA9-FAEB-2182100E3D8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08ED5FB-AD97-CC48-849D-892E0DB81956}" type="slidenum">
              <a:rPr lang="en-US" altLang="en-US" sz="1200" smtClean="0">
                <a:latin typeface="Verdana" panose="020B0604030504040204" pitchFamily="34" charset="0"/>
              </a:rPr>
              <a:pPr>
                <a:spcBef>
                  <a:spcPct val="0"/>
                </a:spcBef>
                <a:buFontTx/>
                <a:buNone/>
              </a:pPr>
              <a:t>67</a:t>
            </a:fld>
            <a:endParaRPr lang="en-US" altLang="en-US" sz="1200">
              <a:latin typeface="Verdana" panose="020B060403050404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EDF8A788-CD7C-0089-237A-E1DEF627EA08}"/>
              </a:ext>
            </a:extLst>
          </p:cNvPr>
          <p:cNvSpPr>
            <a:spLocks noGrp="1"/>
          </p:cNvSpPr>
          <p:nvPr>
            <p:ph type="title"/>
          </p:nvPr>
        </p:nvSpPr>
        <p:spPr/>
        <p:txBody>
          <a:bodyPr/>
          <a:lstStyle/>
          <a:p>
            <a:pPr>
              <a:defRPr/>
            </a:pPr>
            <a:r>
              <a:rPr lang="en-US" dirty="0">
                <a:solidFill>
                  <a:srgbClr val="000000"/>
                </a:solidFill>
                <a:ea typeface="+mj-ea"/>
                <a:cs typeface="+mj-cs"/>
              </a:rPr>
              <a:t>Gap-filling</a:t>
            </a:r>
          </a:p>
        </p:txBody>
      </p:sp>
      <p:sp>
        <p:nvSpPr>
          <p:cNvPr id="89090" name="Content Placeholder 2">
            <a:extLst>
              <a:ext uri="{FF2B5EF4-FFF2-40B4-BE49-F238E27FC236}">
                <a16:creationId xmlns:a16="http://schemas.microsoft.com/office/drawing/2014/main" id="{C60A724F-E5FE-2587-D303-BB5ED73A3648}"/>
              </a:ext>
            </a:extLst>
          </p:cNvPr>
          <p:cNvSpPr>
            <a:spLocks noGrp="1" noChangeArrowheads="1"/>
          </p:cNvSpPr>
          <p:nvPr>
            <p:ph idx="1"/>
          </p:nvPr>
        </p:nvSpPr>
        <p:spPr/>
        <p:txBody>
          <a:bodyPr/>
          <a:lstStyle/>
          <a:p>
            <a:pPr>
              <a:buFont typeface="Wingdings" pitchFamily="2" charset="2"/>
              <a:buNone/>
            </a:pPr>
            <a:endParaRPr lang="en-US" altLang="en-US" dirty="0"/>
          </a:p>
          <a:p>
            <a:r>
              <a:rPr lang="en-US" altLang="en-US" dirty="0"/>
              <a:t>We settle on a price for a car but don</a:t>
            </a:r>
            <a:r>
              <a:rPr lang="ja-JP" altLang="en-US"/>
              <a:t>’</a:t>
            </a:r>
            <a:r>
              <a:rPr lang="en-US" altLang="ja-JP" dirty="0"/>
              <a:t>t specify where delivery is to take place?</a:t>
            </a:r>
          </a:p>
          <a:p>
            <a:r>
              <a:rPr lang="en-US" altLang="en-US" sz="2400" dirty="0">
                <a:solidFill>
                  <a:srgbClr val="C00000"/>
                </a:solidFill>
              </a:rPr>
              <a:t>UCC §§ 2-308</a:t>
            </a:r>
            <a:r>
              <a:rPr lang="en-US" altLang="en-US" sz="2400" dirty="0">
                <a:solidFill>
                  <a:schemeClr val="accent2"/>
                </a:solidFill>
              </a:rPr>
              <a:t>. </a:t>
            </a:r>
            <a:r>
              <a:rPr lang="en-US" altLang="en-US" sz="2400" dirty="0"/>
              <a:t>Unless otherwise agreed (a) the place for delivery of goods is the </a:t>
            </a:r>
            <a:r>
              <a:rPr lang="en-US" altLang="en-US" sz="2400" dirty="0">
                <a:solidFill>
                  <a:srgbClr val="C00000"/>
                </a:solidFill>
              </a:rPr>
              <a:t>seller's place of business </a:t>
            </a:r>
            <a:r>
              <a:rPr lang="en-US" altLang="en-US" sz="2400" dirty="0"/>
              <a:t>or if he has none his residence; but (b) in a contract for sale of identified goods which to the knowledge of the parties at the time of contracting are in some other place, that place is the place for their delivery</a:t>
            </a:r>
            <a:endParaRPr lang="en-US" altLang="en-US" sz="2400" dirty="0">
              <a:solidFill>
                <a:schemeClr val="accent2"/>
              </a:solidFill>
            </a:endParaRPr>
          </a:p>
        </p:txBody>
      </p:sp>
      <p:sp>
        <p:nvSpPr>
          <p:cNvPr id="89091" name="Slide Number Placeholder 3">
            <a:extLst>
              <a:ext uri="{FF2B5EF4-FFF2-40B4-BE49-F238E27FC236}">
                <a16:creationId xmlns:a16="http://schemas.microsoft.com/office/drawing/2014/main" id="{0D08A897-F0A0-768B-70A7-24621908FA3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684BE3C-4152-7A46-B84F-E415D9C588E3}" type="slidenum">
              <a:rPr lang="en-US" altLang="en-US" sz="1200" smtClean="0">
                <a:latin typeface="Verdana" panose="020B0604030504040204" pitchFamily="34" charset="0"/>
              </a:rPr>
              <a:pPr>
                <a:spcBef>
                  <a:spcPct val="0"/>
                </a:spcBef>
                <a:buFontTx/>
                <a:buNone/>
              </a:pPr>
              <a:t>68</a:t>
            </a:fld>
            <a:endParaRPr lang="en-US" altLang="en-US" sz="1200">
              <a:latin typeface="Verdana" panose="020B060403050404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9F3ADDEC-6549-4AD7-FB10-88824A365A05}"/>
              </a:ext>
            </a:extLst>
          </p:cNvPr>
          <p:cNvSpPr>
            <a:spLocks noGrp="1" noChangeArrowheads="1"/>
          </p:cNvSpPr>
          <p:nvPr>
            <p:ph type="title"/>
          </p:nvPr>
        </p:nvSpPr>
        <p:spPr/>
        <p:txBody>
          <a:bodyPr/>
          <a:lstStyle/>
          <a:p>
            <a:r>
              <a:rPr lang="en-US" altLang="en-US">
                <a:solidFill>
                  <a:srgbClr val="000000"/>
                </a:solidFill>
              </a:rPr>
              <a:t>General Principles of Gap-Filling</a:t>
            </a:r>
          </a:p>
        </p:txBody>
      </p:sp>
      <p:sp>
        <p:nvSpPr>
          <p:cNvPr id="90114" name="Content Placeholder 2">
            <a:extLst>
              <a:ext uri="{FF2B5EF4-FFF2-40B4-BE49-F238E27FC236}">
                <a16:creationId xmlns:a16="http://schemas.microsoft.com/office/drawing/2014/main" id="{DE2E358B-6024-C633-D0F8-C590005CD41E}"/>
              </a:ext>
            </a:extLst>
          </p:cNvPr>
          <p:cNvSpPr>
            <a:spLocks noGrp="1" noChangeArrowheads="1"/>
          </p:cNvSpPr>
          <p:nvPr>
            <p:ph idx="1"/>
          </p:nvPr>
        </p:nvSpPr>
        <p:spPr/>
        <p:txBody>
          <a:bodyPr/>
          <a:lstStyle/>
          <a:p>
            <a:endParaRPr lang="en-US" altLang="en-US"/>
          </a:p>
          <a:p>
            <a:r>
              <a:rPr lang="en-US" altLang="en-US">
                <a:solidFill>
                  <a:srgbClr val="C00000"/>
                </a:solidFill>
              </a:rPr>
              <a:t>When should a court gap-fill and when not?</a:t>
            </a:r>
          </a:p>
        </p:txBody>
      </p:sp>
      <p:sp>
        <p:nvSpPr>
          <p:cNvPr id="90115" name="Slide Number Placeholder 3">
            <a:extLst>
              <a:ext uri="{FF2B5EF4-FFF2-40B4-BE49-F238E27FC236}">
                <a16:creationId xmlns:a16="http://schemas.microsoft.com/office/drawing/2014/main" id="{3A83970A-20D3-47D9-1689-1A6C0475D2A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F15FF52-45AD-8747-8F17-7B80DA121F9C}" type="slidenum">
              <a:rPr lang="en-US" altLang="en-US" sz="1200" smtClean="0">
                <a:latin typeface="Verdana" panose="020B0604030504040204" pitchFamily="34" charset="0"/>
              </a:rPr>
              <a:pPr>
                <a:spcBef>
                  <a:spcPct val="0"/>
                </a:spcBef>
                <a:buFontTx/>
                <a:buNone/>
              </a:pPr>
              <a:t>69</a:t>
            </a:fld>
            <a:endParaRPr lang="en-US" altLang="en-US" sz="1200">
              <a:latin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C70A4FF5-9E91-64B5-7E40-42660DFA8044}"/>
              </a:ext>
            </a:extLst>
          </p:cNvPr>
          <p:cNvSpPr>
            <a:spLocks noGrp="1"/>
          </p:cNvSpPr>
          <p:nvPr>
            <p:ph type="title"/>
          </p:nvPr>
        </p:nvSpPr>
        <p:spPr/>
        <p:txBody>
          <a:bodyPr/>
          <a:lstStyle/>
          <a:p>
            <a:pPr>
              <a:defRPr/>
            </a:pPr>
            <a:r>
              <a:rPr lang="en-US" altLang="en-US" dirty="0">
                <a:solidFill>
                  <a:schemeClr val="tx1"/>
                </a:solidFill>
              </a:rPr>
              <a:t>Asset specificity</a:t>
            </a:r>
            <a:endParaRPr lang="en-US" dirty="0">
              <a:solidFill>
                <a:schemeClr val="tx1"/>
              </a:solidFill>
              <a:ea typeface="+mj-ea"/>
              <a:cs typeface="+mj-cs"/>
            </a:endParaRPr>
          </a:p>
        </p:txBody>
      </p:sp>
      <p:sp>
        <p:nvSpPr>
          <p:cNvPr id="120834" name="Content Placeholder 2">
            <a:extLst>
              <a:ext uri="{FF2B5EF4-FFF2-40B4-BE49-F238E27FC236}">
                <a16:creationId xmlns:a16="http://schemas.microsoft.com/office/drawing/2014/main" id="{29FC428E-8EA9-D38E-1A9F-5AA61AFD9AE3}"/>
              </a:ext>
            </a:extLst>
          </p:cNvPr>
          <p:cNvSpPr>
            <a:spLocks noGrp="1" noChangeArrowheads="1"/>
          </p:cNvSpPr>
          <p:nvPr>
            <p:ph idx="1"/>
          </p:nvPr>
        </p:nvSpPr>
        <p:spPr/>
        <p:txBody>
          <a:bodyPr/>
          <a:lstStyle/>
          <a:p>
            <a:endParaRPr lang="en-US" altLang="en-US">
              <a:solidFill>
                <a:schemeClr val="accent2"/>
              </a:solidFill>
            </a:endParaRPr>
          </a:p>
          <a:p>
            <a:r>
              <a:rPr lang="en-US" altLang="en-US">
                <a:solidFill>
                  <a:srgbClr val="C00000"/>
                </a:solidFill>
              </a:rPr>
              <a:t>Asset specificity in bargaining: The bargaining surplus can be exploited only by the parties</a:t>
            </a:r>
          </a:p>
          <a:p>
            <a:pPr marL="457200" lvl="1" indent="0">
              <a:buFontTx/>
              <a:buNone/>
            </a:pPr>
            <a:endParaRPr lang="en-US" altLang="en-US"/>
          </a:p>
        </p:txBody>
      </p:sp>
      <p:sp>
        <p:nvSpPr>
          <p:cNvPr id="120835" name="Slide Number Placeholder 3">
            <a:extLst>
              <a:ext uri="{FF2B5EF4-FFF2-40B4-BE49-F238E27FC236}">
                <a16:creationId xmlns:a16="http://schemas.microsoft.com/office/drawing/2014/main" id="{9519463B-84F5-624E-B0BE-E575CBE283F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C5B7C7B-30EB-014C-A654-978300E52C2B}" type="slidenum">
              <a:rPr lang="en-US" altLang="en-US" sz="1200" smtClean="0">
                <a:latin typeface="Verdana" panose="020B0604030504040204" pitchFamily="34" charset="0"/>
              </a:rPr>
              <a:pPr>
                <a:spcBef>
                  <a:spcPct val="0"/>
                </a:spcBef>
                <a:buFontTx/>
                <a:buNone/>
              </a:pPr>
              <a:t>7</a:t>
            </a:fld>
            <a:endParaRPr lang="en-US" altLang="en-US" sz="1200">
              <a:latin typeface="Verdana" panose="020B060403050404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A3D46AB5-5929-A1F0-A2ED-88F50ADF21CA}"/>
              </a:ext>
            </a:extLst>
          </p:cNvPr>
          <p:cNvSpPr>
            <a:spLocks noGrp="1" noChangeArrowheads="1"/>
          </p:cNvSpPr>
          <p:nvPr>
            <p:ph type="title"/>
          </p:nvPr>
        </p:nvSpPr>
        <p:spPr/>
        <p:txBody>
          <a:bodyPr/>
          <a:lstStyle/>
          <a:p>
            <a:r>
              <a:rPr lang="en-US" altLang="en-US">
                <a:solidFill>
                  <a:srgbClr val="000000"/>
                </a:solidFill>
              </a:rPr>
              <a:t>Indefinite Agreements</a:t>
            </a:r>
            <a:r>
              <a:rPr lang="en-US" altLang="en-US" sz="4000">
                <a:solidFill>
                  <a:srgbClr val="000000"/>
                </a:solidFill>
              </a:rPr>
              <a:t> </a:t>
            </a:r>
            <a:endParaRPr lang="en-US" altLang="en-US">
              <a:solidFill>
                <a:srgbClr val="000000"/>
              </a:solidFill>
            </a:endParaRPr>
          </a:p>
        </p:txBody>
      </p:sp>
      <p:sp>
        <p:nvSpPr>
          <p:cNvPr id="91138" name="Content Placeholder 2">
            <a:extLst>
              <a:ext uri="{FF2B5EF4-FFF2-40B4-BE49-F238E27FC236}">
                <a16:creationId xmlns:a16="http://schemas.microsoft.com/office/drawing/2014/main" id="{E7DD23A1-01D3-0013-E4DC-93E9B63D4554}"/>
              </a:ext>
            </a:extLst>
          </p:cNvPr>
          <p:cNvSpPr>
            <a:spLocks noGrp="1" noChangeArrowheads="1"/>
          </p:cNvSpPr>
          <p:nvPr>
            <p:ph idx="1"/>
          </p:nvPr>
        </p:nvSpPr>
        <p:spPr/>
        <p:txBody>
          <a:bodyPr/>
          <a:lstStyle/>
          <a:p>
            <a:pPr>
              <a:buFont typeface="Wingdings" pitchFamily="2" charset="2"/>
              <a:buNone/>
            </a:pPr>
            <a:endParaRPr lang="en-US" altLang="en-US" dirty="0"/>
          </a:p>
          <a:p>
            <a:r>
              <a:rPr lang="en-US" altLang="en-US" dirty="0">
                <a:solidFill>
                  <a:srgbClr val="000000"/>
                </a:solidFill>
              </a:rPr>
              <a:t>When should a court gap-fill and when not?</a:t>
            </a:r>
          </a:p>
          <a:p>
            <a:pPr lvl="1"/>
            <a:r>
              <a:rPr lang="en-US" altLang="en-US" dirty="0">
                <a:solidFill>
                  <a:srgbClr val="B90000"/>
                </a:solidFill>
              </a:rPr>
              <a:t>The court</a:t>
            </a:r>
            <a:r>
              <a:rPr lang="ja-JP" altLang="en-US">
                <a:solidFill>
                  <a:srgbClr val="B90000"/>
                </a:solidFill>
              </a:rPr>
              <a:t>’</a:t>
            </a:r>
            <a:r>
              <a:rPr lang="en-US" altLang="ja-JP" dirty="0">
                <a:solidFill>
                  <a:srgbClr val="B90000"/>
                </a:solidFill>
              </a:rPr>
              <a:t>s informational problem, as compared to that of the parties</a:t>
            </a:r>
          </a:p>
          <a:p>
            <a:pPr lvl="2"/>
            <a:r>
              <a:rPr lang="en-US" altLang="ja-JP" dirty="0">
                <a:solidFill>
                  <a:srgbClr val="000000"/>
                </a:solidFill>
              </a:rPr>
              <a:t>Cf. United Press at 333</a:t>
            </a:r>
          </a:p>
          <a:p>
            <a:pPr lvl="1"/>
            <a:endParaRPr lang="en-US" altLang="en-US" dirty="0"/>
          </a:p>
          <a:p>
            <a:pPr lvl="1">
              <a:buFont typeface="Wingdings" pitchFamily="2" charset="2"/>
              <a:buNone/>
            </a:pPr>
            <a:endParaRPr lang="en-US" altLang="en-US" dirty="0"/>
          </a:p>
        </p:txBody>
      </p:sp>
      <p:sp>
        <p:nvSpPr>
          <p:cNvPr id="91139" name="Slide Number Placeholder 3">
            <a:extLst>
              <a:ext uri="{FF2B5EF4-FFF2-40B4-BE49-F238E27FC236}">
                <a16:creationId xmlns:a16="http://schemas.microsoft.com/office/drawing/2014/main" id="{1CF6C8A5-2A6C-192F-F336-97DC6CA6808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54D6288-4ACD-B24F-8768-84D5CF29603A}" type="slidenum">
              <a:rPr lang="en-US" altLang="en-US" sz="1200" smtClean="0">
                <a:latin typeface="Verdana" panose="020B0604030504040204" pitchFamily="34" charset="0"/>
              </a:rPr>
              <a:pPr>
                <a:spcBef>
                  <a:spcPct val="0"/>
                </a:spcBef>
                <a:buFontTx/>
                <a:buNone/>
              </a:pPr>
              <a:t>70</a:t>
            </a:fld>
            <a:endParaRPr lang="en-US" altLang="en-US" sz="1200">
              <a:latin typeface="Verdana" panose="020B060403050404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F301958D-F800-EACD-127A-81C89CE5D0C3}"/>
              </a:ext>
            </a:extLst>
          </p:cNvPr>
          <p:cNvSpPr>
            <a:spLocks noGrp="1" noChangeArrowheads="1"/>
          </p:cNvSpPr>
          <p:nvPr>
            <p:ph type="title"/>
          </p:nvPr>
        </p:nvSpPr>
        <p:spPr/>
        <p:txBody>
          <a:bodyPr/>
          <a:lstStyle/>
          <a:p>
            <a:r>
              <a:rPr lang="en-US" altLang="en-US">
                <a:solidFill>
                  <a:srgbClr val="000000"/>
                </a:solidFill>
              </a:rPr>
              <a:t>Indefinite Agreements</a:t>
            </a:r>
          </a:p>
        </p:txBody>
      </p:sp>
      <p:sp>
        <p:nvSpPr>
          <p:cNvPr id="92162" name="Content Placeholder 2">
            <a:extLst>
              <a:ext uri="{FF2B5EF4-FFF2-40B4-BE49-F238E27FC236}">
                <a16:creationId xmlns:a16="http://schemas.microsoft.com/office/drawing/2014/main" id="{55169DB9-E2E9-FD36-67E4-3A12DE9D4616}"/>
              </a:ext>
            </a:extLst>
          </p:cNvPr>
          <p:cNvSpPr>
            <a:spLocks noGrp="1" noChangeArrowheads="1"/>
          </p:cNvSpPr>
          <p:nvPr>
            <p:ph idx="1"/>
          </p:nvPr>
        </p:nvSpPr>
        <p:spPr/>
        <p:txBody>
          <a:bodyPr/>
          <a:lstStyle/>
          <a:p>
            <a:endParaRPr lang="en-US" altLang="en-US" dirty="0"/>
          </a:p>
          <a:p>
            <a:r>
              <a:rPr lang="en-US" altLang="en-US" dirty="0"/>
              <a:t>When should a court gap-fill and when not?</a:t>
            </a:r>
          </a:p>
          <a:p>
            <a:pPr lvl="1"/>
            <a:r>
              <a:rPr lang="en-US" altLang="en-US" dirty="0">
                <a:solidFill>
                  <a:schemeClr val="tx2"/>
                </a:solidFill>
              </a:rPr>
              <a:t>The court</a:t>
            </a:r>
            <a:r>
              <a:rPr lang="ja-JP" altLang="en-US">
                <a:solidFill>
                  <a:schemeClr val="tx2"/>
                </a:solidFill>
              </a:rPr>
              <a:t>’</a:t>
            </a:r>
            <a:r>
              <a:rPr lang="en-US" altLang="ja-JP" dirty="0">
                <a:solidFill>
                  <a:schemeClr val="tx2"/>
                </a:solidFill>
              </a:rPr>
              <a:t>s informational problem</a:t>
            </a:r>
          </a:p>
          <a:p>
            <a:pPr lvl="1"/>
            <a:r>
              <a:rPr lang="en-US" altLang="en-US" dirty="0">
                <a:solidFill>
                  <a:srgbClr val="B90000"/>
                </a:solidFill>
              </a:rPr>
              <a:t>The parties</a:t>
            </a:r>
            <a:r>
              <a:rPr lang="ja-JP" altLang="en-US">
                <a:solidFill>
                  <a:srgbClr val="B90000"/>
                </a:solidFill>
              </a:rPr>
              <a:t>’</a:t>
            </a:r>
            <a:r>
              <a:rPr lang="en-US" altLang="ja-JP" dirty="0">
                <a:solidFill>
                  <a:srgbClr val="B90000"/>
                </a:solidFill>
              </a:rPr>
              <a:t> transaction cost problem</a:t>
            </a:r>
          </a:p>
          <a:p>
            <a:pPr lvl="2"/>
            <a:r>
              <a:rPr lang="en-US" altLang="en-US" dirty="0"/>
              <a:t>Cf. Alter at 334</a:t>
            </a:r>
          </a:p>
        </p:txBody>
      </p:sp>
      <p:sp>
        <p:nvSpPr>
          <p:cNvPr id="92163" name="Slide Number Placeholder 3">
            <a:extLst>
              <a:ext uri="{FF2B5EF4-FFF2-40B4-BE49-F238E27FC236}">
                <a16:creationId xmlns:a16="http://schemas.microsoft.com/office/drawing/2014/main" id="{FEE94F7A-37B8-C74A-17B3-5482A43B2EB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714D275-5553-6042-AA4C-0420F64089B7}" type="slidenum">
              <a:rPr lang="en-US" altLang="en-US" sz="1200" smtClean="0">
                <a:latin typeface="Verdana" panose="020B0604030504040204" pitchFamily="34" charset="0"/>
              </a:rPr>
              <a:pPr>
                <a:spcBef>
                  <a:spcPct val="0"/>
                </a:spcBef>
                <a:buFontTx/>
                <a:buNone/>
              </a:pPr>
              <a:t>71</a:t>
            </a:fld>
            <a:endParaRPr lang="en-US" altLang="en-US" sz="1200">
              <a:latin typeface="Verdana" panose="020B060403050404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D7396EAF-E3F1-8B12-B212-952E09BD5756}"/>
              </a:ext>
            </a:extLst>
          </p:cNvPr>
          <p:cNvSpPr>
            <a:spLocks noGrp="1" noChangeArrowheads="1"/>
          </p:cNvSpPr>
          <p:nvPr>
            <p:ph type="title" idx="4294967295"/>
          </p:nvPr>
        </p:nvSpPr>
        <p:spPr>
          <a:xfrm>
            <a:off x="623888" y="228600"/>
            <a:ext cx="8001000" cy="1216025"/>
          </a:xfrm>
        </p:spPr>
        <p:txBody>
          <a:bodyPr/>
          <a:lstStyle/>
          <a:p>
            <a:pPr marL="342900" indent="-342900"/>
            <a:r>
              <a:rPr lang="en-US" altLang="en-US">
                <a:solidFill>
                  <a:srgbClr val="C00000"/>
                </a:solidFill>
              </a:rPr>
              <a:t>An atomic plant? What could go wrong?</a:t>
            </a:r>
          </a:p>
        </p:txBody>
      </p:sp>
      <p:sp>
        <p:nvSpPr>
          <p:cNvPr id="93186" name="Slide Number Placeholder 3">
            <a:extLst>
              <a:ext uri="{FF2B5EF4-FFF2-40B4-BE49-F238E27FC236}">
                <a16:creationId xmlns:a16="http://schemas.microsoft.com/office/drawing/2014/main" id="{AA790260-BD86-953E-A5BD-ECD4B7E136E9}"/>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40787B54-76CE-C540-AAF4-8F9931136894}" type="slidenum">
              <a:rPr lang="en-US" altLang="en-US" sz="1200">
                <a:latin typeface="Verdana" panose="020B0604030504040204" pitchFamily="34" charset="0"/>
              </a:rPr>
              <a:pPr algn="r" eaLnBrk="1" hangingPunct="1">
                <a:spcBef>
                  <a:spcPct val="0"/>
                </a:spcBef>
                <a:buFontTx/>
                <a:buNone/>
              </a:pPr>
              <a:t>72</a:t>
            </a:fld>
            <a:endParaRPr lang="en-US" altLang="en-US" sz="1200">
              <a:latin typeface="Verdana" panose="020B0604030504040204" pitchFamily="34" charset="0"/>
            </a:endParaRPr>
          </a:p>
        </p:txBody>
      </p:sp>
      <p:pic>
        <p:nvPicPr>
          <p:cNvPr id="93187" name="Picture 1">
            <a:extLst>
              <a:ext uri="{FF2B5EF4-FFF2-40B4-BE49-F238E27FC236}">
                <a16:creationId xmlns:a16="http://schemas.microsoft.com/office/drawing/2014/main" id="{9ACDA459-E452-7403-6C8E-55D4BAD3EC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 y="1676400"/>
            <a:ext cx="92027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D8207186-D188-6AA9-4D07-5FD43174F709}"/>
              </a:ext>
            </a:extLst>
          </p:cNvPr>
          <p:cNvSpPr>
            <a:spLocks noGrp="1" noChangeArrowheads="1"/>
          </p:cNvSpPr>
          <p:nvPr>
            <p:ph type="title"/>
          </p:nvPr>
        </p:nvSpPr>
        <p:spPr/>
        <p:txBody>
          <a:bodyPr/>
          <a:lstStyle/>
          <a:p>
            <a:r>
              <a:rPr lang="en-US" altLang="en-US">
                <a:solidFill>
                  <a:srgbClr val="C00000"/>
                </a:solidFill>
              </a:rPr>
              <a:t>Transaction costs and the difference in perspectives</a:t>
            </a:r>
          </a:p>
        </p:txBody>
      </p:sp>
      <p:pic>
        <p:nvPicPr>
          <p:cNvPr id="94210" name="Picture 2">
            <a:extLst>
              <a:ext uri="{FF2B5EF4-FFF2-40B4-BE49-F238E27FC236}">
                <a16:creationId xmlns:a16="http://schemas.microsoft.com/office/drawing/2014/main" id="{38A669F2-EEFD-019F-45B6-6316026068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90800" y="1828800"/>
            <a:ext cx="3617913" cy="3667125"/>
          </a:xfrm>
          <a:noFill/>
        </p:spPr>
      </p:pic>
      <p:sp>
        <p:nvSpPr>
          <p:cNvPr id="94211" name="Slide Number Placeholder 3">
            <a:extLst>
              <a:ext uri="{FF2B5EF4-FFF2-40B4-BE49-F238E27FC236}">
                <a16:creationId xmlns:a16="http://schemas.microsoft.com/office/drawing/2014/main" id="{707158C3-01FA-D2F0-1814-19DFB461F40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573CC77-F43E-F741-ADBD-0A333177570B}" type="slidenum">
              <a:rPr lang="en-US" altLang="en-US" sz="1200" smtClean="0">
                <a:latin typeface="Verdana" panose="020B0604030504040204" pitchFamily="34" charset="0"/>
              </a:rPr>
              <a:pPr>
                <a:spcBef>
                  <a:spcPct val="0"/>
                </a:spcBef>
                <a:buFontTx/>
                <a:buNone/>
              </a:pPr>
              <a:t>73</a:t>
            </a:fld>
            <a:endParaRPr lang="en-US" altLang="en-US" sz="1200">
              <a:latin typeface="Verdana" panose="020B0604030504040204" pitchFamily="34" charset="0"/>
            </a:endParaRPr>
          </a:p>
        </p:txBody>
      </p:sp>
      <p:sp>
        <p:nvSpPr>
          <p:cNvPr id="6" name="TextBox 5">
            <a:extLst>
              <a:ext uri="{FF2B5EF4-FFF2-40B4-BE49-F238E27FC236}">
                <a16:creationId xmlns:a16="http://schemas.microsoft.com/office/drawing/2014/main" id="{923419CB-228F-4481-C9C4-9E3CD15B8D4F}"/>
              </a:ext>
            </a:extLst>
          </p:cNvPr>
          <p:cNvSpPr txBox="1"/>
          <p:nvPr/>
        </p:nvSpPr>
        <p:spPr>
          <a:xfrm>
            <a:off x="5715000" y="5638800"/>
            <a:ext cx="3429000" cy="1200150"/>
          </a:xfrm>
          <a:prstGeom prst="rect">
            <a:avLst/>
          </a:prstGeom>
          <a:solidFill>
            <a:schemeClr val="bg1">
              <a:lumMod val="85000"/>
            </a:schemeClr>
          </a:solidFill>
          <a:ln>
            <a:solidFill>
              <a:srgbClr val="C00000"/>
            </a:solidFill>
          </a:ln>
        </p:spPr>
        <p:txBody>
          <a:bodyPr>
            <a:spAutoFit/>
          </a:bodyPr>
          <a:lstStyle/>
          <a:p>
            <a:pPr>
              <a:defRPr/>
            </a:pPr>
            <a:r>
              <a:rPr lang="en-US" sz="2400" dirty="0">
                <a:solidFill>
                  <a:srgbClr val="C00000"/>
                </a:solidFill>
                <a:ea typeface="+mn-ea"/>
              </a:rPr>
              <a:t>The parties look </a:t>
            </a:r>
          </a:p>
          <a:p>
            <a:pPr>
              <a:defRPr/>
            </a:pPr>
            <a:r>
              <a:rPr lang="en-US" sz="2400" dirty="0">
                <a:solidFill>
                  <a:srgbClr val="C00000"/>
                </a:solidFill>
                <a:ea typeface="+mn-ea"/>
              </a:rPr>
              <a:t>forward, the courts </a:t>
            </a:r>
          </a:p>
          <a:p>
            <a:pPr>
              <a:defRPr/>
            </a:pPr>
            <a:r>
              <a:rPr lang="en-US" sz="2400" dirty="0">
                <a:solidFill>
                  <a:srgbClr val="C00000"/>
                </a:solidFill>
                <a:ea typeface="+mn-ea"/>
              </a:rPr>
              <a:t>look back</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D1FF8B6C-4052-F2A8-B8E3-2365F140C46E}"/>
              </a:ext>
            </a:extLst>
          </p:cNvPr>
          <p:cNvSpPr>
            <a:spLocks noGrp="1" noChangeArrowheads="1"/>
          </p:cNvSpPr>
          <p:nvPr>
            <p:ph type="title"/>
          </p:nvPr>
        </p:nvSpPr>
        <p:spPr/>
        <p:txBody>
          <a:bodyPr/>
          <a:lstStyle/>
          <a:p>
            <a:r>
              <a:rPr lang="en-US" altLang="en-US">
                <a:solidFill>
                  <a:schemeClr val="tx1"/>
                </a:solidFill>
              </a:rPr>
              <a:t>The difference in perspectives</a:t>
            </a:r>
            <a:r>
              <a:rPr lang="en-US" altLang="en-US" sz="4000">
                <a:solidFill>
                  <a:schemeClr val="tx1"/>
                </a:solidFill>
              </a:rPr>
              <a:t> </a:t>
            </a:r>
            <a:endParaRPr lang="en-US" altLang="en-US">
              <a:solidFill>
                <a:schemeClr val="tx1"/>
              </a:solidFill>
            </a:endParaRPr>
          </a:p>
        </p:txBody>
      </p:sp>
      <p:sp>
        <p:nvSpPr>
          <p:cNvPr id="95234" name="Content Placeholder 2">
            <a:extLst>
              <a:ext uri="{FF2B5EF4-FFF2-40B4-BE49-F238E27FC236}">
                <a16:creationId xmlns:a16="http://schemas.microsoft.com/office/drawing/2014/main" id="{BBE6E61E-008C-DF87-30B6-E05F47374CEB}"/>
              </a:ext>
            </a:extLst>
          </p:cNvPr>
          <p:cNvSpPr>
            <a:spLocks noGrp="1" noChangeArrowheads="1"/>
          </p:cNvSpPr>
          <p:nvPr>
            <p:ph idx="1"/>
          </p:nvPr>
        </p:nvSpPr>
        <p:spPr/>
        <p:txBody>
          <a:bodyPr/>
          <a:lstStyle/>
          <a:p>
            <a:pPr>
              <a:buFont typeface="Wingdings" pitchFamily="2" charset="2"/>
              <a:buNone/>
            </a:pPr>
            <a:endParaRPr lang="en-US" altLang="en-US" dirty="0"/>
          </a:p>
          <a:p>
            <a:r>
              <a:rPr lang="en-US" altLang="en-US" dirty="0">
                <a:solidFill>
                  <a:srgbClr val="B90000"/>
                </a:solidFill>
              </a:rPr>
              <a:t>The Court ex post is better able to know what the value of the inventions are in </a:t>
            </a:r>
            <a:r>
              <a:rPr lang="en-US" altLang="en-US" dirty="0" err="1">
                <a:solidFill>
                  <a:srgbClr val="B90000"/>
                </a:solidFill>
              </a:rPr>
              <a:t>Corthell</a:t>
            </a:r>
            <a:r>
              <a:rPr lang="en-US" altLang="en-US" dirty="0">
                <a:solidFill>
                  <a:srgbClr val="B90000"/>
                </a:solidFill>
              </a:rPr>
              <a:t> at 42</a:t>
            </a:r>
            <a:endParaRPr lang="en-US" altLang="en-US" dirty="0"/>
          </a:p>
          <a:p>
            <a:pPr lvl="1"/>
            <a:endParaRPr lang="en-US" altLang="en-US" dirty="0"/>
          </a:p>
        </p:txBody>
      </p:sp>
      <p:sp>
        <p:nvSpPr>
          <p:cNvPr id="95235" name="Slide Number Placeholder 3">
            <a:extLst>
              <a:ext uri="{FF2B5EF4-FFF2-40B4-BE49-F238E27FC236}">
                <a16:creationId xmlns:a16="http://schemas.microsoft.com/office/drawing/2014/main" id="{794890FE-3C1B-0B83-6B2F-E230A1A8276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3E80F62-CE01-B649-8394-30144D4F27B3}" type="slidenum">
              <a:rPr lang="en-US" altLang="en-US" sz="1200" smtClean="0">
                <a:latin typeface="Verdana" panose="020B0604030504040204" pitchFamily="34" charset="0"/>
              </a:rPr>
              <a:pPr>
                <a:spcBef>
                  <a:spcPct val="0"/>
                </a:spcBef>
                <a:buFontTx/>
                <a:buNone/>
              </a:pPr>
              <a:t>74</a:t>
            </a:fld>
            <a:endParaRPr lang="en-US" altLang="en-US" sz="1200">
              <a:latin typeface="Verdana" panose="020B060403050404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5447DDFA-6688-6FFB-D2D5-E446CB341C97}"/>
              </a:ext>
            </a:extLst>
          </p:cNvPr>
          <p:cNvSpPr>
            <a:spLocks noGrp="1" noChangeArrowheads="1"/>
          </p:cNvSpPr>
          <p:nvPr>
            <p:ph type="title"/>
          </p:nvPr>
        </p:nvSpPr>
        <p:spPr/>
        <p:txBody>
          <a:bodyPr/>
          <a:lstStyle/>
          <a:p>
            <a:r>
              <a:rPr lang="en-US" altLang="en-US">
                <a:solidFill>
                  <a:srgbClr val="000000"/>
                </a:solidFill>
              </a:rPr>
              <a:t>Indefinite Agreements</a:t>
            </a:r>
          </a:p>
        </p:txBody>
      </p:sp>
      <p:sp>
        <p:nvSpPr>
          <p:cNvPr id="96258" name="Content Placeholder 2">
            <a:extLst>
              <a:ext uri="{FF2B5EF4-FFF2-40B4-BE49-F238E27FC236}">
                <a16:creationId xmlns:a16="http://schemas.microsoft.com/office/drawing/2014/main" id="{A2784607-4070-FE1C-8826-C0E4CB0B43A7}"/>
              </a:ext>
            </a:extLst>
          </p:cNvPr>
          <p:cNvSpPr>
            <a:spLocks noGrp="1" noChangeArrowheads="1"/>
          </p:cNvSpPr>
          <p:nvPr>
            <p:ph idx="1"/>
          </p:nvPr>
        </p:nvSpPr>
        <p:spPr/>
        <p:txBody>
          <a:bodyPr/>
          <a:lstStyle/>
          <a:p>
            <a:endParaRPr lang="en-US" altLang="en-US"/>
          </a:p>
          <a:p>
            <a:r>
              <a:rPr lang="en-US" altLang="en-US"/>
              <a:t>When should a court gap-fill and when not?</a:t>
            </a:r>
          </a:p>
          <a:p>
            <a:pPr lvl="1"/>
            <a:r>
              <a:rPr lang="en-US" altLang="en-US">
                <a:solidFill>
                  <a:schemeClr val="tx2"/>
                </a:solidFill>
              </a:rPr>
              <a:t>The court</a:t>
            </a:r>
            <a:r>
              <a:rPr lang="ja-JP" altLang="en-US">
                <a:solidFill>
                  <a:schemeClr val="tx2"/>
                </a:solidFill>
              </a:rPr>
              <a:t>’</a:t>
            </a:r>
            <a:r>
              <a:rPr lang="en-US" altLang="ja-JP">
                <a:solidFill>
                  <a:schemeClr val="tx2"/>
                </a:solidFill>
              </a:rPr>
              <a:t>s informational problem</a:t>
            </a:r>
          </a:p>
          <a:p>
            <a:pPr lvl="1"/>
            <a:r>
              <a:rPr lang="en-US" altLang="en-US"/>
              <a:t>The parties</a:t>
            </a:r>
            <a:r>
              <a:rPr lang="ja-JP" altLang="en-US"/>
              <a:t>’</a:t>
            </a:r>
            <a:r>
              <a:rPr lang="en-US" altLang="ja-JP"/>
              <a:t> transaction cost problem</a:t>
            </a:r>
          </a:p>
          <a:p>
            <a:pPr lvl="1"/>
            <a:r>
              <a:rPr lang="en-US" altLang="en-US">
                <a:solidFill>
                  <a:srgbClr val="B90000"/>
                </a:solidFill>
              </a:rPr>
              <a:t>An Art II transaction?</a:t>
            </a:r>
          </a:p>
        </p:txBody>
      </p:sp>
      <p:sp>
        <p:nvSpPr>
          <p:cNvPr id="96259" name="Slide Number Placeholder 3">
            <a:extLst>
              <a:ext uri="{FF2B5EF4-FFF2-40B4-BE49-F238E27FC236}">
                <a16:creationId xmlns:a16="http://schemas.microsoft.com/office/drawing/2014/main" id="{CF74234C-FB0E-EFC8-4AE9-1681C7E70CA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4998CFA-675D-AA44-A6C6-C5FD5B657E10}" type="slidenum">
              <a:rPr lang="en-US" altLang="en-US" sz="1200" smtClean="0">
                <a:latin typeface="Verdana" panose="020B0604030504040204" pitchFamily="34" charset="0"/>
              </a:rPr>
              <a:pPr>
                <a:spcBef>
                  <a:spcPct val="0"/>
                </a:spcBef>
                <a:buFontTx/>
                <a:buNone/>
              </a:pPr>
              <a:t>75</a:t>
            </a:fld>
            <a:endParaRPr lang="en-US" altLang="en-US" sz="1200">
              <a:latin typeface="Verdana" panose="020B060403050404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CEAB0180-B5B0-7042-B6C6-4AABB713215E}"/>
              </a:ext>
            </a:extLst>
          </p:cNvPr>
          <p:cNvSpPr>
            <a:spLocks noGrp="1" noChangeArrowheads="1"/>
          </p:cNvSpPr>
          <p:nvPr>
            <p:ph type="title"/>
          </p:nvPr>
        </p:nvSpPr>
        <p:spPr/>
        <p:txBody>
          <a:bodyPr/>
          <a:lstStyle/>
          <a:p>
            <a:r>
              <a:rPr lang="en-US" altLang="en-US">
                <a:solidFill>
                  <a:srgbClr val="000000"/>
                </a:solidFill>
              </a:rPr>
              <a:t>Indefinite Agreements</a:t>
            </a:r>
          </a:p>
        </p:txBody>
      </p:sp>
      <p:sp>
        <p:nvSpPr>
          <p:cNvPr id="97282" name="Content Placeholder 2">
            <a:extLst>
              <a:ext uri="{FF2B5EF4-FFF2-40B4-BE49-F238E27FC236}">
                <a16:creationId xmlns:a16="http://schemas.microsoft.com/office/drawing/2014/main" id="{4F9A63FA-1B85-169B-9CE6-469FDC301EE8}"/>
              </a:ext>
            </a:extLst>
          </p:cNvPr>
          <p:cNvSpPr>
            <a:spLocks noGrp="1" noChangeArrowheads="1"/>
          </p:cNvSpPr>
          <p:nvPr>
            <p:ph idx="1"/>
          </p:nvPr>
        </p:nvSpPr>
        <p:spPr/>
        <p:txBody>
          <a:bodyPr/>
          <a:lstStyle/>
          <a:p>
            <a:endParaRPr lang="en-US" altLang="en-US"/>
          </a:p>
          <a:p>
            <a:r>
              <a:rPr lang="en-US" altLang="en-US"/>
              <a:t>When should a court gap-fill and when not?</a:t>
            </a:r>
          </a:p>
          <a:p>
            <a:pPr lvl="1"/>
            <a:r>
              <a:rPr lang="en-US" altLang="en-US">
                <a:solidFill>
                  <a:schemeClr val="tx2"/>
                </a:solidFill>
              </a:rPr>
              <a:t>The court</a:t>
            </a:r>
            <a:r>
              <a:rPr lang="ja-JP" altLang="en-US">
                <a:solidFill>
                  <a:schemeClr val="tx2"/>
                </a:solidFill>
              </a:rPr>
              <a:t>’</a:t>
            </a:r>
            <a:r>
              <a:rPr lang="en-US" altLang="ja-JP">
                <a:solidFill>
                  <a:schemeClr val="tx2"/>
                </a:solidFill>
              </a:rPr>
              <a:t>s informational problem</a:t>
            </a:r>
          </a:p>
          <a:p>
            <a:pPr lvl="1"/>
            <a:r>
              <a:rPr lang="en-US" altLang="en-US"/>
              <a:t>The parties</a:t>
            </a:r>
            <a:r>
              <a:rPr lang="ja-JP" altLang="en-US"/>
              <a:t>’</a:t>
            </a:r>
            <a:r>
              <a:rPr lang="en-US" altLang="ja-JP"/>
              <a:t> transaction cost problem</a:t>
            </a:r>
          </a:p>
          <a:p>
            <a:pPr lvl="1"/>
            <a:r>
              <a:rPr lang="en-US" altLang="en-US">
                <a:solidFill>
                  <a:srgbClr val="000000"/>
                </a:solidFill>
              </a:rPr>
              <a:t>An Art II transaction?</a:t>
            </a:r>
          </a:p>
          <a:p>
            <a:pPr lvl="1"/>
            <a:r>
              <a:rPr lang="en-US" altLang="en-US">
                <a:solidFill>
                  <a:srgbClr val="B90000"/>
                </a:solidFill>
              </a:rPr>
              <a:t>The conduct of the parties</a:t>
            </a:r>
          </a:p>
        </p:txBody>
      </p:sp>
      <p:sp>
        <p:nvSpPr>
          <p:cNvPr id="97283" name="Slide Number Placeholder 3">
            <a:extLst>
              <a:ext uri="{FF2B5EF4-FFF2-40B4-BE49-F238E27FC236}">
                <a16:creationId xmlns:a16="http://schemas.microsoft.com/office/drawing/2014/main" id="{ABC656F3-45E1-67C7-BEE7-F6D86BAD97E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7921D92-53E9-4E4B-8F93-BC13A3F37724}" type="slidenum">
              <a:rPr lang="en-US" altLang="en-US" sz="1200" smtClean="0">
                <a:latin typeface="Verdana" panose="020B0604030504040204" pitchFamily="34" charset="0"/>
              </a:rPr>
              <a:pPr>
                <a:spcBef>
                  <a:spcPct val="0"/>
                </a:spcBef>
                <a:buFontTx/>
                <a:buNone/>
              </a:pPr>
              <a:t>76</a:t>
            </a:fld>
            <a:endParaRPr lang="en-US" altLang="en-US" sz="1200">
              <a:latin typeface="Verdana" panose="020B060403050404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E2DCE4F-9221-38AA-C5E0-FD86994589D2}"/>
              </a:ext>
            </a:extLst>
          </p:cNvPr>
          <p:cNvSpPr>
            <a:spLocks noGrp="1"/>
          </p:cNvSpPr>
          <p:nvPr>
            <p:ph type="title"/>
          </p:nvPr>
        </p:nvSpPr>
        <p:spPr/>
        <p:txBody>
          <a:bodyPr/>
          <a:lstStyle/>
          <a:p>
            <a:pPr>
              <a:defRPr/>
            </a:pPr>
            <a:r>
              <a:rPr lang="en-US" dirty="0">
                <a:solidFill>
                  <a:srgbClr val="C00000"/>
                </a:solidFill>
                <a:ea typeface="+mj-ea"/>
                <a:cs typeface="+mj-cs"/>
              </a:rPr>
              <a:t>The conduct of the parties</a:t>
            </a:r>
          </a:p>
        </p:txBody>
      </p:sp>
      <p:sp>
        <p:nvSpPr>
          <p:cNvPr id="98306" name="Content Placeholder 2">
            <a:extLst>
              <a:ext uri="{FF2B5EF4-FFF2-40B4-BE49-F238E27FC236}">
                <a16:creationId xmlns:a16="http://schemas.microsoft.com/office/drawing/2014/main" id="{F70A63D9-9A99-55F8-2C1F-69C8BF7D7E85}"/>
              </a:ext>
            </a:extLst>
          </p:cNvPr>
          <p:cNvSpPr>
            <a:spLocks noGrp="1" noChangeArrowheads="1"/>
          </p:cNvSpPr>
          <p:nvPr>
            <p:ph idx="1"/>
          </p:nvPr>
        </p:nvSpPr>
        <p:spPr/>
        <p:txBody>
          <a:bodyPr/>
          <a:lstStyle/>
          <a:p>
            <a:endParaRPr lang="en-US" altLang="en-US"/>
          </a:p>
          <a:p>
            <a:r>
              <a:rPr lang="en-US" altLang="en-US"/>
              <a:t>UCC 2-204(1)</a:t>
            </a:r>
            <a:r>
              <a:rPr lang="en-US" altLang="en-US" b="1"/>
              <a:t> </a:t>
            </a:r>
            <a:r>
              <a:rPr lang="en-US" altLang="en-US"/>
              <a:t>A contract for sale of goods may be made in any manner sufficient to show agreement, </a:t>
            </a:r>
            <a:r>
              <a:rPr lang="en-US" altLang="en-US">
                <a:solidFill>
                  <a:srgbClr val="B90000"/>
                </a:solidFill>
              </a:rPr>
              <a:t>including conduct </a:t>
            </a:r>
            <a:r>
              <a:rPr lang="en-US" altLang="en-US"/>
              <a:t>by both parties which recognizes the existence of such a contract. </a:t>
            </a:r>
          </a:p>
        </p:txBody>
      </p:sp>
      <p:sp>
        <p:nvSpPr>
          <p:cNvPr id="98307" name="Slide Number Placeholder 3">
            <a:extLst>
              <a:ext uri="{FF2B5EF4-FFF2-40B4-BE49-F238E27FC236}">
                <a16:creationId xmlns:a16="http://schemas.microsoft.com/office/drawing/2014/main" id="{1AE02DCB-A78D-5B9D-8D23-E314E697B08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76D4AC9-BFCF-F147-8A5E-4B03F2F112ED}" type="slidenum">
              <a:rPr lang="en-US" altLang="en-US" sz="1200" smtClean="0">
                <a:latin typeface="Verdana" panose="020B0604030504040204" pitchFamily="34" charset="0"/>
              </a:rPr>
              <a:pPr>
                <a:spcBef>
                  <a:spcPct val="0"/>
                </a:spcBef>
                <a:buFontTx/>
                <a:buNone/>
              </a:pPr>
              <a:t>77</a:t>
            </a:fld>
            <a:endParaRPr lang="en-US" altLang="en-US" sz="1200">
              <a:latin typeface="Verdana" panose="020B060403050404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22C54D85-A372-5AB2-8C9D-6628A48EBAF2}"/>
              </a:ext>
            </a:extLst>
          </p:cNvPr>
          <p:cNvSpPr>
            <a:spLocks noGrp="1" noChangeArrowheads="1"/>
          </p:cNvSpPr>
          <p:nvPr>
            <p:ph type="title"/>
          </p:nvPr>
        </p:nvSpPr>
        <p:spPr/>
        <p:txBody>
          <a:bodyPr/>
          <a:lstStyle/>
          <a:p>
            <a:r>
              <a:rPr lang="en-US" altLang="en-US">
                <a:solidFill>
                  <a:srgbClr val="C00000"/>
                </a:solidFill>
              </a:rPr>
              <a:t>Agreements to Agree and the Leval Test</a:t>
            </a:r>
          </a:p>
        </p:txBody>
      </p:sp>
      <p:sp>
        <p:nvSpPr>
          <p:cNvPr id="99330" name="Content Placeholder 2">
            <a:extLst>
              <a:ext uri="{FF2B5EF4-FFF2-40B4-BE49-F238E27FC236}">
                <a16:creationId xmlns:a16="http://schemas.microsoft.com/office/drawing/2014/main" id="{8634FEAC-218C-AE7B-5336-EA746B785198}"/>
              </a:ext>
            </a:extLst>
          </p:cNvPr>
          <p:cNvSpPr>
            <a:spLocks noGrp="1" noChangeArrowheads="1"/>
          </p:cNvSpPr>
          <p:nvPr>
            <p:ph idx="1"/>
          </p:nvPr>
        </p:nvSpPr>
        <p:spPr/>
        <p:txBody>
          <a:bodyPr/>
          <a:lstStyle/>
          <a:p>
            <a:endParaRPr lang="en-US" altLang="en-US"/>
          </a:p>
          <a:p>
            <a:r>
              <a:rPr lang="en-US" altLang="en-US"/>
              <a:t>We saw the Second Circuit’s more liberal standard in Adjustrite at 228</a:t>
            </a:r>
          </a:p>
        </p:txBody>
      </p:sp>
      <p:sp>
        <p:nvSpPr>
          <p:cNvPr id="99331" name="Slide Number Placeholder 3">
            <a:extLst>
              <a:ext uri="{FF2B5EF4-FFF2-40B4-BE49-F238E27FC236}">
                <a16:creationId xmlns:a16="http://schemas.microsoft.com/office/drawing/2014/main" id="{2E39561E-3EC0-F14F-9A58-22B18C66DB9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5049B02-ABCA-AD4A-AF65-12247B4D6351}" type="slidenum">
              <a:rPr lang="en-US" altLang="en-US" sz="1200" smtClean="0">
                <a:latin typeface="Verdana" panose="020B0604030504040204" pitchFamily="34" charset="0"/>
              </a:rPr>
              <a:pPr>
                <a:spcBef>
                  <a:spcPct val="0"/>
                </a:spcBef>
                <a:buFontTx/>
                <a:buNone/>
              </a:pPr>
              <a:t>78</a:t>
            </a:fld>
            <a:endParaRPr lang="en-US" altLang="en-US" sz="1200">
              <a:latin typeface="Verdana" panose="020B060403050404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F1C91701-B405-7D93-87EE-6A288EB761B1}"/>
              </a:ext>
            </a:extLst>
          </p:cNvPr>
          <p:cNvSpPr>
            <a:spLocks noGrp="1" noChangeArrowheads="1"/>
          </p:cNvSpPr>
          <p:nvPr>
            <p:ph type="title"/>
          </p:nvPr>
        </p:nvSpPr>
        <p:spPr/>
        <p:txBody>
          <a:bodyPr/>
          <a:lstStyle/>
          <a:p>
            <a:r>
              <a:rPr lang="en-US" altLang="en-US" dirty="0">
                <a:solidFill>
                  <a:srgbClr val="C00000"/>
                </a:solidFill>
              </a:rPr>
              <a:t>Brown v. Cara 337</a:t>
            </a:r>
          </a:p>
        </p:txBody>
      </p:sp>
      <p:sp>
        <p:nvSpPr>
          <p:cNvPr id="100354" name="Content Placeholder 2">
            <a:extLst>
              <a:ext uri="{FF2B5EF4-FFF2-40B4-BE49-F238E27FC236}">
                <a16:creationId xmlns:a16="http://schemas.microsoft.com/office/drawing/2014/main" id="{AF7770C9-97D4-88ED-DD24-E2CBF61A2A14}"/>
              </a:ext>
            </a:extLst>
          </p:cNvPr>
          <p:cNvSpPr>
            <a:spLocks noGrp="1" noChangeArrowheads="1"/>
          </p:cNvSpPr>
          <p:nvPr>
            <p:ph idx="1"/>
          </p:nvPr>
        </p:nvSpPr>
        <p:spPr/>
        <p:txBody>
          <a:bodyPr/>
          <a:lstStyle/>
          <a:p>
            <a:endParaRPr lang="en-US" altLang="en-US"/>
          </a:p>
          <a:p>
            <a:r>
              <a:rPr lang="en-US" altLang="en-US"/>
              <a:t>Was the MOU a binding agreement?</a:t>
            </a:r>
          </a:p>
          <a:p>
            <a:pPr lvl="1">
              <a:buFont typeface="Wingdings" pitchFamily="2" charset="2"/>
              <a:buNone/>
            </a:pPr>
            <a:endParaRPr lang="en-US" altLang="en-US"/>
          </a:p>
          <a:p>
            <a:pPr lvl="1">
              <a:buFont typeface="Wingdings" pitchFamily="2" charset="2"/>
              <a:buNone/>
            </a:pPr>
            <a:r>
              <a:rPr lang="en-US" altLang="en-US"/>
              <a:t>Cara	      				Brown</a:t>
            </a:r>
          </a:p>
        </p:txBody>
      </p:sp>
      <p:sp>
        <p:nvSpPr>
          <p:cNvPr id="100355" name="Slide Number Placeholder 3">
            <a:extLst>
              <a:ext uri="{FF2B5EF4-FFF2-40B4-BE49-F238E27FC236}">
                <a16:creationId xmlns:a16="http://schemas.microsoft.com/office/drawing/2014/main" id="{AF1A3139-05F1-BB33-5B1C-D6D8EF7A841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58038E8-549E-2848-B46F-BA76A2044F0F}" type="slidenum">
              <a:rPr lang="en-US" altLang="en-US" sz="1200" smtClean="0">
                <a:latin typeface="Verdana" panose="020B0604030504040204" pitchFamily="34" charset="0"/>
              </a:rPr>
              <a:pPr>
                <a:spcBef>
                  <a:spcPct val="0"/>
                </a:spcBef>
                <a:buFontTx/>
                <a:buNone/>
              </a:pPr>
              <a:t>79</a:t>
            </a:fld>
            <a:endParaRPr lang="en-US" altLang="en-US" sz="1200">
              <a:latin typeface="Verdana" panose="020B0604030504040204" pitchFamily="34" charset="0"/>
            </a:endParaRPr>
          </a:p>
        </p:txBody>
      </p:sp>
      <p:sp>
        <p:nvSpPr>
          <p:cNvPr id="5" name="TextBox 4">
            <a:extLst>
              <a:ext uri="{FF2B5EF4-FFF2-40B4-BE49-F238E27FC236}">
                <a16:creationId xmlns:a16="http://schemas.microsoft.com/office/drawing/2014/main" id="{E0B622C2-132A-A001-DE48-F2EC978232DF}"/>
              </a:ext>
            </a:extLst>
          </p:cNvPr>
          <p:cNvSpPr txBox="1"/>
          <p:nvPr/>
        </p:nvSpPr>
        <p:spPr>
          <a:xfrm>
            <a:off x="2354262" y="3678237"/>
            <a:ext cx="3063875" cy="369888"/>
          </a:xfrm>
          <a:prstGeom prst="rect">
            <a:avLst/>
          </a:prstGeom>
          <a:noFill/>
        </p:spPr>
        <p:txBody>
          <a:bodyPr wrap="none">
            <a:spAutoFit/>
          </a:bodyPr>
          <a:lstStyle/>
          <a:p>
            <a:pPr>
              <a:defRPr/>
            </a:pPr>
            <a:r>
              <a:rPr lang="en-US" dirty="0">
                <a:ea typeface="+mn-ea"/>
              </a:rPr>
              <a:t>100 Jay Street, Brooklyn</a:t>
            </a:r>
          </a:p>
        </p:txBody>
      </p:sp>
      <p:cxnSp>
        <p:nvCxnSpPr>
          <p:cNvPr id="7" name="Straight Arrow Connector 6">
            <a:extLst>
              <a:ext uri="{FF2B5EF4-FFF2-40B4-BE49-F238E27FC236}">
                <a16:creationId xmlns:a16="http://schemas.microsoft.com/office/drawing/2014/main" id="{CE5FBE1C-7E2E-8F32-FDA5-3037E1A8CF8A}"/>
              </a:ext>
            </a:extLst>
          </p:cNvPr>
          <p:cNvCxnSpPr>
            <a:cxnSpLocks noChangeShapeType="1"/>
          </p:cNvCxnSpPr>
          <p:nvPr/>
        </p:nvCxnSpPr>
        <p:spPr bwMode="auto">
          <a:xfrm>
            <a:off x="2133600" y="3505200"/>
            <a:ext cx="3505200" cy="0"/>
          </a:xfrm>
          <a:prstGeom prst="straightConnector1">
            <a:avLst/>
          </a:prstGeom>
          <a:noFill/>
          <a:ln w="38100">
            <a:solidFill>
              <a:srgbClr val="B90000"/>
            </a:solidFill>
            <a:round/>
            <a:headEnd/>
            <a:tailEnd type="arrow" w="med" len="med"/>
          </a:ln>
          <a:effectLst>
            <a:outerShdw blurRad="63500" dist="23000" dir="5400000" rotWithShape="0">
              <a:srgbClr val="000000">
                <a:alpha val="34998"/>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167327CE-FDD5-8A06-1BDD-24DA411C726C}"/>
              </a:ext>
            </a:extLst>
          </p:cNvPr>
          <p:cNvSpPr>
            <a:spLocks noGrp="1"/>
          </p:cNvSpPr>
          <p:nvPr>
            <p:ph type="title"/>
          </p:nvPr>
        </p:nvSpPr>
        <p:spPr>
          <a:xfrm>
            <a:off x="533400" y="304800"/>
            <a:ext cx="8001000" cy="1216025"/>
          </a:xfrm>
        </p:spPr>
        <p:txBody>
          <a:bodyPr/>
          <a:lstStyle/>
          <a:p>
            <a:pPr>
              <a:defRPr/>
            </a:pPr>
            <a:r>
              <a:rPr lang="en-US" dirty="0">
                <a:solidFill>
                  <a:schemeClr val="tx1"/>
                </a:solidFill>
                <a:ea typeface="+mj-ea"/>
                <a:cs typeface="+mj-cs"/>
              </a:rPr>
              <a:t>Asset specificity and Bilateral Monopoly</a:t>
            </a:r>
          </a:p>
        </p:txBody>
      </p:sp>
      <p:sp>
        <p:nvSpPr>
          <p:cNvPr id="24578" name="Content Placeholder 2">
            <a:extLst>
              <a:ext uri="{FF2B5EF4-FFF2-40B4-BE49-F238E27FC236}">
                <a16:creationId xmlns:a16="http://schemas.microsoft.com/office/drawing/2014/main" id="{6808CA59-6851-616B-1EE8-6CC21F1BED12}"/>
              </a:ext>
            </a:extLst>
          </p:cNvPr>
          <p:cNvSpPr>
            <a:spLocks noGrp="1" noChangeArrowheads="1"/>
          </p:cNvSpPr>
          <p:nvPr>
            <p:ph idx="1"/>
          </p:nvPr>
        </p:nvSpPr>
        <p:spPr/>
        <p:txBody>
          <a:bodyPr/>
          <a:lstStyle/>
          <a:p>
            <a:endParaRPr lang="en-US" altLang="en-US" dirty="0">
              <a:solidFill>
                <a:schemeClr val="accent2"/>
              </a:solidFill>
            </a:endParaRPr>
          </a:p>
          <a:p>
            <a:r>
              <a:rPr lang="en-US" altLang="en-US" dirty="0"/>
              <a:t>Bilateral (Situational) Monopolies</a:t>
            </a:r>
          </a:p>
          <a:p>
            <a:pPr lvl="1"/>
            <a:r>
              <a:rPr lang="en-US" altLang="en-US" dirty="0"/>
              <a:t>A monopoly is owned by one party only</a:t>
            </a:r>
          </a:p>
          <a:p>
            <a:pPr lvl="1"/>
            <a:r>
              <a:rPr lang="en-US" altLang="en-US" dirty="0">
                <a:solidFill>
                  <a:srgbClr val="C00000"/>
                </a:solidFill>
              </a:rPr>
              <a:t>A bilateral monopoly is an asset jointly shared</a:t>
            </a:r>
          </a:p>
          <a:p>
            <a:pPr lvl="2"/>
            <a:r>
              <a:rPr lang="en-US" altLang="en-US" dirty="0"/>
              <a:t>E.g., An asset specific contractual surplus</a:t>
            </a:r>
          </a:p>
          <a:p>
            <a:endParaRPr lang="en-US" altLang="en-US" dirty="0">
              <a:solidFill>
                <a:schemeClr val="accent2"/>
              </a:solidFill>
            </a:endParaRPr>
          </a:p>
        </p:txBody>
      </p:sp>
      <p:sp>
        <p:nvSpPr>
          <p:cNvPr id="24579" name="Slide Number Placeholder 3">
            <a:extLst>
              <a:ext uri="{FF2B5EF4-FFF2-40B4-BE49-F238E27FC236}">
                <a16:creationId xmlns:a16="http://schemas.microsoft.com/office/drawing/2014/main" id="{D0F1AC62-8127-0A19-1860-63FEB8C5973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6C42A83-155E-A241-968A-3DB13E24CFCA}" type="slidenum">
              <a:rPr lang="en-US" altLang="en-US" sz="1200" smtClean="0">
                <a:latin typeface="Verdana" panose="020B0604030504040204" pitchFamily="34" charset="0"/>
              </a:rPr>
              <a:pPr>
                <a:spcBef>
                  <a:spcPct val="0"/>
                </a:spcBef>
                <a:buFontTx/>
                <a:buNone/>
              </a:pPr>
              <a:t>8</a:t>
            </a:fld>
            <a:endParaRPr lang="en-US" altLang="en-US" sz="1200">
              <a:latin typeface="Verdana" panose="020B060403050404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a16="http://schemas.microsoft.com/office/drawing/2014/main" id="{7C3C18AC-1A92-37FA-5227-532F2B4598F5}"/>
              </a:ext>
            </a:extLst>
          </p:cNvPr>
          <p:cNvSpPr>
            <a:spLocks noGrp="1" noChangeArrowheads="1"/>
          </p:cNvSpPr>
          <p:nvPr>
            <p:ph type="title"/>
          </p:nvPr>
        </p:nvSpPr>
        <p:spPr/>
        <p:txBody>
          <a:bodyPr/>
          <a:lstStyle/>
          <a:p>
            <a:r>
              <a:rPr lang="en-US" altLang="en-US">
                <a:solidFill>
                  <a:schemeClr val="tx1"/>
                </a:solidFill>
              </a:rPr>
              <a:t>Brown v. Cara 307</a:t>
            </a:r>
          </a:p>
        </p:txBody>
      </p:sp>
      <p:sp>
        <p:nvSpPr>
          <p:cNvPr id="101378" name="Content Placeholder 2">
            <a:extLst>
              <a:ext uri="{FF2B5EF4-FFF2-40B4-BE49-F238E27FC236}">
                <a16:creationId xmlns:a16="http://schemas.microsoft.com/office/drawing/2014/main" id="{CA1ED259-6A7B-6DE3-2174-8C6690A43D2E}"/>
              </a:ext>
            </a:extLst>
          </p:cNvPr>
          <p:cNvSpPr>
            <a:spLocks noGrp="1" noChangeArrowheads="1"/>
          </p:cNvSpPr>
          <p:nvPr>
            <p:ph idx="1"/>
          </p:nvPr>
        </p:nvSpPr>
        <p:spPr/>
        <p:txBody>
          <a:bodyPr/>
          <a:lstStyle/>
          <a:p>
            <a:endParaRPr lang="en-US" altLang="en-US"/>
          </a:p>
          <a:p>
            <a:r>
              <a:rPr lang="en-US" altLang="en-US">
                <a:solidFill>
                  <a:srgbClr val="B90000"/>
                </a:solidFill>
              </a:rPr>
              <a:t>The Memorandum of Understanding</a:t>
            </a:r>
          </a:p>
          <a:p>
            <a:pPr lvl="1">
              <a:buFont typeface="Wingdings" pitchFamily="2" charset="2"/>
              <a:buNone/>
            </a:pPr>
            <a:r>
              <a:rPr lang="en-US" altLang="en-US"/>
              <a:t> </a:t>
            </a:r>
          </a:p>
        </p:txBody>
      </p:sp>
      <p:sp>
        <p:nvSpPr>
          <p:cNvPr id="101379" name="Slide Number Placeholder 3">
            <a:extLst>
              <a:ext uri="{FF2B5EF4-FFF2-40B4-BE49-F238E27FC236}">
                <a16:creationId xmlns:a16="http://schemas.microsoft.com/office/drawing/2014/main" id="{AF9C3FB1-5BBF-620E-4220-D61FAEFFDF5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6AF0969-E99A-C648-8D65-8A1FCD23A725}" type="slidenum">
              <a:rPr lang="en-US" altLang="en-US" sz="1200" smtClean="0">
                <a:latin typeface="Verdana" panose="020B0604030504040204" pitchFamily="34" charset="0"/>
              </a:rPr>
              <a:pPr>
                <a:spcBef>
                  <a:spcPct val="0"/>
                </a:spcBef>
                <a:buFontTx/>
                <a:buNone/>
              </a:pPr>
              <a:t>80</a:t>
            </a:fld>
            <a:endParaRPr lang="en-US" altLang="en-US" sz="1200">
              <a:latin typeface="Verdana" panose="020B0604030504040204" pitchFamily="34" charset="0"/>
            </a:endParaRPr>
          </a:p>
        </p:txBody>
      </p:sp>
      <p:sp>
        <p:nvSpPr>
          <p:cNvPr id="101380" name="TextBox 7">
            <a:extLst>
              <a:ext uri="{FF2B5EF4-FFF2-40B4-BE49-F238E27FC236}">
                <a16:creationId xmlns:a16="http://schemas.microsoft.com/office/drawing/2014/main" id="{21938276-10B8-7F45-E548-77DC8BF66E0F}"/>
              </a:ext>
            </a:extLst>
          </p:cNvPr>
          <p:cNvSpPr txBox="1">
            <a:spLocks noChangeArrowheads="1"/>
          </p:cNvSpPr>
          <p:nvPr/>
        </p:nvSpPr>
        <p:spPr bwMode="auto">
          <a:xfrm>
            <a:off x="762000" y="3352800"/>
            <a:ext cx="7732713" cy="1938338"/>
          </a:xfrm>
          <a:prstGeom prst="rect">
            <a:avLst/>
          </a:prstGeom>
          <a:solidFill>
            <a:schemeClr val="bg1"/>
          </a:solidFill>
          <a:ln w="9525">
            <a:solidFill>
              <a:srgbClr val="C000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000">
                <a:solidFill>
                  <a:schemeClr val="tx2"/>
                </a:solidFill>
                <a:latin typeface="Verdana" panose="020B0604030504040204" pitchFamily="34" charset="0"/>
              </a:rPr>
              <a:t>MOU: The parties will </a:t>
            </a:r>
            <a:r>
              <a:rPr lang="ja-JP" altLang="en-US" sz="2000">
                <a:solidFill>
                  <a:schemeClr val="tx2"/>
                </a:solidFill>
                <a:latin typeface="Verdana" panose="020B0604030504040204" pitchFamily="34" charset="0"/>
              </a:rPr>
              <a:t>“</a:t>
            </a:r>
            <a:r>
              <a:rPr lang="en-US" altLang="ja-JP" sz="2000">
                <a:solidFill>
                  <a:schemeClr val="tx2"/>
                </a:solidFill>
                <a:latin typeface="Verdana" panose="020B0604030504040204" pitchFamily="34" charset="0"/>
              </a:rPr>
              <a:t>work together to develop, </a:t>
            </a:r>
          </a:p>
          <a:p>
            <a:pPr>
              <a:spcBef>
                <a:spcPct val="0"/>
              </a:spcBef>
              <a:buFontTx/>
              <a:buNone/>
            </a:pPr>
            <a:r>
              <a:rPr lang="en-US" altLang="en-US" sz="2000">
                <a:solidFill>
                  <a:schemeClr val="tx2"/>
                </a:solidFill>
                <a:latin typeface="Verdana" panose="020B0604030504040204" pitchFamily="34" charset="0"/>
              </a:rPr>
              <a:t>build, market and manage</a:t>
            </a:r>
            <a:r>
              <a:rPr lang="ja-JP" altLang="en-US" sz="2000">
                <a:solidFill>
                  <a:schemeClr val="tx2"/>
                </a:solidFill>
                <a:latin typeface="Verdana" panose="020B0604030504040204" pitchFamily="34" charset="0"/>
              </a:rPr>
              <a:t>”</a:t>
            </a:r>
            <a:r>
              <a:rPr lang="en-US" altLang="ja-JP" sz="2000">
                <a:solidFill>
                  <a:schemeClr val="tx2"/>
                </a:solidFill>
                <a:latin typeface="Verdana" panose="020B0604030504040204" pitchFamily="34" charset="0"/>
              </a:rPr>
              <a:t> the property</a:t>
            </a:r>
          </a:p>
          <a:p>
            <a:pPr>
              <a:spcBef>
                <a:spcPct val="0"/>
              </a:spcBef>
              <a:buFontTx/>
              <a:buNone/>
            </a:pPr>
            <a:endParaRPr lang="en-US" altLang="en-US" sz="2000">
              <a:solidFill>
                <a:schemeClr val="tx2"/>
              </a:solidFill>
              <a:latin typeface="Verdana" panose="020B0604030504040204" pitchFamily="34" charset="0"/>
            </a:endParaRPr>
          </a:p>
          <a:p>
            <a:pPr>
              <a:spcBef>
                <a:spcPct val="0"/>
              </a:spcBef>
              <a:buFontTx/>
              <a:buNone/>
            </a:pPr>
            <a:r>
              <a:rPr lang="en-US" altLang="en-US" sz="2000">
                <a:solidFill>
                  <a:schemeClr val="tx2"/>
                </a:solidFill>
                <a:latin typeface="Verdana" panose="020B0604030504040204" pitchFamily="34" charset="0"/>
              </a:rPr>
              <a:t>Brown to front development costs of $175K</a:t>
            </a:r>
          </a:p>
          <a:p>
            <a:pPr>
              <a:spcBef>
                <a:spcPct val="0"/>
              </a:spcBef>
              <a:buFontTx/>
              <a:buNone/>
            </a:pPr>
            <a:endParaRPr lang="en-US" altLang="en-US" sz="2000">
              <a:solidFill>
                <a:schemeClr val="tx2"/>
              </a:solidFill>
              <a:latin typeface="Verdana" panose="020B0604030504040204" pitchFamily="34" charset="0"/>
            </a:endParaRPr>
          </a:p>
          <a:p>
            <a:pPr>
              <a:spcBef>
                <a:spcPct val="0"/>
              </a:spcBef>
              <a:buFontTx/>
              <a:buNone/>
            </a:pPr>
            <a:r>
              <a:rPr lang="en-US" altLang="en-US" sz="2000">
                <a:solidFill>
                  <a:schemeClr val="tx2"/>
                </a:solidFill>
                <a:latin typeface="Verdana" panose="020B0604030504040204" pitchFamily="34" charset="0"/>
              </a:rPr>
              <a:t>The parties intend to “enter into a formal contract shortly”</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59BB0F26-086B-8868-AFBF-FF4B8589A9ED}"/>
              </a:ext>
            </a:extLst>
          </p:cNvPr>
          <p:cNvSpPr>
            <a:spLocks noGrp="1" noChangeArrowheads="1"/>
          </p:cNvSpPr>
          <p:nvPr>
            <p:ph type="title"/>
          </p:nvPr>
        </p:nvSpPr>
        <p:spPr/>
        <p:txBody>
          <a:bodyPr/>
          <a:lstStyle/>
          <a:p>
            <a:r>
              <a:rPr lang="en-US" altLang="en-US">
                <a:solidFill>
                  <a:schemeClr val="tx1"/>
                </a:solidFill>
              </a:rPr>
              <a:t>Brown v. Cara</a:t>
            </a:r>
          </a:p>
        </p:txBody>
      </p:sp>
      <p:sp>
        <p:nvSpPr>
          <p:cNvPr id="102402" name="Content Placeholder 2">
            <a:extLst>
              <a:ext uri="{FF2B5EF4-FFF2-40B4-BE49-F238E27FC236}">
                <a16:creationId xmlns:a16="http://schemas.microsoft.com/office/drawing/2014/main" id="{5856D3B3-A3B6-9FEF-78B6-4AD0AE25A188}"/>
              </a:ext>
            </a:extLst>
          </p:cNvPr>
          <p:cNvSpPr>
            <a:spLocks noGrp="1" noChangeArrowheads="1"/>
          </p:cNvSpPr>
          <p:nvPr>
            <p:ph idx="1"/>
          </p:nvPr>
        </p:nvSpPr>
        <p:spPr/>
        <p:txBody>
          <a:bodyPr/>
          <a:lstStyle/>
          <a:p>
            <a:endParaRPr lang="en-US" altLang="en-US"/>
          </a:p>
          <a:p>
            <a:r>
              <a:rPr lang="en-US" altLang="en-US">
                <a:solidFill>
                  <a:srgbClr val="C00000"/>
                </a:solidFill>
              </a:rPr>
              <a:t>What was missing from the MOU?</a:t>
            </a:r>
          </a:p>
          <a:p>
            <a:pPr lvl="2">
              <a:buFont typeface="Wingdings" pitchFamily="2" charset="2"/>
              <a:buNone/>
            </a:pPr>
            <a:endParaRPr lang="en-US" altLang="en-US"/>
          </a:p>
        </p:txBody>
      </p:sp>
      <p:sp>
        <p:nvSpPr>
          <p:cNvPr id="102403" name="Slide Number Placeholder 3">
            <a:extLst>
              <a:ext uri="{FF2B5EF4-FFF2-40B4-BE49-F238E27FC236}">
                <a16:creationId xmlns:a16="http://schemas.microsoft.com/office/drawing/2014/main" id="{B936F989-5ED1-0780-7ABC-9CD795D3735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281F228-D966-CC4C-ABB3-9A0F8CABDFB7}" type="slidenum">
              <a:rPr lang="en-US" altLang="en-US" sz="1200" smtClean="0">
                <a:latin typeface="Verdana" panose="020B0604030504040204" pitchFamily="34" charset="0"/>
              </a:rPr>
              <a:pPr>
                <a:spcBef>
                  <a:spcPct val="0"/>
                </a:spcBef>
                <a:buFontTx/>
                <a:buNone/>
              </a:pPr>
              <a:t>81</a:t>
            </a:fld>
            <a:endParaRPr lang="en-US" altLang="en-US" sz="1200">
              <a:latin typeface="Verdana" panose="020B060403050404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BBEF1B27-95B7-599B-455B-DD9CFD040317}"/>
              </a:ext>
            </a:extLst>
          </p:cNvPr>
          <p:cNvSpPr>
            <a:spLocks noGrp="1" noChangeArrowheads="1"/>
          </p:cNvSpPr>
          <p:nvPr>
            <p:ph type="title"/>
          </p:nvPr>
        </p:nvSpPr>
        <p:spPr/>
        <p:txBody>
          <a:bodyPr/>
          <a:lstStyle/>
          <a:p>
            <a:r>
              <a:rPr lang="en-US" altLang="en-US">
                <a:solidFill>
                  <a:schemeClr val="tx1"/>
                </a:solidFill>
              </a:rPr>
              <a:t>Brown v. Cara</a:t>
            </a:r>
          </a:p>
        </p:txBody>
      </p:sp>
      <p:sp>
        <p:nvSpPr>
          <p:cNvPr id="103426" name="Content Placeholder 2">
            <a:extLst>
              <a:ext uri="{FF2B5EF4-FFF2-40B4-BE49-F238E27FC236}">
                <a16:creationId xmlns:a16="http://schemas.microsoft.com/office/drawing/2014/main" id="{4F4713BA-6FFC-F20C-98CE-47DEAF52B2CA}"/>
              </a:ext>
            </a:extLst>
          </p:cNvPr>
          <p:cNvSpPr>
            <a:spLocks noGrp="1" noChangeArrowheads="1"/>
          </p:cNvSpPr>
          <p:nvPr>
            <p:ph idx="1"/>
          </p:nvPr>
        </p:nvSpPr>
        <p:spPr/>
        <p:txBody>
          <a:bodyPr/>
          <a:lstStyle/>
          <a:p>
            <a:endParaRPr lang="en-US" altLang="en-US" dirty="0"/>
          </a:p>
          <a:p>
            <a:r>
              <a:rPr lang="en-US" altLang="en-US" dirty="0"/>
              <a:t>What was missing from the MOU?</a:t>
            </a:r>
          </a:p>
          <a:p>
            <a:pPr lvl="2"/>
            <a:r>
              <a:rPr lang="en-US" altLang="en-US" dirty="0"/>
              <a:t>Zoning approval?</a:t>
            </a:r>
          </a:p>
          <a:p>
            <a:pPr lvl="2"/>
            <a:r>
              <a:rPr lang="en-US" altLang="en-US" dirty="0"/>
              <a:t>Financing and construction contracts</a:t>
            </a:r>
          </a:p>
          <a:p>
            <a:pPr lvl="2"/>
            <a:r>
              <a:rPr lang="en-US" altLang="en-US" dirty="0"/>
              <a:t>Architectural plans</a:t>
            </a:r>
          </a:p>
          <a:p>
            <a:pPr lvl="2"/>
            <a:r>
              <a:rPr lang="en-US" altLang="en-US" dirty="0"/>
              <a:t>Equity stakes</a:t>
            </a:r>
          </a:p>
          <a:p>
            <a:pPr lvl="2"/>
            <a:r>
              <a:rPr lang="en-US" altLang="en-US" dirty="0"/>
              <a:t>What happened after the $175,000</a:t>
            </a:r>
          </a:p>
          <a:p>
            <a:pPr lvl="2">
              <a:buFont typeface="Wingdings" pitchFamily="2" charset="2"/>
              <a:buNone/>
            </a:pPr>
            <a:endParaRPr lang="en-US" altLang="en-US" dirty="0"/>
          </a:p>
        </p:txBody>
      </p:sp>
      <p:sp>
        <p:nvSpPr>
          <p:cNvPr id="103427" name="Slide Number Placeholder 3">
            <a:extLst>
              <a:ext uri="{FF2B5EF4-FFF2-40B4-BE49-F238E27FC236}">
                <a16:creationId xmlns:a16="http://schemas.microsoft.com/office/drawing/2014/main" id="{06C2F2AA-5EB8-75C5-6246-32E5F6B1C8C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E5FD4CB-CC80-B342-BC01-60C4455777B4}" type="slidenum">
              <a:rPr lang="en-US" altLang="en-US" sz="1200" smtClean="0">
                <a:latin typeface="Verdana" panose="020B0604030504040204" pitchFamily="34" charset="0"/>
              </a:rPr>
              <a:pPr>
                <a:spcBef>
                  <a:spcPct val="0"/>
                </a:spcBef>
                <a:buFontTx/>
                <a:buNone/>
              </a:pPr>
              <a:t>82</a:t>
            </a:fld>
            <a:endParaRPr lang="en-US" altLang="en-US" sz="1200">
              <a:latin typeface="Verdana" panose="020B060403050404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95FABA4A-AA50-8A56-1FCB-BE2AB0A8DADA}"/>
              </a:ext>
            </a:extLst>
          </p:cNvPr>
          <p:cNvSpPr>
            <a:spLocks noGrp="1" noChangeArrowheads="1"/>
          </p:cNvSpPr>
          <p:nvPr>
            <p:ph type="title"/>
          </p:nvPr>
        </p:nvSpPr>
        <p:spPr/>
        <p:txBody>
          <a:bodyPr/>
          <a:lstStyle/>
          <a:p>
            <a:r>
              <a:rPr lang="en-US" altLang="en-US">
                <a:solidFill>
                  <a:schemeClr val="tx1"/>
                </a:solidFill>
              </a:rPr>
              <a:t>Brown v. Cara</a:t>
            </a:r>
          </a:p>
        </p:txBody>
      </p:sp>
      <p:sp>
        <p:nvSpPr>
          <p:cNvPr id="55299" name="Content Placeholder 2">
            <a:extLst>
              <a:ext uri="{FF2B5EF4-FFF2-40B4-BE49-F238E27FC236}">
                <a16:creationId xmlns:a16="http://schemas.microsoft.com/office/drawing/2014/main" id="{665BCEC8-144C-0DCA-3795-3D6B7753CE85}"/>
              </a:ext>
            </a:extLst>
          </p:cNvPr>
          <p:cNvSpPr>
            <a:spLocks noGrp="1"/>
          </p:cNvSpPr>
          <p:nvPr>
            <p:ph idx="1"/>
          </p:nvPr>
        </p:nvSpPr>
        <p:spPr/>
        <p:txBody>
          <a:bodyPr/>
          <a:lstStyle/>
          <a:p>
            <a:pPr>
              <a:defRPr/>
            </a:pPr>
            <a:r>
              <a:rPr lang="en-US" dirty="0">
                <a:solidFill>
                  <a:srgbClr val="C00000"/>
                </a:solidFill>
                <a:ea typeface="+mn-ea"/>
                <a:cs typeface="+mn-cs"/>
              </a:rPr>
              <a:t>Why did Cara back off the deal?</a:t>
            </a:r>
          </a:p>
          <a:p>
            <a:pPr lvl="1">
              <a:buFont typeface="Wingdings" pitchFamily="2" charset="2"/>
              <a:buChar char="o"/>
              <a:defRPr/>
            </a:pPr>
            <a:r>
              <a:rPr lang="en-US" dirty="0">
                <a:solidFill>
                  <a:srgbClr val="000000"/>
                </a:solidFill>
                <a:ea typeface="+mn-ea"/>
                <a:cs typeface="+mn-cs"/>
              </a:rPr>
              <a:t> And just what part of town was this?</a:t>
            </a:r>
          </a:p>
        </p:txBody>
      </p:sp>
      <p:sp>
        <p:nvSpPr>
          <p:cNvPr id="104451" name="Slide Number Placeholder 3">
            <a:extLst>
              <a:ext uri="{FF2B5EF4-FFF2-40B4-BE49-F238E27FC236}">
                <a16:creationId xmlns:a16="http://schemas.microsoft.com/office/drawing/2014/main" id="{741CBC6A-B096-161E-CF27-983A8CC680F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C172FD6-B9E8-DE41-B307-7AE691B9A399}" type="slidenum">
              <a:rPr lang="en-US" altLang="en-US" sz="1200" smtClean="0">
                <a:latin typeface="Verdana" panose="020B0604030504040204" pitchFamily="34" charset="0"/>
              </a:rPr>
              <a:pPr>
                <a:spcBef>
                  <a:spcPct val="0"/>
                </a:spcBef>
                <a:buFontTx/>
                <a:buNone/>
              </a:pPr>
              <a:t>83</a:t>
            </a:fld>
            <a:endParaRPr lang="en-US" altLang="en-US" sz="1200">
              <a:latin typeface="Verdana" panose="020B060403050404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64EEC363-F627-C904-92BE-DD4EABB57F14}"/>
              </a:ext>
            </a:extLst>
          </p:cNvPr>
          <p:cNvSpPr>
            <a:spLocks noGrp="1" noChangeArrowheads="1"/>
          </p:cNvSpPr>
          <p:nvPr>
            <p:ph type="title"/>
          </p:nvPr>
        </p:nvSpPr>
        <p:spPr/>
        <p:txBody>
          <a:bodyPr/>
          <a:lstStyle/>
          <a:p>
            <a:r>
              <a:rPr lang="en-US" altLang="en-US">
                <a:solidFill>
                  <a:schemeClr val="tx1"/>
                </a:solidFill>
              </a:rPr>
              <a:t>Brown v. Cara</a:t>
            </a:r>
          </a:p>
        </p:txBody>
      </p:sp>
      <p:sp>
        <p:nvSpPr>
          <p:cNvPr id="55299" name="Content Placeholder 2">
            <a:extLst>
              <a:ext uri="{FF2B5EF4-FFF2-40B4-BE49-F238E27FC236}">
                <a16:creationId xmlns:a16="http://schemas.microsoft.com/office/drawing/2014/main" id="{1D7342D6-F0A8-4D8B-ABA4-841D64E477BC}"/>
              </a:ext>
            </a:extLst>
          </p:cNvPr>
          <p:cNvSpPr>
            <a:spLocks noGrp="1"/>
          </p:cNvSpPr>
          <p:nvPr>
            <p:ph idx="1"/>
          </p:nvPr>
        </p:nvSpPr>
        <p:spPr/>
        <p:txBody>
          <a:bodyPr/>
          <a:lstStyle/>
          <a:p>
            <a:pPr>
              <a:defRPr/>
            </a:pPr>
            <a:r>
              <a:rPr lang="en-US" dirty="0">
                <a:solidFill>
                  <a:schemeClr val="accent6"/>
                </a:solidFill>
                <a:ea typeface="+mn-ea"/>
                <a:cs typeface="+mn-cs"/>
              </a:rPr>
              <a:t>Why did Cara back off the deal?</a:t>
            </a:r>
          </a:p>
          <a:p>
            <a:pPr lvl="1">
              <a:buFont typeface="Wingdings" pitchFamily="2" charset="2"/>
              <a:buChar char="o"/>
              <a:defRPr/>
            </a:pPr>
            <a:r>
              <a:rPr lang="en-US" dirty="0">
                <a:solidFill>
                  <a:schemeClr val="accent6"/>
                </a:solidFill>
                <a:ea typeface="+mn-ea"/>
                <a:cs typeface="+mn-cs"/>
              </a:rPr>
              <a:t> And just what part of town?</a:t>
            </a:r>
          </a:p>
        </p:txBody>
      </p:sp>
      <p:sp>
        <p:nvSpPr>
          <p:cNvPr id="105475" name="Slide Number Placeholder 3">
            <a:extLst>
              <a:ext uri="{FF2B5EF4-FFF2-40B4-BE49-F238E27FC236}">
                <a16:creationId xmlns:a16="http://schemas.microsoft.com/office/drawing/2014/main" id="{3C0CE0BB-30FB-C7E2-3E74-F3B91D0B291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64274AC-E461-DC41-B776-922122D064CE}" type="slidenum">
              <a:rPr lang="en-US" altLang="en-US" sz="1200" smtClean="0">
                <a:latin typeface="Verdana" panose="020B0604030504040204" pitchFamily="34" charset="0"/>
              </a:rPr>
              <a:pPr>
                <a:spcBef>
                  <a:spcPct val="0"/>
                </a:spcBef>
                <a:buFontTx/>
                <a:buNone/>
              </a:pPr>
              <a:t>84</a:t>
            </a:fld>
            <a:endParaRPr lang="en-US" altLang="en-US" sz="1200">
              <a:latin typeface="Verdana" panose="020B0604030504040204" pitchFamily="34" charset="0"/>
            </a:endParaRPr>
          </a:p>
        </p:txBody>
      </p:sp>
      <p:pic>
        <p:nvPicPr>
          <p:cNvPr id="105476" name="Picture 1">
            <a:extLst>
              <a:ext uri="{FF2B5EF4-FFF2-40B4-BE49-F238E27FC236}">
                <a16:creationId xmlns:a16="http://schemas.microsoft.com/office/drawing/2014/main" id="{21457748-8096-B22C-3068-C6F9D81ABF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84488"/>
            <a:ext cx="6237288"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a:extLst>
              <a:ext uri="{FF2B5EF4-FFF2-40B4-BE49-F238E27FC236}">
                <a16:creationId xmlns:a16="http://schemas.microsoft.com/office/drawing/2014/main" id="{50B5FC86-BFD8-5155-F362-5BB87FF89F8A}"/>
              </a:ext>
            </a:extLst>
          </p:cNvPr>
          <p:cNvSpPr>
            <a:spLocks noGrp="1" noChangeArrowheads="1"/>
          </p:cNvSpPr>
          <p:nvPr>
            <p:ph type="title"/>
          </p:nvPr>
        </p:nvSpPr>
        <p:spPr/>
        <p:txBody>
          <a:bodyPr/>
          <a:lstStyle/>
          <a:p>
            <a:r>
              <a:rPr lang="en-US" altLang="en-US">
                <a:solidFill>
                  <a:schemeClr val="tx1"/>
                </a:solidFill>
              </a:rPr>
              <a:t>Brown v. Cara: </a:t>
            </a:r>
            <a:br>
              <a:rPr lang="en-US" altLang="en-US"/>
            </a:br>
            <a:r>
              <a:rPr lang="en-US" altLang="en-US"/>
              <a:t>What happened to the area?</a:t>
            </a:r>
          </a:p>
        </p:txBody>
      </p:sp>
      <p:pic>
        <p:nvPicPr>
          <p:cNvPr id="106498" name="Picture 3">
            <a:extLst>
              <a:ext uri="{FF2B5EF4-FFF2-40B4-BE49-F238E27FC236}">
                <a16:creationId xmlns:a16="http://schemas.microsoft.com/office/drawing/2014/main" id="{D633799A-8AC3-FF06-64BF-52FE4685F8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00250" y="2147888"/>
            <a:ext cx="5143500" cy="3429000"/>
          </a:xfrm>
          <a:noFill/>
        </p:spPr>
      </p:pic>
      <p:sp>
        <p:nvSpPr>
          <p:cNvPr id="106499" name="Slide Number Placeholder 3">
            <a:extLst>
              <a:ext uri="{FF2B5EF4-FFF2-40B4-BE49-F238E27FC236}">
                <a16:creationId xmlns:a16="http://schemas.microsoft.com/office/drawing/2014/main" id="{9D3FEA46-FBFD-C82F-B741-EDE5611B718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628E3EA-2726-984E-9B65-DF2A96855F8F}" type="slidenum">
              <a:rPr lang="en-US" altLang="en-US" sz="1200" smtClean="0">
                <a:latin typeface="Verdana" panose="020B0604030504040204" pitchFamily="34" charset="0"/>
              </a:rPr>
              <a:pPr>
                <a:spcBef>
                  <a:spcPct val="0"/>
                </a:spcBef>
                <a:buFontTx/>
                <a:buNone/>
              </a:pPr>
              <a:t>85</a:t>
            </a:fld>
            <a:endParaRPr lang="en-US" altLang="en-US" sz="1200">
              <a:latin typeface="Verdana" panose="020B0604030504040204" pitchFamily="34" charset="0"/>
            </a:endParaRPr>
          </a:p>
        </p:txBody>
      </p:sp>
      <p:sp>
        <p:nvSpPr>
          <p:cNvPr id="8" name="TextBox 7">
            <a:extLst>
              <a:ext uri="{FF2B5EF4-FFF2-40B4-BE49-F238E27FC236}">
                <a16:creationId xmlns:a16="http://schemas.microsoft.com/office/drawing/2014/main" id="{A89240A8-19B3-2CDF-49BF-74E9D20AE1C7}"/>
              </a:ext>
            </a:extLst>
          </p:cNvPr>
          <p:cNvSpPr txBox="1"/>
          <p:nvPr/>
        </p:nvSpPr>
        <p:spPr>
          <a:xfrm>
            <a:off x="4724400" y="2590800"/>
            <a:ext cx="2557463" cy="369888"/>
          </a:xfrm>
          <a:prstGeom prst="rect">
            <a:avLst/>
          </a:prstGeom>
          <a:solidFill>
            <a:srgbClr val="FFFFFF"/>
          </a:solidFill>
          <a:ln>
            <a:solidFill>
              <a:schemeClr val="accent2"/>
            </a:solidFill>
          </a:ln>
        </p:spPr>
        <p:txBody>
          <a:bodyPr wrap="none">
            <a:spAutoFit/>
          </a:bodyPr>
          <a:lstStyle/>
          <a:p>
            <a:pPr>
              <a:defRPr/>
            </a:pPr>
            <a:r>
              <a:rPr lang="en-US" dirty="0" err="1">
                <a:solidFill>
                  <a:schemeClr val="accent6"/>
                </a:solidFill>
                <a:ea typeface="+mn-ea"/>
              </a:rPr>
              <a:t>Dumbo</a:t>
            </a:r>
            <a:r>
              <a:rPr lang="en-US" dirty="0">
                <a:solidFill>
                  <a:schemeClr val="accent6"/>
                </a:solidFill>
                <a:ea typeface="+mn-ea"/>
              </a:rPr>
              <a:t> in the 1980s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id="{7BF4C263-8749-B040-BDF9-7795E4E48745}"/>
              </a:ext>
            </a:extLst>
          </p:cNvPr>
          <p:cNvSpPr>
            <a:spLocks noGrp="1" noChangeArrowheads="1"/>
          </p:cNvSpPr>
          <p:nvPr>
            <p:ph type="title"/>
          </p:nvPr>
        </p:nvSpPr>
        <p:spPr/>
        <p:txBody>
          <a:bodyPr/>
          <a:lstStyle/>
          <a:p>
            <a:r>
              <a:rPr lang="en-US" altLang="en-US">
                <a:solidFill>
                  <a:schemeClr val="tx1"/>
                </a:solidFill>
              </a:rPr>
              <a:t>Brown v. Cara: </a:t>
            </a:r>
            <a:br>
              <a:rPr lang="en-US" altLang="en-US">
                <a:solidFill>
                  <a:schemeClr val="tx1"/>
                </a:solidFill>
              </a:rPr>
            </a:br>
            <a:r>
              <a:rPr lang="en-US" altLang="en-US">
                <a:solidFill>
                  <a:schemeClr val="tx1"/>
                </a:solidFill>
              </a:rPr>
              <a:t>What happened to the area?</a:t>
            </a:r>
          </a:p>
        </p:txBody>
      </p:sp>
      <p:sp>
        <p:nvSpPr>
          <p:cNvPr id="107522" name="Slide Number Placeholder 3">
            <a:extLst>
              <a:ext uri="{FF2B5EF4-FFF2-40B4-BE49-F238E27FC236}">
                <a16:creationId xmlns:a16="http://schemas.microsoft.com/office/drawing/2014/main" id="{C2838B92-2CDA-70F0-CD36-266B18D1A11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A8AAFDC-BB73-BF45-9613-419DD514439E}" type="slidenum">
              <a:rPr lang="en-US" altLang="en-US" sz="1200" smtClean="0">
                <a:latin typeface="Verdana" panose="020B0604030504040204" pitchFamily="34" charset="0"/>
              </a:rPr>
              <a:pPr>
                <a:spcBef>
                  <a:spcPct val="0"/>
                </a:spcBef>
                <a:buFontTx/>
                <a:buNone/>
              </a:pPr>
              <a:t>86</a:t>
            </a:fld>
            <a:endParaRPr lang="en-US" altLang="en-US" sz="1200">
              <a:latin typeface="Verdana" panose="020B0604030504040204" pitchFamily="34" charset="0"/>
            </a:endParaRPr>
          </a:p>
        </p:txBody>
      </p:sp>
      <p:sp>
        <p:nvSpPr>
          <p:cNvPr id="107523" name="TextBox 4">
            <a:extLst>
              <a:ext uri="{FF2B5EF4-FFF2-40B4-BE49-F238E27FC236}">
                <a16:creationId xmlns:a16="http://schemas.microsoft.com/office/drawing/2014/main" id="{36D83E65-92AB-DA63-8BC0-DCFE90F92E87}"/>
              </a:ext>
            </a:extLst>
          </p:cNvPr>
          <p:cNvSpPr txBox="1">
            <a:spLocks noChangeArrowheads="1"/>
          </p:cNvSpPr>
          <p:nvPr/>
        </p:nvSpPr>
        <p:spPr bwMode="auto">
          <a:xfrm>
            <a:off x="5486400" y="2057400"/>
            <a:ext cx="3657600" cy="2862263"/>
          </a:xfrm>
          <a:prstGeom prst="rect">
            <a:avLst/>
          </a:prstGeom>
          <a:solidFill>
            <a:schemeClr val="bg1"/>
          </a:solidFill>
          <a:ln w="9525">
            <a:solidFill>
              <a:srgbClr val="C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B90000"/>
                </a:solidFill>
                <a:latin typeface="Verdana" panose="020B0604030504040204" pitchFamily="34" charset="0"/>
              </a:rPr>
              <a:t>Dumbo has emerged as one of New York City's premier arts districts, with a cluster of for-profit art galleries and such not-for-profit institutions as the </a:t>
            </a:r>
            <a:r>
              <a:rPr lang="en-US" altLang="en-US" sz="1800">
                <a:solidFill>
                  <a:srgbClr val="B90000"/>
                </a:solidFill>
                <a:latin typeface="Verdana" panose="020B0604030504040204" pitchFamily="34" charset="0"/>
                <a:hlinkClick r:id="rId2" tooltip="St. Ann's Warehouse"/>
              </a:rPr>
              <a:t>St. Ann's Warehouse</a:t>
            </a:r>
            <a:r>
              <a:rPr lang="en-US" altLang="en-US" sz="1800">
                <a:solidFill>
                  <a:srgbClr val="B90000"/>
                </a:solidFill>
                <a:latin typeface="Verdana" panose="020B0604030504040204" pitchFamily="34" charset="0"/>
              </a:rPr>
              <a:t> and the </a:t>
            </a:r>
            <a:r>
              <a:rPr lang="en-US" altLang="en-US" sz="1800">
                <a:solidFill>
                  <a:srgbClr val="B90000"/>
                </a:solidFill>
                <a:latin typeface="Verdana" panose="020B0604030504040204" pitchFamily="34" charset="0"/>
                <a:hlinkClick r:id="rId3" tooltip="A.I.R. Gallery"/>
              </a:rPr>
              <a:t>A.I.R. Gallery</a:t>
            </a:r>
            <a:r>
              <a:rPr lang="en-US" altLang="en-US" sz="1800">
                <a:solidFill>
                  <a:srgbClr val="B90000"/>
                </a:solidFill>
                <a:latin typeface="Verdana" panose="020B0604030504040204" pitchFamily="34" charset="0"/>
              </a:rPr>
              <a:t>. Chef </a:t>
            </a:r>
            <a:r>
              <a:rPr lang="en-US" altLang="en-US" sz="1800">
                <a:solidFill>
                  <a:srgbClr val="B90000"/>
                </a:solidFill>
                <a:latin typeface="Verdana" panose="020B0604030504040204" pitchFamily="34" charset="0"/>
                <a:hlinkClick r:id="rId4" tooltip="Chocolate with Jacques Torres"/>
              </a:rPr>
              <a:t>Jacques Torres</a:t>
            </a:r>
            <a:r>
              <a:rPr lang="en-US" altLang="en-US" sz="1800">
                <a:solidFill>
                  <a:srgbClr val="B90000"/>
                </a:solidFill>
                <a:latin typeface="Verdana" panose="020B0604030504040204" pitchFamily="34" charset="0"/>
              </a:rPr>
              <a:t> opened a </a:t>
            </a:r>
            <a:r>
              <a:rPr lang="en-US" altLang="en-US" sz="1800">
                <a:solidFill>
                  <a:srgbClr val="B90000"/>
                </a:solidFill>
                <a:latin typeface="Verdana" panose="020B0604030504040204" pitchFamily="34" charset="0"/>
                <a:hlinkClick r:id="rId5" tooltip="Chocolate"/>
              </a:rPr>
              <a:t>chocolate</a:t>
            </a:r>
            <a:r>
              <a:rPr lang="en-US" altLang="en-US" sz="1800">
                <a:solidFill>
                  <a:srgbClr val="B90000"/>
                </a:solidFill>
                <a:latin typeface="Verdana" panose="020B0604030504040204" pitchFamily="34" charset="0"/>
              </a:rPr>
              <a:t> factory in Dumbo in December 2000. </a:t>
            </a:r>
          </a:p>
        </p:txBody>
      </p:sp>
      <p:sp>
        <p:nvSpPr>
          <p:cNvPr id="6" name="TextBox 5">
            <a:extLst>
              <a:ext uri="{FF2B5EF4-FFF2-40B4-BE49-F238E27FC236}">
                <a16:creationId xmlns:a16="http://schemas.microsoft.com/office/drawing/2014/main" id="{A26FCFA1-A999-C21F-AA09-1672F677A13D}"/>
              </a:ext>
            </a:extLst>
          </p:cNvPr>
          <p:cNvSpPr txBox="1"/>
          <p:nvPr/>
        </p:nvSpPr>
        <p:spPr>
          <a:xfrm>
            <a:off x="1143000" y="1828800"/>
            <a:ext cx="1746250" cy="369888"/>
          </a:xfrm>
          <a:prstGeom prst="rect">
            <a:avLst/>
          </a:prstGeom>
          <a:solidFill>
            <a:schemeClr val="bg2"/>
          </a:solidFill>
          <a:ln>
            <a:solidFill>
              <a:srgbClr val="C00000"/>
            </a:solidFill>
          </a:ln>
        </p:spPr>
        <p:txBody>
          <a:bodyPr>
            <a:spAutoFit/>
          </a:bodyPr>
          <a:lstStyle/>
          <a:p>
            <a:pPr>
              <a:defRPr/>
            </a:pPr>
            <a:r>
              <a:rPr lang="en-US" dirty="0" err="1">
                <a:solidFill>
                  <a:schemeClr val="accent6"/>
                </a:solidFill>
                <a:ea typeface="+mn-ea"/>
              </a:rPr>
              <a:t>Dumbo</a:t>
            </a:r>
            <a:r>
              <a:rPr lang="en-US" dirty="0">
                <a:solidFill>
                  <a:schemeClr val="accent6"/>
                </a:solidFill>
                <a:ea typeface="+mn-ea"/>
              </a:rPr>
              <a:t> today</a:t>
            </a:r>
          </a:p>
        </p:txBody>
      </p:sp>
      <p:pic>
        <p:nvPicPr>
          <p:cNvPr id="107525" name="Picture 2">
            <a:extLst>
              <a:ext uri="{FF2B5EF4-FFF2-40B4-BE49-F238E27FC236}">
                <a16:creationId xmlns:a16="http://schemas.microsoft.com/office/drawing/2014/main" id="{767E3870-BB1C-8D8A-5FCB-7D20CBC8304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667000"/>
            <a:ext cx="5029200"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a:extLst>
              <a:ext uri="{FF2B5EF4-FFF2-40B4-BE49-F238E27FC236}">
                <a16:creationId xmlns:a16="http://schemas.microsoft.com/office/drawing/2014/main" id="{CACC070A-0086-5E93-A483-90C505EE4652}"/>
              </a:ext>
            </a:extLst>
          </p:cNvPr>
          <p:cNvSpPr>
            <a:spLocks noGrp="1" noChangeArrowheads="1"/>
          </p:cNvSpPr>
          <p:nvPr>
            <p:ph type="title"/>
          </p:nvPr>
        </p:nvSpPr>
        <p:spPr/>
        <p:txBody>
          <a:bodyPr/>
          <a:lstStyle/>
          <a:p>
            <a:r>
              <a:rPr lang="en-US" altLang="en-US">
                <a:solidFill>
                  <a:schemeClr val="tx1"/>
                </a:solidFill>
              </a:rPr>
              <a:t>Brown v. Cara: </a:t>
            </a:r>
            <a:br>
              <a:rPr lang="en-US" altLang="en-US"/>
            </a:br>
            <a:r>
              <a:rPr lang="en-US" altLang="en-US"/>
              <a:t>What happened to 100 Jay?</a:t>
            </a:r>
          </a:p>
        </p:txBody>
      </p:sp>
      <p:sp>
        <p:nvSpPr>
          <p:cNvPr id="108546" name="Content Placeholder 2">
            <a:extLst>
              <a:ext uri="{FF2B5EF4-FFF2-40B4-BE49-F238E27FC236}">
                <a16:creationId xmlns:a16="http://schemas.microsoft.com/office/drawing/2014/main" id="{045E9AF0-ADBB-D969-DD20-DEC86DC8394B}"/>
              </a:ext>
            </a:extLst>
          </p:cNvPr>
          <p:cNvSpPr>
            <a:spLocks noGrp="1" noChangeArrowheads="1"/>
          </p:cNvSpPr>
          <p:nvPr>
            <p:ph idx="1"/>
          </p:nvPr>
        </p:nvSpPr>
        <p:spPr>
          <a:xfrm>
            <a:off x="-457200" y="1676400"/>
            <a:ext cx="9220200" cy="4495800"/>
          </a:xfrm>
        </p:spPr>
        <p:txBody>
          <a:bodyPr/>
          <a:lstStyle/>
          <a:p>
            <a:pPr lvl="2">
              <a:buFont typeface="Wingdings" pitchFamily="2" charset="2"/>
              <a:buNone/>
            </a:pPr>
            <a:r>
              <a:rPr lang="en-US" altLang="en-US" sz="1800"/>
              <a:t>	</a:t>
            </a:r>
            <a:r>
              <a:rPr lang="en-US" altLang="en-US" sz="1600"/>
              <a:t>Rising 33 stories alongside the Manhattan Bridge, J Condo is Brooklyn</a:t>
            </a:r>
            <a:r>
              <a:rPr lang="ja-JP" altLang="en-US" sz="1600"/>
              <a:t>’</a:t>
            </a:r>
            <a:r>
              <a:rPr lang="en-US" altLang="ja-JP" sz="1600"/>
              <a:t>s premiere luxury residential building. </a:t>
            </a:r>
          </a:p>
          <a:p>
            <a:pPr lvl="2">
              <a:buFont typeface="Wingdings" pitchFamily="2" charset="2"/>
              <a:buNone/>
            </a:pPr>
            <a:br>
              <a:rPr lang="en-US" altLang="en-US" sz="1600"/>
            </a:br>
            <a:r>
              <a:rPr lang="en-US" altLang="en-US" sz="1600"/>
              <a:t>As the tallest building in Dumbo, J Condo adds an easily recognizable icon to the Brooklyn skyline with its dramatic curved, sail-like façade of floor to ceiling windows that maximizes the building</a:t>
            </a:r>
            <a:r>
              <a:rPr lang="ja-JP" altLang="en-US" sz="1600"/>
              <a:t>’</a:t>
            </a:r>
            <a:r>
              <a:rPr lang="en-US" altLang="ja-JP" sz="1600"/>
              <a:t>s abundant natural light and offers magnificent panoramic views of Manhattan, Brooklyn, the East River, and New York Harbor.</a:t>
            </a:r>
          </a:p>
          <a:p>
            <a:pPr lvl="2">
              <a:buFont typeface="Wingdings" pitchFamily="2" charset="2"/>
              <a:buNone/>
            </a:pPr>
            <a:endParaRPr lang="en-US" altLang="en-US"/>
          </a:p>
        </p:txBody>
      </p:sp>
      <p:sp>
        <p:nvSpPr>
          <p:cNvPr id="108547" name="Slide Number Placeholder 3">
            <a:extLst>
              <a:ext uri="{FF2B5EF4-FFF2-40B4-BE49-F238E27FC236}">
                <a16:creationId xmlns:a16="http://schemas.microsoft.com/office/drawing/2014/main" id="{F755CAEA-7DA7-8328-5886-45FDE945C39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EB1A289-217F-D84F-935B-E2398DB35B68}" type="slidenum">
              <a:rPr lang="en-US" altLang="en-US" sz="1200" smtClean="0">
                <a:latin typeface="Verdana" panose="020B0604030504040204" pitchFamily="34" charset="0"/>
              </a:rPr>
              <a:pPr>
                <a:spcBef>
                  <a:spcPct val="0"/>
                </a:spcBef>
                <a:buFontTx/>
                <a:buNone/>
              </a:pPr>
              <a:t>87</a:t>
            </a:fld>
            <a:endParaRPr lang="en-US" altLang="en-US" sz="1200">
              <a:latin typeface="Verdana" panose="020B0604030504040204" pitchFamily="34" charset="0"/>
            </a:endParaRPr>
          </a:p>
        </p:txBody>
      </p:sp>
      <p:pic>
        <p:nvPicPr>
          <p:cNvPr id="108548" name="Picture 4">
            <a:extLst>
              <a:ext uri="{FF2B5EF4-FFF2-40B4-BE49-F238E27FC236}">
                <a16:creationId xmlns:a16="http://schemas.microsoft.com/office/drawing/2014/main" id="{D001723B-0FAD-848D-8832-A6D3680DF9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962400"/>
            <a:ext cx="3886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a:extLst>
              <a:ext uri="{FF2B5EF4-FFF2-40B4-BE49-F238E27FC236}">
                <a16:creationId xmlns:a16="http://schemas.microsoft.com/office/drawing/2014/main" id="{2E09AEF3-28AE-C927-0ABB-3E85435B5CCD}"/>
              </a:ext>
            </a:extLst>
          </p:cNvPr>
          <p:cNvSpPr>
            <a:spLocks noGrp="1" noChangeArrowheads="1"/>
          </p:cNvSpPr>
          <p:nvPr>
            <p:ph type="title" idx="4294967295"/>
          </p:nvPr>
        </p:nvSpPr>
        <p:spPr>
          <a:xfrm>
            <a:off x="533400" y="233363"/>
            <a:ext cx="8001000" cy="1216025"/>
          </a:xfrm>
        </p:spPr>
        <p:txBody>
          <a:bodyPr/>
          <a:lstStyle/>
          <a:p>
            <a:r>
              <a:rPr lang="en-US" altLang="en-US">
                <a:solidFill>
                  <a:schemeClr val="tx1"/>
                </a:solidFill>
              </a:rPr>
              <a:t>Brown v. Cara: </a:t>
            </a:r>
            <a:br>
              <a:rPr lang="en-US" altLang="en-US">
                <a:solidFill>
                  <a:schemeClr val="tx1"/>
                </a:solidFill>
              </a:rPr>
            </a:br>
            <a:r>
              <a:rPr lang="en-US" altLang="en-US">
                <a:solidFill>
                  <a:schemeClr val="tx1"/>
                </a:solidFill>
              </a:rPr>
              <a:t>What happened to 100 Jay?</a:t>
            </a:r>
          </a:p>
        </p:txBody>
      </p:sp>
      <p:sp>
        <p:nvSpPr>
          <p:cNvPr id="109570" name="Content Placeholder 2">
            <a:extLst>
              <a:ext uri="{FF2B5EF4-FFF2-40B4-BE49-F238E27FC236}">
                <a16:creationId xmlns:a16="http://schemas.microsoft.com/office/drawing/2014/main" id="{CDEB9EF0-1179-EDE0-4779-E885784E77BF}"/>
              </a:ext>
            </a:extLst>
          </p:cNvPr>
          <p:cNvSpPr>
            <a:spLocks noGrp="1" noChangeArrowheads="1"/>
          </p:cNvSpPr>
          <p:nvPr>
            <p:ph idx="4294967295"/>
          </p:nvPr>
        </p:nvSpPr>
        <p:spPr>
          <a:xfrm>
            <a:off x="0" y="1676400"/>
            <a:ext cx="9220200" cy="4495800"/>
          </a:xfrm>
        </p:spPr>
        <p:txBody>
          <a:bodyPr/>
          <a:lstStyle/>
          <a:p>
            <a:pPr lvl="2">
              <a:buFont typeface="Wingdings" pitchFamily="2" charset="2"/>
              <a:buNone/>
            </a:pPr>
            <a:endParaRPr lang="en-US" altLang="en-US" sz="1800"/>
          </a:p>
          <a:p>
            <a:pPr lvl="2">
              <a:buFont typeface="Wingdings" pitchFamily="2" charset="2"/>
              <a:buNone/>
            </a:pPr>
            <a:r>
              <a:rPr lang="en-US" altLang="en-US" sz="3200">
                <a:solidFill>
                  <a:srgbClr val="C00000"/>
                </a:solidFill>
              </a:rPr>
              <a:t>Does this suggest why the deal didn</a:t>
            </a:r>
            <a:r>
              <a:rPr lang="ja-JP" altLang="en-US" sz="3200">
                <a:solidFill>
                  <a:srgbClr val="C00000"/>
                </a:solidFill>
              </a:rPr>
              <a:t>’</a:t>
            </a:r>
            <a:r>
              <a:rPr lang="en-US" altLang="ja-JP" sz="3200">
                <a:solidFill>
                  <a:srgbClr val="C00000"/>
                </a:solidFill>
              </a:rPr>
              <a:t>t happen?</a:t>
            </a:r>
          </a:p>
          <a:p>
            <a:pPr lvl="2">
              <a:buFont typeface="Wingdings" pitchFamily="2" charset="2"/>
              <a:buNone/>
            </a:pPr>
            <a:endParaRPr lang="en-US" altLang="en-US">
              <a:solidFill>
                <a:schemeClr val="accent2"/>
              </a:solidFill>
            </a:endParaRPr>
          </a:p>
        </p:txBody>
      </p:sp>
      <p:sp>
        <p:nvSpPr>
          <p:cNvPr id="109571" name="Slide Number Placeholder 3">
            <a:extLst>
              <a:ext uri="{FF2B5EF4-FFF2-40B4-BE49-F238E27FC236}">
                <a16:creationId xmlns:a16="http://schemas.microsoft.com/office/drawing/2014/main" id="{19F02D90-231A-DF32-CA8E-C1E8B4AEF38D}"/>
              </a:ext>
            </a:extLst>
          </p:cNvPr>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114642B3-F445-B84E-898C-FA6F8E4C937F}" type="slidenum">
              <a:rPr lang="en-US" altLang="en-US" sz="1200">
                <a:latin typeface="Verdana" panose="020B0604030504040204" pitchFamily="34" charset="0"/>
              </a:rPr>
              <a:pPr algn="r" eaLnBrk="1" hangingPunct="1">
                <a:spcBef>
                  <a:spcPct val="0"/>
                </a:spcBef>
                <a:buFontTx/>
                <a:buNone/>
              </a:pPr>
              <a:t>88</a:t>
            </a:fld>
            <a:endParaRPr lang="en-US" altLang="en-US" sz="1200">
              <a:latin typeface="Verdana" panose="020B0604030504040204" pitchFamily="34" charset="0"/>
            </a:endParaRPr>
          </a:p>
        </p:txBody>
      </p:sp>
      <p:sp>
        <p:nvSpPr>
          <p:cNvPr id="3" name="TextBox 2">
            <a:extLst>
              <a:ext uri="{FF2B5EF4-FFF2-40B4-BE49-F238E27FC236}">
                <a16:creationId xmlns:a16="http://schemas.microsoft.com/office/drawing/2014/main" id="{0CA66D9B-26BB-43CF-6345-336752011926}"/>
              </a:ext>
            </a:extLst>
          </p:cNvPr>
          <p:cNvSpPr txBox="1"/>
          <p:nvPr/>
        </p:nvSpPr>
        <p:spPr>
          <a:xfrm>
            <a:off x="457200" y="5334000"/>
            <a:ext cx="3467100" cy="830263"/>
          </a:xfrm>
          <a:prstGeom prst="rect">
            <a:avLst/>
          </a:prstGeom>
          <a:solidFill>
            <a:schemeClr val="bg1"/>
          </a:solidFill>
          <a:ln>
            <a:solidFill>
              <a:schemeClr val="accent6"/>
            </a:solidFill>
          </a:ln>
        </p:spPr>
        <p:txBody>
          <a:bodyPr wrap="none">
            <a:spAutoFit/>
          </a:bodyPr>
          <a:lstStyle/>
          <a:p>
            <a:pPr>
              <a:defRPr/>
            </a:pPr>
            <a:r>
              <a:rPr lang="en-US" sz="2400" dirty="0">
                <a:latin typeface="Verdana" charset="0"/>
                <a:ea typeface="MS PGothic" charset="0"/>
                <a:cs typeface="MS PGothic" charset="0"/>
              </a:rPr>
              <a:t>3 bedroom for $2.5M</a:t>
            </a:r>
          </a:p>
          <a:p>
            <a:pPr>
              <a:defRPr/>
            </a:pPr>
            <a:r>
              <a:rPr lang="en-US" sz="2400" dirty="0">
                <a:latin typeface="Verdana" charset="0"/>
                <a:ea typeface="MS PGothic" charset="0"/>
                <a:cs typeface="MS PGothic" charset="0"/>
              </a:rPr>
              <a:t>100 Jay </a:t>
            </a:r>
          </a:p>
        </p:txBody>
      </p:sp>
      <p:pic>
        <p:nvPicPr>
          <p:cNvPr id="109573" name="Picture 1">
            <a:extLst>
              <a:ext uri="{FF2B5EF4-FFF2-40B4-BE49-F238E27FC236}">
                <a16:creationId xmlns:a16="http://schemas.microsoft.com/office/drawing/2014/main" id="{4AA783C1-E6D2-C209-60C3-4F396BE311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8975" y="3389313"/>
            <a:ext cx="4622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a:extLst>
              <a:ext uri="{FF2B5EF4-FFF2-40B4-BE49-F238E27FC236}">
                <a16:creationId xmlns:a16="http://schemas.microsoft.com/office/drawing/2014/main" id="{5E6D40D5-4C46-5CCF-B621-EAAE9C99CA67}"/>
              </a:ext>
            </a:extLst>
          </p:cNvPr>
          <p:cNvSpPr>
            <a:spLocks noGrp="1" noChangeArrowheads="1"/>
          </p:cNvSpPr>
          <p:nvPr>
            <p:ph type="title"/>
          </p:nvPr>
        </p:nvSpPr>
        <p:spPr/>
        <p:txBody>
          <a:bodyPr/>
          <a:lstStyle/>
          <a:p>
            <a:r>
              <a:rPr lang="en-US" altLang="en-US">
                <a:solidFill>
                  <a:schemeClr val="tx1"/>
                </a:solidFill>
              </a:rPr>
              <a:t>Brown v. Cara</a:t>
            </a:r>
          </a:p>
        </p:txBody>
      </p:sp>
      <p:sp>
        <p:nvSpPr>
          <p:cNvPr id="110594" name="Content Placeholder 2">
            <a:extLst>
              <a:ext uri="{FF2B5EF4-FFF2-40B4-BE49-F238E27FC236}">
                <a16:creationId xmlns:a16="http://schemas.microsoft.com/office/drawing/2014/main" id="{9A231F12-6B62-7F15-3866-7624C8F8AEF7}"/>
              </a:ext>
            </a:extLst>
          </p:cNvPr>
          <p:cNvSpPr>
            <a:spLocks noGrp="1" noChangeArrowheads="1"/>
          </p:cNvSpPr>
          <p:nvPr>
            <p:ph idx="1"/>
          </p:nvPr>
        </p:nvSpPr>
        <p:spPr/>
        <p:txBody>
          <a:bodyPr/>
          <a:lstStyle/>
          <a:p>
            <a:endParaRPr lang="en-US" altLang="en-US"/>
          </a:p>
          <a:p>
            <a:r>
              <a:rPr lang="en-US" altLang="en-US">
                <a:solidFill>
                  <a:srgbClr val="C00000"/>
                </a:solidFill>
              </a:rPr>
              <a:t>What is the difference between Leval’s Type I and Type II agreements?</a:t>
            </a:r>
          </a:p>
        </p:txBody>
      </p:sp>
      <p:sp>
        <p:nvSpPr>
          <p:cNvPr id="110595" name="Slide Number Placeholder 3">
            <a:extLst>
              <a:ext uri="{FF2B5EF4-FFF2-40B4-BE49-F238E27FC236}">
                <a16:creationId xmlns:a16="http://schemas.microsoft.com/office/drawing/2014/main" id="{CE7DB260-B121-F075-8144-701E70D4595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06F9F9D-3191-294F-B7D3-9C14544AA5F3}" type="slidenum">
              <a:rPr lang="en-US" altLang="en-US" sz="1200" smtClean="0">
                <a:latin typeface="Verdana" panose="020B0604030504040204" pitchFamily="34" charset="0"/>
              </a:rPr>
              <a:pPr>
                <a:spcBef>
                  <a:spcPct val="0"/>
                </a:spcBef>
                <a:buFontTx/>
                <a:buNone/>
              </a:pPr>
              <a:t>89</a:t>
            </a:fld>
            <a:endParaRPr lang="en-US" altLang="en-US" sz="1200">
              <a:latin typeface="Verdan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CF88ADD7-0BBE-7B8E-001B-664CAFD02807}"/>
              </a:ext>
            </a:extLst>
          </p:cNvPr>
          <p:cNvSpPr>
            <a:spLocks noGrp="1"/>
          </p:cNvSpPr>
          <p:nvPr>
            <p:ph type="title"/>
          </p:nvPr>
        </p:nvSpPr>
        <p:spPr/>
        <p:txBody>
          <a:bodyPr/>
          <a:lstStyle/>
          <a:p>
            <a:pPr>
              <a:defRPr/>
            </a:pPr>
            <a:r>
              <a:rPr lang="en-US" dirty="0">
                <a:solidFill>
                  <a:srgbClr val="C00000"/>
                </a:solidFill>
                <a:ea typeface="+mj-ea"/>
                <a:cs typeface="+mj-cs"/>
              </a:rPr>
              <a:t>Bilateral Monopolies and Opportunism</a:t>
            </a:r>
          </a:p>
        </p:txBody>
      </p:sp>
      <p:sp>
        <p:nvSpPr>
          <p:cNvPr id="25602" name="Content Placeholder 2">
            <a:extLst>
              <a:ext uri="{FF2B5EF4-FFF2-40B4-BE49-F238E27FC236}">
                <a16:creationId xmlns:a16="http://schemas.microsoft.com/office/drawing/2014/main" id="{DD78E921-9A6C-5BB0-AC49-4F9A62B0FE25}"/>
              </a:ext>
            </a:extLst>
          </p:cNvPr>
          <p:cNvSpPr>
            <a:spLocks noGrp="1" noChangeArrowheads="1"/>
          </p:cNvSpPr>
          <p:nvPr>
            <p:ph idx="1"/>
          </p:nvPr>
        </p:nvSpPr>
        <p:spPr/>
        <p:txBody>
          <a:bodyPr/>
          <a:lstStyle/>
          <a:p>
            <a:pPr marL="0" indent="0">
              <a:buFont typeface="Wingdings" pitchFamily="2" charset="2"/>
              <a:buNone/>
            </a:pPr>
            <a:endParaRPr lang="en-US" altLang="en-US">
              <a:solidFill>
                <a:schemeClr val="accent2"/>
              </a:solidFill>
            </a:endParaRPr>
          </a:p>
          <a:p>
            <a:pPr marL="0" indent="0"/>
            <a:r>
              <a:rPr lang="en-US" altLang="en-US">
                <a:solidFill>
                  <a:schemeClr val="accent2"/>
                </a:solidFill>
              </a:rPr>
              <a:t> </a:t>
            </a:r>
            <a:r>
              <a:rPr lang="en-US" altLang="en-US">
                <a:solidFill>
                  <a:srgbClr val="C00000"/>
                </a:solidFill>
              </a:rPr>
              <a:t>Post-contractual Opportunism</a:t>
            </a:r>
          </a:p>
          <a:p>
            <a:pPr marL="400050" lvl="1" indent="0"/>
            <a:r>
              <a:rPr lang="en-US" altLang="en-US"/>
              <a:t>Post-contractual: arising after formation of the contract</a:t>
            </a:r>
          </a:p>
          <a:p>
            <a:pPr marL="400050" lvl="1" indent="0"/>
            <a:r>
              <a:rPr lang="en-US" altLang="en-US"/>
              <a:t>Opportunism: cheating and getting away with it</a:t>
            </a:r>
          </a:p>
        </p:txBody>
      </p:sp>
      <p:sp>
        <p:nvSpPr>
          <p:cNvPr id="25603" name="Slide Number Placeholder 3">
            <a:extLst>
              <a:ext uri="{FF2B5EF4-FFF2-40B4-BE49-F238E27FC236}">
                <a16:creationId xmlns:a16="http://schemas.microsoft.com/office/drawing/2014/main" id="{67770384-E31D-B65B-3BCF-5B853127584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99C1520-DE1A-7D4E-8390-D40303212DC5}" type="slidenum">
              <a:rPr lang="en-US" altLang="en-US" sz="1200" smtClean="0">
                <a:latin typeface="Verdana" panose="020B0604030504040204" pitchFamily="34" charset="0"/>
              </a:rPr>
              <a:pPr>
                <a:spcBef>
                  <a:spcPct val="0"/>
                </a:spcBef>
                <a:buFontTx/>
                <a:buNone/>
              </a:pPr>
              <a:t>9</a:t>
            </a:fld>
            <a:endParaRPr lang="en-US" altLang="en-US" sz="1200">
              <a:latin typeface="Verdana" panose="020B060403050404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a:extLst>
              <a:ext uri="{FF2B5EF4-FFF2-40B4-BE49-F238E27FC236}">
                <a16:creationId xmlns:a16="http://schemas.microsoft.com/office/drawing/2014/main" id="{4E065411-2923-410E-F99F-D5BFF01E0558}"/>
              </a:ext>
            </a:extLst>
          </p:cNvPr>
          <p:cNvSpPr>
            <a:spLocks noGrp="1" noChangeArrowheads="1"/>
          </p:cNvSpPr>
          <p:nvPr>
            <p:ph type="title"/>
          </p:nvPr>
        </p:nvSpPr>
        <p:spPr/>
        <p:txBody>
          <a:bodyPr/>
          <a:lstStyle/>
          <a:p>
            <a:r>
              <a:rPr lang="en-US" altLang="en-US">
                <a:solidFill>
                  <a:schemeClr val="tx1"/>
                </a:solidFill>
              </a:rPr>
              <a:t>Brown v. Cara</a:t>
            </a:r>
          </a:p>
        </p:txBody>
      </p:sp>
      <p:sp>
        <p:nvSpPr>
          <p:cNvPr id="111618" name="Content Placeholder 2">
            <a:extLst>
              <a:ext uri="{FF2B5EF4-FFF2-40B4-BE49-F238E27FC236}">
                <a16:creationId xmlns:a16="http://schemas.microsoft.com/office/drawing/2014/main" id="{FD7819B6-3336-1E79-74D5-F83464295B19}"/>
              </a:ext>
            </a:extLst>
          </p:cNvPr>
          <p:cNvSpPr>
            <a:spLocks noGrp="1" noChangeArrowheads="1"/>
          </p:cNvSpPr>
          <p:nvPr>
            <p:ph idx="1"/>
          </p:nvPr>
        </p:nvSpPr>
        <p:spPr/>
        <p:txBody>
          <a:bodyPr/>
          <a:lstStyle/>
          <a:p>
            <a:endParaRPr lang="en-US" altLang="en-US"/>
          </a:p>
          <a:p>
            <a:r>
              <a:rPr lang="en-US" altLang="en-US">
                <a:solidFill>
                  <a:srgbClr val="B90000"/>
                </a:solidFill>
              </a:rPr>
              <a:t>Badges of Type I agreements?	</a:t>
            </a:r>
          </a:p>
        </p:txBody>
      </p:sp>
      <p:sp>
        <p:nvSpPr>
          <p:cNvPr id="111619" name="Slide Number Placeholder 3">
            <a:extLst>
              <a:ext uri="{FF2B5EF4-FFF2-40B4-BE49-F238E27FC236}">
                <a16:creationId xmlns:a16="http://schemas.microsoft.com/office/drawing/2014/main" id="{FCC6333B-112C-6236-7745-15C7FE9D18E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91C6C81-9DCC-A04F-A054-933379A6D42B}" type="slidenum">
              <a:rPr lang="en-US" altLang="en-US" sz="1200" smtClean="0">
                <a:latin typeface="Verdana" panose="020B0604030504040204" pitchFamily="34" charset="0"/>
              </a:rPr>
              <a:pPr>
                <a:spcBef>
                  <a:spcPct val="0"/>
                </a:spcBef>
                <a:buFontTx/>
                <a:buNone/>
              </a:pPr>
              <a:t>90</a:t>
            </a:fld>
            <a:endParaRPr lang="en-US" altLang="en-US" sz="1200">
              <a:latin typeface="Verdana" panose="020B060403050404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a:extLst>
              <a:ext uri="{FF2B5EF4-FFF2-40B4-BE49-F238E27FC236}">
                <a16:creationId xmlns:a16="http://schemas.microsoft.com/office/drawing/2014/main" id="{932C6D6E-4D50-C839-19B0-48D45853D123}"/>
              </a:ext>
            </a:extLst>
          </p:cNvPr>
          <p:cNvSpPr>
            <a:spLocks noGrp="1" noChangeArrowheads="1"/>
          </p:cNvSpPr>
          <p:nvPr>
            <p:ph type="title"/>
          </p:nvPr>
        </p:nvSpPr>
        <p:spPr/>
        <p:txBody>
          <a:bodyPr/>
          <a:lstStyle/>
          <a:p>
            <a:r>
              <a:rPr lang="en-US" altLang="en-US">
                <a:solidFill>
                  <a:schemeClr val="tx1"/>
                </a:solidFill>
              </a:rPr>
              <a:t>Brown v. Cara</a:t>
            </a:r>
          </a:p>
        </p:txBody>
      </p:sp>
      <p:sp>
        <p:nvSpPr>
          <p:cNvPr id="112642" name="Content Placeholder 2">
            <a:extLst>
              <a:ext uri="{FF2B5EF4-FFF2-40B4-BE49-F238E27FC236}">
                <a16:creationId xmlns:a16="http://schemas.microsoft.com/office/drawing/2014/main" id="{D6EAC171-58EA-1429-48B2-9AE61F721F54}"/>
              </a:ext>
            </a:extLst>
          </p:cNvPr>
          <p:cNvSpPr>
            <a:spLocks noGrp="1" noChangeArrowheads="1"/>
          </p:cNvSpPr>
          <p:nvPr>
            <p:ph idx="1"/>
          </p:nvPr>
        </p:nvSpPr>
        <p:spPr/>
        <p:txBody>
          <a:bodyPr/>
          <a:lstStyle/>
          <a:p>
            <a:endParaRPr lang="en-US" altLang="en-US"/>
          </a:p>
          <a:p>
            <a:r>
              <a:rPr lang="en-US" altLang="en-US">
                <a:solidFill>
                  <a:srgbClr val="B90000"/>
                </a:solidFill>
              </a:rPr>
              <a:t>Badges of Type I agreements?	</a:t>
            </a:r>
          </a:p>
          <a:p>
            <a:pPr lvl="1"/>
            <a:r>
              <a:rPr lang="en-US" altLang="en-US"/>
              <a:t>No express denial of an agreement</a:t>
            </a:r>
          </a:p>
          <a:p>
            <a:pPr lvl="1"/>
            <a:r>
              <a:rPr lang="en-US" altLang="en-US"/>
              <a:t>Partial performance</a:t>
            </a:r>
          </a:p>
          <a:p>
            <a:pPr lvl="1"/>
            <a:r>
              <a:rPr lang="en-US" altLang="en-US"/>
              <a:t>All material terms agreed to</a:t>
            </a:r>
          </a:p>
          <a:p>
            <a:pPr lvl="1"/>
            <a:r>
              <a:rPr lang="en-US" altLang="en-US">
                <a:solidFill>
                  <a:schemeClr val="tx2"/>
                </a:solidFill>
              </a:rPr>
              <a:t>Not an agreement of a kind usually committed to writing</a:t>
            </a:r>
          </a:p>
        </p:txBody>
      </p:sp>
      <p:sp>
        <p:nvSpPr>
          <p:cNvPr id="112643" name="Slide Number Placeholder 3">
            <a:extLst>
              <a:ext uri="{FF2B5EF4-FFF2-40B4-BE49-F238E27FC236}">
                <a16:creationId xmlns:a16="http://schemas.microsoft.com/office/drawing/2014/main" id="{5A9DE3FD-45DB-9EB9-A7FF-26C5E24EA4B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E196EEC-8FA5-2D41-8222-1575913FB9EF}" type="slidenum">
              <a:rPr lang="en-US" altLang="en-US" sz="1200" smtClean="0">
                <a:latin typeface="Verdana" panose="020B0604030504040204" pitchFamily="34" charset="0"/>
              </a:rPr>
              <a:pPr>
                <a:spcBef>
                  <a:spcPct val="0"/>
                </a:spcBef>
                <a:buFontTx/>
                <a:buNone/>
              </a:pPr>
              <a:t>91</a:t>
            </a:fld>
            <a:endParaRPr lang="en-US" altLang="en-US" sz="1200">
              <a:latin typeface="Verdana" panose="020B060403050404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a:extLst>
              <a:ext uri="{FF2B5EF4-FFF2-40B4-BE49-F238E27FC236}">
                <a16:creationId xmlns:a16="http://schemas.microsoft.com/office/drawing/2014/main" id="{DD7F9623-2963-033C-0276-4AC5D0DBD7E4}"/>
              </a:ext>
            </a:extLst>
          </p:cNvPr>
          <p:cNvSpPr>
            <a:spLocks noGrp="1" noChangeArrowheads="1"/>
          </p:cNvSpPr>
          <p:nvPr>
            <p:ph type="title"/>
          </p:nvPr>
        </p:nvSpPr>
        <p:spPr/>
        <p:txBody>
          <a:bodyPr/>
          <a:lstStyle/>
          <a:p>
            <a:r>
              <a:rPr lang="en-US" altLang="en-US">
                <a:solidFill>
                  <a:schemeClr val="tx1"/>
                </a:solidFill>
              </a:rPr>
              <a:t>Brown v. Cara</a:t>
            </a:r>
          </a:p>
        </p:txBody>
      </p:sp>
      <p:sp>
        <p:nvSpPr>
          <p:cNvPr id="113666" name="Content Placeholder 2">
            <a:extLst>
              <a:ext uri="{FF2B5EF4-FFF2-40B4-BE49-F238E27FC236}">
                <a16:creationId xmlns:a16="http://schemas.microsoft.com/office/drawing/2014/main" id="{EB3D17E7-3C55-D133-C3AD-BA74BB94EB6B}"/>
              </a:ext>
            </a:extLst>
          </p:cNvPr>
          <p:cNvSpPr>
            <a:spLocks noGrp="1" noChangeArrowheads="1"/>
          </p:cNvSpPr>
          <p:nvPr>
            <p:ph idx="1"/>
          </p:nvPr>
        </p:nvSpPr>
        <p:spPr/>
        <p:txBody>
          <a:bodyPr/>
          <a:lstStyle/>
          <a:p>
            <a:endParaRPr lang="en-US" altLang="en-US"/>
          </a:p>
          <a:p>
            <a:r>
              <a:rPr lang="en-US" altLang="en-US">
                <a:solidFill>
                  <a:srgbClr val="B90000"/>
                </a:solidFill>
              </a:rPr>
              <a:t>Badges of a Type II agreement?</a:t>
            </a:r>
          </a:p>
        </p:txBody>
      </p:sp>
      <p:sp>
        <p:nvSpPr>
          <p:cNvPr id="113667" name="Slide Number Placeholder 3">
            <a:extLst>
              <a:ext uri="{FF2B5EF4-FFF2-40B4-BE49-F238E27FC236}">
                <a16:creationId xmlns:a16="http://schemas.microsoft.com/office/drawing/2014/main" id="{AA2594E8-B159-A754-6F4F-6D884C6A821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1EE7484-2057-2A42-A72B-446C06829CD2}" type="slidenum">
              <a:rPr lang="en-US" altLang="en-US" sz="1200" smtClean="0">
                <a:latin typeface="Verdana" panose="020B0604030504040204" pitchFamily="34" charset="0"/>
              </a:rPr>
              <a:pPr>
                <a:spcBef>
                  <a:spcPct val="0"/>
                </a:spcBef>
                <a:buFontTx/>
                <a:buNone/>
              </a:pPr>
              <a:t>92</a:t>
            </a:fld>
            <a:endParaRPr lang="en-US" altLang="en-US" sz="1200">
              <a:latin typeface="Verdana" panose="020B060403050404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a:extLst>
              <a:ext uri="{FF2B5EF4-FFF2-40B4-BE49-F238E27FC236}">
                <a16:creationId xmlns:a16="http://schemas.microsoft.com/office/drawing/2014/main" id="{CE3C28C6-7AC8-1C56-56D6-0A2E21DB90E7}"/>
              </a:ext>
            </a:extLst>
          </p:cNvPr>
          <p:cNvSpPr>
            <a:spLocks noGrp="1" noChangeArrowheads="1"/>
          </p:cNvSpPr>
          <p:nvPr>
            <p:ph type="title"/>
          </p:nvPr>
        </p:nvSpPr>
        <p:spPr/>
        <p:txBody>
          <a:bodyPr/>
          <a:lstStyle/>
          <a:p>
            <a:r>
              <a:rPr lang="en-US" altLang="en-US">
                <a:solidFill>
                  <a:schemeClr val="tx1"/>
                </a:solidFill>
              </a:rPr>
              <a:t>Brown v. Cara</a:t>
            </a:r>
          </a:p>
        </p:txBody>
      </p:sp>
      <p:sp>
        <p:nvSpPr>
          <p:cNvPr id="114690" name="Content Placeholder 2">
            <a:extLst>
              <a:ext uri="{FF2B5EF4-FFF2-40B4-BE49-F238E27FC236}">
                <a16:creationId xmlns:a16="http://schemas.microsoft.com/office/drawing/2014/main" id="{D54A7F9A-69C9-9C90-90C3-0B2D0EDC877F}"/>
              </a:ext>
            </a:extLst>
          </p:cNvPr>
          <p:cNvSpPr>
            <a:spLocks noGrp="1" noChangeArrowheads="1"/>
          </p:cNvSpPr>
          <p:nvPr>
            <p:ph idx="1"/>
          </p:nvPr>
        </p:nvSpPr>
        <p:spPr/>
        <p:txBody>
          <a:bodyPr/>
          <a:lstStyle/>
          <a:p>
            <a:endParaRPr lang="en-US" altLang="en-US"/>
          </a:p>
          <a:p>
            <a:r>
              <a:rPr lang="en-US" altLang="en-US">
                <a:solidFill>
                  <a:srgbClr val="B90000"/>
                </a:solidFill>
              </a:rPr>
              <a:t>Badges of a Type II agreement?</a:t>
            </a:r>
          </a:p>
          <a:p>
            <a:pPr lvl="1"/>
            <a:r>
              <a:rPr lang="en-US" altLang="en-US"/>
              <a:t>An intention to be bound</a:t>
            </a:r>
          </a:p>
          <a:p>
            <a:pPr lvl="1"/>
            <a:r>
              <a:rPr lang="en-US" altLang="en-US"/>
              <a:t>Too uncertain for a Type I agreement</a:t>
            </a:r>
          </a:p>
          <a:p>
            <a:pPr lvl="1"/>
            <a:r>
              <a:rPr lang="en-US" altLang="en-US"/>
              <a:t>Some partial performance</a:t>
            </a:r>
          </a:p>
          <a:p>
            <a:pPr lvl="1"/>
            <a:r>
              <a:rPr lang="en-US" altLang="en-US"/>
              <a:t>The context?</a:t>
            </a:r>
          </a:p>
        </p:txBody>
      </p:sp>
      <p:sp>
        <p:nvSpPr>
          <p:cNvPr id="114691" name="Slide Number Placeholder 3">
            <a:extLst>
              <a:ext uri="{FF2B5EF4-FFF2-40B4-BE49-F238E27FC236}">
                <a16:creationId xmlns:a16="http://schemas.microsoft.com/office/drawing/2014/main" id="{E826586E-201C-9918-46B4-7A87B1C608E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CDFBD05-8208-0643-B2D4-5F496D148408}" type="slidenum">
              <a:rPr lang="en-US" altLang="en-US" sz="1200" smtClean="0">
                <a:latin typeface="Verdana" panose="020B0604030504040204" pitchFamily="34" charset="0"/>
              </a:rPr>
              <a:pPr>
                <a:spcBef>
                  <a:spcPct val="0"/>
                </a:spcBef>
                <a:buFontTx/>
                <a:buNone/>
              </a:pPr>
              <a:t>93</a:t>
            </a:fld>
            <a:endParaRPr lang="en-US" altLang="en-US" sz="1200">
              <a:latin typeface="Verdana" panose="020B060403050404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a:extLst>
              <a:ext uri="{FF2B5EF4-FFF2-40B4-BE49-F238E27FC236}">
                <a16:creationId xmlns:a16="http://schemas.microsoft.com/office/drawing/2014/main" id="{CE3C28C6-7AC8-1C56-56D6-0A2E21DB90E7}"/>
              </a:ext>
            </a:extLst>
          </p:cNvPr>
          <p:cNvSpPr>
            <a:spLocks noGrp="1" noChangeArrowheads="1"/>
          </p:cNvSpPr>
          <p:nvPr>
            <p:ph type="title"/>
          </p:nvPr>
        </p:nvSpPr>
        <p:spPr/>
        <p:txBody>
          <a:bodyPr/>
          <a:lstStyle/>
          <a:p>
            <a:r>
              <a:rPr lang="en-US" altLang="en-US">
                <a:solidFill>
                  <a:schemeClr val="tx1"/>
                </a:solidFill>
              </a:rPr>
              <a:t>Brown v. Cara</a:t>
            </a:r>
          </a:p>
        </p:txBody>
      </p:sp>
      <p:sp>
        <p:nvSpPr>
          <p:cNvPr id="114690" name="Content Placeholder 2">
            <a:extLst>
              <a:ext uri="{FF2B5EF4-FFF2-40B4-BE49-F238E27FC236}">
                <a16:creationId xmlns:a16="http://schemas.microsoft.com/office/drawing/2014/main" id="{D54A7F9A-69C9-9C90-90C3-0B2D0EDC877F}"/>
              </a:ext>
            </a:extLst>
          </p:cNvPr>
          <p:cNvSpPr>
            <a:spLocks noGrp="1" noChangeArrowheads="1"/>
          </p:cNvSpPr>
          <p:nvPr>
            <p:ph idx="1"/>
          </p:nvPr>
        </p:nvSpPr>
        <p:spPr/>
        <p:txBody>
          <a:bodyPr/>
          <a:lstStyle/>
          <a:p>
            <a:endParaRPr lang="en-US" altLang="en-US" dirty="0"/>
          </a:p>
          <a:p>
            <a:r>
              <a:rPr lang="en-US" altLang="en-US" dirty="0">
                <a:solidFill>
                  <a:srgbClr val="B90000"/>
                </a:solidFill>
              </a:rPr>
              <a:t>How binding are the good faith duties? </a:t>
            </a:r>
          </a:p>
          <a:p>
            <a:pPr marL="0" indent="0">
              <a:buNone/>
            </a:pPr>
            <a:endParaRPr lang="en-US" altLang="en-US" dirty="0">
              <a:solidFill>
                <a:srgbClr val="B90000"/>
              </a:solidFill>
            </a:endParaRPr>
          </a:p>
          <a:p>
            <a:r>
              <a:rPr lang="en-US" altLang="en-US" dirty="0">
                <a:solidFill>
                  <a:srgbClr val="B90000"/>
                </a:solidFill>
              </a:rPr>
              <a:t>What would bad faith look like here?</a:t>
            </a:r>
            <a:endParaRPr lang="en-US" altLang="en-US" dirty="0"/>
          </a:p>
        </p:txBody>
      </p:sp>
      <p:sp>
        <p:nvSpPr>
          <p:cNvPr id="114691" name="Slide Number Placeholder 3">
            <a:extLst>
              <a:ext uri="{FF2B5EF4-FFF2-40B4-BE49-F238E27FC236}">
                <a16:creationId xmlns:a16="http://schemas.microsoft.com/office/drawing/2014/main" id="{E826586E-201C-9918-46B4-7A87B1C608E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CDFBD05-8208-0643-B2D4-5F496D148408}" type="slidenum">
              <a:rPr lang="en-US" altLang="en-US" sz="1200" smtClean="0">
                <a:latin typeface="Verdana" panose="020B0604030504040204" pitchFamily="34" charset="0"/>
              </a:rPr>
              <a:pPr>
                <a:spcBef>
                  <a:spcPct val="0"/>
                </a:spcBef>
                <a:buFontTx/>
                <a:buNone/>
              </a:pPr>
              <a:t>94</a:t>
            </a:fld>
            <a:endParaRPr lang="en-US" altLang="en-US" sz="1200">
              <a:latin typeface="Verdana" panose="020B0604030504040204" pitchFamily="34" charset="0"/>
            </a:endParaRPr>
          </a:p>
        </p:txBody>
      </p:sp>
    </p:spTree>
    <p:extLst>
      <p:ext uri="{BB962C8B-B14F-4D97-AF65-F5344CB8AC3E}">
        <p14:creationId xmlns:p14="http://schemas.microsoft.com/office/powerpoint/2010/main" val="38395660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95934F17-5C4B-8F19-9F9B-2BD09B867D3F}"/>
              </a:ext>
            </a:extLst>
          </p:cNvPr>
          <p:cNvSpPr>
            <a:spLocks noGrp="1" noChangeArrowheads="1"/>
          </p:cNvSpPr>
          <p:nvPr>
            <p:ph type="title"/>
          </p:nvPr>
        </p:nvSpPr>
        <p:spPr/>
        <p:txBody>
          <a:bodyPr/>
          <a:lstStyle/>
          <a:p>
            <a:r>
              <a:rPr lang="en-US" altLang="en-US">
                <a:solidFill>
                  <a:srgbClr val="B90000"/>
                </a:solidFill>
              </a:rPr>
              <a:t>Good faith?</a:t>
            </a:r>
          </a:p>
        </p:txBody>
      </p:sp>
      <p:sp>
        <p:nvSpPr>
          <p:cNvPr id="116738" name="Content Placeholder 2">
            <a:extLst>
              <a:ext uri="{FF2B5EF4-FFF2-40B4-BE49-F238E27FC236}">
                <a16:creationId xmlns:a16="http://schemas.microsoft.com/office/drawing/2014/main" id="{C46FE3A9-EC41-04FF-F8A0-81BC1634FA68}"/>
              </a:ext>
            </a:extLst>
          </p:cNvPr>
          <p:cNvSpPr>
            <a:spLocks noGrp="1" noChangeArrowheads="1"/>
          </p:cNvSpPr>
          <p:nvPr>
            <p:ph idx="1"/>
          </p:nvPr>
        </p:nvSpPr>
        <p:spPr/>
        <p:txBody>
          <a:bodyPr/>
          <a:lstStyle/>
          <a:p>
            <a:endParaRPr lang="en-US" altLang="en-US"/>
          </a:p>
          <a:p>
            <a:r>
              <a:rPr lang="en-US" altLang="en-US">
                <a:solidFill>
                  <a:srgbClr val="C00000"/>
                </a:solidFill>
              </a:rPr>
              <a:t>What does a good faith Type II negotiation mean?</a:t>
            </a:r>
          </a:p>
          <a:p>
            <a:pPr lvl="1"/>
            <a:r>
              <a:rPr lang="en-US" altLang="en-US"/>
              <a:t>	UCC 1-201(20) “Good faith means …honesty in fact and the observance of reasonable commercial standards of fair dealing”</a:t>
            </a:r>
          </a:p>
          <a:p>
            <a:pPr lvl="2"/>
            <a:endParaRPr lang="en-US" altLang="en-US"/>
          </a:p>
        </p:txBody>
      </p:sp>
      <p:sp>
        <p:nvSpPr>
          <p:cNvPr id="116739" name="Slide Number Placeholder 3">
            <a:extLst>
              <a:ext uri="{FF2B5EF4-FFF2-40B4-BE49-F238E27FC236}">
                <a16:creationId xmlns:a16="http://schemas.microsoft.com/office/drawing/2014/main" id="{30F1ECF7-B228-227D-C662-886851A2C40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6D84B93-558A-EC46-8269-35D8CB5CB564}" type="slidenum">
              <a:rPr lang="en-US" altLang="en-US" sz="1200" smtClean="0">
                <a:latin typeface="Verdana" panose="020B0604030504040204" pitchFamily="34" charset="0"/>
              </a:rPr>
              <a:pPr>
                <a:spcBef>
                  <a:spcPct val="0"/>
                </a:spcBef>
                <a:buFontTx/>
                <a:buNone/>
              </a:pPr>
              <a:t>95</a:t>
            </a:fld>
            <a:endParaRPr lang="en-US" altLang="en-US" sz="1200">
              <a:latin typeface="Verdana" panose="020B060403050404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3D11EAD9-F2A3-87D8-57EA-B18796AE4A27}"/>
              </a:ext>
            </a:extLst>
          </p:cNvPr>
          <p:cNvSpPr>
            <a:spLocks noGrp="1" noChangeArrowheads="1"/>
          </p:cNvSpPr>
          <p:nvPr>
            <p:ph type="title"/>
          </p:nvPr>
        </p:nvSpPr>
        <p:spPr/>
        <p:txBody>
          <a:bodyPr/>
          <a:lstStyle/>
          <a:p>
            <a:r>
              <a:rPr lang="en-US" altLang="en-US" dirty="0">
                <a:solidFill>
                  <a:srgbClr val="B90000"/>
                </a:solidFill>
              </a:rPr>
              <a:t>Arcadian Phosphate at 341-42</a:t>
            </a:r>
          </a:p>
        </p:txBody>
      </p:sp>
      <p:sp>
        <p:nvSpPr>
          <p:cNvPr id="117762" name="Content Placeholder 2">
            <a:extLst>
              <a:ext uri="{FF2B5EF4-FFF2-40B4-BE49-F238E27FC236}">
                <a16:creationId xmlns:a16="http://schemas.microsoft.com/office/drawing/2014/main" id="{E82A241E-7FFA-7198-EF77-C52FA22A47F8}"/>
              </a:ext>
            </a:extLst>
          </p:cNvPr>
          <p:cNvSpPr>
            <a:spLocks noGrp="1" noChangeArrowheads="1"/>
          </p:cNvSpPr>
          <p:nvPr>
            <p:ph idx="1"/>
          </p:nvPr>
        </p:nvSpPr>
        <p:spPr/>
        <p:txBody>
          <a:bodyPr/>
          <a:lstStyle/>
          <a:p>
            <a:endParaRPr lang="en-US" altLang="en-US" dirty="0"/>
          </a:p>
          <a:p>
            <a:r>
              <a:rPr lang="en-US" altLang="en-US" dirty="0"/>
              <a:t>Consistent with Brown?</a:t>
            </a:r>
          </a:p>
          <a:p>
            <a:pPr lvl="1"/>
            <a:r>
              <a:rPr lang="en-US" altLang="en-US" dirty="0"/>
              <a:t>How is the language different?</a:t>
            </a:r>
          </a:p>
          <a:p>
            <a:pPr lvl="1"/>
            <a:r>
              <a:rPr lang="en-US" altLang="en-US" dirty="0"/>
              <a:t>The appreciation of changed market condition?</a:t>
            </a:r>
          </a:p>
          <a:p>
            <a:pPr lvl="1"/>
            <a:r>
              <a:rPr lang="en-US" altLang="en-US" dirty="0"/>
              <a:t>Part performance?</a:t>
            </a:r>
          </a:p>
        </p:txBody>
      </p:sp>
      <p:sp>
        <p:nvSpPr>
          <p:cNvPr id="117763" name="Slide Number Placeholder 3">
            <a:extLst>
              <a:ext uri="{FF2B5EF4-FFF2-40B4-BE49-F238E27FC236}">
                <a16:creationId xmlns:a16="http://schemas.microsoft.com/office/drawing/2014/main" id="{6368906F-2D95-EA7A-1043-93A95B38D85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CC0D885-2EB4-A841-98D9-2087FECDB480}" type="slidenum">
              <a:rPr lang="en-US" altLang="en-US" sz="1200" smtClean="0">
                <a:latin typeface="Verdana" panose="020B0604030504040204" pitchFamily="34" charset="0"/>
              </a:rPr>
              <a:pPr>
                <a:spcBef>
                  <a:spcPct val="0"/>
                </a:spcBef>
                <a:buFontTx/>
                <a:buNone/>
              </a:pPr>
              <a:t>96</a:t>
            </a:fld>
            <a:endParaRPr lang="en-US" altLang="en-US" sz="1200">
              <a:latin typeface="Verdana" panose="020B0604030504040204"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AAD9DA16-26D8-899F-3C3F-95320C71EAEC}"/>
              </a:ext>
            </a:extLst>
          </p:cNvPr>
          <p:cNvSpPr>
            <a:spLocks noGrp="1" noChangeArrowheads="1"/>
          </p:cNvSpPr>
          <p:nvPr>
            <p:ph type="title"/>
          </p:nvPr>
        </p:nvSpPr>
        <p:spPr/>
        <p:txBody>
          <a:bodyPr/>
          <a:lstStyle/>
          <a:p>
            <a:r>
              <a:rPr lang="en-US" altLang="en-US">
                <a:solidFill>
                  <a:srgbClr val="B90000"/>
                </a:solidFill>
              </a:rPr>
              <a:t>Various Possibilities</a:t>
            </a:r>
          </a:p>
        </p:txBody>
      </p:sp>
      <p:sp>
        <p:nvSpPr>
          <p:cNvPr id="118786" name="Content Placeholder 2">
            <a:extLst>
              <a:ext uri="{FF2B5EF4-FFF2-40B4-BE49-F238E27FC236}">
                <a16:creationId xmlns:a16="http://schemas.microsoft.com/office/drawing/2014/main" id="{067E9DD8-87B8-A4D9-6F19-D2E332D8DEE0}"/>
              </a:ext>
            </a:extLst>
          </p:cNvPr>
          <p:cNvSpPr>
            <a:spLocks noGrp="1" noChangeArrowheads="1"/>
          </p:cNvSpPr>
          <p:nvPr>
            <p:ph idx="1"/>
          </p:nvPr>
        </p:nvSpPr>
        <p:spPr/>
        <p:txBody>
          <a:bodyPr/>
          <a:lstStyle/>
          <a:p>
            <a:r>
              <a:rPr lang="en-US" altLang="en-US"/>
              <a:t>A fully binding agreement (Type I)</a:t>
            </a:r>
          </a:p>
          <a:p>
            <a:r>
              <a:rPr lang="en-US" altLang="en-US"/>
              <a:t>Not binding in any way</a:t>
            </a:r>
          </a:p>
          <a:p>
            <a:r>
              <a:rPr lang="en-US" altLang="en-US"/>
              <a:t>Good faith duties to negotiate (Type II) with an enforceable agreement</a:t>
            </a:r>
          </a:p>
          <a:p>
            <a:r>
              <a:rPr lang="en-US" altLang="en-US"/>
              <a:t>Good faith duties with reliance damages</a:t>
            </a:r>
          </a:p>
          <a:p>
            <a:r>
              <a:rPr lang="en-US" altLang="en-US"/>
              <a:t>Quasi-contract</a:t>
            </a:r>
          </a:p>
        </p:txBody>
      </p:sp>
      <p:sp>
        <p:nvSpPr>
          <p:cNvPr id="118787" name="Slide Number Placeholder 3">
            <a:extLst>
              <a:ext uri="{FF2B5EF4-FFF2-40B4-BE49-F238E27FC236}">
                <a16:creationId xmlns:a16="http://schemas.microsoft.com/office/drawing/2014/main" id="{05C75B16-2D55-80BA-12A1-84F61104E44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4CCAF69-F5D5-BD45-B5D4-D708A52D1E91}" type="slidenum">
              <a:rPr lang="en-US" altLang="en-US" sz="1200" smtClean="0">
                <a:latin typeface="Verdana" panose="020B0604030504040204" pitchFamily="34" charset="0"/>
              </a:rPr>
              <a:pPr>
                <a:spcBef>
                  <a:spcPct val="0"/>
                </a:spcBef>
                <a:buFontTx/>
                <a:buNone/>
              </a:pPr>
              <a:t>97</a:t>
            </a:fld>
            <a:endParaRPr lang="en-US" altLang="en-US" sz="1200">
              <a:latin typeface="Verdana" panose="020B0604030504040204" pitchFamily="34" charset="0"/>
            </a:endParaRPr>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24328</TotalTime>
  <Words>2939</Words>
  <Application>Microsoft Macintosh PowerPoint</Application>
  <PresentationFormat>On-screen Show (4:3)</PresentationFormat>
  <Paragraphs>527</Paragraphs>
  <Slides>97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97</vt:i4>
      </vt:variant>
    </vt:vector>
  </HeadingPairs>
  <TitlesOfParts>
    <vt:vector size="103" baseType="lpstr">
      <vt:lpstr>Arial</vt:lpstr>
      <vt:lpstr>Open Sans</vt:lpstr>
      <vt:lpstr>Times New Roman</vt:lpstr>
      <vt:lpstr>Verdana</vt:lpstr>
      <vt:lpstr>Wingdings</vt:lpstr>
      <vt:lpstr>Custom Design</vt:lpstr>
      <vt:lpstr>George Mason School of Law</vt:lpstr>
      <vt:lpstr>The Reliance Problem</vt:lpstr>
      <vt:lpstr>The Reliance Problem</vt:lpstr>
      <vt:lpstr> Some jargon to explain the problem</vt:lpstr>
      <vt:lpstr>Asset specificity</vt:lpstr>
      <vt:lpstr>Children as asset specific to their parents</vt:lpstr>
      <vt:lpstr>Asset specificity</vt:lpstr>
      <vt:lpstr>Asset specificity and Bilateral Monopoly</vt:lpstr>
      <vt:lpstr>Bilateral Monopolies and Opportunism</vt:lpstr>
      <vt:lpstr>Post-contractual opportunism</vt:lpstr>
      <vt:lpstr>Post-contractual opportunism “Body by Fisher”</vt:lpstr>
      <vt:lpstr>Post-contractual opportunism</vt:lpstr>
      <vt:lpstr>Zero reliance and no costs to a break-up</vt:lpstr>
      <vt:lpstr>Post-contractual opportunism</vt:lpstr>
      <vt:lpstr>Post-contractual opportunism</vt:lpstr>
      <vt:lpstr>No opportunism if equal break-up costs</vt:lpstr>
      <vt:lpstr>Mutually assured destruction</vt:lpstr>
      <vt:lpstr>Post-contractual opportunism</vt:lpstr>
      <vt:lpstr>Asymmetric break-up costs and Opportunism </vt:lpstr>
      <vt:lpstr>Why is Opportunism a problem?</vt:lpstr>
      <vt:lpstr>Why is Opportunism a problem?</vt:lpstr>
      <vt:lpstr>Is that the story of Red Owl at 317</vt:lpstr>
      <vt:lpstr>Opportunism  in Franchise Contracts</vt:lpstr>
      <vt:lpstr>Opportunism in Franchise Contracts</vt:lpstr>
      <vt:lpstr>Opportunism  in Franchise Contracts</vt:lpstr>
      <vt:lpstr>Opportunism  in Franchise Contracts</vt:lpstr>
      <vt:lpstr>Opportunism  in Franchise Contracts</vt:lpstr>
      <vt:lpstr>Opportunism  in Franchise Contracts</vt:lpstr>
      <vt:lpstr>Opportunism  in Franchise Contracts</vt:lpstr>
      <vt:lpstr>Opportunism  in Franchise Contracts</vt:lpstr>
      <vt:lpstr>Opportunism  in Franchise Contracts</vt:lpstr>
      <vt:lpstr>Opportunism  in Franchise Contracts</vt:lpstr>
      <vt:lpstr>Opportunism  in Franchise Contracts</vt:lpstr>
      <vt:lpstr>Opportunism  in Franchise Contracts</vt:lpstr>
      <vt:lpstr>What if both parties invest equally?</vt:lpstr>
      <vt:lpstr>Mooney v. Craddock p. 329</vt:lpstr>
      <vt:lpstr>Mooney v. Craddock</vt:lpstr>
      <vt:lpstr>Indefinite Agreements </vt:lpstr>
      <vt:lpstr>Indefinite Agreements </vt:lpstr>
      <vt:lpstr>Indefinite Agreements </vt:lpstr>
      <vt:lpstr>Indefinite Agreements </vt:lpstr>
      <vt:lpstr>Indefinite Agreements </vt:lpstr>
      <vt:lpstr>Risk and Uncertainty</vt:lpstr>
      <vt:lpstr>Risk as probabilistic</vt:lpstr>
      <vt:lpstr>Uncertainty</vt:lpstr>
      <vt:lpstr>Indefinite Agreements </vt:lpstr>
      <vt:lpstr>Kantsevoy v. Lumen at 34</vt:lpstr>
      <vt:lpstr>Kantsevoy v. Lumen at 34</vt:lpstr>
      <vt:lpstr>Agreements to agree</vt:lpstr>
      <vt:lpstr>Corthell at 42</vt:lpstr>
      <vt:lpstr>Whatever the intention,  uncertainty may doom the contract</vt:lpstr>
      <vt:lpstr>But what about gap-filling?</vt:lpstr>
      <vt:lpstr>Formation in the UCC: 2-204</vt:lpstr>
      <vt:lpstr>Open Price Terms in the UCC</vt:lpstr>
      <vt:lpstr>The UCC and Uncertainty</vt:lpstr>
      <vt:lpstr>UCC 2-305</vt:lpstr>
      <vt:lpstr>Wagner at 44</vt:lpstr>
      <vt:lpstr>Wagner</vt:lpstr>
      <vt:lpstr>Wagner</vt:lpstr>
      <vt:lpstr>Wagner</vt:lpstr>
      <vt:lpstr>Wagner</vt:lpstr>
      <vt:lpstr>Wagner</vt:lpstr>
      <vt:lpstr>Wagner</vt:lpstr>
      <vt:lpstr>Wagner at 37</vt:lpstr>
      <vt:lpstr>Gap-filling</vt:lpstr>
      <vt:lpstr>Gap-filling</vt:lpstr>
      <vt:lpstr>Gap-filling</vt:lpstr>
      <vt:lpstr>Gap-filling</vt:lpstr>
      <vt:lpstr>General Principles of Gap-Filling</vt:lpstr>
      <vt:lpstr>Indefinite Agreements </vt:lpstr>
      <vt:lpstr>Indefinite Agreements</vt:lpstr>
      <vt:lpstr>An atomic plant? What could go wrong?</vt:lpstr>
      <vt:lpstr>Transaction costs and the difference in perspectives</vt:lpstr>
      <vt:lpstr>The difference in perspectives </vt:lpstr>
      <vt:lpstr>Indefinite Agreements</vt:lpstr>
      <vt:lpstr>Indefinite Agreements</vt:lpstr>
      <vt:lpstr>The conduct of the parties</vt:lpstr>
      <vt:lpstr>Agreements to Agree and the Leval Test</vt:lpstr>
      <vt:lpstr>Brown v. Cara 337</vt:lpstr>
      <vt:lpstr>Brown v. Cara 307</vt:lpstr>
      <vt:lpstr>Brown v. Cara</vt:lpstr>
      <vt:lpstr>Brown v. Cara</vt:lpstr>
      <vt:lpstr>Brown v. Cara</vt:lpstr>
      <vt:lpstr>Brown v. Cara</vt:lpstr>
      <vt:lpstr>Brown v. Cara:  What happened to the area?</vt:lpstr>
      <vt:lpstr>Brown v. Cara:  What happened to the area?</vt:lpstr>
      <vt:lpstr>Brown v. Cara:  What happened to 100 Jay?</vt:lpstr>
      <vt:lpstr>Brown v. Cara:  What happened to 100 Jay?</vt:lpstr>
      <vt:lpstr>Brown v. Cara</vt:lpstr>
      <vt:lpstr>Brown v. Cara</vt:lpstr>
      <vt:lpstr>Brown v. Cara</vt:lpstr>
      <vt:lpstr>Brown v. Cara</vt:lpstr>
      <vt:lpstr>Brown v. Cara</vt:lpstr>
      <vt:lpstr>Brown v. Cara</vt:lpstr>
      <vt:lpstr>Good faith?</vt:lpstr>
      <vt:lpstr>Arcadian Phosphate at 341-42</vt:lpstr>
      <vt:lpstr>Various Possibilities</vt:lpstr>
    </vt:vector>
  </TitlesOfParts>
  <Company>George Mason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Buckley</dc:creator>
  <cp:lastModifiedBy>Francis Buckley</cp:lastModifiedBy>
  <cp:revision>975</cp:revision>
  <dcterms:created xsi:type="dcterms:W3CDTF">2005-05-17T16:46:00Z</dcterms:created>
  <dcterms:modified xsi:type="dcterms:W3CDTF">2023-11-01T18:23:31Z</dcterms:modified>
</cp:coreProperties>
</file>