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39"/>
  </p:notesMasterIdLst>
  <p:handoutMasterIdLst>
    <p:handoutMasterId r:id="rId40"/>
  </p:handoutMasterIdLst>
  <p:sldIdLst>
    <p:sldId id="880" r:id="rId2"/>
    <p:sldId id="775" r:id="rId3"/>
    <p:sldId id="781" r:id="rId4"/>
    <p:sldId id="780" r:id="rId5"/>
    <p:sldId id="808" r:id="rId6"/>
    <p:sldId id="717" r:id="rId7"/>
    <p:sldId id="886" r:id="rId8"/>
    <p:sldId id="590" r:id="rId9"/>
    <p:sldId id="768" r:id="rId10"/>
    <p:sldId id="887" r:id="rId11"/>
    <p:sldId id="868" r:id="rId12"/>
    <p:sldId id="888" r:id="rId13"/>
    <p:sldId id="591" r:id="rId14"/>
    <p:sldId id="769" r:id="rId15"/>
    <p:sldId id="869" r:id="rId16"/>
    <p:sldId id="889" r:id="rId17"/>
    <p:sldId id="890" r:id="rId18"/>
    <p:sldId id="608" r:id="rId19"/>
    <p:sldId id="676" r:id="rId20"/>
    <p:sldId id="881" r:id="rId21"/>
    <p:sldId id="677" r:id="rId22"/>
    <p:sldId id="884" r:id="rId23"/>
    <p:sldId id="679" r:id="rId24"/>
    <p:sldId id="891" r:id="rId25"/>
    <p:sldId id="678" r:id="rId26"/>
    <p:sldId id="892" r:id="rId27"/>
    <p:sldId id="893" r:id="rId28"/>
    <p:sldId id="894" r:id="rId29"/>
    <p:sldId id="684" r:id="rId30"/>
    <p:sldId id="685" r:id="rId31"/>
    <p:sldId id="895" r:id="rId32"/>
    <p:sldId id="896" r:id="rId33"/>
    <p:sldId id="897" r:id="rId34"/>
    <p:sldId id="687" r:id="rId35"/>
    <p:sldId id="704" r:id="rId36"/>
    <p:sldId id="688" r:id="rId37"/>
    <p:sldId id="898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94"/>
  </p:normalViewPr>
  <p:slideViewPr>
    <p:cSldViewPr>
      <p:cViewPr varScale="1">
        <p:scale>
          <a:sx n="121" d="100"/>
          <a:sy n="121" d="100"/>
        </p:scale>
        <p:origin x="19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4F6BC04D-D24A-AC2C-FD25-2117356F2F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FFC31D68-C20D-F3E6-E5AB-7ED4AF47D5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A7022D22-BE58-34E9-B8BD-55D97BC689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AAB12876-48ED-18B8-9B5E-288B668391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6B70409-7B0E-3D4B-95F3-5AA6E2614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A47E78E7-6204-B555-3014-F65B86692B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8BD2A1A-3FE4-B481-C051-99226FF534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A6268AC-9492-DC4E-44CB-429620ADBF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A8D7D4D2-0383-01FC-346D-F8734E2F32C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3910" name="Rectangle 6">
            <a:extLst>
              <a:ext uri="{FF2B5EF4-FFF2-40B4-BE49-F238E27FC236}">
                <a16:creationId xmlns:a16="http://schemas.microsoft.com/office/drawing/2014/main" id="{9CD020EB-4FAD-49C9-E949-CBBE41BA5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1" name="Rectangle 7">
            <a:extLst>
              <a:ext uri="{FF2B5EF4-FFF2-40B4-BE49-F238E27FC236}">
                <a16:creationId xmlns:a16="http://schemas.microsoft.com/office/drawing/2014/main" id="{DA11B1A4-682D-2567-79D3-07AB99BA5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F4F781D-3818-BE40-9898-614CC6A8F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6BD17BFB-AC40-5A87-AE84-447DD3542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396FA25-D48A-8141-8A6F-4BAE6D33FE9F}" type="slidenum">
              <a:rPr lang="en-US" altLang="en-US" smtClean="0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598ECC3-512D-D501-7F9D-27FA68E4F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520B6B7-702A-CD61-0979-F71A5C934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5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E480A21E-6E7F-2A46-AB88-323F921662E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D7183FF-A6A1-1145-9B5B-CEEBD0921B3E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68DB47B-6867-3E3E-74BB-DDEB01818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A7E020C-8D70-5056-907A-61800AD1B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54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29AD42-C86E-EA46-FFFB-341D866D71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51DA4A7-0015-10E1-1BCE-B6A60F3664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83FF-4F66-B94F-9E95-790CB2E3D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268B6F7E-F7A5-B730-1253-0671B184530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1AF25E-4FF3-5E3F-E344-F3500B221E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EC64483-E238-04E8-9468-3CA57B7EC7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1810-5F02-814F-9A3D-E6F9C8DCD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AC46C9C-B7EE-1F65-4F5E-FB797CA1BC88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1EDBD1-0B8E-58D5-A8DF-D0A8686C90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33E3F39-5351-06D4-4A56-A874A550E0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C3CA-0665-AD4C-AE7C-F3D99637B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13F010A-AAC5-804B-771A-53084B6D07A1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1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5DF3DF2-B40A-CAE3-7EA6-8DD4158746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5B83E9-F33E-0171-A362-8EC99BD969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8B99-44C0-2F41-9A1C-7D6814D71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BF2ED11-9E57-388B-0862-D99799B54137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5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D2FCD1-60F7-F9E1-D920-AF44ED255F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83F8AA8-85BF-C968-1EE8-2BD720FF05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0EA3-167A-5B4C-81EE-37F699ED6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6998909-53FB-9584-E02B-10AD8629E9EC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A444CC-059F-BEC3-ED0D-DCA291E87E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730346C-48F7-394B-5675-ACDCD9B3BE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6CF7-8774-C94F-9390-EFEF17A8A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D624076-109A-6E7F-6547-F3DFED47D3A4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0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D366AE-CCAA-465A-E152-5AA2AFC1E2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08C793-302C-DECE-18B5-5481279845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65DF1-7844-4E4D-AF32-BC2966812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5F8C783-4AC4-478B-C28D-3EE5E13C7909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2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0D7C754-8856-550E-EA4A-63C8B1AB3A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13EBF8C-1997-93E7-6D45-684F336780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1BCA-E7CB-CE4C-B62E-03B227285D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81C69D5-C849-DC57-630B-617BD03499D5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5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F2CB88-5AF3-8588-3CFE-B224FC43DE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734567C-7C5D-DF0C-6BDE-A5FAB19F95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4CBDF-E3C9-0141-BD3D-414986349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DEC7193-1696-7080-5991-EB045C05528A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680C67-EDB0-5AA8-BE33-7E83C8B8FA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42CC9A0-D1F8-0801-8B3D-792FD5A1EF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9B43-8D8A-7240-9FA1-98B1F6E7C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3A2F0AD3-1AEF-824E-B7F6-E6BE891A94B3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1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FE60CF-02B8-1CD3-F960-A46B26B3618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F0A994A-F3A7-D6DF-D709-7FF5BCFDF9B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53EA-B777-C144-A9E0-2559B4A8D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E909234-3717-520A-DE98-541D0BD85106}"/>
              </a:ext>
            </a:extLst>
          </p:cNvPr>
          <p:cNvSpPr>
            <a:spLocks noGrp="1" noChangeArrowheads="1"/>
          </p:cNvSpPr>
          <p:nvPr userDrawn="1"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2C4F00-6063-7A78-D9C9-9A3122332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EDB4EF-B4A8-3C2D-968B-39DA405C2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05" name="Rectangle 5">
            <a:extLst>
              <a:ext uri="{FF2B5EF4-FFF2-40B4-BE49-F238E27FC236}">
                <a16:creationId xmlns:a16="http://schemas.microsoft.com/office/drawing/2014/main" id="{E419C335-B0D8-A0A3-3556-F33EB76FE6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07" name="Rectangle 7">
            <a:extLst>
              <a:ext uri="{FF2B5EF4-FFF2-40B4-BE49-F238E27FC236}">
                <a16:creationId xmlns:a16="http://schemas.microsoft.com/office/drawing/2014/main" id="{4ACFC82A-ABBB-BC66-A4A1-D6EB18AAA3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371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9BAB68-F69D-C846-971F-BB8694046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09608" name="AutoShape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8DB5422-C4FC-C6A0-539A-938AB4F5BAA0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1600200" y="6096000"/>
            <a:ext cx="5562600" cy="476250"/>
          </a:xfrm>
          <a:prstGeom prst="actionButtonBackPreviou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AutoShape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B6DFB65-BA01-49A6-852B-05B6EA12D4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00" y="6324600"/>
            <a:ext cx="838200" cy="53340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0" name="AutoShape 1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6259BCB6-58AA-FDBF-B2FA-CC2F9E0485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29400" y="6324600"/>
            <a:ext cx="914400" cy="533400"/>
          </a:xfrm>
          <a:prstGeom prst="actionButtonBeginning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3321" name="AutoShape 1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878B633-ACD8-3553-7ABA-E900D77DFE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58200" y="63246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buckley@g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2DE344B-E697-EE2F-6D73-CB3A693C8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9200"/>
          </a:xfrm>
        </p:spPr>
        <p:txBody>
          <a:bodyPr/>
          <a:lstStyle/>
          <a:p>
            <a:pPr eaLnBrk="1" hangingPunct="1"/>
            <a:r>
              <a:rPr lang="en-US" altLang="en-US"/>
              <a:t>George Mason School of Law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B68F833-7BF6-F0C4-70E9-4539CA5E6A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solidFill>
                  <a:srgbClr val="990000"/>
                </a:solidFill>
              </a:rPr>
              <a:t>Contracts 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/>
              <a:t>K.	 Preliminary Negotiations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60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© F.H. Buckley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tx2"/>
                </a:solidFill>
                <a:hlinkClick r:id="rId3"/>
              </a:rPr>
              <a:t>fbuckley@gmu.edu</a:t>
            </a:r>
            <a:endParaRPr lang="en-US" altLang="en-US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EE2426A-0D98-AC9B-5AE9-18D4B5C6F0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387E56-94DA-6244-898D-3BAACFAB2921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0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5D766F93-A429-7128-7289-3BCEDCD7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Preliminary Agreements</a:t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2800" dirty="0">
                <a:ea typeface="+mj-ea"/>
                <a:cs typeface="+mj-cs"/>
              </a:rPr>
              <a:t>Assume both parties sign the following: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330C3A62-2C2A-F5BA-94BF-7716F9FBD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o"/>
              <a:defRPr/>
            </a:pPr>
            <a:r>
              <a:rPr lang="en-US" dirty="0">
                <a:solidFill>
                  <a:srgbClr val="B90000"/>
                </a:solidFill>
                <a:ea typeface="MS PGothic" charset="0"/>
              </a:rPr>
              <a:t>Things left out: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chemeClr val="accent4"/>
                </a:solidFill>
                <a:ea typeface="MS PGothic" charset="0"/>
              </a:rPr>
              <a:t>Who pays for shipping and how is this to be done?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chemeClr val="accent4"/>
                </a:solidFill>
                <a:ea typeface="MS PGothic" charset="0"/>
              </a:rPr>
              <a:t>When does risk pass?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chemeClr val="accent4"/>
                </a:solidFill>
                <a:ea typeface="MS PGothic" charset="0"/>
              </a:rPr>
              <a:t>Implied warranties as to quality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chemeClr val="accent4"/>
                </a:solidFill>
                <a:ea typeface="MS PGothic" charset="0"/>
              </a:rPr>
              <a:t>When is payment due?</a:t>
            </a:r>
          </a:p>
          <a:p>
            <a:pPr lvl="1">
              <a:buFont typeface="Wingdings" charset="0"/>
              <a:buChar char="n"/>
              <a:defRPr/>
            </a:pPr>
            <a:r>
              <a:rPr lang="en-US" dirty="0">
                <a:solidFill>
                  <a:schemeClr val="accent4"/>
                </a:solidFill>
                <a:ea typeface="MS PGothic" charset="0"/>
              </a:rPr>
              <a:t>When does the duty to ship arise?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D715BBEF-1579-402E-0891-FF9837C8FD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8AD216-9269-584E-A103-6605E29AAF0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1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79226D76-8731-62A7-DBF9-AA022C86B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BD9C18DA-54F9-82B8-9BA5-AC17D53F1A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>
                <a:solidFill>
                  <a:srgbClr val="B90000"/>
                </a:solidFill>
              </a:rPr>
              <a:t>Statutory implied terms under Art. II</a:t>
            </a:r>
          </a:p>
          <a:p>
            <a:pPr lvl="1"/>
            <a:r>
              <a:rPr lang="en-US" altLang="en-US" dirty="0"/>
              <a:t>Quality warranties</a:t>
            </a:r>
          </a:p>
          <a:p>
            <a:pPr lvl="1"/>
            <a:r>
              <a:rPr lang="en-US" altLang="en-US" dirty="0"/>
              <a:t>Duty to ship, pay</a:t>
            </a:r>
          </a:p>
          <a:p>
            <a:pPr lvl="1"/>
            <a:r>
              <a:rPr lang="en-US" altLang="en-US" dirty="0"/>
              <a:t>Passing of risk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59B6946E-5208-6E9B-63AB-2291CE826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F4C188-5A37-CB49-B44D-611629AA39D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0F5D2CAF-E480-725F-4D38-E260B277D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6E03948B-1339-C1BD-BEFA-2314BA71EF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000000"/>
                </a:solidFill>
              </a:rPr>
              <a:t>Restatement § 33(2) The terms of a contract are reasonably certain if they </a:t>
            </a:r>
            <a:r>
              <a:rPr lang="en-US" altLang="en-US">
                <a:solidFill>
                  <a:srgbClr val="B90000"/>
                </a:solidFill>
              </a:rPr>
              <a:t>provide a basis for determining the existence of a breach and for giving an appropriate remedy</a:t>
            </a:r>
            <a:r>
              <a:rPr lang="en-US" altLang="en-US">
                <a:solidFill>
                  <a:srgbClr val="000000"/>
                </a:solidFill>
              </a:rPr>
              <a:t>.</a:t>
            </a:r>
          </a:p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A76D305-872C-6D80-BCB2-06DA38AFD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FAD21-8E58-B14D-A91D-8695380DEF3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7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90AE7AA-C508-26A9-29E4-3BB5BACBE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AF17A46-7EB4-56D0-DF4D-43ACAB0682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ja-JP">
                <a:solidFill>
                  <a:srgbClr val="C00000"/>
                </a:solidFill>
              </a:rPr>
              <a:t>What if important terms are left out but the parties specify: </a:t>
            </a:r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>
                <a:solidFill>
                  <a:srgbClr val="C00000"/>
                </a:solidFill>
              </a:rPr>
              <a:t>This constitutes a binding contract between us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endParaRPr lang="en-US" altLang="en-US">
              <a:solidFill>
                <a:srgbClr val="C00000"/>
              </a:solidFill>
            </a:endParaRPr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EDDA2FCB-9E47-741E-79CC-C7F3951C3D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65A1E1-D9CC-1142-9B13-A905E562E31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35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47D6B826-7B49-5CC4-B466-A7D373834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60195341-D2F9-104B-49E4-94115E6DCF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solidFill>
                <a:schemeClr val="tx2"/>
              </a:solidFill>
            </a:endParaRPr>
          </a:p>
          <a:p>
            <a:r>
              <a:rPr lang="en-US" altLang="en-US">
                <a:solidFill>
                  <a:srgbClr val="B90000"/>
                </a:solidFill>
              </a:rPr>
              <a:t>Restatement § 33(1) Even though a manifestation of intention is intended to be understood as an offer, it cannot be accepted so as to form a contract </a:t>
            </a:r>
            <a:r>
              <a:rPr lang="en-US" altLang="en-US" u="sng">
                <a:solidFill>
                  <a:srgbClr val="B90000"/>
                </a:solidFill>
              </a:rPr>
              <a:t>unless the terms of the contract are reasonably certain</a:t>
            </a:r>
            <a:r>
              <a:rPr lang="en-US" altLang="en-US">
                <a:solidFill>
                  <a:srgbClr val="B90000"/>
                </a:solidFill>
              </a:rPr>
              <a:t>.</a:t>
            </a:r>
          </a:p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313313AB-7685-0588-899F-82AE06CBD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30AF5E-EEBF-534B-B565-939A55883E0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650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17775CCF-A1E1-07CA-35D5-A4F93A75B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0D50B35-2F24-CB1F-78D8-7D0EA4A399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000000"/>
                </a:solidFill>
              </a:rPr>
              <a:t>Restatement § 33(3) The fact that one or more </a:t>
            </a:r>
            <a:r>
              <a:rPr lang="en-US" altLang="en-US">
                <a:solidFill>
                  <a:srgbClr val="B90000"/>
                </a:solidFill>
              </a:rPr>
              <a:t>terms</a:t>
            </a:r>
            <a:r>
              <a:rPr lang="en-US" altLang="en-US">
                <a:solidFill>
                  <a:srgbClr val="000000"/>
                </a:solidFill>
              </a:rPr>
              <a:t> of a proposed bargain are </a:t>
            </a:r>
            <a:r>
              <a:rPr lang="en-US" altLang="en-US">
                <a:solidFill>
                  <a:srgbClr val="B90000"/>
                </a:solidFill>
              </a:rPr>
              <a:t>left open </a:t>
            </a:r>
            <a:r>
              <a:rPr lang="en-US" altLang="en-US">
                <a:solidFill>
                  <a:srgbClr val="000000"/>
                </a:solidFill>
              </a:rPr>
              <a:t>or uncertain </a:t>
            </a:r>
            <a:r>
              <a:rPr lang="en-US" altLang="en-US">
                <a:solidFill>
                  <a:srgbClr val="B90000"/>
                </a:solidFill>
              </a:rPr>
              <a:t>may show that a manifestation of intention is not intended </a:t>
            </a:r>
            <a:r>
              <a:rPr lang="en-US" altLang="en-US">
                <a:solidFill>
                  <a:srgbClr val="000000"/>
                </a:solidFill>
              </a:rPr>
              <a:t>to be understood as an offer or as an acceptance.</a:t>
            </a:r>
          </a:p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75409AD5-82FB-42D9-CDC4-61CC16C6D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85791-8126-DC40-B8BC-04C30C13CBD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4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5845FDC3-1A64-7E23-6453-F21D5404D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C549052A-BA6E-EE1D-2BD5-F74891EF55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ja-JP">
                <a:solidFill>
                  <a:srgbClr val="C00000"/>
                </a:solidFill>
              </a:rPr>
              <a:t>What if they add: </a:t>
            </a:r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>
                <a:solidFill>
                  <a:srgbClr val="C00000"/>
                </a:solidFill>
              </a:rPr>
              <a:t>No binding contract between us will exist until we have executed a final agreement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r>
              <a:rPr lang="en-US" altLang="ja-JP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176E339D-615A-C548-DB03-42FC3197E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D0F7F2-A177-EE4B-8CE7-F6C9E9CA7C8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1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CBAE2131-2E90-0971-FF86-C1A965458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DEFFE919-274A-EFDE-4EB2-1A73F9BDD3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 sz="2800"/>
              <a:t>§21. INTENTION TO BE LEGALLY BOUND. Neither real nor apparent intention that a promise be legally binding is essential to the formation of a contract, but </a:t>
            </a:r>
            <a:r>
              <a:rPr lang="en-US" altLang="en-US" sz="2800">
                <a:solidFill>
                  <a:srgbClr val="CC0000"/>
                </a:solidFill>
              </a:rPr>
              <a:t>a manifestation of intention that a promise shall not affect legal relations may prevent the formation of a contract</a:t>
            </a:r>
            <a:r>
              <a:rPr lang="en-US" altLang="en-US" sz="2800"/>
              <a:t>.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D8EBEA86-7464-DCD7-8279-5027F8C033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9C937B-61CF-A148-934C-F43D2CA97B7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66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EC006AF4-F053-A171-4326-B8AF61955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endParaRPr lang="en-US" altLang="en-US" sz="2800"/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BFF33E2-4FD7-DF60-D01F-F9DAD73CC3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sz="2800" dirty="0">
                <a:solidFill>
                  <a:srgbClr val="000000"/>
                </a:solidFill>
              </a:rPr>
              <a:t>Restatement § 26. PRELIMINARY NEGOTIATIONS. A manifestation of willingness to enter into a bargain is not an offer if the person to whom it is addressed </a:t>
            </a:r>
            <a:r>
              <a:rPr lang="en-US" altLang="en-US" sz="2800" dirty="0">
                <a:solidFill>
                  <a:srgbClr val="C00000"/>
                </a:solidFill>
              </a:rPr>
              <a:t>knows</a:t>
            </a:r>
            <a:r>
              <a:rPr lang="en-US" altLang="en-US" sz="2800" dirty="0">
                <a:solidFill>
                  <a:srgbClr val="000000"/>
                </a:solidFill>
              </a:rPr>
              <a:t> or has </a:t>
            </a:r>
            <a:r>
              <a:rPr lang="en-US" altLang="en-US" sz="2800" dirty="0">
                <a:solidFill>
                  <a:srgbClr val="C00000"/>
                </a:solidFill>
              </a:rPr>
              <a:t>reason to know </a:t>
            </a:r>
            <a:r>
              <a:rPr lang="en-US" altLang="en-US" sz="2800" dirty="0">
                <a:solidFill>
                  <a:srgbClr val="000000"/>
                </a:solidFill>
              </a:rPr>
              <a:t>that the person making it </a:t>
            </a:r>
            <a:r>
              <a:rPr lang="en-US" altLang="en-US" sz="2800" dirty="0">
                <a:solidFill>
                  <a:srgbClr val="B90000"/>
                </a:solidFill>
              </a:rPr>
              <a:t>does not intend to conclude a bargain until he has made a further manifestation of assent.</a:t>
            </a:r>
          </a:p>
          <a:p>
            <a:pPr lvl="2"/>
            <a:endParaRPr lang="en-US" altLang="en-US" dirty="0">
              <a:solidFill>
                <a:srgbClr val="B90000"/>
              </a:solidFill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6C8ACF89-38AC-3EF8-DD12-FEC883D2F4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5BF111-0571-5D48-8DFA-10FC70B5C75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7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F728447-CE9E-90E0-F4A6-1640F34EC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r>
              <a:rPr lang="en-US" altLang="en-US" sz="40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DBC04B78-A1D1-C45B-03CF-379BC101A1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ja-JP">
                <a:solidFill>
                  <a:srgbClr val="C00000"/>
                </a:solidFill>
              </a:rPr>
              <a:t>What if they add: </a:t>
            </a:r>
            <a:r>
              <a:rPr lang="ja-JP" altLang="en-US">
                <a:solidFill>
                  <a:srgbClr val="C00000"/>
                </a:solidFill>
              </a:rPr>
              <a:t>“</a:t>
            </a:r>
            <a:r>
              <a:rPr lang="en-US" altLang="ja-JP">
                <a:solidFill>
                  <a:srgbClr val="C00000"/>
                </a:solidFill>
              </a:rPr>
              <a:t>We agree that this letter agreement will be reduced to a binding definitive agreement</a:t>
            </a:r>
            <a:r>
              <a:rPr lang="ja-JP" altLang="en-US">
                <a:solidFill>
                  <a:srgbClr val="C00000"/>
                </a:solidFill>
              </a:rPr>
              <a:t>”</a:t>
            </a:r>
            <a:r>
              <a:rPr lang="en-US" altLang="ja-JP">
                <a:solidFill>
                  <a:srgbClr val="C00000"/>
                </a:solidFill>
              </a:rPr>
              <a:t>?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F6198A18-AC67-35CA-BD00-EAE11DF0D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BAEBC9-F187-7846-AD06-2CEFB15AB0C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1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D327A1CD-29CD-05CF-3774-571215630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00000"/>
                </a:solidFill>
              </a:rPr>
              <a:t>Relational Contracts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BF0C834C-F347-DA48-8CC2-BFB9E72628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  <a:p>
            <a:r>
              <a:rPr lang="en-US" altLang="en-US"/>
              <a:t>Should different principles apply when business parties propose to enter into a long-term relationship?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5F9E925-20B9-DD9D-9EF4-7D84B789D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D40433-1EB2-2A4E-B7B8-2AB2D5423C3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37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7C5AB960-FE1D-BAEA-6A16-FFFF645D2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Preliminary Agreements</a:t>
            </a:r>
            <a:r>
              <a:rPr lang="en-US" altLang="en-US" sz="40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ED87F6DB-E11B-88C1-6D9E-B240C4FFF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ja-JP">
                <a:solidFill>
                  <a:schemeClr val="tx2"/>
                </a:solidFill>
              </a:rPr>
              <a:t>What if they add: </a:t>
            </a:r>
            <a:r>
              <a:rPr lang="ja-JP" altLang="en-US">
                <a:solidFill>
                  <a:schemeClr val="tx2"/>
                </a:solidFill>
              </a:rPr>
              <a:t>“</a:t>
            </a:r>
            <a:r>
              <a:rPr lang="en-US" altLang="ja-JP">
                <a:solidFill>
                  <a:schemeClr val="tx2"/>
                </a:solidFill>
              </a:rPr>
              <a:t>We agree that this letter agreement will be reduced to a binding definitive agreement</a:t>
            </a:r>
            <a:r>
              <a:rPr lang="ja-JP" altLang="en-US">
                <a:solidFill>
                  <a:schemeClr val="tx2"/>
                </a:solidFill>
              </a:rPr>
              <a:t>”</a:t>
            </a:r>
            <a:r>
              <a:rPr lang="en-US" altLang="ja-JP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en-US" altLang="ja-JP">
                <a:solidFill>
                  <a:srgbClr val="B90000"/>
                </a:solidFill>
              </a:rPr>
              <a:t>Recall Ciaramella (220) and Adjustrite (228)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0AC2B2C7-2321-EA71-6296-A86187C98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1B74F3-C736-4149-8D68-DB78B10CC42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428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5DA71B02-16B7-790F-E5FE-0BF1CFD2B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Preliminary Agreements</a:t>
            </a:r>
            <a:r>
              <a:rPr lang="en-US" altLang="en-US" sz="4000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94DF131E-CB70-F21C-01B4-ACA42C977D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/>
          </a:p>
          <a:p>
            <a:r>
              <a:rPr lang="en-US" altLang="en-US" sz="2800"/>
              <a:t>Restatement § 27. Manifestations of assent that are in themselves sufficient to conclude a contract </a:t>
            </a:r>
            <a:r>
              <a:rPr lang="en-US" altLang="en-US" sz="2800">
                <a:solidFill>
                  <a:srgbClr val="CC0000"/>
                </a:solidFill>
              </a:rPr>
              <a:t>will not be prevented from so operating by the fact that </a:t>
            </a:r>
            <a:r>
              <a:rPr lang="en-US" altLang="en-US" sz="2800">
                <a:solidFill>
                  <a:srgbClr val="B90000"/>
                </a:solidFill>
              </a:rPr>
              <a:t>the parties also manifest an intention to prepare and adopt a written memorial thereof, 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E42B6B92-959D-3585-9C38-05CA44F72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46BCAF-4178-044C-AF89-F1D58283FEF0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9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637C3645-5130-ADD8-5E54-C2D1BB63E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Preliminary Agreements</a:t>
            </a:r>
            <a:r>
              <a:rPr lang="en-US" altLang="en-US" sz="4000">
                <a:solidFill>
                  <a:schemeClr val="tx1"/>
                </a:solidFill>
              </a:rPr>
              <a:t> </a:t>
            </a:r>
            <a:endParaRPr lang="en-US" altLang="en-US"/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E5FE8CC2-8025-779B-1C1F-8B1DEE2EA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/>
          </a:p>
          <a:p>
            <a:r>
              <a:rPr lang="en-US" altLang="en-US" sz="2800"/>
              <a:t>Restatement § 27. Manifestations of assent that are in themselves sufficient to conclude a contract </a:t>
            </a:r>
            <a:r>
              <a:rPr lang="en-US" altLang="en-US" sz="2800">
                <a:solidFill>
                  <a:srgbClr val="000000"/>
                </a:solidFill>
              </a:rPr>
              <a:t>will not be prevented from so operating by the fact that the parties also manifest an intention to prepare and adopt a written memorial thereof, </a:t>
            </a:r>
            <a:r>
              <a:rPr lang="en-US" altLang="en-US" sz="2800">
                <a:solidFill>
                  <a:srgbClr val="B90000"/>
                </a:solidFill>
              </a:rPr>
              <a:t>but the circumstances may show that the agreements are preliminary negotiations. </a:t>
            </a:r>
          </a:p>
          <a:p>
            <a:pPr lvl="2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0C8539E1-940B-CA8C-6611-0D77B1F19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18860E-C1AA-1B45-AF2A-D67200F971A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2D6F6A91-8792-79A6-ACBE-FE3A1F824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C00000"/>
                </a:solidFill>
              </a:rPr>
              <a:t>Coley v. Lang at 312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5C06472E-C55D-5A9C-8CCB-5545319231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pPr lvl="1"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2FDBA9B3-4ABC-D911-899E-C3F76D66D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2C0C4F-6317-F648-B0B4-46BD984F4C7B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89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F8BF19AA-46C6-9753-3414-CDB253557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Coley v. Lang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A4102D28-C14C-8110-80C2-4087684D51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pPr lvl="1">
              <a:buFont typeface="Wingdings" pitchFamily="2" charset="2"/>
              <a:buNone/>
            </a:pPr>
            <a:r>
              <a:rPr lang="en-US" altLang="en-US"/>
              <a:t>		Lang shares</a:t>
            </a:r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B17E09E8-84F5-6A0F-14FB-72790CF920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976C9F-D792-5F4F-B000-C729CE82482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52228" name="Straight Arrow Connector 5">
            <a:extLst>
              <a:ext uri="{FF2B5EF4-FFF2-40B4-BE49-F238E27FC236}">
                <a16:creationId xmlns:a16="http://schemas.microsoft.com/office/drawing/2014/main" id="{4475ED53-7D82-A380-4C6A-4B9B7F3FDF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86200" y="3124200"/>
            <a:ext cx="1600200" cy="1588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29" name="Straight Connector 7">
            <a:extLst>
              <a:ext uri="{FF2B5EF4-FFF2-40B4-BE49-F238E27FC236}">
                <a16:creationId xmlns:a16="http://schemas.microsoft.com/office/drawing/2014/main" id="{0DAD1C0C-13FB-CBDB-46DB-978CE78F2C3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90700" y="41529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0" name="TextBox 8">
            <a:extLst>
              <a:ext uri="{FF2B5EF4-FFF2-40B4-BE49-F238E27FC236}">
                <a16:creationId xmlns:a16="http://schemas.microsoft.com/office/drawing/2014/main" id="{AE336F06-ABB1-2265-C703-378C7560C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8194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Coley</a:t>
            </a:r>
          </a:p>
        </p:txBody>
      </p:sp>
      <p:sp>
        <p:nvSpPr>
          <p:cNvPr id="52231" name="TextBox 9">
            <a:extLst>
              <a:ext uri="{FF2B5EF4-FFF2-40B4-BE49-F238E27FC236}">
                <a16:creationId xmlns:a16="http://schemas.microsoft.com/office/drawing/2014/main" id="{3C3448B4-6CD3-90E9-FB74-176E4680D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76800"/>
            <a:ext cx="1646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IAS Inc.</a:t>
            </a:r>
          </a:p>
        </p:txBody>
      </p:sp>
      <p:cxnSp>
        <p:nvCxnSpPr>
          <p:cNvPr id="52232" name="Straight Arrow Connector 10">
            <a:extLst>
              <a:ext uri="{FF2B5EF4-FFF2-40B4-BE49-F238E27FC236}">
                <a16:creationId xmlns:a16="http://schemas.microsoft.com/office/drawing/2014/main" id="{24B5DABE-D267-E671-A8CE-9185DDA773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29000" y="5181600"/>
            <a:ext cx="1447800" cy="1588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3" name="TextBox 11">
            <a:extLst>
              <a:ext uri="{FF2B5EF4-FFF2-40B4-BE49-F238E27FC236}">
                <a16:creationId xmlns:a16="http://schemas.microsoft.com/office/drawing/2014/main" id="{7CC0848B-8C80-1027-39FF-67E4ED348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724400"/>
            <a:ext cx="42624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Asset sale to IASCO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Verdana" panose="020B0604030504040204" pitchFamily="34" charset="0"/>
              </a:rPr>
              <a:t>(old IAS shareholders)</a:t>
            </a:r>
          </a:p>
        </p:txBody>
      </p:sp>
    </p:spTree>
    <p:extLst>
      <p:ext uri="{BB962C8B-B14F-4D97-AF65-F5344CB8AC3E}">
        <p14:creationId xmlns:p14="http://schemas.microsoft.com/office/powerpoint/2010/main" val="48331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522D2FB8-FCB5-2FCC-21B6-57338357C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Coley v. Lang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89138DAA-5470-0E45-DBF3-74081D664A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What in Heaven’s name was the purpose of the deal?</a:t>
            </a: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BACEEA6A-0063-16AA-E170-E9C33BCF25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361A4-AF50-E94A-9AEA-AEEC3DA5BF9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33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4DB6C5DE-AF7D-BDAE-F3C9-0ADA93B61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FAD0C374-1C51-DEBC-FC12-4A7EFA952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Deal…</a:t>
            </a:r>
          </a:p>
          <a:p>
            <a:pPr lvl="1"/>
            <a:r>
              <a:rPr lang="en-US" altLang="en-US">
                <a:solidFill>
                  <a:srgbClr val="CC0000"/>
                </a:solidFill>
              </a:rPr>
              <a:t>On or before [17 days later] this letter agreement will be reduced to a definitive agreement binding upon all of the parties</a:t>
            </a:r>
          </a:p>
          <a:p>
            <a:pPr lvl="1"/>
            <a:r>
              <a:rPr lang="en-US" altLang="en-US">
                <a:solidFill>
                  <a:srgbClr val="CC0000"/>
                </a:solidFill>
              </a:rPr>
              <a:t>Until then Coley can bid on behalf of IAS [?]</a:t>
            </a: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C6023571-A592-3D26-5EF6-543A3E896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2F6DA7-A555-7C49-955F-163AE2C980A2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69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92587E4-47E1-EAD6-35C2-E655731FC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783A977B-3756-F1A4-C12C-6A6FAC6EDD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Deal…</a:t>
            </a:r>
          </a:p>
          <a:p>
            <a:pPr lvl="1"/>
            <a:r>
              <a:rPr lang="en-US" altLang="en-US">
                <a:solidFill>
                  <a:srgbClr val="CC0000"/>
                </a:solidFill>
              </a:rPr>
              <a:t>Did the parties intend that the contract would be binding as of Sept. 1?</a:t>
            </a:r>
          </a:p>
          <a:p>
            <a:pPr lvl="1"/>
            <a:r>
              <a:rPr lang="en-US" altLang="en-US">
                <a:solidFill>
                  <a:srgbClr val="CC0000"/>
                </a:solidFill>
              </a:rPr>
              <a:t>What was Coley’s argument about things left out of the agreement?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129F3AA0-BF43-1C71-DE8E-A055B3EFFF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2D2923-8CA6-F04B-A005-AD02178772EE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13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8C5D2ABF-86DD-7176-C89F-7144A27DF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B14774CE-226B-AB2C-6243-AF60A26AEC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Deal…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Can you think of a reason why Coley might have wanted out?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FAED98A2-C3D1-393B-50A3-8CB639E80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16C6C8-4430-6C4A-B6C3-45E6FB1E8C5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59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4B8FF27B-5767-E007-4968-F68F13FCD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36706A16-8CB3-34B0-2897-E574CE592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Deal…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Does the court have enough information about the details of the deal to award specific performance?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751D776C-0098-8051-1420-CAACB6C28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98D7B8-2D7B-FF4C-8B48-5912EDD6F77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6A2AEBE8-6188-DD8B-8FA5-FBC5554E2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Relational Contracts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4D4F05C-3D4D-E079-0DDE-20B7E22981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  <a:p>
            <a:r>
              <a:rPr lang="en-US" altLang="en-US"/>
              <a:t>Should different principles apply when business parties propose to enter into a long-term relationship?</a:t>
            </a:r>
          </a:p>
          <a:p>
            <a:pPr lvl="1"/>
            <a:r>
              <a:rPr lang="en-US" altLang="en-US">
                <a:solidFill>
                  <a:srgbClr val="B90000"/>
                </a:solidFill>
              </a:rPr>
              <a:t>Corporations</a:t>
            </a:r>
          </a:p>
          <a:p>
            <a:pPr lvl="2">
              <a:buFont typeface="Wingdings" pitchFamily="2" charset="2"/>
              <a:buChar char="n"/>
            </a:pPr>
            <a:r>
              <a:rPr lang="en-US" altLang="en-US">
                <a:solidFill>
                  <a:srgbClr val="000000"/>
                </a:solidFill>
              </a:rPr>
              <a:t>Business Corporations Act</a:t>
            </a:r>
          </a:p>
          <a:p>
            <a:pPr lvl="2">
              <a:buFont typeface="Wingdings" pitchFamily="2" charset="2"/>
              <a:buChar char="n"/>
            </a:pPr>
            <a:r>
              <a:rPr lang="en-US" altLang="en-US">
                <a:solidFill>
                  <a:srgbClr val="000000"/>
                </a:solidFill>
              </a:rPr>
              <a:t>Non-profit Corporations Act</a:t>
            </a:r>
          </a:p>
          <a:p>
            <a:pPr lvl="2">
              <a:buFont typeface="Wingdings" pitchFamily="2" charset="2"/>
              <a:buChar char="n"/>
            </a:pPr>
            <a:r>
              <a:rPr lang="en-US" altLang="en-US">
                <a:solidFill>
                  <a:srgbClr val="000000"/>
                </a:solidFill>
              </a:rPr>
              <a:t>Close Corporations Act</a:t>
            </a:r>
          </a:p>
          <a:p>
            <a:pPr lvl="2">
              <a:buFont typeface="Wingdings" pitchFamily="2" charset="2"/>
              <a:buChar char="n"/>
            </a:pPr>
            <a:r>
              <a:rPr lang="en-US" altLang="en-US">
                <a:solidFill>
                  <a:srgbClr val="000000"/>
                </a:solidFill>
              </a:rPr>
              <a:t>LLCs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03458A91-CCF8-C2D2-30CD-9193F1CD29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075C3D-0579-1C45-9185-22EC91473AF5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2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8DAD35A2-7535-E5F4-8839-522C3E555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E5C0E92D-DCFA-3CCE-899C-E9D1FEA312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endParaRPr lang="en-US" altLang="en-US">
              <a:solidFill>
                <a:srgbClr val="B90000"/>
              </a:solidFill>
            </a:endParaRPr>
          </a:p>
          <a:p>
            <a:r>
              <a:rPr lang="en-US" altLang="en-US">
                <a:solidFill>
                  <a:srgbClr val="B90000"/>
                </a:solidFill>
              </a:rPr>
              <a:t>Is this a suitable case for promissory estoppel?</a:t>
            </a:r>
            <a:endParaRPr lang="en-US" altLang="en-US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B187D5BD-D97A-1A42-B838-8040003DBF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C1B07-66D2-804C-BAE8-697D4871DFCA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30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0D45A2B5-B687-C0B7-719C-8D55F628E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5097FFC3-E140-77DA-332C-79E59BE25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endParaRPr lang="en-US" altLang="en-US">
              <a:solidFill>
                <a:srgbClr val="B90000"/>
              </a:solidFill>
            </a:endParaRPr>
          </a:p>
          <a:p>
            <a:r>
              <a:rPr lang="en-US" altLang="en-US">
                <a:solidFill>
                  <a:schemeClr val="tx2"/>
                </a:solidFill>
              </a:rPr>
              <a:t>Is this a suitable case for promissory estoppel?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No “definite and substantial” reliance over 18 days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0AEFC5A5-ADBB-2664-89C5-EE6C9DF83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52AB3A-99ED-B54E-A069-27D2F0B67B2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5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1CA76660-3522-BD6B-3532-6AD75C036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E51204AF-C028-77C5-DC9F-FA6B61D223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7967662" cy="4343400"/>
          </a:xfrm>
        </p:spPr>
        <p:txBody>
          <a:bodyPr/>
          <a:lstStyle/>
          <a:p>
            <a:r>
              <a:rPr lang="en-US" altLang="en-US">
                <a:solidFill>
                  <a:srgbClr val="CC0000"/>
                </a:solidFill>
              </a:rPr>
              <a:t>Qu. the current version of Restatement § 90(1)</a:t>
            </a:r>
          </a:p>
          <a:p>
            <a:pPr lvl="1"/>
            <a:r>
              <a:rPr lang="en-US" altLang="en-US" sz="2400"/>
              <a:t>A promise which the promisor should reasonably expect to induce action or forbearance on the part of the promisee or a third person and which does induce such </a:t>
            </a:r>
            <a:r>
              <a:rPr lang="en-US" altLang="en-US" sz="2400">
                <a:solidFill>
                  <a:srgbClr val="B90000"/>
                </a:solidFill>
              </a:rPr>
              <a:t>action or forbearance </a:t>
            </a:r>
            <a:r>
              <a:rPr lang="en-US" altLang="en-US" sz="2400"/>
              <a:t>is binding if injustice can be avoided only by enforcement of the promise. The remedy granted for breach may be limited as justice requires.</a:t>
            </a:r>
          </a:p>
        </p:txBody>
      </p:sp>
      <p:sp>
        <p:nvSpPr>
          <p:cNvPr id="60419" name="Slide Number Placeholder 3">
            <a:extLst>
              <a:ext uri="{FF2B5EF4-FFF2-40B4-BE49-F238E27FC236}">
                <a16:creationId xmlns:a16="http://schemas.microsoft.com/office/drawing/2014/main" id="{276E69D7-C079-38BE-B734-DCF636AA9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86B47C-0734-7B4B-8CCD-E8E33640F904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12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0987432-D5A5-2231-F929-6BE66BAA1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FAC44899-CA04-200A-2029-98BC137581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r>
              <a:rPr lang="en-US" altLang="en-US"/>
              <a:t>Supposing you didn’</a:t>
            </a:r>
            <a:r>
              <a:rPr lang="en-US" altLang="ja-JP"/>
              <a:t>t want litigation. How would you draft the agreement if you don’t want a binding contract?</a:t>
            </a: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8578FAAA-E0EE-5D8A-6DF4-981FE57558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9A2FB9-A2A7-5940-AE5E-DAECBD7654C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079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C6022E7C-A721-F738-5A1D-28ACA4644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275D14B4-E903-F4AB-D1EA-B1C5D5A489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r>
              <a:rPr lang="en-US" altLang="en-US" dirty="0"/>
              <a:t>Supposing you didn’</a:t>
            </a:r>
            <a:r>
              <a:rPr lang="en-US" altLang="ja-JP" dirty="0"/>
              <a:t>t want litigation. How would you draft the agreement if you don’t want a binding contract?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The parties understand that this is not a binding agreement and that no liability will arise until a definitive agreement is signed.</a:t>
            </a:r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618A4DC8-2FE4-1C9E-58E1-D58EDBF83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352FFA-7595-ED4C-A6DF-631671DD82F3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20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D1C9ED8B-30AC-44F4-DCE0-DA2C057DF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98B847BC-56B6-0E6C-0BF4-52392108B8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r>
              <a:rPr lang="en-US" altLang="en-US"/>
              <a:t>Supposing you didn’</a:t>
            </a:r>
            <a:r>
              <a:rPr lang="en-US" altLang="ja-JP"/>
              <a:t>t want litigation. How would you draft the agreement if you don’t want a binding contract?</a:t>
            </a:r>
          </a:p>
          <a:p>
            <a:pPr lvl="1"/>
            <a:r>
              <a:rPr lang="en-US" altLang="en-US"/>
              <a:t>The parties understand that this is not a binding agreement and that no liability will arise until a definitive agreement is signed.</a:t>
            </a:r>
          </a:p>
          <a:p>
            <a:pPr lvl="2"/>
            <a:r>
              <a:rPr lang="en-US" altLang="en-US">
                <a:solidFill>
                  <a:srgbClr val="B90000"/>
                </a:solidFill>
              </a:rPr>
              <a:t>Restatement § 21: “a manifestation of intention that a promise shall not affect legal relations may prevent the formation of a contract.”</a:t>
            </a:r>
          </a:p>
          <a:p>
            <a:pPr lvl="2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10263BB3-DA5F-454A-6500-D2520652F1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DC85E6-F006-614C-9200-0F11DCE89FFF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98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FB90454F-4A5C-0A70-572E-9F7DCCDC3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99616E95-7CFB-CB5E-3A9B-237AF4D861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r>
              <a:rPr lang="en-US" altLang="en-US"/>
              <a:t>Supposing you didn’</a:t>
            </a:r>
            <a:r>
              <a:rPr lang="en-US" altLang="ja-JP"/>
              <a:t>t want litigation. </a:t>
            </a:r>
            <a:r>
              <a:rPr lang="en-US" altLang="ja-JP">
                <a:solidFill>
                  <a:srgbClr val="CC0000"/>
                </a:solidFill>
              </a:rPr>
              <a:t>How would you draft the agreement if you want a binding contract?</a:t>
            </a:r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3393612E-7C73-B44C-C5B0-23F69237D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A625B8-FAC6-2243-81D0-01671957DEF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71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0D4DAF80-7D68-A044-3140-FB10324A2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Coley v. Lang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416261DB-8191-18F4-CA51-9A818F5C6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343400"/>
          </a:xfrm>
        </p:spPr>
        <p:txBody>
          <a:bodyPr/>
          <a:lstStyle/>
          <a:p>
            <a:r>
              <a:rPr lang="en-US" altLang="en-US"/>
              <a:t>Supposing you didn’</a:t>
            </a:r>
            <a:r>
              <a:rPr lang="en-US" altLang="ja-JP"/>
              <a:t>t want litigation. How would you draft the agreement if you want a binding contract?</a:t>
            </a:r>
          </a:p>
          <a:p>
            <a:pPr lvl="1"/>
            <a:r>
              <a:rPr lang="en-US" altLang="en-US">
                <a:solidFill>
                  <a:srgbClr val="C00000"/>
                </a:solidFill>
              </a:rPr>
              <a:t>The parties understand that this is a binding agreement and that failure to sign a definitive agreement will give rise to liability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B565D3F3-9E78-239D-C7D2-8E2382122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836B91-F034-484C-ABB1-0307C7A7AEDC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D12D100-49BE-9705-86C9-31409571D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Relational Contracts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D3FDE96C-E0DD-E65E-BD3B-6A5DFB7600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  <a:p>
            <a:r>
              <a:rPr lang="en-US" altLang="en-US">
                <a:solidFill>
                  <a:srgbClr val="B90000"/>
                </a:solidFill>
              </a:rPr>
              <a:t>But generaly no statutory default rules for contractual arrangements</a:t>
            </a:r>
          </a:p>
          <a:p>
            <a:pPr lvl="2"/>
            <a:r>
              <a:rPr lang="en-US" altLang="en-US" sz="2000"/>
              <a:t>Joint ventures </a:t>
            </a:r>
          </a:p>
          <a:p>
            <a:pPr lvl="2"/>
            <a:r>
              <a:rPr lang="en-US" altLang="en-US" sz="2000"/>
              <a:t>Distributorships</a:t>
            </a:r>
          </a:p>
          <a:p>
            <a:pPr lvl="2"/>
            <a:r>
              <a:rPr lang="en-US" altLang="en-US" sz="2000"/>
              <a:t>Long-term supply and requirements contracts</a:t>
            </a:r>
          </a:p>
          <a:p>
            <a:pPr lvl="2"/>
            <a:r>
              <a:rPr lang="en-US" altLang="en-US" sz="2000"/>
              <a:t>Employment Contracts</a:t>
            </a:r>
          </a:p>
          <a:p>
            <a:pPr lvl="2"/>
            <a:r>
              <a:rPr lang="en-US" altLang="en-US" sz="2000"/>
              <a:t>Franchise Laws</a:t>
            </a:r>
          </a:p>
          <a:p>
            <a:pPr lvl="2" algn="ctr">
              <a:buFont typeface="Wingdings" pitchFamily="2" charset="2"/>
              <a:buNone/>
            </a:pP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4126C4D0-1C3A-D421-E416-CCFC7AE0AA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2E8B68-34E2-2542-9607-A259D52124ED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5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6653CA41-ED78-D061-80C8-142DDCE1225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1216025"/>
          </a:xfrm>
        </p:spPr>
        <p:txBody>
          <a:bodyPr/>
          <a:lstStyle/>
          <a:p>
            <a:r>
              <a:rPr lang="en-US" altLang="en-US" sz="3400">
                <a:solidFill>
                  <a:srgbClr val="000000"/>
                </a:solidFill>
              </a:rPr>
              <a:t>Relational contracts as different in kind from one-shot transactions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ABE6D334-2B25-7A60-4F7D-A2C260F14E8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762000" y="1752600"/>
            <a:ext cx="8001000" cy="4267200"/>
          </a:xfrm>
        </p:spPr>
        <p:txBody>
          <a:bodyPr/>
          <a:lstStyle/>
          <a:p>
            <a:pPr marL="966788" lvl="1" indent="-495300">
              <a:buFont typeface="Wingdings" pitchFamily="2" charset="2"/>
              <a:buAutoNum type="arabicPeriod"/>
            </a:pPr>
            <a:r>
              <a:rPr lang="en-US" altLang="en-US" dirty="0"/>
              <a:t>Relations are seen as semi-permanent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US" altLang="en-US" sz="2400" dirty="0"/>
              <a:t>A lengthier process of negotiation where it may be difficult to identity the moment at which contractual duties arise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US" altLang="en-US" dirty="0"/>
              <a:t>The object of exchange is not easily quantified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US" altLang="en-US" dirty="0"/>
              <a:t>Trust becomes more important</a:t>
            </a:r>
          </a:p>
          <a:p>
            <a:pPr marL="966788" lvl="1" indent="-495300">
              <a:buFont typeface="Wingdings" pitchFamily="2" charset="2"/>
              <a:buNone/>
            </a:pPr>
            <a:endParaRPr lang="en-US" altLang="en-US" dirty="0">
              <a:solidFill>
                <a:srgbClr val="B90000"/>
              </a:solidFill>
            </a:endParaRPr>
          </a:p>
          <a:p>
            <a:pPr marL="966788" lvl="1" indent="-495300">
              <a:buFont typeface="Wingdings" pitchFamily="2" charset="2"/>
              <a:buAutoNum type="arabicPeriod"/>
            </a:pPr>
            <a:endParaRPr lang="en-US" altLang="en-US" dirty="0">
              <a:solidFill>
                <a:srgbClr val="B90000"/>
              </a:solidFill>
            </a:endParaRPr>
          </a:p>
          <a:p>
            <a:pPr marL="966788" lvl="1" indent="-495300">
              <a:buFont typeface="Wingdings" pitchFamily="2" charset="2"/>
              <a:buAutoNum type="arabicPeriod"/>
            </a:pPr>
            <a:endParaRPr lang="en-US" altLang="en-US" dirty="0">
              <a:solidFill>
                <a:srgbClr val="B90000"/>
              </a:solidFill>
            </a:endParaRPr>
          </a:p>
          <a:p>
            <a:pPr marL="966788" lvl="1" indent="-495300">
              <a:buFont typeface="Wingdings" pitchFamily="2" charset="2"/>
              <a:buAutoNum type="arabicPeriod"/>
            </a:pPr>
            <a:endParaRPr lang="en-US" altLang="en-US" dirty="0">
              <a:solidFill>
                <a:srgbClr val="B90000"/>
              </a:solidFill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54F4DAAE-B0D8-B28E-62CB-6F217A15B71A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4638"/>
            <a:ext cx="5334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CA51FF4-B589-4148-9146-E55FF001A11D}" type="slidenum">
              <a:rPr lang="en-US" altLang="en-US" sz="1200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5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>
            <a:extLst>
              <a:ext uri="{FF2B5EF4-FFF2-40B4-BE49-F238E27FC236}">
                <a16:creationId xmlns:a16="http://schemas.microsoft.com/office/drawing/2014/main" id="{0A8038DE-07D3-BCB9-4FE1-E820BEA11DF8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4638"/>
            <a:ext cx="5334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13A99B-1C59-AD49-AA9C-9F9F2CDB0CB9}" type="slidenum">
              <a:rPr lang="en-US" altLang="en-US" sz="1200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BA1F7B63-361A-FF73-E851-58552EBB8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9C7387-E396-3140-8D2D-D69D4202C647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4D3CA2C-7828-F89E-5CFD-38BE5DD509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991600" cy="990600"/>
          </a:xfrm>
        </p:spPr>
        <p:txBody>
          <a:bodyPr/>
          <a:lstStyle/>
          <a:p>
            <a:pPr eaLnBrk="1" hangingPunct="1"/>
            <a:br>
              <a:rPr lang="en-US" altLang="en-US">
                <a:solidFill>
                  <a:schemeClr val="accent2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But what about Iterated PD Games?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0D45626-FDE4-3934-46F9-2E511D2FFF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17713"/>
            <a:ext cx="7924800" cy="4038600"/>
          </a:xfrm>
        </p:spPr>
        <p:txBody>
          <a:bodyPr/>
          <a:lstStyle/>
          <a:p>
            <a:pPr eaLnBrk="1" hangingPunct="1"/>
            <a:r>
              <a:rPr lang="en-US" altLang="en-US"/>
              <a:t>Axelrod, The Evolution of Cooperation (1984)</a:t>
            </a:r>
          </a:p>
          <a:p>
            <a:pPr lvl="1" eaLnBrk="1" hangingPunct="1"/>
            <a:r>
              <a:rPr lang="en-US" altLang="en-US">
                <a:solidFill>
                  <a:srgbClr val="C00000"/>
                </a:solidFill>
              </a:rPr>
              <a:t>Tit-for-tat as a dominant strategy for iterated PD games</a:t>
            </a:r>
          </a:p>
          <a:p>
            <a:pPr lvl="2" eaLnBrk="1" hangingPunct="1"/>
            <a:r>
              <a:rPr lang="en-US" altLang="en-US"/>
              <a:t>Telser, A Theory of Self-enforcing agreements, 53 J. Bus. 27 (1980)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/>
          </a:p>
          <a:p>
            <a:pPr lvl="1" eaLnBrk="1" hangingPunct="1">
              <a:buFont typeface="Wingdings" pitchFamily="2" charset="2"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0549842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9C08F06-150A-23B3-FB5B-9BDAB33B9B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en-US" altLang="en-US" sz="3400">
                <a:solidFill>
                  <a:srgbClr val="000000"/>
                </a:solidFill>
              </a:rPr>
              <a:t>Relational contracts as different in kind from one-shot transactions</a:t>
            </a:r>
          </a:p>
        </p:txBody>
      </p:sp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E2C6C7C4-3E06-DBA1-1495-D96199EF3382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6624638"/>
            <a:ext cx="533400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A77E6C7-7070-CF4F-B45B-24B4A15278C6}" type="slidenum">
              <a:rPr lang="en-US" altLang="en-US" sz="1200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53456-46D5-746E-8B2A-DFB1CA319503}"/>
              </a:ext>
            </a:extLst>
          </p:cNvPr>
          <p:cNvSpPr txBox="1"/>
          <p:nvPr/>
        </p:nvSpPr>
        <p:spPr>
          <a:xfrm>
            <a:off x="152400" y="2209800"/>
            <a:ext cx="869632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14388" lvl="1" indent="-342900">
              <a:buFont typeface="Arial"/>
              <a:buChar char="•"/>
              <a:defRPr/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A lengthier process of negotiation </a:t>
            </a:r>
          </a:p>
          <a:p>
            <a:pPr marL="471488" lvl="1">
              <a:defRPr/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where it</a:t>
            </a:r>
            <a:r>
              <a:rPr lang="en-US" sz="2800" dirty="0">
                <a:solidFill>
                  <a:srgbClr val="B90000"/>
                </a:solidFill>
                <a:latin typeface="Verdana" charset="0"/>
                <a:ea typeface="MS PGothic" charset="0"/>
                <a:cs typeface="MS PGothic" charset="0"/>
              </a:rPr>
              <a:t> may be difficult to identity </a:t>
            </a:r>
          </a:p>
          <a:p>
            <a:pPr marL="471488" lvl="1">
              <a:defRPr/>
            </a:pPr>
            <a:r>
              <a:rPr lang="en-US" sz="2800" dirty="0">
                <a:solidFill>
                  <a:srgbClr val="B90000"/>
                </a:solidFill>
                <a:latin typeface="Verdana" charset="0"/>
                <a:ea typeface="MS PGothic" charset="0"/>
                <a:cs typeface="MS PGothic" charset="0"/>
              </a:rPr>
              <a:t>the moment at which contractual duties arise:</a:t>
            </a:r>
          </a:p>
          <a:p>
            <a:pPr marL="471488" lvl="1">
              <a:defRPr/>
            </a:pPr>
            <a:endParaRPr lang="en-US" sz="2800" dirty="0">
              <a:solidFill>
                <a:srgbClr val="B90000"/>
              </a:solidFill>
              <a:latin typeface="Verdana" charset="0"/>
              <a:ea typeface="MS PGothic" charset="0"/>
              <a:cs typeface="MS PGothic" charset="0"/>
            </a:endParaRPr>
          </a:p>
          <a:p>
            <a:pPr marL="471488" lvl="1">
              <a:defRPr/>
            </a:pPr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  <a:cs typeface="MS PGothic" charset="0"/>
              </a:rPr>
              <a:t>The preliminary agreement problem</a:t>
            </a:r>
          </a:p>
        </p:txBody>
      </p:sp>
    </p:spTree>
    <p:extLst>
      <p:ext uri="{BB962C8B-B14F-4D97-AF65-F5344CB8AC3E}">
        <p14:creationId xmlns:p14="http://schemas.microsoft.com/office/powerpoint/2010/main" val="139831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3056C7AD-B169-B844-FB33-FDFB79BB87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B90000"/>
                </a:solidFill>
              </a:rPr>
              <a:t>Preliminary Agreements</a:t>
            </a:r>
            <a:br>
              <a:rPr lang="en-US" altLang="en-US"/>
            </a:br>
            <a:r>
              <a:rPr lang="en-US" altLang="en-US" sz="2800"/>
              <a:t>How deals begin…</a:t>
            </a:r>
          </a:p>
        </p:txBody>
      </p:sp>
      <p:pic>
        <p:nvPicPr>
          <p:cNvPr id="36866" name="Content Placeholder 4">
            <a:extLst>
              <a:ext uri="{FF2B5EF4-FFF2-40B4-BE49-F238E27FC236}">
                <a16:creationId xmlns:a16="http://schemas.microsoft.com/office/drawing/2014/main" id="{DB19C24D-CC68-62B0-37AA-805A9CFA69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0725" y="1600200"/>
            <a:ext cx="2622550" cy="4525963"/>
          </a:xfrm>
        </p:spPr>
      </p:pic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02FEEF9E-835E-CE29-1182-D05FB84E6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14909A-BC15-2746-BA30-660525F58B16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2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93C7AB3B-0847-A260-4F12-D467C9CE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>Preliminary Agreements</a:t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2800" dirty="0">
                <a:ea typeface="+mj-ea"/>
                <a:cs typeface="+mj-cs"/>
              </a:rPr>
              <a:t>Assume both parties sign the following: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8C88CD92-4376-6D52-E5B8-DE0493038B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solidFill>
                  <a:srgbClr val="B90000"/>
                </a:solidFill>
              </a:rPr>
              <a:t>“</a:t>
            </a:r>
            <a:r>
              <a:rPr lang="en-US" altLang="ja-JP">
                <a:solidFill>
                  <a:srgbClr val="B90000"/>
                </a:solidFill>
              </a:rPr>
              <a:t>This letter is to memorialize our agreement in which you will ship 1,000 widgets from Los Angeles to my address by Monday next for $5,000.</a:t>
            </a:r>
            <a:r>
              <a:rPr lang="ja-JP" altLang="en-US">
                <a:solidFill>
                  <a:srgbClr val="B90000"/>
                </a:solidFill>
              </a:rPr>
              <a:t>”</a:t>
            </a:r>
            <a:endParaRPr lang="en-US" altLang="ja-JP">
              <a:solidFill>
                <a:srgbClr val="B90000"/>
              </a:solidFill>
            </a:endParaRPr>
          </a:p>
          <a:p>
            <a:pPr lvl="1"/>
            <a:r>
              <a:rPr lang="en-US" altLang="en-US"/>
              <a:t>What’s left out?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04CD77F9-C95A-5163-CADE-F7053C8970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0429DD-525F-C246-A82F-DC20662FD3C9}" type="slidenum">
              <a:rPr lang="en-US" altLang="en-US" sz="1200" smtClean="0"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721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20986</TotalTime>
  <Words>1285</Words>
  <Application>Microsoft Macintosh PowerPoint</Application>
  <PresentationFormat>On-screen Show (4:3)</PresentationFormat>
  <Paragraphs>185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Times New Roman</vt:lpstr>
      <vt:lpstr>Verdana</vt:lpstr>
      <vt:lpstr>Wingdings</vt:lpstr>
      <vt:lpstr>Custom Design</vt:lpstr>
      <vt:lpstr>George Mason School of Law</vt:lpstr>
      <vt:lpstr>Relational Contracts</vt:lpstr>
      <vt:lpstr>Relational Contracts</vt:lpstr>
      <vt:lpstr>Relational Contracts</vt:lpstr>
      <vt:lpstr>Relational contracts as different in kind from one-shot transactions</vt:lpstr>
      <vt:lpstr> But what about Iterated PD Games?</vt:lpstr>
      <vt:lpstr>Relational contracts as different in kind from one-shot transactions</vt:lpstr>
      <vt:lpstr>Preliminary Agreements How deals begin…</vt:lpstr>
      <vt:lpstr>Preliminary Agreements Assume both parties sign the following:</vt:lpstr>
      <vt:lpstr>Preliminary Agreements Assume both parties sign the following:</vt:lpstr>
      <vt:lpstr>Preliminary Agreements</vt:lpstr>
      <vt:lpstr>Preliminary Agreements</vt:lpstr>
      <vt:lpstr>Preliminary Agreements</vt:lpstr>
      <vt:lpstr>Preliminary Agreements</vt:lpstr>
      <vt:lpstr>Preliminary Agreements</vt:lpstr>
      <vt:lpstr>Preliminary Agreements</vt:lpstr>
      <vt:lpstr>Preliminary Agreements</vt:lpstr>
      <vt:lpstr>Preliminary Agreements</vt:lpstr>
      <vt:lpstr>Preliminary Agreements </vt:lpstr>
      <vt:lpstr>Preliminary Agreements </vt:lpstr>
      <vt:lpstr>Preliminary Agreements </vt:lpstr>
      <vt:lpstr>Preliminary Agreements </vt:lpstr>
      <vt:lpstr>Coley v. Lang at 312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  <vt:lpstr>Coley v. Lang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Buckley</dc:creator>
  <cp:lastModifiedBy>Francis Buckley</cp:lastModifiedBy>
  <cp:revision>909</cp:revision>
  <dcterms:created xsi:type="dcterms:W3CDTF">2005-05-17T16:46:00Z</dcterms:created>
  <dcterms:modified xsi:type="dcterms:W3CDTF">2023-10-26T18:55:12Z</dcterms:modified>
</cp:coreProperties>
</file>