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58"/>
  </p:notesMasterIdLst>
  <p:handoutMasterIdLst>
    <p:handoutMasterId r:id="rId59"/>
  </p:handoutMasterIdLst>
  <p:sldIdLst>
    <p:sldId id="874" r:id="rId2"/>
    <p:sldId id="816" r:id="rId3"/>
    <p:sldId id="875" r:id="rId4"/>
    <p:sldId id="700" r:id="rId5"/>
    <p:sldId id="617" r:id="rId6"/>
    <p:sldId id="618" r:id="rId7"/>
    <p:sldId id="817" r:id="rId8"/>
    <p:sldId id="837" r:id="rId9"/>
    <p:sldId id="616" r:id="rId10"/>
    <p:sldId id="830" r:id="rId11"/>
    <p:sldId id="660" r:id="rId12"/>
    <p:sldId id="818" r:id="rId13"/>
    <p:sldId id="876" r:id="rId14"/>
    <p:sldId id="663" r:id="rId15"/>
    <p:sldId id="877" r:id="rId16"/>
    <p:sldId id="661" r:id="rId17"/>
    <p:sldId id="758" r:id="rId18"/>
    <p:sldId id="844" r:id="rId19"/>
    <p:sldId id="845" r:id="rId20"/>
    <p:sldId id="846" r:id="rId21"/>
    <p:sldId id="847" r:id="rId22"/>
    <p:sldId id="622" r:id="rId23"/>
    <p:sldId id="770" r:id="rId24"/>
    <p:sldId id="773" r:id="rId25"/>
    <p:sldId id="670" r:id="rId26"/>
    <p:sldId id="761" r:id="rId27"/>
    <p:sldId id="664" r:id="rId28"/>
    <p:sldId id="706" r:id="rId29"/>
    <p:sldId id="783" r:id="rId30"/>
    <p:sldId id="680" r:id="rId31"/>
    <p:sldId id="842" r:id="rId32"/>
    <p:sldId id="789" r:id="rId33"/>
    <p:sldId id="764" r:id="rId34"/>
    <p:sldId id="683" r:id="rId35"/>
    <p:sldId id="784" r:id="rId36"/>
    <p:sldId id="785" r:id="rId37"/>
    <p:sldId id="765" r:id="rId38"/>
    <p:sldId id="627" r:id="rId39"/>
    <p:sldId id="797" r:id="rId40"/>
    <p:sldId id="801" r:id="rId41"/>
    <p:sldId id="629" r:id="rId42"/>
    <p:sldId id="766" r:id="rId43"/>
    <p:sldId id="628" r:id="rId44"/>
    <p:sldId id="707" r:id="rId45"/>
    <p:sldId id="798" r:id="rId46"/>
    <p:sldId id="802" r:id="rId47"/>
    <p:sldId id="709" r:id="rId48"/>
    <p:sldId id="843" r:id="rId49"/>
    <p:sldId id="804" r:id="rId50"/>
    <p:sldId id="799" r:id="rId51"/>
    <p:sldId id="710" r:id="rId52"/>
    <p:sldId id="711" r:id="rId53"/>
    <p:sldId id="878" r:id="rId54"/>
    <p:sldId id="774" r:id="rId55"/>
    <p:sldId id="686" r:id="rId56"/>
    <p:sldId id="879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94"/>
  </p:normalViewPr>
  <p:slideViewPr>
    <p:cSldViewPr>
      <p:cViewPr varScale="1">
        <p:scale>
          <a:sx n="121" d="100"/>
          <a:sy n="121" d="100"/>
        </p:scale>
        <p:origin x="19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4F6BC04D-D24A-AC2C-FD25-2117356F2F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FFC31D68-C20D-F3E6-E5AB-7ED4AF47D5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0" name="Rectangle 4">
            <a:extLst>
              <a:ext uri="{FF2B5EF4-FFF2-40B4-BE49-F238E27FC236}">
                <a16:creationId xmlns:a16="http://schemas.microsoft.com/office/drawing/2014/main" id="{A7022D22-BE58-34E9-B8BD-55D97BC689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1" name="Rectangle 5">
            <a:extLst>
              <a:ext uri="{FF2B5EF4-FFF2-40B4-BE49-F238E27FC236}">
                <a16:creationId xmlns:a16="http://schemas.microsoft.com/office/drawing/2014/main" id="{AAB12876-48ED-18B8-9B5E-288B6683912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6B70409-7B0E-3D4B-95F3-5AA6E26148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A47E78E7-6204-B555-3014-F65B86692B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E8BD2A1A-3FE4-B481-C051-99226FF534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A6268AC-9492-DC4E-44CB-429620ADBF6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A8D7D4D2-0383-01FC-346D-F8734E2F32C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3910" name="Rectangle 6">
            <a:extLst>
              <a:ext uri="{FF2B5EF4-FFF2-40B4-BE49-F238E27FC236}">
                <a16:creationId xmlns:a16="http://schemas.microsoft.com/office/drawing/2014/main" id="{9CD020EB-4FAD-49C9-E949-CBBE41BA5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11" name="Rectangle 7">
            <a:extLst>
              <a:ext uri="{FF2B5EF4-FFF2-40B4-BE49-F238E27FC236}">
                <a16:creationId xmlns:a16="http://schemas.microsoft.com/office/drawing/2014/main" id="{DA11B1A4-682D-2567-79D3-07AB99BA5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F4F781D-3818-BE40-9898-614CC6A8F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94BB8708-E977-5D27-6E13-A65E43FEBA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A50F02B-CFA7-6A4F-B20A-D29E494AD66E}" type="slidenum">
              <a:rPr lang="en-US" altLang="en-US" smtClean="0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C4C64C0-229A-CCA2-7A81-55D9BD3026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ADCF1A3-AB5D-F465-68CE-D0B903DE1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10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29AD42-C86E-EA46-FFFB-341D866D71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51DA4A7-0015-10E1-1BCE-B6A60F3664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83FF-4F66-B94F-9E95-790CB2E3D1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68B6F7E-F7A5-B730-1253-0671B1845304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4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1AF25E-4FF3-5E3F-E344-F3500B221E2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EC64483-E238-04E8-9468-3CA57B7EC79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91810-5F02-814F-9A3D-E6F9C8DCD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AC46C9C-B7EE-1F65-4F5E-FB797CA1BC88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1EDBD1-0B8E-58D5-A8DF-D0A8686C905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33E3F39-5351-06D4-4A56-A874A550E0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9C3CA-0665-AD4C-AE7C-F3D99637B0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13F010A-AAC5-804B-771A-53084B6D07A1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1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5DF3DF2-B40A-CAE3-7EA6-8DD4158746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E5B83E9-F33E-0171-A362-8EC99BD969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C8B99-44C0-2F41-9A1C-7D6814D718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BF2ED11-9E57-388B-0862-D99799B54137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5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D2FCD1-60F7-F9E1-D920-AF44ED255F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83F8AA8-85BF-C968-1EE8-2BD720FF05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70EA3-167A-5B4C-81EE-37F699ED68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6998909-53FB-9584-E02B-10AD8629E9EC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6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A444CC-059F-BEC3-ED0D-DCA291E87E4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730346C-48F7-394B-5675-ACDCD9B3BE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76CF7-8774-C94F-9390-EFEF17A8A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D624076-109A-6E7F-6547-F3DFED47D3A4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0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AD366AE-CCAA-465A-E152-5AA2AFC1E2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08C793-302C-DECE-18B5-5481279845B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65DF1-7844-4E4D-AF32-BC29668126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5F8C783-4AC4-478B-C28D-3EE5E13C7909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2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0D7C754-8856-550E-EA4A-63C8B1AB3A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13EBF8C-1997-93E7-6D45-684F3367805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01BCA-E7CB-CE4C-B62E-03B227285D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81C69D5-C849-DC57-630B-617BD03499D5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5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5F2CB88-5AF3-8588-3CFE-B224FC43DE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3734567C-7C5D-DF0C-6BDE-A5FAB19F95F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4CBDF-E3C9-0141-BD3D-414986349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DEC7193-1696-7080-5991-EB045C05528A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80C67-EDB0-5AA8-BE33-7E83C8B8FA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42CC9A0-D1F8-0801-8B3D-792FD5A1EF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09B43-8D8A-7240-9FA1-98B1F6E7C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A2F0AD3-1AEF-824E-B7F6-E6BE891A94B3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FE60CF-02B8-1CD3-F960-A46B26B3618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F0A994A-F3A7-D6DF-D709-7FF5BCFDF9B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753EA-B777-C144-A9E0-2559B4A8D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E909234-3717-520A-DE98-541D0BD85106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2C4F00-6063-7A78-D9C9-9A3122332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EDB4EF-B4A8-3C2D-968B-39DA405C2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05" name="Rectangle 5">
            <a:extLst>
              <a:ext uri="{FF2B5EF4-FFF2-40B4-BE49-F238E27FC236}">
                <a16:creationId xmlns:a16="http://schemas.microsoft.com/office/drawing/2014/main" id="{E419C335-B0D8-A0A3-3556-F33EB76FE6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07" name="Rectangle 7">
            <a:extLst>
              <a:ext uri="{FF2B5EF4-FFF2-40B4-BE49-F238E27FC236}">
                <a16:creationId xmlns:a16="http://schemas.microsoft.com/office/drawing/2014/main" id="{4ACFC82A-ABBB-BC66-A4A1-D6EB18AAA3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371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9BAB68-F69D-C846-971F-BB8694046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09608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8DB5422-C4FC-C6A0-539A-938AB4F5BAA0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1600200" y="6096000"/>
            <a:ext cx="5562600" cy="476250"/>
          </a:xfrm>
          <a:prstGeom prst="actionButtonBackPreviou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B6DFB65-BA01-49A6-852B-05B6EA12D4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00" y="6324600"/>
            <a:ext cx="838200" cy="5334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3320" name="AutoShape 11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6259BCB6-58AA-FDBF-B2FA-CC2F9E0485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29400" y="6324600"/>
            <a:ext cx="914400" cy="5334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3321" name="AutoShape 1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878B633-ACD8-3553-7ABA-E900D77DFE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458200" y="6324600"/>
            <a:ext cx="6858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buckley@g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95E7A048-0F37-A7B8-9747-D9E9506DD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9200"/>
          </a:xfrm>
        </p:spPr>
        <p:txBody>
          <a:bodyPr/>
          <a:lstStyle/>
          <a:p>
            <a:pPr eaLnBrk="1" hangingPunct="1"/>
            <a:r>
              <a:rPr lang="en-US" altLang="en-US"/>
              <a:t>George Mason School of Law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4EC81626-6B02-E3F6-D53A-84B4348A3A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>
                <a:solidFill>
                  <a:srgbClr val="990000"/>
                </a:solidFill>
              </a:rPr>
              <a:t>Contracts I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3600">
              <a:solidFill>
                <a:srgbClr val="99000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/>
              <a:t>J.	Material Benefits and Irrevocable Offers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F.H. Buckley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hlinkClick r:id="rId3"/>
              </a:rPr>
              <a:t>fbuckley@gmu.edu</a:t>
            </a:r>
            <a:endParaRPr lang="en-US" altLang="en-US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647D9ACD-D04C-B7CE-3F24-A7EFBD9374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BE6A54-5022-4444-9583-5326E3750361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8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3B6E7-21B5-6B38-D73F-A8F6A75E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The Material Benefits Rule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A0C8AE26-8FC1-0B35-CE97-024D85C189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Webb v. McGowin</a:t>
            </a:r>
          </a:p>
          <a:p>
            <a:pPr lvl="2"/>
            <a:r>
              <a:rPr lang="en-US" altLang="en-US" sz="2800">
                <a:solidFill>
                  <a:srgbClr val="B90000"/>
                </a:solidFill>
              </a:rPr>
              <a:t>Describe the hypothetical bargain, if we could have frozen time before Webb diverted the block?</a:t>
            </a:r>
          </a:p>
          <a:p>
            <a:pPr lvl="1"/>
            <a:endParaRPr lang="en-US" altLang="en-US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5CF26B1B-C416-E9E2-BD1C-8EED732278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7DCFA5-AF6A-B54D-B5E1-1E3E994D2C30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55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BA0B4-9F42-9E64-2292-11D682ED6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The Material Benefits Rule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F4A07626-947E-BB9E-EF72-0A5FACB089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Webb v. McGowin</a:t>
            </a:r>
          </a:p>
          <a:p>
            <a:pPr lvl="2"/>
            <a:r>
              <a:rPr lang="en-US" altLang="en-US" sz="2800">
                <a:solidFill>
                  <a:srgbClr val="B90000"/>
                </a:solidFill>
              </a:rPr>
              <a:t>What did the promise add?</a:t>
            </a:r>
          </a:p>
          <a:p>
            <a:pPr lvl="1"/>
            <a:endParaRPr lang="en-US" altLang="en-US"/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67E6A258-DA57-4BC2-BBC1-31669809ED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B615A1-5C96-0A49-9065-48115AE9ADF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957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C1CFF126-265D-9FA1-9C24-CA39CBD73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B90000"/>
                </a:solidFill>
              </a:rPr>
              <a:t>Restatement § 86</a:t>
            </a:r>
            <a:br>
              <a:rPr lang="en-US" altLang="en-US">
                <a:solidFill>
                  <a:srgbClr val="B90000"/>
                </a:solidFill>
              </a:rPr>
            </a:br>
            <a:r>
              <a:rPr lang="en-US" altLang="en-US">
                <a:solidFill>
                  <a:srgbClr val="B90000"/>
                </a:solidFill>
              </a:rPr>
              <a:t>Promise for Benefit Received</a:t>
            </a:r>
            <a:endParaRPr lang="en-US" altLang="en-US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3F3C28C3-77AA-92A6-F251-953789FCA4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010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/>
          </a:p>
          <a:p>
            <a:pPr marL="0" indent="0"/>
            <a:r>
              <a:rPr lang="en-US" altLang="en-US" sz="2400"/>
              <a:t> § 86(1) A </a:t>
            </a:r>
            <a:r>
              <a:rPr lang="en-US" altLang="en-US" sz="2400">
                <a:solidFill>
                  <a:srgbClr val="B90000"/>
                </a:solidFill>
              </a:rPr>
              <a:t>promise made in recognition of a benefit previously received </a:t>
            </a:r>
            <a:r>
              <a:rPr lang="en-US" altLang="en-US" sz="2400"/>
              <a:t>by the promisor from the promisee </a:t>
            </a:r>
            <a:r>
              <a:rPr lang="en-US" altLang="en-US" sz="2400">
                <a:solidFill>
                  <a:srgbClr val="B90000"/>
                </a:solidFill>
              </a:rPr>
              <a:t>is binding to the extent necessary to prevent injustice</a:t>
            </a:r>
            <a:r>
              <a:rPr lang="en-US" altLang="en-US" sz="2400"/>
              <a:t>. </a:t>
            </a:r>
          </a:p>
          <a:p>
            <a:pPr lvl="1"/>
            <a:endParaRPr lang="en-US" altLang="en-US"/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299D923A-EB67-A3B6-20CB-26DAD7A342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1DAC28-0B07-504B-AFC1-AEC866CF5F4D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02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>
            <a:extLst>
              <a:ext uri="{FF2B5EF4-FFF2-40B4-BE49-F238E27FC236}">
                <a16:creationId xmlns:a16="http://schemas.microsoft.com/office/drawing/2014/main" id="{8759DC5B-D13C-9962-3D8F-A2B431ADF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B90000"/>
                </a:solidFill>
              </a:rPr>
              <a:t>Restatement § 86</a:t>
            </a:r>
            <a:br>
              <a:rPr lang="en-US" altLang="en-US">
                <a:solidFill>
                  <a:srgbClr val="B90000"/>
                </a:solidFill>
              </a:rPr>
            </a:br>
            <a:r>
              <a:rPr lang="en-US" altLang="en-US">
                <a:solidFill>
                  <a:srgbClr val="B90000"/>
                </a:solidFill>
              </a:rPr>
              <a:t>Promise for Benefit Received</a:t>
            </a:r>
            <a:endParaRPr lang="en-US" altLang="en-US"/>
          </a:p>
        </p:txBody>
      </p:sp>
      <p:sp>
        <p:nvSpPr>
          <p:cNvPr id="76802" name="Content Placeholder 2">
            <a:extLst>
              <a:ext uri="{FF2B5EF4-FFF2-40B4-BE49-F238E27FC236}">
                <a16:creationId xmlns:a16="http://schemas.microsoft.com/office/drawing/2014/main" id="{6A6D3F67-A9B0-6DDC-3D23-6C0B18D43C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010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/>
          </a:p>
          <a:p>
            <a:pPr marL="0" indent="0"/>
            <a:r>
              <a:rPr lang="en-US" altLang="en-US" sz="2400"/>
              <a:t> § 86(1) A promise made in recognition of a benefit previously received by the promisor from the promisee is binding to the extent necessary to prevent injustice. </a:t>
            </a:r>
          </a:p>
          <a:p>
            <a:pPr marL="0" indent="0"/>
            <a:r>
              <a:rPr lang="en-US" altLang="en-US" sz="2400"/>
              <a:t> § 86(2) A promise is not binding under Subsection (1) </a:t>
            </a:r>
          </a:p>
          <a:p>
            <a:pPr lvl="1"/>
            <a:r>
              <a:rPr lang="en-US" altLang="en-US" sz="2000"/>
              <a:t>(a) if the promisee conferred the benefit as a gift or for other reasons </a:t>
            </a:r>
            <a:r>
              <a:rPr lang="en-US" altLang="en-US" sz="2000">
                <a:solidFill>
                  <a:srgbClr val="C00000"/>
                </a:solidFill>
              </a:rPr>
              <a:t>the promisor has not been unjustly enriched</a:t>
            </a:r>
            <a:r>
              <a:rPr lang="en-US" altLang="en-US" sz="2000"/>
              <a:t>; or </a:t>
            </a:r>
          </a:p>
          <a:p>
            <a:pPr lvl="1"/>
            <a:r>
              <a:rPr lang="en-US" altLang="en-US" sz="2000"/>
              <a:t>(b) to the extent that its value is disproportionate to the benefit </a:t>
            </a:r>
          </a:p>
          <a:p>
            <a:pPr lvl="1"/>
            <a:endParaRPr lang="en-US" altLang="en-US"/>
          </a:p>
        </p:txBody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906E9334-574D-E248-EE79-F05A3B0702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EBC466-4D9C-284E-A674-BDBAE53412C1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59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F8DAB-123E-D79C-3363-7348AF4D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The Material Benefits Rule</a:t>
            </a:r>
          </a:p>
        </p:txBody>
      </p:sp>
      <p:sp>
        <p:nvSpPr>
          <p:cNvPr id="118786" name="Content Placeholder 2">
            <a:extLst>
              <a:ext uri="{FF2B5EF4-FFF2-40B4-BE49-F238E27FC236}">
                <a16:creationId xmlns:a16="http://schemas.microsoft.com/office/drawing/2014/main" id="{81E813C2-E52B-ABC1-4284-12AA9F3F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196262" cy="4267200"/>
          </a:xfrm>
        </p:spPr>
        <p:txBody>
          <a:bodyPr/>
          <a:lstStyle/>
          <a:p>
            <a:pPr>
              <a:buFont typeface="Wingdings" charset="0"/>
              <a:buChar char="o"/>
              <a:defRPr/>
            </a:pPr>
            <a:endParaRPr lang="en-US" dirty="0">
              <a:ea typeface="MS PGothic" charset="0"/>
            </a:endParaRPr>
          </a:p>
          <a:p>
            <a:pPr>
              <a:buFont typeface="Wingdings" charset="0"/>
              <a:buChar char="o"/>
              <a:defRPr/>
            </a:pPr>
            <a:r>
              <a:rPr lang="en-US" dirty="0">
                <a:ea typeface="MS PGothic" charset="0"/>
              </a:rPr>
              <a:t>Webb v. </a:t>
            </a:r>
            <a:r>
              <a:rPr lang="en-US" dirty="0" err="1">
                <a:ea typeface="MS PGothic" charset="0"/>
              </a:rPr>
              <a:t>McGowin</a:t>
            </a:r>
            <a:endParaRPr lang="en-US" dirty="0">
              <a:ea typeface="MS PGothic" charset="0"/>
            </a:endParaRP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solidFill>
                  <a:srgbClr val="C00000"/>
                </a:solidFill>
                <a:ea typeface="MS PGothic" charset="0"/>
              </a:rPr>
              <a:t>Can you distinguish it from Mills v. Wyman at 214?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solidFill>
                  <a:srgbClr val="B90000"/>
                </a:solidFill>
                <a:ea typeface="MS PGothic" charset="0"/>
              </a:rPr>
              <a:t>What about </a:t>
            </a:r>
            <a:r>
              <a:rPr lang="en-US" dirty="0" err="1">
                <a:solidFill>
                  <a:srgbClr val="B90000"/>
                </a:solidFill>
                <a:ea typeface="MS PGothic" charset="0"/>
              </a:rPr>
              <a:t>Boothe</a:t>
            </a:r>
            <a:r>
              <a:rPr lang="en-US" dirty="0">
                <a:solidFill>
                  <a:srgbClr val="B90000"/>
                </a:solidFill>
                <a:ea typeface="MS PGothic" charset="0"/>
              </a:rPr>
              <a:t> v. Fitzpatrick at 220</a:t>
            </a:r>
            <a:endParaRPr lang="en-US" dirty="0">
              <a:ea typeface="MS PGothic" charset="0"/>
            </a:endParaRPr>
          </a:p>
          <a:p>
            <a:pPr lvl="1">
              <a:buFont typeface="Wingdings" charset="0"/>
              <a:buChar char="n"/>
              <a:defRPr/>
            </a:pPr>
            <a:endParaRPr lang="en-US" dirty="0">
              <a:ea typeface="MS PGothic" charset="0"/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D4739849-F942-A85B-17DE-AFC66FC11B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0B69CF-DD9B-D842-B2EC-5F8E3DCE7BD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62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7FDF9-9806-DFF5-15FA-7AB8291E5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The Material Benefits Rule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E4CAFDD4-7D76-79E2-254B-C97DDEABAE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196262" cy="4267200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>
                <a:solidFill>
                  <a:srgbClr val="C00000"/>
                </a:solidFill>
              </a:rPr>
              <a:t>Why do you think this is called the “material” benefits rule?</a:t>
            </a:r>
          </a:p>
          <a:p>
            <a:pPr lvl="1"/>
            <a:endParaRPr lang="en-US" altLang="en-US" dirty="0"/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6F456288-58DF-6657-B3F1-7E55D7788E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5C95E-595E-DD41-8447-859C346F644C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51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81E46078-EF31-4FE5-3D45-0033BC002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B90000"/>
                </a:solidFill>
              </a:rPr>
              <a:t>Restatement § 86</a:t>
            </a:r>
            <a:br>
              <a:rPr lang="en-US" altLang="en-US">
                <a:solidFill>
                  <a:srgbClr val="B90000"/>
                </a:solidFill>
              </a:rPr>
            </a:br>
            <a:r>
              <a:rPr lang="en-US" altLang="en-US">
                <a:solidFill>
                  <a:srgbClr val="B90000"/>
                </a:solidFill>
              </a:rPr>
              <a:t>Promise for Benefit Received</a:t>
            </a:r>
            <a:endParaRPr lang="en-US" altLang="en-US"/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7E59118D-2586-C652-61C8-F40C419895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010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/>
          </a:p>
          <a:p>
            <a:pPr marL="0" indent="0"/>
            <a:r>
              <a:rPr lang="en-US" altLang="en-US" sz="2400"/>
              <a:t> § 86(1) A </a:t>
            </a:r>
            <a:r>
              <a:rPr lang="en-US" altLang="en-US" sz="2400">
                <a:solidFill>
                  <a:srgbClr val="000000"/>
                </a:solidFill>
              </a:rPr>
              <a:t>promise made in recognition of a benefit previously received </a:t>
            </a:r>
            <a:r>
              <a:rPr lang="en-US" altLang="en-US" sz="2400"/>
              <a:t>by the promisor from the promisee is binding to the extent necessary to prevent injustice. </a:t>
            </a:r>
          </a:p>
          <a:p>
            <a:pPr marL="0" indent="0"/>
            <a:r>
              <a:rPr lang="en-US" altLang="en-US" sz="2400"/>
              <a:t> (2) A promise is not binding under Subsection (1) </a:t>
            </a:r>
          </a:p>
          <a:p>
            <a:pPr lvl="1"/>
            <a:r>
              <a:rPr lang="en-US" altLang="en-US" sz="2000"/>
              <a:t>(a) if the promisee conferred the benefit as a gift or for other reasons the promisor has not been unjustly enriched; or </a:t>
            </a:r>
          </a:p>
          <a:p>
            <a:pPr lvl="1"/>
            <a:r>
              <a:rPr lang="en-US" altLang="en-US" sz="2000"/>
              <a:t>(b) to the extent that </a:t>
            </a:r>
            <a:r>
              <a:rPr lang="en-US" altLang="en-US" sz="2000">
                <a:solidFill>
                  <a:srgbClr val="B90000"/>
                </a:solidFill>
              </a:rPr>
              <a:t>its value is disproportionate to the benefit </a:t>
            </a:r>
          </a:p>
          <a:p>
            <a:pPr lvl="1"/>
            <a:endParaRPr lang="en-US" altLang="en-US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657DB076-32CD-2BB3-53C9-F32369749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634A75-7A81-4842-9BCE-6882E8F562B1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740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D420E1FE-9393-B7DC-E393-87B93B11B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00000"/>
                </a:solidFill>
              </a:rPr>
              <a:t>Pitching ideas: The double trust problem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7CA732F2-CD1E-DC07-D84E-559474A831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 err="1"/>
              <a:t>Desny</a:t>
            </a:r>
            <a:r>
              <a:rPr lang="en-US" altLang="en-US" dirty="0"/>
              <a:t> v. Billy Wilder at 215</a:t>
            </a: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7D4180B4-9AFA-3DAC-F774-85B189E43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C62502-6C10-CC4C-A74A-4664EED70908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21B94C07-8BBF-ABFF-B2AC-06EF91940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944813"/>
            <a:ext cx="2667000" cy="391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584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>
            <a:extLst>
              <a:ext uri="{FF2B5EF4-FFF2-40B4-BE49-F238E27FC236}">
                <a16:creationId xmlns:a16="http://schemas.microsoft.com/office/drawing/2014/main" id="{3D17328C-C50E-E90E-0939-6083CDC38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Pitching ideas: The double trust problem</a:t>
            </a:r>
          </a:p>
        </p:txBody>
      </p:sp>
      <p:sp>
        <p:nvSpPr>
          <p:cNvPr id="77826" name="Content Placeholder 2">
            <a:extLst>
              <a:ext uri="{FF2B5EF4-FFF2-40B4-BE49-F238E27FC236}">
                <a16:creationId xmlns:a16="http://schemas.microsoft.com/office/drawing/2014/main" id="{9950EF9B-D5A1-8BC8-4AC8-72BB79EAF1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>
                <a:solidFill>
                  <a:srgbClr val="C00000"/>
                </a:solidFill>
              </a:rPr>
              <a:t>Could you make a contract before pitching the idea? </a:t>
            </a:r>
          </a:p>
          <a:p>
            <a:r>
              <a:rPr lang="en-US" altLang="en-US" dirty="0">
                <a:solidFill>
                  <a:srgbClr val="C00000"/>
                </a:solidFill>
              </a:rPr>
              <a:t>What about after pitching it?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  <p:sp>
        <p:nvSpPr>
          <p:cNvPr id="77827" name="Slide Number Placeholder 3">
            <a:extLst>
              <a:ext uri="{FF2B5EF4-FFF2-40B4-BE49-F238E27FC236}">
                <a16:creationId xmlns:a16="http://schemas.microsoft.com/office/drawing/2014/main" id="{77CB5482-5FC3-807B-1972-2D99D2F1FC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698F18-523A-8C4C-8CA5-7C45A189007E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386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>
            <a:extLst>
              <a:ext uri="{FF2B5EF4-FFF2-40B4-BE49-F238E27FC236}">
                <a16:creationId xmlns:a16="http://schemas.microsoft.com/office/drawing/2014/main" id="{3D17328C-C50E-E90E-0939-6083CDC38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Pitching ideas: The double trust problem</a:t>
            </a:r>
          </a:p>
        </p:txBody>
      </p:sp>
      <p:sp>
        <p:nvSpPr>
          <p:cNvPr id="77826" name="Content Placeholder 2">
            <a:extLst>
              <a:ext uri="{FF2B5EF4-FFF2-40B4-BE49-F238E27FC236}">
                <a16:creationId xmlns:a16="http://schemas.microsoft.com/office/drawing/2014/main" id="{9950EF9B-D5A1-8BC8-4AC8-72BB79EAF1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>
                <a:solidFill>
                  <a:srgbClr val="C00000"/>
                </a:solidFill>
              </a:rPr>
              <a:t>Could you make a contract before pitching the idea? </a:t>
            </a:r>
          </a:p>
          <a:p>
            <a:r>
              <a:rPr lang="en-US" altLang="en-US" dirty="0">
                <a:solidFill>
                  <a:srgbClr val="C00000"/>
                </a:solidFill>
              </a:rPr>
              <a:t>What about after pitching it?</a:t>
            </a:r>
          </a:p>
          <a:p>
            <a:pPr lvl="1"/>
            <a:r>
              <a:rPr lang="en-US" altLang="en-US" dirty="0"/>
              <a:t>the past consideration problem?</a:t>
            </a:r>
          </a:p>
          <a:p>
            <a:r>
              <a:rPr lang="en-US" altLang="en-US" dirty="0"/>
              <a:t>Consider the conditional promise made by the secretary</a:t>
            </a:r>
          </a:p>
        </p:txBody>
      </p:sp>
      <p:sp>
        <p:nvSpPr>
          <p:cNvPr id="77827" name="Slide Number Placeholder 3">
            <a:extLst>
              <a:ext uri="{FF2B5EF4-FFF2-40B4-BE49-F238E27FC236}">
                <a16:creationId xmlns:a16="http://schemas.microsoft.com/office/drawing/2014/main" id="{77CB5482-5FC3-807B-1972-2D99D2F1FC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698F18-523A-8C4C-8CA5-7C45A189007E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61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2329A6F4-8D35-9672-3C7F-53EA899E1C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Distinguish four kinds of duties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19D10B23-3D06-8E84-9266-633E371208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Things you should do even if you don’t promise (e.g., pay taxes)</a:t>
            </a:r>
          </a:p>
          <a:p>
            <a:r>
              <a:rPr lang="en-US" altLang="en-US" sz="2400"/>
              <a:t>Things you should do because you promised to do so, and provided consideration </a:t>
            </a:r>
          </a:p>
          <a:p>
            <a:r>
              <a:rPr lang="en-US" altLang="en-US" sz="2400"/>
              <a:t>Things you should do because you promised, and the promisee has relied, and 90(1) is triggered</a:t>
            </a:r>
          </a:p>
          <a:p>
            <a:r>
              <a:rPr lang="en-US" altLang="en-US" sz="2400">
                <a:solidFill>
                  <a:srgbClr val="B90000"/>
                </a:solidFill>
              </a:rPr>
              <a:t>Things you should do because you ought to do them and have promised to do so, notwithstanding the absence of consideration or promisee reliance</a:t>
            </a: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31BC8A7C-E3C5-11FF-757D-A057DD75E5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2F49AE-D8C2-D94C-A81E-DC7B00BC724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55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>
            <a:extLst>
              <a:ext uri="{FF2B5EF4-FFF2-40B4-BE49-F238E27FC236}">
                <a16:creationId xmlns:a16="http://schemas.microsoft.com/office/drawing/2014/main" id="{3D17328C-C50E-E90E-0939-6083CDC38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Pitching ideas: The double trust problem</a:t>
            </a:r>
          </a:p>
        </p:txBody>
      </p:sp>
      <p:sp>
        <p:nvSpPr>
          <p:cNvPr id="77826" name="Content Placeholder 2">
            <a:extLst>
              <a:ext uri="{FF2B5EF4-FFF2-40B4-BE49-F238E27FC236}">
                <a16:creationId xmlns:a16="http://schemas.microsoft.com/office/drawing/2014/main" id="{9950EF9B-D5A1-8BC8-4AC8-72BB79EAF1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Could you make a contract before pitching the idea? </a:t>
            </a:r>
          </a:p>
          <a:p>
            <a:r>
              <a:rPr lang="en-US" altLang="en-US" dirty="0"/>
              <a:t>What about after pitching it?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</a:rPr>
              <a:t>the past consideration problem?</a:t>
            </a:r>
          </a:p>
        </p:txBody>
      </p:sp>
      <p:sp>
        <p:nvSpPr>
          <p:cNvPr id="77827" name="Slide Number Placeholder 3">
            <a:extLst>
              <a:ext uri="{FF2B5EF4-FFF2-40B4-BE49-F238E27FC236}">
                <a16:creationId xmlns:a16="http://schemas.microsoft.com/office/drawing/2014/main" id="{77CB5482-5FC3-807B-1972-2D99D2F1FC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698F18-523A-8C4C-8CA5-7C45A189007E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59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>
            <a:extLst>
              <a:ext uri="{FF2B5EF4-FFF2-40B4-BE49-F238E27FC236}">
                <a16:creationId xmlns:a16="http://schemas.microsoft.com/office/drawing/2014/main" id="{3D17328C-C50E-E90E-0939-6083CDC38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Pitching ideas: The double trust problem</a:t>
            </a:r>
          </a:p>
        </p:txBody>
      </p:sp>
      <p:sp>
        <p:nvSpPr>
          <p:cNvPr id="77826" name="Content Placeholder 2">
            <a:extLst>
              <a:ext uri="{FF2B5EF4-FFF2-40B4-BE49-F238E27FC236}">
                <a16:creationId xmlns:a16="http://schemas.microsoft.com/office/drawing/2014/main" id="{9950EF9B-D5A1-8BC8-4AC8-72BB79EAF1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Could you make a contract before pitching the idea? </a:t>
            </a:r>
          </a:p>
          <a:p>
            <a:r>
              <a:rPr lang="en-US" altLang="en-US" dirty="0"/>
              <a:t>What about after pitching it?</a:t>
            </a:r>
          </a:p>
          <a:p>
            <a:pPr lvl="1"/>
            <a:r>
              <a:rPr lang="en-US" altLang="en-US" dirty="0"/>
              <a:t>the past consideration problem?</a:t>
            </a:r>
          </a:p>
          <a:p>
            <a:r>
              <a:rPr lang="en-US" altLang="en-US" dirty="0">
                <a:solidFill>
                  <a:srgbClr val="C00000"/>
                </a:solidFill>
              </a:rPr>
              <a:t>Consider the conditional promise made by the secretary</a:t>
            </a:r>
          </a:p>
        </p:txBody>
      </p:sp>
      <p:sp>
        <p:nvSpPr>
          <p:cNvPr id="77827" name="Slide Number Placeholder 3">
            <a:extLst>
              <a:ext uri="{FF2B5EF4-FFF2-40B4-BE49-F238E27FC236}">
                <a16:creationId xmlns:a16="http://schemas.microsoft.com/office/drawing/2014/main" id="{77CB5482-5FC3-807B-1972-2D99D2F1FC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698F18-523A-8C4C-8CA5-7C45A189007E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10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E4ABC-E861-3AD8-6592-1022FEE4D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j-ea"/>
                <a:cs typeface="+mj-cs"/>
              </a:rPr>
              <a:t>Irrevocable Offers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ED31F1ED-A26B-C3DC-AB9E-26129D1E3F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The consideration requirement amounts to a presumption against irrevocable offers</a:t>
            </a:r>
          </a:p>
          <a:p>
            <a:pPr lvl="1"/>
            <a:r>
              <a:rPr lang="en-US" altLang="en-US"/>
              <a:t>Why does this make sense?</a:t>
            </a:r>
          </a:p>
          <a:p>
            <a:endParaRPr lang="en-US" altLang="en-US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1902AFC6-A214-337E-BC23-73A3A53AD4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154544-24CA-DC4D-BC04-69E42526F51A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8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E5FAA-E0B7-7C04-4BC4-E784C576F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Irrevocable Offers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8DC382EA-3E46-519F-936B-68484A686F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B90000"/>
                </a:solidFill>
              </a:rPr>
              <a:t>Gold is now trading at $1500/oz. Would you pay for the right to buy gold for $2000/oz. in a year’s time?</a:t>
            </a:r>
          </a:p>
          <a:p>
            <a:endParaRPr lang="en-US" altLang="en-US"/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3C2E341F-214C-E9EF-35C9-5B7EF4FA1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34B2F3-440B-2C45-895F-D89AD6F9504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08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DF96E-EC7A-D66E-640C-A05B2A5D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Irrevocable Offers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B33A5D12-77A3-8871-6416-8BC9B74015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</a:rPr>
              <a:t>What about options supported by consideration? </a:t>
            </a:r>
          </a:p>
          <a:p>
            <a:r>
              <a:rPr lang="en-US" altLang="en-US" sz="2400" dirty="0"/>
              <a:t>Restatement § 25. An option contract is a promise which meets the requirements for the formation of a contract and limits the promisor's power to revoke an offer. </a:t>
            </a:r>
          </a:p>
          <a:p>
            <a:pPr>
              <a:buFont typeface="Wingdings" pitchFamily="2" charset="2"/>
              <a:buNone/>
            </a:pPr>
            <a:endParaRPr lang="en-US" altLang="en-US" sz="2000" dirty="0"/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BAF571B7-9AA9-F7AB-9306-BC13B6D884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6519E5-D2AB-4C40-9663-24FA96E4C2E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88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32D1-4C00-9E0D-D2DA-4558C72AA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Irrevocable Offers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5B1444EC-3B42-41A2-FF71-759EA0E1E6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B90000"/>
                </a:solidFill>
              </a:rPr>
              <a:t>When would it make sense to hold an offer irrevocable in the absence of consideration?</a:t>
            </a:r>
          </a:p>
          <a:p>
            <a:endParaRPr lang="en-US" altLang="en-US"/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49B0725E-38AC-1F92-2547-D3CE6D1082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A372C3-9A36-5D43-9335-BA625A193498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99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0C60-741E-631D-139D-C6D36F446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Irrevocable Offers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61C7461C-3BA4-CB40-6618-21D63D0D6C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When would it make sense to hold an offer irrevocable in the absence of consideration?</a:t>
            </a:r>
          </a:p>
          <a:p>
            <a:pPr lvl="2"/>
            <a:r>
              <a:rPr lang="en-US" altLang="en-US" sz="2800">
                <a:solidFill>
                  <a:srgbClr val="B90000"/>
                </a:solidFill>
              </a:rPr>
              <a:t>Pre-contractual reliance expenditures</a:t>
            </a:r>
          </a:p>
          <a:p>
            <a:pPr lvl="2"/>
            <a:r>
              <a:rPr lang="en-US" altLang="en-US" sz="2800">
                <a:solidFill>
                  <a:srgbClr val="B90000"/>
                </a:solidFill>
              </a:rPr>
              <a:t>Firm Offers</a:t>
            </a:r>
          </a:p>
          <a:p>
            <a:endParaRPr lang="en-US" altLang="en-US"/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5F3909ED-B38D-722E-F8B2-1A5EFF84BA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3D62B0-0337-1046-8C90-7866306773F0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07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F4EF67D4-C984-1DD0-9EE1-0D3527F40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1216025"/>
          </a:xfrm>
        </p:spPr>
        <p:txBody>
          <a:bodyPr/>
          <a:lstStyle/>
          <a:p>
            <a:pPr marL="342900" indent="-342900"/>
            <a:r>
              <a:rPr lang="en-US" altLang="en-US" sz="3600">
                <a:solidFill>
                  <a:schemeClr val="tx1"/>
                </a:solidFill>
              </a:rPr>
              <a:t>Pre-contractual Reliance Expenditures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941120DA-5049-F7B0-0100-87670561E4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o"/>
            </a:pPr>
            <a:r>
              <a:rPr lang="en-US" altLang="en-US" dirty="0">
                <a:solidFill>
                  <a:srgbClr val="C00000"/>
                </a:solidFill>
              </a:rPr>
              <a:t> The Brooklyn Bridge example: p. 258 </a:t>
            </a: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55679E3E-1B21-231F-875F-A83A6C3CF9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AF623F-AF49-D046-8789-D276DEF80ACD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pic>
        <p:nvPicPr>
          <p:cNvPr id="47108" name="Picture 4">
            <a:extLst>
              <a:ext uri="{FF2B5EF4-FFF2-40B4-BE49-F238E27FC236}">
                <a16:creationId xmlns:a16="http://schemas.microsoft.com/office/drawing/2014/main" id="{421398C6-9866-6709-942C-2DEABE9E1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33675"/>
            <a:ext cx="619125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65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060F52D3-BD37-6C5F-3E93-BB9242256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Reliance Expenditures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185C96DE-22C0-AA03-CCC2-0ADC93D9B2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C00000"/>
                </a:solidFill>
              </a:rPr>
              <a:t>Revocation not effective after </a:t>
            </a:r>
            <a:r>
              <a:rPr lang="en-US" altLang="en-US" b="1">
                <a:solidFill>
                  <a:srgbClr val="C00000"/>
                </a:solidFill>
              </a:rPr>
              <a:t>full</a:t>
            </a:r>
            <a:r>
              <a:rPr lang="en-US" altLang="en-US">
                <a:solidFill>
                  <a:srgbClr val="C00000"/>
                </a:solidFill>
              </a:rPr>
              <a:t> performance of unilateral contract</a:t>
            </a:r>
          </a:p>
          <a:p>
            <a:pPr lvl="2"/>
            <a:r>
              <a:rPr lang="en-US" altLang="en-US">
                <a:solidFill>
                  <a:schemeClr val="tx2"/>
                </a:solidFill>
              </a:rPr>
              <a:t>Carlill</a:t>
            </a:r>
          </a:p>
          <a:p>
            <a:pPr lvl="2"/>
            <a:r>
              <a:rPr lang="en-US" altLang="en-US">
                <a:solidFill>
                  <a:schemeClr val="tx2"/>
                </a:solidFill>
              </a:rPr>
              <a:t>Lefkowitz</a:t>
            </a:r>
          </a:p>
          <a:p>
            <a:pPr lvl="2"/>
            <a:r>
              <a:rPr lang="en-US" altLang="en-US">
                <a:solidFill>
                  <a:schemeClr val="tx2"/>
                </a:solidFill>
              </a:rPr>
              <a:t>St Peter</a:t>
            </a: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55E11661-1432-5064-A775-1FCC9B8389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3CDF3E-44EA-BB47-86EF-438892E7DB70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31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E81921AA-5566-D74F-758F-E68FACCA9C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Reliance Expenditures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4EB48AE6-2464-567D-70C9-A32609A940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C00000"/>
                </a:solidFill>
              </a:rPr>
              <a:t>But what about </a:t>
            </a:r>
            <a:r>
              <a:rPr lang="en-US" altLang="en-US" b="1">
                <a:solidFill>
                  <a:srgbClr val="C00000"/>
                </a:solidFill>
              </a:rPr>
              <a:t>part</a:t>
            </a:r>
            <a:r>
              <a:rPr lang="en-US" altLang="en-US">
                <a:solidFill>
                  <a:srgbClr val="C00000"/>
                </a:solidFill>
              </a:rPr>
              <a:t> performance?</a:t>
            </a:r>
          </a:p>
          <a:p>
            <a:pPr lvl="2"/>
            <a:r>
              <a:rPr lang="en-US" altLang="en-US">
                <a:solidFill>
                  <a:schemeClr val="tx2"/>
                </a:solidFill>
              </a:rPr>
              <a:t>Easy finding of acceptance and loss of revocation rights? Ever-Tite</a:t>
            </a: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F00904BB-5008-8ADE-B970-75D123F72F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A4242F-96F6-2E46-BDE5-6B6E34FE6822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26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A1102B36-5FB9-A9C7-12F2-258149668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Distinguish four kinds of duties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69F42613-32F2-7290-9FA8-BB2DAF50F3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Things you should do because you ought to do them and have promised to do so, notwithstanding the absence of consideration or promisee reliance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Gifts to charities: restatement 90(2)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The Material Benefits Rule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43C64D25-2284-37E3-C5A1-36FD74188C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D91DB4-0DAA-4341-A351-B99F5C96FA06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441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3F3CFAE9-0F04-29E7-ED80-3445F67EE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B90000"/>
                </a:solidFill>
              </a:rPr>
              <a:t>Quick Acceptance: </a:t>
            </a:r>
            <a:br>
              <a:rPr lang="en-US" altLang="en-US" sz="4000">
                <a:solidFill>
                  <a:srgbClr val="B90000"/>
                </a:solidFill>
              </a:rPr>
            </a:br>
            <a:r>
              <a:rPr lang="en-US" altLang="en-US" sz="4000">
                <a:solidFill>
                  <a:srgbClr val="B90000"/>
                </a:solidFill>
              </a:rPr>
              <a:t>Restatement § 62(1) </a:t>
            </a:r>
          </a:p>
        </p:txBody>
      </p:sp>
      <p:sp>
        <p:nvSpPr>
          <p:cNvPr id="50178" name="Slide Number Placeholder 3">
            <a:extLst>
              <a:ext uri="{FF2B5EF4-FFF2-40B4-BE49-F238E27FC236}">
                <a16:creationId xmlns:a16="http://schemas.microsoft.com/office/drawing/2014/main" id="{994A0F10-C102-0043-2B68-62854CD912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755D2A-AD63-0F41-96E4-D8D54C0ED39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F44F4AD-1FAD-B248-A9CD-BC8B7C911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8600" y="1752600"/>
            <a:ext cx="9296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spcBef>
                <a:spcPct val="0"/>
              </a:spcBef>
              <a:buFont typeface="Wingdings" pitchFamily="2" charset="2"/>
              <a:buChar char="o"/>
            </a:pPr>
            <a:r>
              <a:rPr lang="en-US" altLang="en-US" sz="2800" dirty="0">
                <a:latin typeface="Verdana" panose="020B0604030504040204" pitchFamily="34" charset="0"/>
              </a:rPr>
              <a:t> Where an offer invites an offeree to choose between acceptance by promise and acceptance by performance, the tender or </a:t>
            </a:r>
            <a:r>
              <a:rPr lang="en-US" altLang="en-US" sz="2800" u="sng" dirty="0">
                <a:solidFill>
                  <a:srgbClr val="C00000"/>
                </a:solidFill>
                <a:latin typeface="Verdana" panose="020B0604030504040204" pitchFamily="34" charset="0"/>
              </a:rPr>
              <a:t>beginning</a:t>
            </a:r>
            <a:r>
              <a:rPr lang="en-US" altLang="en-US" sz="2800" dirty="0">
                <a:solidFill>
                  <a:srgbClr val="C00000"/>
                </a:solidFill>
                <a:latin typeface="Verdana" panose="020B0604030504040204" pitchFamily="34" charset="0"/>
              </a:rPr>
              <a:t> of the invited performance or a tender of a beginning of it is an acceptance </a:t>
            </a:r>
            <a:r>
              <a:rPr lang="en-US" altLang="en-US" sz="2800" dirty="0">
                <a:latin typeface="Verdana" panose="020B0604030504040204" pitchFamily="34" charset="0"/>
              </a:rPr>
              <a:t>by performance.</a:t>
            </a:r>
          </a:p>
        </p:txBody>
      </p:sp>
    </p:spTree>
    <p:extLst>
      <p:ext uri="{BB962C8B-B14F-4D97-AF65-F5344CB8AC3E}">
        <p14:creationId xmlns:p14="http://schemas.microsoft.com/office/powerpoint/2010/main" val="29011602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>
            <a:extLst>
              <a:ext uri="{FF2B5EF4-FFF2-40B4-BE49-F238E27FC236}">
                <a16:creationId xmlns:a16="http://schemas.microsoft.com/office/drawing/2014/main" id="{45BA8BB7-3E4D-A30A-9CAF-1502AAF70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B90000"/>
                </a:solidFill>
              </a:rPr>
              <a:t>Quick Acceptance: </a:t>
            </a:r>
            <a:br>
              <a:rPr lang="en-US" altLang="en-US" sz="4000">
                <a:solidFill>
                  <a:srgbClr val="B90000"/>
                </a:solidFill>
              </a:rPr>
            </a:br>
            <a:r>
              <a:rPr lang="en-US" altLang="en-US" sz="4000">
                <a:solidFill>
                  <a:srgbClr val="B90000"/>
                </a:solidFill>
              </a:rPr>
              <a:t>Restatement § 62(1) </a:t>
            </a:r>
          </a:p>
        </p:txBody>
      </p:sp>
      <p:sp>
        <p:nvSpPr>
          <p:cNvPr id="78850" name="Slide Number Placeholder 3">
            <a:extLst>
              <a:ext uri="{FF2B5EF4-FFF2-40B4-BE49-F238E27FC236}">
                <a16:creationId xmlns:a16="http://schemas.microsoft.com/office/drawing/2014/main" id="{F5E4DD94-A55A-1637-7F01-B0E5189970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CAA520-EFA9-8242-9054-25C9BB0ED6F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07D550FB-A967-AD62-DDDF-5E836FF75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8600" y="1752600"/>
            <a:ext cx="9296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spcBef>
                <a:spcPct val="0"/>
              </a:spcBef>
              <a:buFont typeface="Wingdings" pitchFamily="2" charset="2"/>
              <a:buChar char="o"/>
            </a:pPr>
            <a:r>
              <a:rPr lang="en-US" altLang="en-US" sz="2800">
                <a:latin typeface="Verdana" panose="020B0604030504040204" pitchFamily="34" charset="0"/>
              </a:rPr>
              <a:t> Where an offer invites an offeree to choose between acceptance by promise and acceptance by performance, the tender or </a:t>
            </a:r>
            <a:r>
              <a:rPr lang="en-US" altLang="en-US" sz="2800" u="sng">
                <a:latin typeface="Verdana" panose="020B0604030504040204" pitchFamily="34" charset="0"/>
              </a:rPr>
              <a:t>beginning</a:t>
            </a:r>
            <a:r>
              <a:rPr lang="en-US" altLang="en-US" sz="2800">
                <a:latin typeface="Verdana" panose="020B0604030504040204" pitchFamily="34" charset="0"/>
              </a:rPr>
              <a:t> of the invited performance or a tender of a beginning of it is an acceptance by performance.</a:t>
            </a:r>
          </a:p>
          <a:p>
            <a:pPr lvl="3">
              <a:spcBef>
                <a:spcPct val="0"/>
              </a:spcBef>
              <a:buFont typeface="Wingdings" pitchFamily="2" charset="2"/>
              <a:buChar char="o"/>
            </a:pPr>
            <a:r>
              <a:rPr lang="en-US" altLang="en-US" sz="2400">
                <a:solidFill>
                  <a:srgbClr val="C00000"/>
                </a:solidFill>
                <a:latin typeface="Verdana" panose="020B0604030504040204" pitchFamily="34" charset="0"/>
              </a:rPr>
              <a:t> But suppose the fellow on the Brooklyn Bridge turns around?</a:t>
            </a:r>
          </a:p>
        </p:txBody>
      </p:sp>
    </p:spTree>
    <p:extLst>
      <p:ext uri="{BB962C8B-B14F-4D97-AF65-F5344CB8AC3E}">
        <p14:creationId xmlns:p14="http://schemas.microsoft.com/office/powerpoint/2010/main" val="1346436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BB18A960-08E8-4D3F-6477-243859473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Reliance Expenditures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C3FEC059-BBF4-51B7-FA5E-9E99988761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chemeClr val="tx2"/>
                </a:solidFill>
              </a:rPr>
              <a:t>But what about part performance?</a:t>
            </a:r>
          </a:p>
          <a:p>
            <a:pPr lvl="2"/>
            <a:r>
              <a:rPr lang="en-US" altLang="en-US">
                <a:solidFill>
                  <a:srgbClr val="B90000"/>
                </a:solidFill>
              </a:rPr>
              <a:t>Option Contract: Restatement §§ 45(1), 87(2)</a:t>
            </a: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7ACDCCA3-CC4C-F363-727E-E2B3A91AB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4A7F40-9C3A-6A41-A98C-62C4D6BC7E1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553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842D5A95-38EA-CF33-377D-415FEE006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B90000"/>
                </a:solidFill>
              </a:rPr>
              <a:t>Option Contract:</a:t>
            </a:r>
            <a:br>
              <a:rPr lang="en-US" altLang="en-US" sz="4000">
                <a:solidFill>
                  <a:srgbClr val="B90000"/>
                </a:solidFill>
              </a:rPr>
            </a:br>
            <a:r>
              <a:rPr lang="en-US" altLang="en-US" sz="4000">
                <a:solidFill>
                  <a:srgbClr val="B90000"/>
                </a:solidFill>
              </a:rPr>
              <a:t>Restatement § 45(1) </a:t>
            </a:r>
            <a:endParaRPr lang="en-US" altLang="en-US">
              <a:solidFill>
                <a:srgbClr val="B90000"/>
              </a:solidFill>
            </a:endParaRP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DB195BC8-5D7B-4579-050D-095220A652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2800">
                <a:solidFill>
                  <a:srgbClr val="000000"/>
                </a:solidFill>
              </a:rPr>
              <a:t>Where an offer invites an offeree to accept by rendering a performance and does not invite a promissory acceptance, an </a:t>
            </a:r>
            <a:r>
              <a:rPr lang="en-US" altLang="en-US" sz="2800" u="sng">
                <a:solidFill>
                  <a:srgbClr val="B90000"/>
                </a:solidFill>
              </a:rPr>
              <a:t>option contract </a:t>
            </a:r>
            <a:r>
              <a:rPr lang="en-US" altLang="en-US" sz="2800">
                <a:solidFill>
                  <a:srgbClr val="B90000"/>
                </a:solidFill>
              </a:rPr>
              <a:t>is created when the offeree tenders or begins the invited performance </a:t>
            </a:r>
            <a:r>
              <a:rPr lang="en-US" altLang="en-US" sz="2800">
                <a:solidFill>
                  <a:srgbClr val="000000"/>
                </a:solidFill>
              </a:rPr>
              <a:t>or tenders a beginning of it.</a:t>
            </a:r>
          </a:p>
          <a:p>
            <a:pPr lvl="1"/>
            <a:endParaRPr lang="en-US" altLang="en-US" sz="2000">
              <a:solidFill>
                <a:schemeClr val="accent2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id="{1A415AF7-182C-AABD-7682-37C7083DAE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6E3323-427E-7443-B6AF-04F7E476619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853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D2CFEC4F-B998-F5A4-6764-554E9525F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B90000"/>
                </a:solidFill>
              </a:rPr>
              <a:t>Option Contract:</a:t>
            </a:r>
            <a:br>
              <a:rPr lang="en-US" altLang="en-US" sz="4000">
                <a:solidFill>
                  <a:srgbClr val="B90000"/>
                </a:solidFill>
              </a:rPr>
            </a:br>
            <a:r>
              <a:rPr lang="en-US" altLang="en-US" sz="4000">
                <a:solidFill>
                  <a:srgbClr val="B90000"/>
                </a:solidFill>
              </a:rPr>
              <a:t>Restatement § 87(2)</a:t>
            </a:r>
            <a:endParaRPr lang="en-US" altLang="en-US">
              <a:solidFill>
                <a:srgbClr val="B90000"/>
              </a:solidFill>
            </a:endParaRP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403A9057-7990-1675-F924-41E50F3B3A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2800"/>
              <a:t>An offer which the offeror should reasonably expect to induce action or forbearance of a substantial character on the part of the offeree before acceptance and which does induce such </a:t>
            </a:r>
            <a:r>
              <a:rPr lang="en-US" altLang="en-US" sz="2800">
                <a:solidFill>
                  <a:srgbClr val="CC0000"/>
                </a:solidFill>
              </a:rPr>
              <a:t>action or forbearance </a:t>
            </a:r>
            <a:r>
              <a:rPr lang="en-US" altLang="en-US" sz="2800"/>
              <a:t>is binding as an </a:t>
            </a:r>
            <a:r>
              <a:rPr lang="en-US" altLang="en-US" sz="2800">
                <a:solidFill>
                  <a:srgbClr val="B90000"/>
                </a:solidFill>
              </a:rPr>
              <a:t>option contract </a:t>
            </a:r>
            <a:r>
              <a:rPr lang="en-US" altLang="en-US" sz="2800"/>
              <a:t>to the extent necessary to avoid injustice.</a:t>
            </a:r>
          </a:p>
          <a:p>
            <a:pPr marL="469900" lvl="1" indent="0">
              <a:buFont typeface="Wingdings" pitchFamily="2" charset="2"/>
              <a:buNone/>
            </a:pPr>
            <a:endParaRPr lang="en-US" altLang="en-US" sz="2000">
              <a:solidFill>
                <a:schemeClr val="accent2"/>
              </a:solidFill>
            </a:endParaRPr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AB5B20B2-4240-E643-20B1-C2625CAFAF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E264B0-216D-2B4B-8F50-AE4567665A5B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97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13E8ECE9-DEBB-E8BD-485C-D4BA7DF0A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B90000"/>
                </a:solidFill>
              </a:rPr>
              <a:t>What does § 45(1) add to 87(2)?</a:t>
            </a:r>
            <a:endParaRPr lang="en-US" altLang="en-US">
              <a:solidFill>
                <a:srgbClr val="B90000"/>
              </a:solidFill>
            </a:endParaRP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BDA6220F-E7A3-96D2-1826-7E27416F50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2800">
                <a:solidFill>
                  <a:srgbClr val="000000"/>
                </a:solidFill>
              </a:rPr>
              <a:t>45(1): Where an offer invites an offeree to accept by rendering a performance and </a:t>
            </a:r>
            <a:r>
              <a:rPr lang="en-US" altLang="en-US" sz="2800">
                <a:solidFill>
                  <a:srgbClr val="C00000"/>
                </a:solidFill>
              </a:rPr>
              <a:t>does not invite a promissory acceptance</a:t>
            </a:r>
            <a:r>
              <a:rPr lang="en-US" altLang="en-US" sz="2800">
                <a:solidFill>
                  <a:srgbClr val="000000"/>
                </a:solidFill>
              </a:rPr>
              <a:t>, an </a:t>
            </a:r>
            <a:r>
              <a:rPr lang="en-US" altLang="en-US" sz="2800">
                <a:solidFill>
                  <a:schemeClr val="tx2"/>
                </a:solidFill>
              </a:rPr>
              <a:t>option contract is creat</a:t>
            </a:r>
            <a:r>
              <a:rPr lang="en-US" altLang="en-US" sz="2800"/>
              <a:t>ed when the offeree tenders or begins the invited performance or tenders a beginning of it.</a:t>
            </a:r>
          </a:p>
          <a:p>
            <a:r>
              <a:rPr lang="en-US" altLang="en-US" sz="2800">
                <a:solidFill>
                  <a:srgbClr val="C00000"/>
                </a:solidFill>
              </a:rPr>
              <a:t>Unilateral contracts only</a:t>
            </a:r>
          </a:p>
          <a:p>
            <a:pPr lvl="1"/>
            <a:endParaRPr lang="en-US" altLang="en-US" sz="2000">
              <a:solidFill>
                <a:schemeClr val="accent2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452CE297-6925-52C4-E7CE-D08C3F54CB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34D2FA-77A2-5840-9609-3D3A651CFE22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42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FFF49B0D-5774-6699-DB65-E7EA1B79F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9200"/>
          </a:xfrm>
        </p:spPr>
        <p:txBody>
          <a:bodyPr/>
          <a:lstStyle/>
          <a:p>
            <a:r>
              <a:rPr lang="en-US" altLang="en-US" sz="4000">
                <a:solidFill>
                  <a:srgbClr val="B90000"/>
                </a:solidFill>
              </a:rPr>
              <a:t>What does § 87(2) add to § 45(1)? </a:t>
            </a:r>
            <a:endParaRPr lang="en-US" altLang="en-US">
              <a:solidFill>
                <a:srgbClr val="B90000"/>
              </a:solidFill>
            </a:endParaRP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65426032-0683-1A06-2E2E-4B0D375F26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2800"/>
              <a:t>87(2): An offer which the offeror should reasonably expect to induce action or forbearance of a </a:t>
            </a:r>
            <a:r>
              <a:rPr lang="en-US" altLang="en-US" sz="2800">
                <a:solidFill>
                  <a:srgbClr val="B90000"/>
                </a:solidFill>
              </a:rPr>
              <a:t>substantial character </a:t>
            </a:r>
            <a:r>
              <a:rPr lang="en-US" altLang="en-US" sz="2800"/>
              <a:t>on the part of the offeree before acceptance and which does induce such action or forbearance is </a:t>
            </a:r>
            <a:r>
              <a:rPr lang="en-US" altLang="en-US" sz="2800">
                <a:solidFill>
                  <a:srgbClr val="000000"/>
                </a:solidFill>
              </a:rPr>
              <a:t>binding as an option contract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B90000"/>
                </a:solidFill>
              </a:rPr>
              <a:t>to the extent necessary to avoid injustice.</a:t>
            </a:r>
          </a:p>
          <a:p>
            <a:pPr lvl="1"/>
            <a:endParaRPr lang="en-US" altLang="en-US" sz="2000">
              <a:solidFill>
                <a:schemeClr val="accent2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2576003D-03BF-02FA-5595-50C0332559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A8C26F-93D3-6D4D-8EBD-ADECA611E222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3282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6861D-CF59-AEC3-1DB0-9585FA89A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>
              <a:defRPr/>
            </a:pPr>
            <a:r>
              <a:rPr lang="en-US" sz="3600" dirty="0">
                <a:solidFill>
                  <a:srgbClr val="C00000"/>
                </a:solidFill>
                <a:latin typeface="Verdana" charset="0"/>
                <a:ea typeface="MS PGothic" charset="0"/>
              </a:rPr>
              <a:t>What is the remedy?</a:t>
            </a:r>
            <a:endParaRPr lang="en-US" sz="3600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DB6CCA5D-D4B2-0BBD-6C03-9A8825FA46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2800"/>
              <a:t>Cf. Restatement § 87, Comment e</a:t>
            </a:r>
          </a:p>
          <a:p>
            <a:pPr lvl="1"/>
            <a:r>
              <a:rPr lang="en-US" altLang="en-US" sz="2400"/>
              <a:t>“Full scale enforcement is not necessarily appropriate.”</a:t>
            </a:r>
            <a:endParaRPr lang="en-US" altLang="ja-JP" sz="2400"/>
          </a:p>
          <a:p>
            <a:pPr lvl="1">
              <a:buFont typeface="Wingdings" pitchFamily="2" charset="2"/>
              <a:buNone/>
            </a:pPr>
            <a:endParaRPr lang="en-US" altLang="en-US" sz="2000"/>
          </a:p>
          <a:p>
            <a:pPr lvl="1"/>
            <a:endParaRPr lang="en-US" altLang="en-US" sz="2000">
              <a:solidFill>
                <a:schemeClr val="accent2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774B5C22-36B6-68A7-E042-D4A374B0BE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AAEB85-6233-A145-B85D-7E051A8667D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5168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itle 1">
            <a:extLst>
              <a:ext uri="{FF2B5EF4-FFF2-40B4-BE49-F238E27FC236}">
                <a16:creationId xmlns:a16="http://schemas.microsoft.com/office/drawing/2014/main" id="{F1A1BE44-53DA-A078-9754-F8077AC54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1" y="214313"/>
            <a:ext cx="9067800" cy="1347787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C00000"/>
                </a:solidFill>
                <a:ea typeface="MS PGothic" charset="0"/>
              </a:rPr>
              <a:t>Construction Contracts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9808784C-0D4B-0BA0-2A01-0DACE60A02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/>
          </a:p>
          <a:p>
            <a:pPr algn="ctr">
              <a:buFont typeface="Wingdings" pitchFamily="2" charset="2"/>
              <a:buNone/>
            </a:pPr>
            <a:r>
              <a:rPr lang="en-US" altLang="en-US"/>
              <a:t>Client</a:t>
            </a:r>
          </a:p>
          <a:p>
            <a:pPr algn="ctr">
              <a:buFont typeface="Wingdings" pitchFamily="2" charset="2"/>
              <a:buNone/>
            </a:pPr>
            <a:endParaRPr lang="en-US" altLang="en-US"/>
          </a:p>
          <a:p>
            <a:pPr algn="ctr">
              <a:buFont typeface="Wingdings" pitchFamily="2" charset="2"/>
              <a:buNone/>
            </a:pPr>
            <a:r>
              <a:rPr lang="en-US" altLang="en-US"/>
              <a:t>General Contractor</a:t>
            </a:r>
          </a:p>
          <a:p>
            <a:pPr algn="ctr">
              <a:buFont typeface="Wingdings" pitchFamily="2" charset="2"/>
              <a:buNone/>
            </a:pPr>
            <a:endParaRPr lang="en-US" altLang="en-US"/>
          </a:p>
          <a:p>
            <a:pPr algn="ctr">
              <a:buFont typeface="Wingdings" pitchFamily="2" charset="2"/>
              <a:buNone/>
            </a:pPr>
            <a:r>
              <a:rPr lang="en-US" altLang="en-US"/>
              <a:t>Sub-contractor</a:t>
            </a: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AE0B0C8B-3ECF-5655-15BD-010ADC6EEB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EEF9C3-8AFF-4F4F-BCB2-8B1EDF3E83B1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84DB6A9-DE20-551E-3A7F-6B1E9B50AAE6}"/>
              </a:ext>
            </a:extLst>
          </p:cNvPr>
          <p:cNvCxnSpPr/>
          <p:nvPr/>
        </p:nvCxnSpPr>
        <p:spPr bwMode="auto">
          <a:xfrm rot="5400000" flipH="1" flipV="1">
            <a:off x="4298950" y="3170238"/>
            <a:ext cx="549275" cy="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37D2E04-FBA8-60C8-2C8A-C6226484CEBA}"/>
              </a:ext>
            </a:extLst>
          </p:cNvPr>
          <p:cNvCxnSpPr/>
          <p:nvPr/>
        </p:nvCxnSpPr>
        <p:spPr bwMode="auto">
          <a:xfrm rot="5400000" flipH="1" flipV="1">
            <a:off x="4297362" y="4237038"/>
            <a:ext cx="549275" cy="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0154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4A745715-255B-A646-7938-13904E51E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B90000"/>
                </a:solidFill>
              </a:rPr>
              <a:t>Promisee Reliance: Options</a:t>
            </a:r>
            <a:endParaRPr lang="en-US" altLang="en-US">
              <a:solidFill>
                <a:srgbClr val="B90000"/>
              </a:solidFill>
            </a:endParaRP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3D77CBBC-E591-82A5-509B-85B1ED3AD2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2800"/>
              <a:t>Restatement 87(2): An offer which the offeror should reasonably expect to induce action or forbearance of a substantial character on the part of the offeree before acceptance and which </a:t>
            </a:r>
            <a:r>
              <a:rPr lang="en-US" altLang="en-US" sz="2800">
                <a:solidFill>
                  <a:srgbClr val="B90000"/>
                </a:solidFill>
              </a:rPr>
              <a:t>does induce such action or forbearance </a:t>
            </a:r>
            <a:r>
              <a:rPr lang="en-US" altLang="en-US" sz="2800"/>
              <a:t>is binding as an </a:t>
            </a:r>
            <a:r>
              <a:rPr lang="en-US" altLang="en-US" sz="2800">
                <a:solidFill>
                  <a:srgbClr val="B90000"/>
                </a:solidFill>
              </a:rPr>
              <a:t>option contract </a:t>
            </a:r>
            <a:r>
              <a:rPr lang="en-US" altLang="en-US" sz="2800"/>
              <a:t>to the extent necessary to avoid injustice.</a:t>
            </a:r>
          </a:p>
          <a:p>
            <a:pPr lvl="1"/>
            <a:endParaRPr lang="en-US" altLang="en-US" sz="2000">
              <a:solidFill>
                <a:schemeClr val="accent2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20C755E4-E989-7A1C-5F6C-6694EE3E33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2678FA-7474-0948-B82F-2DC5EE48498E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43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3AE25-7037-4388-F520-D927BBFF7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j-ea"/>
                <a:cs typeface="+mj-cs"/>
              </a:rPr>
              <a:t>The Material Benefits Rule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FE0A8B3D-EA10-671B-B5F6-DE4476F6D6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Webb v. McGowin p. 214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7A2EB9D3-BD3D-8480-3723-393FE15141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952655-14C9-524D-81F6-600F403CF820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960E8C-E7D7-4E0B-1467-CF2663658445}"/>
              </a:ext>
            </a:extLst>
          </p:cNvPr>
          <p:cNvSpPr txBox="1"/>
          <p:nvPr/>
        </p:nvSpPr>
        <p:spPr>
          <a:xfrm>
            <a:off x="2514600" y="5791200"/>
            <a:ext cx="4468813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a typeface="+mn-ea"/>
              </a:rPr>
              <a:t>W.T. Smith Lumber Co., Chapman AL</a:t>
            </a:r>
          </a:p>
        </p:txBody>
      </p:sp>
      <p:pic>
        <p:nvPicPr>
          <p:cNvPr id="19461" name="Picture 6">
            <a:extLst>
              <a:ext uri="{FF2B5EF4-FFF2-40B4-BE49-F238E27FC236}">
                <a16:creationId xmlns:a16="http://schemas.microsoft.com/office/drawing/2014/main" id="{E6798932-2EF6-D87B-70E5-5D89F04A5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48768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78311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51A0E334-DD69-4179-B165-55218FB16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Pavel v. Johnson p. 260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1814E59E-592E-B347-7101-3FAA57E063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85D8CA9B-2F3D-6E46-DCA7-3BDD061787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05E23F-29D2-AD42-9B36-2E7C14890CC9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4861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E2AAC59E-6170-749C-022C-E37EA5A36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Pavel v. Johnson p. 236</a:t>
            </a: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2DCBA694-B614-3567-4F23-D169465849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/>
          </a:p>
          <a:p>
            <a:pPr algn="ctr">
              <a:buFont typeface="Wingdings" pitchFamily="2" charset="2"/>
              <a:buNone/>
            </a:pPr>
            <a:r>
              <a:rPr lang="en-US" altLang="en-US"/>
              <a:t>NIH</a:t>
            </a:r>
          </a:p>
          <a:p>
            <a:pPr algn="ctr">
              <a:buFont typeface="Wingdings" pitchFamily="2" charset="2"/>
              <a:buNone/>
            </a:pPr>
            <a:endParaRPr lang="en-US" altLang="en-US"/>
          </a:p>
          <a:p>
            <a:pPr algn="ctr">
              <a:buFont typeface="Wingdings" pitchFamily="2" charset="2"/>
              <a:buNone/>
            </a:pPr>
            <a:r>
              <a:rPr lang="en-US" altLang="en-US"/>
              <a:t>PEI  (Pavel/HVAC)</a:t>
            </a:r>
          </a:p>
          <a:p>
            <a:pPr algn="ctr">
              <a:buFont typeface="Wingdings" pitchFamily="2" charset="2"/>
              <a:buNone/>
            </a:pPr>
            <a:endParaRPr lang="en-US" altLang="en-US"/>
          </a:p>
          <a:p>
            <a:pPr algn="ctr">
              <a:buFont typeface="Wingdings" pitchFamily="2" charset="2"/>
              <a:buNone/>
            </a:pPr>
            <a:r>
              <a:rPr lang="en-US" altLang="en-US"/>
              <a:t>Johnson (Kick)</a:t>
            </a: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2E19A4D8-EA5F-1B42-8F2E-623ED99587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A1ED38-C425-3240-B1DD-E82805670316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AE80921-5197-6370-4005-42E88F899E94}"/>
              </a:ext>
            </a:extLst>
          </p:cNvPr>
          <p:cNvCxnSpPr/>
          <p:nvPr/>
        </p:nvCxnSpPr>
        <p:spPr bwMode="auto">
          <a:xfrm rot="5400000" flipH="1" flipV="1">
            <a:off x="4298950" y="3170238"/>
            <a:ext cx="549275" cy="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A47348C-21E0-B809-D4F3-D0201A25D448}"/>
              </a:ext>
            </a:extLst>
          </p:cNvPr>
          <p:cNvCxnSpPr/>
          <p:nvPr/>
        </p:nvCxnSpPr>
        <p:spPr bwMode="auto">
          <a:xfrm rot="5400000" flipH="1" flipV="1">
            <a:off x="4297362" y="4237038"/>
            <a:ext cx="549275" cy="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413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itle 1">
            <a:extLst>
              <a:ext uri="{FF2B5EF4-FFF2-40B4-BE49-F238E27FC236}">
                <a16:creationId xmlns:a16="http://schemas.microsoft.com/office/drawing/2014/main" id="{AB0695C3-516A-C7A3-BF74-0F27F2B6A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04800"/>
            <a:ext cx="9143999" cy="1143000"/>
          </a:xfrm>
        </p:spPr>
        <p:txBody>
          <a:bodyPr/>
          <a:lstStyle/>
          <a:p>
            <a:pPr>
              <a:defRPr/>
            </a:pPr>
            <a:r>
              <a:rPr lang="en-US" sz="3600" dirty="0" err="1">
                <a:solidFill>
                  <a:schemeClr val="tx1"/>
                </a:solidFill>
                <a:ea typeface="MS PGothic" charset="0"/>
              </a:rPr>
              <a:t>Pavel</a:t>
            </a:r>
            <a:r>
              <a:rPr lang="en-US" sz="3600" dirty="0">
                <a:solidFill>
                  <a:schemeClr val="tx1"/>
                </a:solidFill>
                <a:ea typeface="MS PGothic" charset="0"/>
              </a:rPr>
              <a:t> v. Johnson p. 236: Building 30</a:t>
            </a:r>
          </a:p>
        </p:txBody>
      </p:sp>
      <p:pic>
        <p:nvPicPr>
          <p:cNvPr id="61442" name="Content Placeholder 1">
            <a:extLst>
              <a:ext uri="{FF2B5EF4-FFF2-40B4-BE49-F238E27FC236}">
                <a16:creationId xmlns:a16="http://schemas.microsoft.com/office/drawing/2014/main" id="{8357025B-64BD-B41D-B9B6-675FA47EDC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1750" y="1600200"/>
            <a:ext cx="4000500" cy="4525963"/>
          </a:xfrm>
        </p:spPr>
      </p:pic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FACD887D-544E-AB2F-80C1-BA4AF9CF3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19F6B1-CCB7-154D-971D-720B998496DA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F1D780A-89A2-AA0F-E8E5-122F82FE73FB}"/>
              </a:ext>
            </a:extLst>
          </p:cNvPr>
          <p:cNvCxnSpPr/>
          <p:nvPr/>
        </p:nvCxnSpPr>
        <p:spPr bwMode="auto">
          <a:xfrm flipV="1">
            <a:off x="228600" y="4267200"/>
            <a:ext cx="2971800" cy="396875"/>
          </a:xfrm>
          <a:prstGeom prst="straightConnector1">
            <a:avLst/>
          </a:prstGeom>
          <a:ln w="57150" cmpd="sng">
            <a:solidFill>
              <a:srgbClr val="B90000"/>
            </a:solidFill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652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B8264422-E718-E3F1-71C8-6A23A0B486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Pavel v. Johnson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2CDA721C-33C8-ACCE-DA7A-9554F3387B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Aug. 5: Subcontractor Johnson submits a $898K bid to Pavel for the HVAC work</a:t>
            </a:r>
          </a:p>
          <a:p>
            <a:r>
              <a:rPr lang="en-US" altLang="en-US" sz="2800" dirty="0"/>
              <a:t>Thereafter Pavel submits a $1.6M bid to NIH</a:t>
            </a:r>
          </a:p>
          <a:p>
            <a:r>
              <a:rPr lang="en-US" altLang="en-US" sz="2800" dirty="0">
                <a:solidFill>
                  <a:srgbClr val="C00000"/>
                </a:solidFill>
              </a:rPr>
              <a:t>Aug 26: PEI visits with Johnson</a:t>
            </a:r>
          </a:p>
        </p:txBody>
      </p:sp>
      <p:sp>
        <p:nvSpPr>
          <p:cNvPr id="62467" name="Slide Number Placeholder 3">
            <a:extLst>
              <a:ext uri="{FF2B5EF4-FFF2-40B4-BE49-F238E27FC236}">
                <a16:creationId xmlns:a16="http://schemas.microsoft.com/office/drawing/2014/main" id="{BE9D6982-E450-1AAA-CCAE-39901306EA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AEFA78-709A-D242-8E53-1336C769255A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744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FD09EECE-0862-EA1C-B07D-D7B68FCB5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Pavel v. Johnson</a:t>
            </a: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740CAEFE-E634-7CD2-93AE-D4623C755E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Aug. 5: Subcontractor Johnson bids</a:t>
            </a:r>
          </a:p>
          <a:p>
            <a:r>
              <a:rPr lang="en-US" altLang="en-US" sz="2800" dirty="0"/>
              <a:t>Thereafter Pavel bids with NIH-August: PEI knows it is the winning bidder</a:t>
            </a:r>
          </a:p>
          <a:p>
            <a:r>
              <a:rPr lang="en-US" altLang="en-US" sz="2800" dirty="0"/>
              <a:t>Aug 26: PEI visits with Johnson</a:t>
            </a:r>
          </a:p>
          <a:p>
            <a:r>
              <a:rPr lang="en-US" altLang="en-US" sz="2800" dirty="0">
                <a:solidFill>
                  <a:srgbClr val="C00000"/>
                </a:solidFill>
              </a:rPr>
              <a:t>Aug. 26: Contractor Pavel asks Johnson for fresh bid breaking out Powers project</a:t>
            </a:r>
          </a:p>
          <a:p>
            <a:r>
              <a:rPr lang="en-US" altLang="en-US" sz="2800" dirty="0">
                <a:solidFill>
                  <a:srgbClr val="B90000"/>
                </a:solidFill>
              </a:rPr>
              <a:t>Sept. 1: Pavel </a:t>
            </a:r>
            <a:r>
              <a:rPr lang="ja-JP" altLang="en-US" sz="2800">
                <a:solidFill>
                  <a:srgbClr val="B90000"/>
                </a:solidFill>
              </a:rPr>
              <a:t>“</a:t>
            </a:r>
            <a:r>
              <a:rPr lang="en-US" altLang="ja-JP" sz="2800" dirty="0">
                <a:solidFill>
                  <a:srgbClr val="B90000"/>
                </a:solidFill>
              </a:rPr>
              <a:t>accepts</a:t>
            </a:r>
            <a:r>
              <a:rPr lang="ja-JP" altLang="en-US" sz="2800">
                <a:solidFill>
                  <a:srgbClr val="B90000"/>
                </a:solidFill>
              </a:rPr>
              <a:t>”</a:t>
            </a:r>
            <a:r>
              <a:rPr lang="en-US" altLang="ja-JP" sz="2800" dirty="0">
                <a:solidFill>
                  <a:srgbClr val="B90000"/>
                </a:solidFill>
              </a:rPr>
              <a:t> Johnson</a:t>
            </a:r>
            <a:r>
              <a:rPr lang="ja-JP" altLang="en-US" sz="2800">
                <a:solidFill>
                  <a:srgbClr val="B90000"/>
                </a:solidFill>
              </a:rPr>
              <a:t>’</a:t>
            </a:r>
            <a:r>
              <a:rPr lang="en-US" altLang="ja-JP" sz="2800" dirty="0">
                <a:solidFill>
                  <a:srgbClr val="B90000"/>
                </a:solidFill>
              </a:rPr>
              <a:t>s bid </a:t>
            </a:r>
          </a:p>
          <a:p>
            <a:pPr lvl="1"/>
            <a:r>
              <a:rPr lang="en-US" altLang="ja-JP" sz="2400" dirty="0">
                <a:solidFill>
                  <a:schemeClr val="tx2"/>
                </a:solidFill>
              </a:rPr>
              <a:t>Did that count as an acceptance?</a:t>
            </a:r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AB35FFBF-32AE-DEDC-10B4-25CF43CB69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398F97-F059-9244-8517-54B920D778BB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3361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27E658EF-E7E9-4BDD-539F-DF7E9231F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Pavel v. Johnson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1D48F60C-C0B1-63ED-FB34-1844236F32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z="2800" dirty="0">
              <a:solidFill>
                <a:schemeClr val="tx2"/>
              </a:solidFill>
            </a:endParaRPr>
          </a:p>
          <a:p>
            <a:r>
              <a:rPr lang="en-US" altLang="en-US" sz="2800" dirty="0">
                <a:solidFill>
                  <a:schemeClr val="tx2"/>
                </a:solidFill>
              </a:rPr>
              <a:t>Sept. 1: Pavel </a:t>
            </a:r>
            <a:r>
              <a:rPr lang="ja-JP" altLang="en-US" sz="2800">
                <a:solidFill>
                  <a:schemeClr val="tx2"/>
                </a:solidFill>
              </a:rPr>
              <a:t>“</a:t>
            </a:r>
            <a:r>
              <a:rPr lang="en-US" altLang="ja-JP" sz="2800" dirty="0">
                <a:solidFill>
                  <a:schemeClr val="tx2"/>
                </a:solidFill>
              </a:rPr>
              <a:t>accepts</a:t>
            </a:r>
            <a:r>
              <a:rPr lang="ja-JP" altLang="en-US" sz="2800">
                <a:solidFill>
                  <a:schemeClr val="tx2"/>
                </a:solidFill>
              </a:rPr>
              <a:t>”</a:t>
            </a:r>
            <a:r>
              <a:rPr lang="en-US" altLang="ja-JP" sz="2800" dirty="0">
                <a:solidFill>
                  <a:schemeClr val="tx2"/>
                </a:solidFill>
              </a:rPr>
              <a:t> Johnson</a:t>
            </a:r>
            <a:r>
              <a:rPr lang="ja-JP" altLang="en-US" sz="2800">
                <a:solidFill>
                  <a:schemeClr val="tx2"/>
                </a:solidFill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</a:rPr>
              <a:t>s bid </a:t>
            </a:r>
          </a:p>
          <a:p>
            <a:r>
              <a:rPr lang="en-US" altLang="en-US" sz="2800" dirty="0">
                <a:solidFill>
                  <a:srgbClr val="B90000"/>
                </a:solidFill>
              </a:rPr>
              <a:t>Sept. 2: Johnson notes an error and seeks to withdraw bid</a:t>
            </a:r>
          </a:p>
          <a:p>
            <a:r>
              <a:rPr lang="en-US" altLang="en-US" sz="2800" dirty="0">
                <a:solidFill>
                  <a:srgbClr val="B90000"/>
                </a:solidFill>
              </a:rPr>
              <a:t>Subsequently Pavel finds a substitute subcontractor</a:t>
            </a:r>
          </a:p>
          <a:p>
            <a:endParaRPr lang="en-US" altLang="en-US" sz="2800" dirty="0">
              <a:solidFill>
                <a:srgbClr val="B90000"/>
              </a:solidFill>
            </a:endParaRP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ABF844A2-41F8-D6C6-2AB0-E5E787C088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D0CF3F-2A5A-2C4D-B406-41C4E0BAC208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959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6C43B1D1-0E49-4EA7-6928-125133881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Pavel v. Johnson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693A08ED-42D6-E278-4E9F-4F859CCA89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solidFill>
                <a:srgbClr val="B90000"/>
              </a:solidFill>
            </a:endParaRPr>
          </a:p>
          <a:p>
            <a:r>
              <a:rPr lang="en-US" altLang="en-US">
                <a:solidFill>
                  <a:srgbClr val="B90000"/>
                </a:solidFill>
              </a:rPr>
              <a:t>Should the subcontractor be held to have made an irrevocable offer?</a:t>
            </a:r>
          </a:p>
        </p:txBody>
      </p:sp>
      <p:sp>
        <p:nvSpPr>
          <p:cNvPr id="66563" name="Slide Number Placeholder 3">
            <a:extLst>
              <a:ext uri="{FF2B5EF4-FFF2-40B4-BE49-F238E27FC236}">
                <a16:creationId xmlns:a16="http://schemas.microsoft.com/office/drawing/2014/main" id="{576C8710-DCBD-3EE2-7109-3771A9C06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BF574F-16A5-6B4E-8A96-E2B68A9982D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5324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68D44077-962C-8158-D2A3-022C08C2C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Pavel v. Johnson</a:t>
            </a:r>
          </a:p>
        </p:txBody>
      </p:sp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BD8EE770-0AC1-B432-0C37-D64E56A615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Should subcontractors be held to have made an irrevocable offer?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No:	Baird v. Gimbel (Learned Hand)</a:t>
            </a:r>
          </a:p>
          <a:p>
            <a:pPr lvl="2"/>
            <a:r>
              <a:rPr lang="en-US" altLang="en-US"/>
              <a:t>Is the contractor without any remedy?</a:t>
            </a:r>
          </a:p>
        </p:txBody>
      </p:sp>
      <p:sp>
        <p:nvSpPr>
          <p:cNvPr id="67587" name="Slide Number Placeholder 3">
            <a:extLst>
              <a:ext uri="{FF2B5EF4-FFF2-40B4-BE49-F238E27FC236}">
                <a16:creationId xmlns:a16="http://schemas.microsoft.com/office/drawing/2014/main" id="{136E8662-481C-E9F1-5D2C-2DED7AF76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394072-C108-B145-9A08-5CA7C9B86239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2469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>
            <a:extLst>
              <a:ext uri="{FF2B5EF4-FFF2-40B4-BE49-F238E27FC236}">
                <a16:creationId xmlns:a16="http://schemas.microsoft.com/office/drawing/2014/main" id="{065BEE54-92A2-264D-E2E6-222E59926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Pavel v. Johnson</a:t>
            </a:r>
          </a:p>
        </p:txBody>
      </p:sp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CAE95D41-C01A-7DBC-CD5E-1A89E799CC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Should subcontractors be held to have made an irrevocable offer?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Yes:	Drennan v. Star Paving (Traynor)</a:t>
            </a:r>
          </a:p>
          <a:p>
            <a:pPr lvl="2"/>
            <a:r>
              <a:rPr lang="en-US" altLang="en-US"/>
              <a:t>Is reliance necessary—or should it be presumed?</a:t>
            </a:r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CA8F39F1-0E6A-D805-7896-007E62D3BC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B4FF15-6FF7-394F-B146-C2FF9EB179E1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0188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07CF47B3-8686-A374-259E-30178DCE9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B90000"/>
                </a:solidFill>
              </a:rPr>
              <a:t>Promisee Reliance: Options</a:t>
            </a:r>
            <a:endParaRPr lang="en-US" altLang="en-US">
              <a:solidFill>
                <a:srgbClr val="B90000"/>
              </a:solidFill>
            </a:endParaRP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98303754-7E21-778E-7B1C-4F57FEE363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2800"/>
              <a:t>Restatement 87(2): An offer which the offeror should reasonably expect to induce action or forbearance of a substantial character on the part of the offeree before acceptance and which </a:t>
            </a:r>
            <a:r>
              <a:rPr lang="en-US" altLang="en-US" sz="2800">
                <a:solidFill>
                  <a:srgbClr val="B90000"/>
                </a:solidFill>
              </a:rPr>
              <a:t>does induce such action or forbearance </a:t>
            </a:r>
            <a:r>
              <a:rPr lang="en-US" altLang="en-US" sz="2800"/>
              <a:t>is binding as an </a:t>
            </a:r>
            <a:r>
              <a:rPr lang="en-US" altLang="en-US" sz="2800">
                <a:solidFill>
                  <a:srgbClr val="B90000"/>
                </a:solidFill>
              </a:rPr>
              <a:t>option contract </a:t>
            </a:r>
            <a:r>
              <a:rPr lang="en-US" altLang="en-US" sz="2800"/>
              <a:t>to the extent necessary to avoid injustice.</a:t>
            </a:r>
          </a:p>
          <a:p>
            <a:pPr lvl="1"/>
            <a:endParaRPr lang="en-US" altLang="en-US" sz="2000">
              <a:solidFill>
                <a:schemeClr val="accent2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68611" name="Slide Number Placeholder 3">
            <a:extLst>
              <a:ext uri="{FF2B5EF4-FFF2-40B4-BE49-F238E27FC236}">
                <a16:creationId xmlns:a16="http://schemas.microsoft.com/office/drawing/2014/main" id="{C2B518F9-C5DB-F904-5900-B45648CE2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EA1582-6054-3C42-A551-AD933A4585C6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2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2783C-2227-941E-F79B-673D03952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The Material Benefits Rule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CB8D826B-509D-37B4-EE53-3B764B68F1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Webb v. McGowin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Treat this as a contracts case. Is there a consideration problem?</a:t>
            </a:r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08F67928-B303-F29F-4DF7-0C1391103D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06D0A3-C520-9649-ACE6-F81FDCF62F9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8271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903C1498-8563-39E1-9BC3-603FC2F2B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Pavel v. Johnson</a:t>
            </a:r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C6C38346-18A8-4CB6-8C24-D6071104C9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Should subcontractors be held to have made an irrevocable offer?</a:t>
            </a:r>
          </a:p>
          <a:p>
            <a:pPr lvl="1"/>
            <a:r>
              <a:rPr lang="en-US" altLang="en-US">
                <a:solidFill>
                  <a:schemeClr val="tx2"/>
                </a:solidFill>
              </a:rPr>
              <a:t>Baird v. Gimbel (Learned Hand)</a:t>
            </a:r>
          </a:p>
          <a:p>
            <a:pPr lvl="1"/>
            <a:r>
              <a:rPr lang="en-US" altLang="en-US">
                <a:solidFill>
                  <a:schemeClr val="tx2"/>
                </a:solidFill>
              </a:rPr>
              <a:t>Drennan v. Star Paving (Traynor)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How is the Pavel approach unlike either of these?</a:t>
            </a: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7FE167B5-3899-4E8D-BBE5-CF95852F1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90D163-7736-7B4D-A884-2621F4683C5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7672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DA5764D3-EF32-3CC1-ED7A-01042C9C1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Pavel v. Johnson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87297C33-7725-4B10-4991-3255A61DC0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Should subcontractors be held to have made an irrevocable offer?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When might this be unfair to the subcontractor?</a:t>
            </a:r>
          </a:p>
        </p:txBody>
      </p:sp>
      <p:sp>
        <p:nvSpPr>
          <p:cNvPr id="70659" name="Slide Number Placeholder 3">
            <a:extLst>
              <a:ext uri="{FF2B5EF4-FFF2-40B4-BE49-F238E27FC236}">
                <a16:creationId xmlns:a16="http://schemas.microsoft.com/office/drawing/2014/main" id="{652878C9-A7C0-CB4B-D195-D5B11AF64B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AF7FB9-40A9-8143-B91B-B4E4CBB903C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3376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472B647C-E3EB-C0A1-F5F5-7383A7737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Pavel v. Johnson</a:t>
            </a:r>
          </a:p>
        </p:txBody>
      </p:sp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737756E4-BD84-0A0D-49E3-D75814F94A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Should subcontractors be held to have made an irrevocable offer?</a:t>
            </a:r>
          </a:p>
          <a:p>
            <a:pPr lvl="1"/>
            <a:r>
              <a:rPr lang="en-US" altLang="en-US" dirty="0"/>
              <a:t>When might this be unfair to the subcontractor?</a:t>
            </a:r>
          </a:p>
          <a:p>
            <a:pPr lvl="2"/>
            <a:r>
              <a:rPr lang="en-US" altLang="en-US" sz="2000" dirty="0">
                <a:solidFill>
                  <a:srgbClr val="B90000"/>
                </a:solidFill>
              </a:rPr>
              <a:t>The contractor shops around? </a:t>
            </a:r>
          </a:p>
          <a:p>
            <a:pPr lvl="3"/>
            <a:r>
              <a:rPr lang="en-US" altLang="en-US" dirty="0"/>
              <a:t>Is that really a clean hands matter? Or does it go to reliance?</a:t>
            </a:r>
          </a:p>
          <a:p>
            <a:pPr lvl="2"/>
            <a:r>
              <a:rPr lang="en-US" altLang="en-US" sz="2000" dirty="0">
                <a:solidFill>
                  <a:srgbClr val="B90000"/>
                </a:solidFill>
              </a:rPr>
              <a:t>Lapse of time and absence of notice to subcontractor</a:t>
            </a:r>
          </a:p>
          <a:p>
            <a:pPr lvl="2"/>
            <a:r>
              <a:rPr lang="en-US" altLang="en-US" sz="2000" dirty="0">
                <a:solidFill>
                  <a:srgbClr val="B90000"/>
                </a:solidFill>
              </a:rPr>
              <a:t>Extremely low bid by subcontractor</a:t>
            </a:r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B4A99687-072C-BAB7-DC6F-AE3D0A7B71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E44C95-6C8B-2E4A-848F-F8E9F9519428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666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>
            <a:extLst>
              <a:ext uri="{FF2B5EF4-FFF2-40B4-BE49-F238E27FC236}">
                <a16:creationId xmlns:a16="http://schemas.microsoft.com/office/drawing/2014/main" id="{4D089E3A-3E1A-C11B-F05E-EA66A356B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B90000"/>
                </a:solidFill>
              </a:rPr>
              <a:t>Firm Offers</a:t>
            </a:r>
          </a:p>
        </p:txBody>
      </p:sp>
      <p:sp>
        <p:nvSpPr>
          <p:cNvPr id="72706" name="Content Placeholder 2">
            <a:extLst>
              <a:ext uri="{FF2B5EF4-FFF2-40B4-BE49-F238E27FC236}">
                <a16:creationId xmlns:a16="http://schemas.microsoft.com/office/drawing/2014/main" id="{84775D03-2FBE-2A83-F937-277E2215D6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What about cases where there is neither consideration </a:t>
            </a:r>
            <a:r>
              <a:rPr lang="en-US" altLang="en-US" u="sng"/>
              <a:t>nor reliance</a:t>
            </a:r>
            <a:r>
              <a:rPr lang="en-US" altLang="en-US"/>
              <a:t>?</a:t>
            </a:r>
          </a:p>
        </p:txBody>
      </p:sp>
      <p:sp>
        <p:nvSpPr>
          <p:cNvPr id="72707" name="Slide Number Placeholder 3">
            <a:extLst>
              <a:ext uri="{FF2B5EF4-FFF2-40B4-BE49-F238E27FC236}">
                <a16:creationId xmlns:a16="http://schemas.microsoft.com/office/drawing/2014/main" id="{40EEDBC6-BBA0-1CD4-99B5-E8C46B3D16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576F03-4E90-494D-9C53-106EA45E5EE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394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5738-6FA6-A717-C1D6-0708D4EF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j-ea"/>
                <a:cs typeface="+mj-cs"/>
              </a:rPr>
              <a:t>Firm Offers</a:t>
            </a:r>
          </a:p>
        </p:txBody>
      </p:sp>
      <p:sp>
        <p:nvSpPr>
          <p:cNvPr id="73730" name="Content Placeholder 2">
            <a:extLst>
              <a:ext uri="{FF2B5EF4-FFF2-40B4-BE49-F238E27FC236}">
                <a16:creationId xmlns:a16="http://schemas.microsoft.com/office/drawing/2014/main" id="{F1E75E38-8F8F-1407-68B7-97D6090616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solidFill>
                <a:srgbClr val="B90000"/>
              </a:solidFill>
            </a:endParaRPr>
          </a:p>
          <a:p>
            <a:r>
              <a:rPr lang="en-US" altLang="en-US" sz="2800"/>
              <a:t>Restatement § 87(1)(a)  An offer is binding as an option contract if it is in </a:t>
            </a:r>
            <a:r>
              <a:rPr lang="en-US" altLang="en-US" sz="2800">
                <a:solidFill>
                  <a:srgbClr val="B90000"/>
                </a:solidFill>
              </a:rPr>
              <a:t>writing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rgbClr val="B90000"/>
                </a:solidFill>
              </a:rPr>
              <a:t>signed</a:t>
            </a:r>
            <a:r>
              <a:rPr lang="en-US" altLang="en-US" sz="2800"/>
              <a:t> by the offeror, </a:t>
            </a:r>
            <a:r>
              <a:rPr lang="en-US" altLang="en-US" sz="2800">
                <a:solidFill>
                  <a:srgbClr val="000000"/>
                </a:solidFill>
              </a:rPr>
              <a:t>recites a </a:t>
            </a:r>
            <a:r>
              <a:rPr lang="en-US" altLang="en-US" sz="2800">
                <a:solidFill>
                  <a:srgbClr val="B90000"/>
                </a:solidFill>
              </a:rPr>
              <a:t>purported consideration </a:t>
            </a:r>
            <a:r>
              <a:rPr lang="en-US" altLang="en-US" sz="2800">
                <a:solidFill>
                  <a:srgbClr val="000000"/>
                </a:solidFill>
              </a:rPr>
              <a:t>for the </a:t>
            </a:r>
            <a:r>
              <a:rPr lang="en-US" altLang="en-US" sz="2800"/>
              <a:t>making of the offer, and proposes an exchange on </a:t>
            </a:r>
            <a:r>
              <a:rPr lang="en-US" altLang="en-US" sz="2800">
                <a:solidFill>
                  <a:srgbClr val="B90000"/>
                </a:solidFill>
              </a:rPr>
              <a:t>fair terms </a:t>
            </a:r>
            <a:r>
              <a:rPr lang="en-US" altLang="en-US" sz="2800"/>
              <a:t>within a </a:t>
            </a:r>
            <a:r>
              <a:rPr lang="en-US" altLang="en-US" sz="2800">
                <a:solidFill>
                  <a:srgbClr val="B90000"/>
                </a:solidFill>
              </a:rPr>
              <a:t>reasonable time</a:t>
            </a:r>
            <a:r>
              <a:rPr lang="en-US" altLang="en-US" sz="2800"/>
              <a:t>.</a:t>
            </a:r>
          </a:p>
          <a:p>
            <a:endParaRPr lang="en-US" altLang="en-US"/>
          </a:p>
        </p:txBody>
      </p:sp>
      <p:sp>
        <p:nvSpPr>
          <p:cNvPr id="73731" name="Slide Number Placeholder 3">
            <a:extLst>
              <a:ext uri="{FF2B5EF4-FFF2-40B4-BE49-F238E27FC236}">
                <a16:creationId xmlns:a16="http://schemas.microsoft.com/office/drawing/2014/main" id="{4B76F176-6602-1A57-08B3-8D9978FF66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833E10-1074-8D44-9235-A2D94046594D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42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83DC3-7F2C-4936-856B-9511C998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+mj-ea"/>
                <a:cs typeface="+mj-cs"/>
              </a:rPr>
              <a:t>Firm Offers under the UCC</a:t>
            </a:r>
          </a:p>
        </p:txBody>
      </p:sp>
      <p:sp>
        <p:nvSpPr>
          <p:cNvPr id="74754" name="Content Placeholder 2">
            <a:extLst>
              <a:ext uri="{FF2B5EF4-FFF2-40B4-BE49-F238E27FC236}">
                <a16:creationId xmlns:a16="http://schemas.microsoft.com/office/drawing/2014/main" id="{6D0ABDFF-5CA3-68EB-E148-AD52C287EF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2400">
                <a:solidFill>
                  <a:srgbClr val="000000"/>
                </a:solidFill>
              </a:rPr>
              <a:t>UCC § 2-205</a:t>
            </a:r>
            <a:r>
              <a:rPr lang="en-US" altLang="en-US" sz="2400" b="1"/>
              <a:t>. </a:t>
            </a:r>
            <a:r>
              <a:rPr lang="en-US" altLang="en-US" sz="2400"/>
              <a:t>An offer by a merchant to buy or sell goods in a </a:t>
            </a:r>
            <a:r>
              <a:rPr lang="en-US" altLang="en-US" sz="2400">
                <a:solidFill>
                  <a:srgbClr val="CC0000"/>
                </a:solidFill>
              </a:rPr>
              <a:t>signed writing </a:t>
            </a:r>
            <a:r>
              <a:rPr lang="en-US" altLang="en-US" sz="2400"/>
              <a:t>which by its terms </a:t>
            </a:r>
            <a:r>
              <a:rPr lang="en-US" altLang="en-US" sz="2400">
                <a:solidFill>
                  <a:srgbClr val="B90000"/>
                </a:solidFill>
              </a:rPr>
              <a:t>gives assurance that it will be held open </a:t>
            </a:r>
            <a:r>
              <a:rPr lang="en-US" altLang="en-US" sz="2400"/>
              <a:t>is not revocable, for lack of consideration, during </a:t>
            </a:r>
            <a:r>
              <a:rPr lang="en-US" altLang="en-US" sz="2400">
                <a:solidFill>
                  <a:srgbClr val="000000"/>
                </a:solidFill>
              </a:rPr>
              <a:t>the time stated or if no time is stated for a </a:t>
            </a:r>
            <a:r>
              <a:rPr lang="en-US" altLang="en-US" sz="2400">
                <a:solidFill>
                  <a:srgbClr val="B90000"/>
                </a:solidFill>
              </a:rPr>
              <a:t>reasonable time</a:t>
            </a:r>
            <a:r>
              <a:rPr lang="en-US" altLang="en-US" sz="2400"/>
              <a:t>, but in no event may such period of irrevocability exceed three months; but any such term of assurance on a form supplied by the offeree must be separately signed by the offeror. </a:t>
            </a:r>
          </a:p>
          <a:p>
            <a:endParaRPr lang="en-US" altLang="en-US">
              <a:solidFill>
                <a:srgbClr val="000000"/>
              </a:solidFill>
            </a:endParaRPr>
          </a:p>
          <a:p>
            <a:pPr lvl="1"/>
            <a:endParaRPr lang="en-US" altLang="en-US" sz="2000">
              <a:solidFill>
                <a:srgbClr val="B9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altLang="en-US" sz="2000"/>
          </a:p>
          <a:p>
            <a:pPr lvl="1"/>
            <a:endParaRPr lang="en-US" altLang="en-US" sz="2000">
              <a:solidFill>
                <a:schemeClr val="accent2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74755" name="Slide Number Placeholder 3">
            <a:extLst>
              <a:ext uri="{FF2B5EF4-FFF2-40B4-BE49-F238E27FC236}">
                <a16:creationId xmlns:a16="http://schemas.microsoft.com/office/drawing/2014/main" id="{23AD2B52-C91F-913E-5361-4EF4815E8B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7D6A16-48AF-C646-AAAB-004D0A7A1391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343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0A8DE-6ACB-C0A0-A502-BE7D1617C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Firm Offers under the UCC</a:t>
            </a:r>
          </a:p>
        </p:txBody>
      </p:sp>
      <p:sp>
        <p:nvSpPr>
          <p:cNvPr id="75778" name="Content Placeholder 2">
            <a:extLst>
              <a:ext uri="{FF2B5EF4-FFF2-40B4-BE49-F238E27FC236}">
                <a16:creationId xmlns:a16="http://schemas.microsoft.com/office/drawing/2014/main" id="{671F2F7F-58E2-5C98-F2CF-28C54526F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2400">
                <a:solidFill>
                  <a:srgbClr val="000000"/>
                </a:solidFill>
              </a:rPr>
              <a:t>UCC § 2-205</a:t>
            </a:r>
            <a:r>
              <a:rPr lang="en-US" altLang="en-US" sz="2400" b="1"/>
              <a:t>. </a:t>
            </a:r>
            <a:r>
              <a:rPr lang="en-US" altLang="en-US" sz="2400"/>
              <a:t>An offer by a merchant to buy or sell goods in </a:t>
            </a:r>
            <a:r>
              <a:rPr lang="en-US" altLang="en-US" sz="2400">
                <a:solidFill>
                  <a:srgbClr val="000000"/>
                </a:solidFill>
              </a:rPr>
              <a:t>a signed writing </a:t>
            </a:r>
            <a:r>
              <a:rPr lang="en-US" altLang="en-US" sz="2400"/>
              <a:t>which by its terms gives assurance that it will be held open is not revocable, for lack of consideration, during the time stated or if no time is stated for a </a:t>
            </a:r>
            <a:r>
              <a:rPr lang="en-US" altLang="en-US" sz="2400">
                <a:solidFill>
                  <a:srgbClr val="CC0000"/>
                </a:solidFill>
              </a:rPr>
              <a:t>reasonable time</a:t>
            </a:r>
            <a:r>
              <a:rPr lang="en-US" altLang="en-US" sz="2400"/>
              <a:t>, but in no event may such period of irrevocability exceed three months; but any such term of assurance on a form supplied by the offeree must be separately signed by the offeror.  </a:t>
            </a:r>
          </a:p>
          <a:p>
            <a:endParaRPr lang="en-US" altLang="en-US">
              <a:solidFill>
                <a:srgbClr val="000000"/>
              </a:solidFill>
            </a:endParaRPr>
          </a:p>
          <a:p>
            <a:pPr lvl="1"/>
            <a:endParaRPr lang="en-US" altLang="en-US" sz="2000">
              <a:solidFill>
                <a:srgbClr val="B9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altLang="en-US" sz="2000"/>
          </a:p>
          <a:p>
            <a:pPr lvl="1"/>
            <a:endParaRPr lang="en-US" altLang="en-US" sz="2000">
              <a:solidFill>
                <a:schemeClr val="accent2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6E228A06-E438-A204-C916-DA9C47360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3D16D-16CA-8746-96CE-A4FE460610B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6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EDA50-6689-4CA3-F6C0-213E89224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The Material Benefits Rule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0E3B8F4-121B-DF5D-9041-ADD0E613D2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Webb v. McGowin</a:t>
            </a:r>
          </a:p>
          <a:p>
            <a:pPr lvl="1"/>
            <a:r>
              <a:rPr lang="en-US" altLang="en-US"/>
              <a:t>Treat this as a contracts case. Is there a consideration problem?</a:t>
            </a:r>
          </a:p>
          <a:p>
            <a:pPr lvl="2"/>
            <a:r>
              <a:rPr lang="en-US" altLang="en-US" sz="2800">
                <a:solidFill>
                  <a:srgbClr val="B90000"/>
                </a:solidFill>
              </a:rPr>
              <a:t>The past consideration rule</a:t>
            </a:r>
          </a:p>
          <a:p>
            <a:pPr lvl="1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20CA876C-1EAE-E059-24A0-9245A57B50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201F2A-180A-2447-A1AF-4DF39454A658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1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7EC94-9CC2-73C6-3B62-5A2B6DDA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The Material Benefits Rule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66138CCC-7D7A-1260-228E-86AA514090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Webb v. McGowin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Treat this as a promissory estoppel issue. Was there promisee reliance here?</a:t>
            </a: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E7F5E2DE-104F-71E9-A099-7ADC4F8CC6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260CAE-7041-4945-816F-926E7C2F1D78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0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03D17-43FB-5A91-1624-B61A8A5CF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The Material Benefits Rule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6ED8A2E1-4E90-977B-71F6-C00FD32426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Webb v. McGowin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So what’s the basis for a remedy?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CCD0CB62-01AF-4F44-6824-9A2049ADF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FBDEDD-32C9-4E42-B9D8-00A3F4E06D4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94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8112-1FB9-EAE4-98CE-4D123BD07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The Material Benefits Rule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826D0172-F2D7-DCBB-AA73-2B53EB3DD1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Webb v. McGowin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Recall Bailey v. West </a:t>
            </a:r>
          </a:p>
          <a:p>
            <a:pPr lvl="2"/>
            <a:r>
              <a:rPr lang="en-US" altLang="en-US" sz="2800"/>
              <a:t>Is Webb a suitable case for relief in quasi-contract?</a:t>
            </a:r>
          </a:p>
          <a:p>
            <a:pPr lvl="2"/>
            <a:r>
              <a:rPr lang="en-US" altLang="en-US" sz="2800"/>
              <a:t>If so, why?</a:t>
            </a:r>
          </a:p>
          <a:p>
            <a:pPr lvl="1"/>
            <a:endParaRPr lang="en-US" altLang="en-US"/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A8425440-1703-F262-8F98-7EED3A62A3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73E61A-D498-E443-8366-C8F97D80761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768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20985</TotalTime>
  <Words>2062</Words>
  <Application>Microsoft Macintosh PowerPoint</Application>
  <PresentationFormat>On-screen Show (4:3)</PresentationFormat>
  <Paragraphs>301</Paragraphs>
  <Slides>56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Times New Roman</vt:lpstr>
      <vt:lpstr>Verdana</vt:lpstr>
      <vt:lpstr>Wingdings</vt:lpstr>
      <vt:lpstr>Custom Design</vt:lpstr>
      <vt:lpstr>George Mason School of Law</vt:lpstr>
      <vt:lpstr>Distinguish four kinds of duties</vt:lpstr>
      <vt:lpstr>Distinguish four kinds of duties</vt:lpstr>
      <vt:lpstr>The Material Benefits Rule</vt:lpstr>
      <vt:lpstr>The Material Benefits Rule</vt:lpstr>
      <vt:lpstr>The Material Benefits Rule</vt:lpstr>
      <vt:lpstr>The Material Benefits Rule</vt:lpstr>
      <vt:lpstr>The Material Benefits Rule</vt:lpstr>
      <vt:lpstr>The Material Benefits Rule</vt:lpstr>
      <vt:lpstr>The Material Benefits Rule</vt:lpstr>
      <vt:lpstr>The Material Benefits Rule</vt:lpstr>
      <vt:lpstr>Restatement § 86 Promise for Benefit Received</vt:lpstr>
      <vt:lpstr>Restatement § 86 Promise for Benefit Received</vt:lpstr>
      <vt:lpstr>The Material Benefits Rule</vt:lpstr>
      <vt:lpstr>The Material Benefits Rule</vt:lpstr>
      <vt:lpstr>Restatement § 86 Promise for Benefit Received</vt:lpstr>
      <vt:lpstr>Pitching ideas: The double trust problem</vt:lpstr>
      <vt:lpstr>Pitching ideas: The double trust problem</vt:lpstr>
      <vt:lpstr>Pitching ideas: The double trust problem</vt:lpstr>
      <vt:lpstr>Pitching ideas: The double trust problem</vt:lpstr>
      <vt:lpstr>Pitching ideas: The double trust problem</vt:lpstr>
      <vt:lpstr>Irrevocable Offers</vt:lpstr>
      <vt:lpstr>Irrevocable Offers</vt:lpstr>
      <vt:lpstr>Irrevocable Offers</vt:lpstr>
      <vt:lpstr>Irrevocable Offers</vt:lpstr>
      <vt:lpstr>Irrevocable Offers</vt:lpstr>
      <vt:lpstr>Pre-contractual Reliance Expenditures</vt:lpstr>
      <vt:lpstr>Reliance Expenditures</vt:lpstr>
      <vt:lpstr>Reliance Expenditures</vt:lpstr>
      <vt:lpstr>Quick Acceptance:  Restatement § 62(1) </vt:lpstr>
      <vt:lpstr>Quick Acceptance:  Restatement § 62(1) </vt:lpstr>
      <vt:lpstr>Reliance Expenditures</vt:lpstr>
      <vt:lpstr>Option Contract: Restatement § 45(1) </vt:lpstr>
      <vt:lpstr>Option Contract: Restatement § 87(2)</vt:lpstr>
      <vt:lpstr>What does § 45(1) add to 87(2)?</vt:lpstr>
      <vt:lpstr>What does § 87(2) add to § 45(1)? </vt:lpstr>
      <vt:lpstr>What is the remedy?</vt:lpstr>
      <vt:lpstr>Construction Contracts</vt:lpstr>
      <vt:lpstr>Promisee Reliance: Options</vt:lpstr>
      <vt:lpstr>Pavel v. Johnson p. 260</vt:lpstr>
      <vt:lpstr>Pavel v. Johnson p. 236</vt:lpstr>
      <vt:lpstr>Pavel v. Johnson p. 236: Building 30</vt:lpstr>
      <vt:lpstr>Pavel v. Johnson</vt:lpstr>
      <vt:lpstr>Pavel v. Johnson</vt:lpstr>
      <vt:lpstr>Pavel v. Johnson</vt:lpstr>
      <vt:lpstr>Pavel v. Johnson</vt:lpstr>
      <vt:lpstr>Pavel v. Johnson</vt:lpstr>
      <vt:lpstr>Pavel v. Johnson</vt:lpstr>
      <vt:lpstr>Promisee Reliance: Options</vt:lpstr>
      <vt:lpstr>Pavel v. Johnson</vt:lpstr>
      <vt:lpstr>Pavel v. Johnson</vt:lpstr>
      <vt:lpstr>Pavel v. Johnson</vt:lpstr>
      <vt:lpstr>Firm Offers</vt:lpstr>
      <vt:lpstr>Firm Offers</vt:lpstr>
      <vt:lpstr>Firm Offers under the UCC</vt:lpstr>
      <vt:lpstr>Firm Offers under the UCC</vt:lpstr>
    </vt:vector>
  </TitlesOfParts>
  <Company>George Mason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Buckley</dc:creator>
  <cp:lastModifiedBy>Francis Buckley</cp:lastModifiedBy>
  <cp:revision>909</cp:revision>
  <dcterms:created xsi:type="dcterms:W3CDTF">2005-05-17T16:46:00Z</dcterms:created>
  <dcterms:modified xsi:type="dcterms:W3CDTF">2023-10-26T18:56:09Z</dcterms:modified>
</cp:coreProperties>
</file>