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7" r:id="rId1"/>
  </p:sldMasterIdLst>
  <p:notesMasterIdLst>
    <p:notesMasterId r:id="rId101"/>
  </p:notesMasterIdLst>
  <p:handoutMasterIdLst>
    <p:handoutMasterId r:id="rId102"/>
  </p:handoutMasterIdLst>
  <p:sldIdLst>
    <p:sldId id="610" r:id="rId2"/>
    <p:sldId id="1104" r:id="rId3"/>
    <p:sldId id="1109" r:id="rId4"/>
    <p:sldId id="1105" r:id="rId5"/>
    <p:sldId id="1108" r:id="rId6"/>
    <p:sldId id="837" r:id="rId7"/>
    <p:sldId id="1070" r:id="rId8"/>
    <p:sldId id="1078" r:id="rId9"/>
    <p:sldId id="1079" r:id="rId10"/>
    <p:sldId id="909" r:id="rId11"/>
    <p:sldId id="1080" r:id="rId12"/>
    <p:sldId id="780" r:id="rId13"/>
    <p:sldId id="781" r:id="rId14"/>
    <p:sldId id="1081" r:id="rId15"/>
    <p:sldId id="1077" r:id="rId16"/>
    <p:sldId id="840" r:id="rId17"/>
    <p:sldId id="860" r:id="rId18"/>
    <p:sldId id="778" r:id="rId19"/>
    <p:sldId id="714" r:id="rId20"/>
    <p:sldId id="871" r:id="rId21"/>
    <p:sldId id="1102" r:id="rId22"/>
    <p:sldId id="589" r:id="rId23"/>
    <p:sldId id="1111" r:id="rId24"/>
    <p:sldId id="701" r:id="rId25"/>
    <p:sldId id="867" r:id="rId26"/>
    <p:sldId id="874" r:id="rId27"/>
    <p:sldId id="715" r:id="rId28"/>
    <p:sldId id="744" r:id="rId29"/>
    <p:sldId id="625" r:id="rId30"/>
    <p:sldId id="743" r:id="rId31"/>
    <p:sldId id="1097" r:id="rId32"/>
    <p:sldId id="599" r:id="rId33"/>
    <p:sldId id="668" r:id="rId34"/>
    <p:sldId id="1098" r:id="rId35"/>
    <p:sldId id="637" r:id="rId36"/>
    <p:sldId id="755" r:id="rId37"/>
    <p:sldId id="764" r:id="rId38"/>
    <p:sldId id="779" r:id="rId39"/>
    <p:sldId id="613" r:id="rId40"/>
    <p:sldId id="646" r:id="rId41"/>
    <p:sldId id="724" r:id="rId42"/>
    <p:sldId id="746" r:id="rId43"/>
    <p:sldId id="644" r:id="rId44"/>
    <p:sldId id="721" r:id="rId45"/>
    <p:sldId id="652" r:id="rId46"/>
    <p:sldId id="650" r:id="rId47"/>
    <p:sldId id="1099" r:id="rId48"/>
    <p:sldId id="653" r:id="rId49"/>
    <p:sldId id="654" r:id="rId50"/>
    <p:sldId id="1100" r:id="rId51"/>
    <p:sldId id="647" r:id="rId52"/>
    <p:sldId id="648" r:id="rId53"/>
    <p:sldId id="672" r:id="rId54"/>
    <p:sldId id="686" r:id="rId55"/>
    <p:sldId id="776" r:id="rId56"/>
    <p:sldId id="739" r:id="rId57"/>
    <p:sldId id="794" r:id="rId58"/>
    <p:sldId id="824" r:id="rId59"/>
    <p:sldId id="782" r:id="rId60"/>
    <p:sldId id="659" r:id="rId61"/>
    <p:sldId id="832" r:id="rId62"/>
    <p:sldId id="784" r:id="rId63"/>
    <p:sldId id="751" r:id="rId64"/>
    <p:sldId id="785" r:id="rId65"/>
    <p:sldId id="786" r:id="rId66"/>
    <p:sldId id="869" r:id="rId67"/>
    <p:sldId id="870" r:id="rId68"/>
    <p:sldId id="866" r:id="rId69"/>
    <p:sldId id="587" r:id="rId70"/>
    <p:sldId id="1112" r:id="rId71"/>
    <p:sldId id="1113" r:id="rId72"/>
    <p:sldId id="1114" r:id="rId73"/>
    <p:sldId id="792" r:id="rId74"/>
    <p:sldId id="827" r:id="rId75"/>
    <p:sldId id="873" r:id="rId76"/>
    <p:sldId id="592" r:id="rId77"/>
    <p:sldId id="639" r:id="rId78"/>
    <p:sldId id="729" r:id="rId79"/>
    <p:sldId id="730" r:id="rId80"/>
    <p:sldId id="720" r:id="rId81"/>
    <p:sldId id="723" r:id="rId82"/>
    <p:sldId id="839" r:id="rId83"/>
    <p:sldId id="601" r:id="rId84"/>
    <p:sldId id="820" r:id="rId85"/>
    <p:sldId id="796" r:id="rId86"/>
    <p:sldId id="604" r:id="rId87"/>
    <p:sldId id="733" r:id="rId88"/>
    <p:sldId id="734" r:id="rId89"/>
    <p:sldId id="833" r:id="rId90"/>
    <p:sldId id="735" r:id="rId91"/>
    <p:sldId id="736" r:id="rId92"/>
    <p:sldId id="822" r:id="rId93"/>
    <p:sldId id="605" r:id="rId94"/>
    <p:sldId id="606" r:id="rId95"/>
    <p:sldId id="753" r:id="rId96"/>
    <p:sldId id="754" r:id="rId97"/>
    <p:sldId id="838" r:id="rId98"/>
    <p:sldId id="757" r:id="rId99"/>
    <p:sldId id="872" r:id="rId10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p:restoredTop sz="94694"/>
  </p:normalViewPr>
  <p:slideViewPr>
    <p:cSldViewPr>
      <p:cViewPr varScale="1">
        <p:scale>
          <a:sx n="121" d="100"/>
          <a:sy n="121" d="100"/>
        </p:scale>
        <p:origin x="197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9138" name="Rectangle 2">
            <a:extLst>
              <a:ext uri="{FF2B5EF4-FFF2-40B4-BE49-F238E27FC236}">
                <a16:creationId xmlns:a16="http://schemas.microsoft.com/office/drawing/2014/main" id="{4F6BC04D-D24A-AC2C-FD25-2117356F2FF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S PGothic" charset="0"/>
                <a:cs typeface="MS PGothic" charset="0"/>
              </a:defRPr>
            </a:lvl1pPr>
          </a:lstStyle>
          <a:p>
            <a:pPr>
              <a:defRPr/>
            </a:pPr>
            <a:endParaRPr lang="en-US"/>
          </a:p>
        </p:txBody>
      </p:sp>
      <p:sp>
        <p:nvSpPr>
          <p:cNvPr id="219139" name="Rectangle 3">
            <a:extLst>
              <a:ext uri="{FF2B5EF4-FFF2-40B4-BE49-F238E27FC236}">
                <a16:creationId xmlns:a16="http://schemas.microsoft.com/office/drawing/2014/main" id="{FFC31D68-C20D-F3E6-E5AB-7ED4AF47D507}"/>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S PGothic" charset="0"/>
                <a:cs typeface="MS PGothic" charset="0"/>
              </a:defRPr>
            </a:lvl1pPr>
          </a:lstStyle>
          <a:p>
            <a:pPr>
              <a:defRPr/>
            </a:pPr>
            <a:endParaRPr lang="en-US"/>
          </a:p>
        </p:txBody>
      </p:sp>
      <p:sp>
        <p:nvSpPr>
          <p:cNvPr id="219140" name="Rectangle 4">
            <a:extLst>
              <a:ext uri="{FF2B5EF4-FFF2-40B4-BE49-F238E27FC236}">
                <a16:creationId xmlns:a16="http://schemas.microsoft.com/office/drawing/2014/main" id="{A7022D22-BE58-34E9-B8BD-55D97BC68972}"/>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S PGothic" charset="0"/>
                <a:cs typeface="MS PGothic" charset="0"/>
              </a:defRPr>
            </a:lvl1pPr>
          </a:lstStyle>
          <a:p>
            <a:pPr>
              <a:defRPr/>
            </a:pPr>
            <a:endParaRPr lang="en-US"/>
          </a:p>
        </p:txBody>
      </p:sp>
      <p:sp>
        <p:nvSpPr>
          <p:cNvPr id="219141" name="Rectangle 5">
            <a:extLst>
              <a:ext uri="{FF2B5EF4-FFF2-40B4-BE49-F238E27FC236}">
                <a16:creationId xmlns:a16="http://schemas.microsoft.com/office/drawing/2014/main" id="{AAB12876-48ED-18B8-9B5E-288B6683912B}"/>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pPr>
              <a:defRPr/>
            </a:pPr>
            <a:fld id="{B6B70409-7B0E-3D4B-95F3-5AA6E26148C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A47E78E7-6204-B555-3014-F65B86692B26}"/>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ea typeface="MS PGothic" charset="0"/>
                <a:cs typeface="MS PGothic" charset="0"/>
              </a:defRPr>
            </a:lvl1pPr>
          </a:lstStyle>
          <a:p>
            <a:pPr>
              <a:defRPr/>
            </a:pPr>
            <a:endParaRPr lang="en-US"/>
          </a:p>
        </p:txBody>
      </p:sp>
      <p:sp>
        <p:nvSpPr>
          <p:cNvPr id="123907" name="Rectangle 3">
            <a:extLst>
              <a:ext uri="{FF2B5EF4-FFF2-40B4-BE49-F238E27FC236}">
                <a16:creationId xmlns:a16="http://schemas.microsoft.com/office/drawing/2014/main" id="{E8BD2A1A-3FE4-B481-C051-99226FF5342D}"/>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ea typeface="MS PGothic" charset="0"/>
                <a:cs typeface="MS PGothic" charset="0"/>
              </a:defRPr>
            </a:lvl1pPr>
          </a:lstStyle>
          <a:p>
            <a:pPr>
              <a:defRPr/>
            </a:pPr>
            <a:endParaRPr lang="en-US"/>
          </a:p>
        </p:txBody>
      </p:sp>
      <p:sp>
        <p:nvSpPr>
          <p:cNvPr id="13316" name="Rectangle 4">
            <a:extLst>
              <a:ext uri="{FF2B5EF4-FFF2-40B4-BE49-F238E27FC236}">
                <a16:creationId xmlns:a16="http://schemas.microsoft.com/office/drawing/2014/main" id="{5A6268AC-9492-DC4E-44CB-429620ADBF6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9" name="Rectangle 5">
            <a:extLst>
              <a:ext uri="{FF2B5EF4-FFF2-40B4-BE49-F238E27FC236}">
                <a16:creationId xmlns:a16="http://schemas.microsoft.com/office/drawing/2014/main" id="{A8D7D4D2-0383-01FC-346D-F8734E2F32C6}"/>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3910" name="Rectangle 6">
            <a:extLst>
              <a:ext uri="{FF2B5EF4-FFF2-40B4-BE49-F238E27FC236}">
                <a16:creationId xmlns:a16="http://schemas.microsoft.com/office/drawing/2014/main" id="{9CD020EB-4FAD-49C9-E949-CBBE41BA53E0}"/>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ea typeface="MS PGothic" charset="0"/>
                <a:cs typeface="MS PGothic" charset="0"/>
              </a:defRPr>
            </a:lvl1pPr>
          </a:lstStyle>
          <a:p>
            <a:pPr>
              <a:defRPr/>
            </a:pPr>
            <a:endParaRPr lang="en-US"/>
          </a:p>
        </p:txBody>
      </p:sp>
      <p:sp>
        <p:nvSpPr>
          <p:cNvPr id="123911" name="Rectangle 7">
            <a:extLst>
              <a:ext uri="{FF2B5EF4-FFF2-40B4-BE49-F238E27FC236}">
                <a16:creationId xmlns:a16="http://schemas.microsoft.com/office/drawing/2014/main" id="{DA11B1A4-682D-2567-79D3-07AB99BA5689}"/>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FF4F781D-3818-BE40-9898-614CC6A8F7F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5D6BEE1F-706B-AA3D-D895-0F3BF8613F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8F2782B-3E37-4549-8AEF-EC928D3FFDEA}" type="slidenum">
              <a:rPr lang="en-US" altLang="en-US" smtClean="0">
                <a:latin typeface="Times New Roman" panose="02020603050405020304" pitchFamily="18" charset="0"/>
              </a:rPr>
              <a:pPr/>
              <a:t>1</a:t>
            </a:fld>
            <a:endParaRPr lang="en-US" altLang="en-US">
              <a:latin typeface="Times New Roman" panose="02020603050405020304" pitchFamily="18" charset="0"/>
            </a:endParaRPr>
          </a:p>
        </p:txBody>
      </p:sp>
      <p:sp>
        <p:nvSpPr>
          <p:cNvPr id="16386" name="Rectangle 2">
            <a:extLst>
              <a:ext uri="{FF2B5EF4-FFF2-40B4-BE49-F238E27FC236}">
                <a16:creationId xmlns:a16="http://schemas.microsoft.com/office/drawing/2014/main" id="{30FC3359-DCF1-3618-4268-CDD026B4B73C}"/>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E005628F-B0E0-0401-43D6-93BC7C6227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677040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a:extLst>
              <a:ext uri="{FF2B5EF4-FFF2-40B4-BE49-F238E27FC236}">
                <a16:creationId xmlns:a16="http://schemas.microsoft.com/office/drawing/2014/main" id="{95FF5DAA-04FD-78B2-F1C4-42799E3CB31A}"/>
              </a:ext>
            </a:extLst>
          </p:cNvPr>
          <p:cNvSpPr>
            <a:spLocks noGrp="1" noRot="1" noChangeAspect="1" noChangeArrowheads="1" noTextEdit="1"/>
          </p:cNvSpPr>
          <p:nvPr>
            <p:ph type="sldImg"/>
          </p:nvPr>
        </p:nvSpPr>
        <p:spPr>
          <a:ln/>
        </p:spPr>
      </p:sp>
      <p:sp>
        <p:nvSpPr>
          <p:cNvPr id="93186" name="Rectangle 3">
            <a:extLst>
              <a:ext uri="{FF2B5EF4-FFF2-40B4-BE49-F238E27FC236}">
                <a16:creationId xmlns:a16="http://schemas.microsoft.com/office/drawing/2014/main" id="{76A20FD6-04B0-3DF6-B764-F69F7E32FC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73305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a:extLst>
              <a:ext uri="{FF2B5EF4-FFF2-40B4-BE49-F238E27FC236}">
                <a16:creationId xmlns:a16="http://schemas.microsoft.com/office/drawing/2014/main" id="{2EF7B081-4BF2-3DB0-60EA-D17E40B220FA}"/>
              </a:ext>
            </a:extLst>
          </p:cNvPr>
          <p:cNvSpPr>
            <a:spLocks noGrp="1" noRot="1" noChangeAspect="1" noChangeArrowheads="1" noTextEdit="1"/>
          </p:cNvSpPr>
          <p:nvPr>
            <p:ph type="sldImg"/>
          </p:nvPr>
        </p:nvSpPr>
        <p:spPr>
          <a:ln/>
        </p:spPr>
      </p:sp>
      <p:sp>
        <p:nvSpPr>
          <p:cNvPr id="95234" name="Rectangle 3">
            <a:extLst>
              <a:ext uri="{FF2B5EF4-FFF2-40B4-BE49-F238E27FC236}">
                <a16:creationId xmlns:a16="http://schemas.microsoft.com/office/drawing/2014/main" id="{ACB888EF-C3DC-EBD5-FC1F-3D021FCECA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87769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a:extLst>
              <a:ext uri="{FF2B5EF4-FFF2-40B4-BE49-F238E27FC236}">
                <a16:creationId xmlns:a16="http://schemas.microsoft.com/office/drawing/2014/main" id="{4B4A674E-6053-4624-7CA8-64466A7FDC88}"/>
              </a:ext>
            </a:extLst>
          </p:cNvPr>
          <p:cNvSpPr>
            <a:spLocks noGrp="1" noRot="1" noChangeAspect="1" noChangeArrowheads="1" noTextEdit="1"/>
          </p:cNvSpPr>
          <p:nvPr>
            <p:ph type="sldImg"/>
          </p:nvPr>
        </p:nvSpPr>
        <p:spPr>
          <a:ln/>
        </p:spPr>
      </p:sp>
      <p:sp>
        <p:nvSpPr>
          <p:cNvPr id="97282" name="Rectangle 3">
            <a:extLst>
              <a:ext uri="{FF2B5EF4-FFF2-40B4-BE49-F238E27FC236}">
                <a16:creationId xmlns:a16="http://schemas.microsoft.com/office/drawing/2014/main" id="{B523F594-6DA1-5179-4A8F-FE48DC6CBF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570286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a:extLst>
              <a:ext uri="{FF2B5EF4-FFF2-40B4-BE49-F238E27FC236}">
                <a16:creationId xmlns:a16="http://schemas.microsoft.com/office/drawing/2014/main" id="{1588BEA6-D136-799B-5D3C-5F6503F47B53}"/>
              </a:ext>
            </a:extLst>
          </p:cNvPr>
          <p:cNvSpPr>
            <a:spLocks noGrp="1" noRot="1" noChangeAspect="1" noChangeArrowheads="1" noTextEdit="1"/>
          </p:cNvSpPr>
          <p:nvPr>
            <p:ph type="sldImg"/>
          </p:nvPr>
        </p:nvSpPr>
        <p:spPr>
          <a:ln/>
        </p:spPr>
      </p:sp>
      <p:sp>
        <p:nvSpPr>
          <p:cNvPr id="99330" name="Rectangle 3">
            <a:extLst>
              <a:ext uri="{FF2B5EF4-FFF2-40B4-BE49-F238E27FC236}">
                <a16:creationId xmlns:a16="http://schemas.microsoft.com/office/drawing/2014/main" id="{A08680C9-B926-5966-65A6-5C8FC35D39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12839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a:extLst>
              <a:ext uri="{FF2B5EF4-FFF2-40B4-BE49-F238E27FC236}">
                <a16:creationId xmlns:a16="http://schemas.microsoft.com/office/drawing/2014/main" id="{521BF0E6-C4B9-4B07-7E44-1F26937E9B7E}"/>
              </a:ext>
            </a:extLst>
          </p:cNvPr>
          <p:cNvSpPr>
            <a:spLocks noGrp="1" noRot="1" noChangeAspect="1" noChangeArrowheads="1" noTextEdit="1"/>
          </p:cNvSpPr>
          <p:nvPr>
            <p:ph type="sldImg"/>
          </p:nvPr>
        </p:nvSpPr>
        <p:spPr>
          <a:ln/>
        </p:spPr>
      </p:sp>
      <p:sp>
        <p:nvSpPr>
          <p:cNvPr id="101378" name="Rectangle 3">
            <a:extLst>
              <a:ext uri="{FF2B5EF4-FFF2-40B4-BE49-F238E27FC236}">
                <a16:creationId xmlns:a16="http://schemas.microsoft.com/office/drawing/2014/main" id="{7936E966-918D-1061-FBA3-002E138AAD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3083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a:extLst>
              <a:ext uri="{FF2B5EF4-FFF2-40B4-BE49-F238E27FC236}">
                <a16:creationId xmlns:a16="http://schemas.microsoft.com/office/drawing/2014/main" id="{2A01E42C-E547-D794-AA3E-53B0D367FABA}"/>
              </a:ext>
            </a:extLst>
          </p:cNvPr>
          <p:cNvSpPr>
            <a:spLocks noGrp="1" noRot="1" noChangeAspect="1" noChangeArrowheads="1" noTextEdit="1"/>
          </p:cNvSpPr>
          <p:nvPr>
            <p:ph type="sldImg"/>
          </p:nvPr>
        </p:nvSpPr>
        <p:spPr>
          <a:ln/>
        </p:spPr>
      </p:sp>
      <p:sp>
        <p:nvSpPr>
          <p:cNvPr id="103426" name="Rectangle 3">
            <a:extLst>
              <a:ext uri="{FF2B5EF4-FFF2-40B4-BE49-F238E27FC236}">
                <a16:creationId xmlns:a16="http://schemas.microsoft.com/office/drawing/2014/main" id="{EED94A91-05E7-B9E9-2775-7358748EDB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43157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a:extLst>
              <a:ext uri="{FF2B5EF4-FFF2-40B4-BE49-F238E27FC236}">
                <a16:creationId xmlns:a16="http://schemas.microsoft.com/office/drawing/2014/main" id="{3F9F6C66-63E5-321A-9611-0D45057DF331}"/>
              </a:ext>
            </a:extLst>
          </p:cNvPr>
          <p:cNvSpPr>
            <a:spLocks noGrp="1" noRot="1" noChangeAspect="1" noChangeArrowheads="1" noTextEdit="1"/>
          </p:cNvSpPr>
          <p:nvPr>
            <p:ph type="sldImg"/>
          </p:nvPr>
        </p:nvSpPr>
        <p:spPr>
          <a:ln/>
        </p:spPr>
      </p:sp>
      <p:sp>
        <p:nvSpPr>
          <p:cNvPr id="105474" name="Rectangle 3">
            <a:extLst>
              <a:ext uri="{FF2B5EF4-FFF2-40B4-BE49-F238E27FC236}">
                <a16:creationId xmlns:a16="http://schemas.microsoft.com/office/drawing/2014/main" id="{CADE15CA-E218-AFEC-BD7B-BBEC0AF51E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893769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a:extLst>
              <a:ext uri="{FF2B5EF4-FFF2-40B4-BE49-F238E27FC236}">
                <a16:creationId xmlns:a16="http://schemas.microsoft.com/office/drawing/2014/main" id="{6E66F5C6-E65F-FCB1-A2CC-42D379EFEFAE}"/>
              </a:ext>
            </a:extLst>
          </p:cNvPr>
          <p:cNvSpPr>
            <a:spLocks noGrp="1" noRot="1" noChangeAspect="1" noChangeArrowheads="1" noTextEdit="1"/>
          </p:cNvSpPr>
          <p:nvPr>
            <p:ph type="sldImg"/>
          </p:nvPr>
        </p:nvSpPr>
        <p:spPr>
          <a:ln/>
        </p:spPr>
      </p:sp>
      <p:sp>
        <p:nvSpPr>
          <p:cNvPr id="107522" name="Rectangle 3">
            <a:extLst>
              <a:ext uri="{FF2B5EF4-FFF2-40B4-BE49-F238E27FC236}">
                <a16:creationId xmlns:a16="http://schemas.microsoft.com/office/drawing/2014/main" id="{492CC97F-7A12-651F-51F3-C6AD9FD8B3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805658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a:extLst>
              <a:ext uri="{FF2B5EF4-FFF2-40B4-BE49-F238E27FC236}">
                <a16:creationId xmlns:a16="http://schemas.microsoft.com/office/drawing/2014/main" id="{06268512-1ED2-D0A2-D578-0262C86958D5}"/>
              </a:ext>
            </a:extLst>
          </p:cNvPr>
          <p:cNvSpPr>
            <a:spLocks noGrp="1" noRot="1" noChangeAspect="1" noChangeArrowheads="1" noTextEdit="1"/>
          </p:cNvSpPr>
          <p:nvPr>
            <p:ph type="sldImg"/>
          </p:nvPr>
        </p:nvSpPr>
        <p:spPr>
          <a:ln/>
        </p:spPr>
      </p:sp>
      <p:sp>
        <p:nvSpPr>
          <p:cNvPr id="109570" name="Rectangle 3">
            <a:extLst>
              <a:ext uri="{FF2B5EF4-FFF2-40B4-BE49-F238E27FC236}">
                <a16:creationId xmlns:a16="http://schemas.microsoft.com/office/drawing/2014/main" id="{B9B6BE3C-FD1F-C110-154E-6B3DC27EDA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35125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a:extLst>
              <a:ext uri="{FF2B5EF4-FFF2-40B4-BE49-F238E27FC236}">
                <a16:creationId xmlns:a16="http://schemas.microsoft.com/office/drawing/2014/main" id="{2EF7B081-4BF2-3DB0-60EA-D17E40B220FA}"/>
              </a:ext>
            </a:extLst>
          </p:cNvPr>
          <p:cNvSpPr>
            <a:spLocks noGrp="1" noRot="1" noChangeAspect="1" noChangeArrowheads="1" noTextEdit="1"/>
          </p:cNvSpPr>
          <p:nvPr>
            <p:ph type="sldImg"/>
          </p:nvPr>
        </p:nvSpPr>
        <p:spPr>
          <a:ln/>
        </p:spPr>
      </p:sp>
      <p:sp>
        <p:nvSpPr>
          <p:cNvPr id="95234" name="Rectangle 3">
            <a:extLst>
              <a:ext uri="{FF2B5EF4-FFF2-40B4-BE49-F238E27FC236}">
                <a16:creationId xmlns:a16="http://schemas.microsoft.com/office/drawing/2014/main" id="{ACB888EF-C3DC-EBD5-FC1F-3D021FCECA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052101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5D6BEE1F-706B-AA3D-D895-0F3BF8613F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8F2782B-3E37-4549-8AEF-EC928D3FFDEA}" type="slidenum">
              <a:rPr lang="en-US" altLang="en-US" smtClean="0">
                <a:latin typeface="Times New Roman" panose="02020603050405020304" pitchFamily="18" charset="0"/>
              </a:rPr>
              <a:pPr/>
              <a:t>5</a:t>
            </a:fld>
            <a:endParaRPr lang="en-US" altLang="en-US">
              <a:latin typeface="Times New Roman" panose="02020603050405020304" pitchFamily="18" charset="0"/>
            </a:endParaRPr>
          </a:p>
        </p:txBody>
      </p:sp>
      <p:sp>
        <p:nvSpPr>
          <p:cNvPr id="16386" name="Rectangle 2">
            <a:extLst>
              <a:ext uri="{FF2B5EF4-FFF2-40B4-BE49-F238E27FC236}">
                <a16:creationId xmlns:a16="http://schemas.microsoft.com/office/drawing/2014/main" id="{30FC3359-DCF1-3618-4268-CDD026B4B73C}"/>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E005628F-B0E0-0401-43D6-93BC7C6227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966581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a:extLst>
              <a:ext uri="{FF2B5EF4-FFF2-40B4-BE49-F238E27FC236}">
                <a16:creationId xmlns:a16="http://schemas.microsoft.com/office/drawing/2014/main" id="{9D3D4F8E-2401-402F-8796-B56775D16643}"/>
              </a:ext>
            </a:extLst>
          </p:cNvPr>
          <p:cNvSpPr>
            <a:spLocks noGrp="1" noRot="1" noChangeAspect="1" noChangeArrowheads="1" noTextEdit="1"/>
          </p:cNvSpPr>
          <p:nvPr>
            <p:ph type="sldImg"/>
          </p:nvPr>
        </p:nvSpPr>
        <p:spPr>
          <a:ln/>
        </p:spPr>
      </p:sp>
      <p:sp>
        <p:nvSpPr>
          <p:cNvPr id="121858" name="Rectangle 3">
            <a:extLst>
              <a:ext uri="{FF2B5EF4-FFF2-40B4-BE49-F238E27FC236}">
                <a16:creationId xmlns:a16="http://schemas.microsoft.com/office/drawing/2014/main" id="{8BD9CFFD-78C7-744F-A1BA-C662066CE1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68909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a:extLst>
              <a:ext uri="{FF2B5EF4-FFF2-40B4-BE49-F238E27FC236}">
                <a16:creationId xmlns:a16="http://schemas.microsoft.com/office/drawing/2014/main" id="{A48DF8A6-AF13-DA3E-BEF6-A17CD2594140}"/>
              </a:ext>
            </a:extLst>
          </p:cNvPr>
          <p:cNvSpPr>
            <a:spLocks noGrp="1" noRot="1" noChangeAspect="1" noChangeArrowheads="1" noTextEdit="1"/>
          </p:cNvSpPr>
          <p:nvPr>
            <p:ph type="sldImg"/>
          </p:nvPr>
        </p:nvSpPr>
        <p:spPr>
          <a:ln/>
        </p:spPr>
      </p:sp>
      <p:sp>
        <p:nvSpPr>
          <p:cNvPr id="123906" name="Rectangle 3">
            <a:extLst>
              <a:ext uri="{FF2B5EF4-FFF2-40B4-BE49-F238E27FC236}">
                <a16:creationId xmlns:a16="http://schemas.microsoft.com/office/drawing/2014/main" id="{E3C885B3-E81F-3E0F-FABF-724B6D2E2E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261892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a:extLst>
              <a:ext uri="{FF2B5EF4-FFF2-40B4-BE49-F238E27FC236}">
                <a16:creationId xmlns:a16="http://schemas.microsoft.com/office/drawing/2014/main" id="{8A78DA90-674B-221C-5CF6-83D1E6405DD1}"/>
              </a:ext>
            </a:extLst>
          </p:cNvPr>
          <p:cNvSpPr>
            <a:spLocks noGrp="1" noRot="1" noChangeAspect="1" noChangeArrowheads="1" noTextEdit="1"/>
          </p:cNvSpPr>
          <p:nvPr>
            <p:ph type="sldImg"/>
          </p:nvPr>
        </p:nvSpPr>
        <p:spPr>
          <a:ln/>
        </p:spPr>
      </p:sp>
      <p:sp>
        <p:nvSpPr>
          <p:cNvPr id="125954" name="Rectangle 3">
            <a:extLst>
              <a:ext uri="{FF2B5EF4-FFF2-40B4-BE49-F238E27FC236}">
                <a16:creationId xmlns:a16="http://schemas.microsoft.com/office/drawing/2014/main" id="{7444B301-38C7-1075-D299-2930FCD1E3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68547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a:extLst>
              <a:ext uri="{FF2B5EF4-FFF2-40B4-BE49-F238E27FC236}">
                <a16:creationId xmlns:a16="http://schemas.microsoft.com/office/drawing/2014/main" id="{038D29AF-6A92-4DA4-26E3-EDB84D007CBC}"/>
              </a:ext>
            </a:extLst>
          </p:cNvPr>
          <p:cNvSpPr>
            <a:spLocks noGrp="1" noRot="1" noChangeAspect="1" noChangeArrowheads="1" noTextEdit="1"/>
          </p:cNvSpPr>
          <p:nvPr>
            <p:ph type="sldImg"/>
          </p:nvPr>
        </p:nvSpPr>
        <p:spPr>
          <a:ln/>
        </p:spPr>
      </p:sp>
      <p:sp>
        <p:nvSpPr>
          <p:cNvPr id="113666" name="Rectangle 3">
            <a:extLst>
              <a:ext uri="{FF2B5EF4-FFF2-40B4-BE49-F238E27FC236}">
                <a16:creationId xmlns:a16="http://schemas.microsoft.com/office/drawing/2014/main" id="{E6725908-ACA3-DF84-9466-F7C2F312B6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73405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a:extLst>
              <a:ext uri="{FF2B5EF4-FFF2-40B4-BE49-F238E27FC236}">
                <a16:creationId xmlns:a16="http://schemas.microsoft.com/office/drawing/2014/main" id="{F7285FD5-BD2A-BA35-9043-2188A0EB8344}"/>
              </a:ext>
            </a:extLst>
          </p:cNvPr>
          <p:cNvSpPr>
            <a:spLocks noGrp="1" noRot="1" noChangeAspect="1" noChangeArrowheads="1" noTextEdit="1"/>
          </p:cNvSpPr>
          <p:nvPr>
            <p:ph type="sldImg"/>
          </p:nvPr>
        </p:nvSpPr>
        <p:spPr>
          <a:ln/>
        </p:spPr>
      </p:sp>
      <p:sp>
        <p:nvSpPr>
          <p:cNvPr id="115714" name="Rectangle 3">
            <a:extLst>
              <a:ext uri="{FF2B5EF4-FFF2-40B4-BE49-F238E27FC236}">
                <a16:creationId xmlns:a16="http://schemas.microsoft.com/office/drawing/2014/main" id="{1239C7B8-E64F-7E0D-4955-7EA80D0B67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37568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a:extLst>
              <a:ext uri="{FF2B5EF4-FFF2-40B4-BE49-F238E27FC236}">
                <a16:creationId xmlns:a16="http://schemas.microsoft.com/office/drawing/2014/main" id="{15160435-2C74-432E-023C-EB87E0B9C3D4}"/>
              </a:ext>
            </a:extLst>
          </p:cNvPr>
          <p:cNvSpPr>
            <a:spLocks noGrp="1" noRot="1" noChangeAspect="1" noChangeArrowheads="1" noTextEdit="1"/>
          </p:cNvSpPr>
          <p:nvPr>
            <p:ph type="sldImg"/>
          </p:nvPr>
        </p:nvSpPr>
        <p:spPr>
          <a:ln/>
        </p:spPr>
      </p:sp>
      <p:sp>
        <p:nvSpPr>
          <p:cNvPr id="134146" name="Rectangle 3">
            <a:extLst>
              <a:ext uri="{FF2B5EF4-FFF2-40B4-BE49-F238E27FC236}">
                <a16:creationId xmlns:a16="http://schemas.microsoft.com/office/drawing/2014/main" id="{BE86EF54-95AC-C38F-B818-1557A22E2B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1262232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a:extLst>
              <a:ext uri="{FF2B5EF4-FFF2-40B4-BE49-F238E27FC236}">
                <a16:creationId xmlns:a16="http://schemas.microsoft.com/office/drawing/2014/main" id="{98A68633-57B4-ADD4-90D6-2A64C8FF9436}"/>
              </a:ext>
            </a:extLst>
          </p:cNvPr>
          <p:cNvSpPr>
            <a:spLocks noGrp="1" noRot="1" noChangeAspect="1" noChangeArrowheads="1" noTextEdit="1"/>
          </p:cNvSpPr>
          <p:nvPr>
            <p:ph type="sldImg"/>
          </p:nvPr>
        </p:nvSpPr>
        <p:spPr>
          <a:ln/>
        </p:spPr>
      </p:sp>
      <p:sp>
        <p:nvSpPr>
          <p:cNvPr id="136194" name="Rectangle 3">
            <a:extLst>
              <a:ext uri="{FF2B5EF4-FFF2-40B4-BE49-F238E27FC236}">
                <a16:creationId xmlns:a16="http://schemas.microsoft.com/office/drawing/2014/main" id="{7766E740-F856-1B0D-BBC8-086C2E8A84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85656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a:extLst>
              <a:ext uri="{FF2B5EF4-FFF2-40B4-BE49-F238E27FC236}">
                <a16:creationId xmlns:a16="http://schemas.microsoft.com/office/drawing/2014/main" id="{C74629D7-1CD0-3A5D-20E1-A986DA2EA99A}"/>
              </a:ext>
            </a:extLst>
          </p:cNvPr>
          <p:cNvSpPr>
            <a:spLocks noGrp="1" noRot="1" noChangeAspect="1" noChangeArrowheads="1" noTextEdit="1"/>
          </p:cNvSpPr>
          <p:nvPr>
            <p:ph type="sldImg"/>
          </p:nvPr>
        </p:nvSpPr>
        <p:spPr>
          <a:ln/>
        </p:spPr>
      </p:sp>
      <p:sp>
        <p:nvSpPr>
          <p:cNvPr id="138242" name="Rectangle 3">
            <a:extLst>
              <a:ext uri="{FF2B5EF4-FFF2-40B4-BE49-F238E27FC236}">
                <a16:creationId xmlns:a16="http://schemas.microsoft.com/office/drawing/2014/main" id="{A5DA2D75-526B-FBD4-B280-E3BA35BD3E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33425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a:extLst>
              <a:ext uri="{FF2B5EF4-FFF2-40B4-BE49-F238E27FC236}">
                <a16:creationId xmlns:a16="http://schemas.microsoft.com/office/drawing/2014/main" id="{3CDC8EAD-8F80-13EE-1670-959FB356C450}"/>
              </a:ext>
            </a:extLst>
          </p:cNvPr>
          <p:cNvSpPr>
            <a:spLocks noGrp="1" noRot="1" noChangeAspect="1" noChangeArrowheads="1" noTextEdit="1"/>
          </p:cNvSpPr>
          <p:nvPr>
            <p:ph type="sldImg"/>
          </p:nvPr>
        </p:nvSpPr>
        <p:spPr>
          <a:ln/>
        </p:spPr>
      </p:sp>
      <p:sp>
        <p:nvSpPr>
          <p:cNvPr id="140290" name="Rectangle 3">
            <a:extLst>
              <a:ext uri="{FF2B5EF4-FFF2-40B4-BE49-F238E27FC236}">
                <a16:creationId xmlns:a16="http://schemas.microsoft.com/office/drawing/2014/main" id="{2C03FF74-9FC7-7ABC-7B80-A98C7DC5D9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5332418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a:extLst>
              <a:ext uri="{FF2B5EF4-FFF2-40B4-BE49-F238E27FC236}">
                <a16:creationId xmlns:a16="http://schemas.microsoft.com/office/drawing/2014/main" id="{A931B423-7CA8-69E6-F294-82A51830BC0C}"/>
              </a:ext>
            </a:extLst>
          </p:cNvPr>
          <p:cNvSpPr>
            <a:spLocks noGrp="1" noRot="1" noChangeAspect="1" noChangeArrowheads="1" noTextEdit="1"/>
          </p:cNvSpPr>
          <p:nvPr>
            <p:ph type="sldImg"/>
          </p:nvPr>
        </p:nvSpPr>
        <p:spPr>
          <a:ln/>
        </p:spPr>
      </p:sp>
      <p:sp>
        <p:nvSpPr>
          <p:cNvPr id="142338" name="Rectangle 3">
            <a:extLst>
              <a:ext uri="{FF2B5EF4-FFF2-40B4-BE49-F238E27FC236}">
                <a16:creationId xmlns:a16="http://schemas.microsoft.com/office/drawing/2014/main" id="{F4FE1543-B5DB-84FA-2281-7D9A1AE1FD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40565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8535423F-2BDC-BF32-3881-D35CEC104A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31BBA09-D3B8-3245-878C-42D9F642316A}" type="slidenum">
              <a:rPr lang="en-US" altLang="en-US" smtClean="0">
                <a:latin typeface="Times New Roman" panose="02020603050405020304" pitchFamily="18" charset="0"/>
              </a:rPr>
              <a:pPr/>
              <a:t>6</a:t>
            </a:fld>
            <a:endParaRPr lang="en-US" altLang="en-US">
              <a:latin typeface="Times New Roman" panose="02020603050405020304" pitchFamily="18" charset="0"/>
            </a:endParaRPr>
          </a:p>
        </p:txBody>
      </p:sp>
      <p:sp>
        <p:nvSpPr>
          <p:cNvPr id="55298" name="Rectangle 2">
            <a:extLst>
              <a:ext uri="{FF2B5EF4-FFF2-40B4-BE49-F238E27FC236}">
                <a16:creationId xmlns:a16="http://schemas.microsoft.com/office/drawing/2014/main" id="{FAD30ABD-2941-87E2-9B56-7392AC232E2C}"/>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623B61FD-2C77-FF4C-96A7-5EDDA1848A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255094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a:extLst>
              <a:ext uri="{FF2B5EF4-FFF2-40B4-BE49-F238E27FC236}">
                <a16:creationId xmlns:a16="http://schemas.microsoft.com/office/drawing/2014/main" id="{51CE5ABB-23DE-C1F9-06E0-54B2C4B04448}"/>
              </a:ext>
            </a:extLst>
          </p:cNvPr>
          <p:cNvSpPr>
            <a:spLocks noGrp="1" noRot="1" noChangeAspect="1" noChangeArrowheads="1" noTextEdit="1"/>
          </p:cNvSpPr>
          <p:nvPr>
            <p:ph type="sldImg"/>
          </p:nvPr>
        </p:nvSpPr>
        <p:spPr>
          <a:ln/>
        </p:spPr>
      </p:sp>
      <p:sp>
        <p:nvSpPr>
          <p:cNvPr id="144386" name="Rectangle 3">
            <a:extLst>
              <a:ext uri="{FF2B5EF4-FFF2-40B4-BE49-F238E27FC236}">
                <a16:creationId xmlns:a16="http://schemas.microsoft.com/office/drawing/2014/main" id="{26AFC4C5-041C-D556-AF65-D49EC38893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88452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a:extLst>
              <a:ext uri="{FF2B5EF4-FFF2-40B4-BE49-F238E27FC236}">
                <a16:creationId xmlns:a16="http://schemas.microsoft.com/office/drawing/2014/main" id="{D19162D5-A6BD-19EB-9BBE-E15BC900EC98}"/>
              </a:ext>
            </a:extLst>
          </p:cNvPr>
          <p:cNvSpPr>
            <a:spLocks noGrp="1" noRot="1" noChangeAspect="1" noChangeArrowheads="1" noTextEdit="1"/>
          </p:cNvSpPr>
          <p:nvPr>
            <p:ph type="sldImg"/>
          </p:nvPr>
        </p:nvSpPr>
        <p:spPr>
          <a:ln/>
        </p:spPr>
      </p:sp>
      <p:sp>
        <p:nvSpPr>
          <p:cNvPr id="146434" name="Rectangle 3">
            <a:extLst>
              <a:ext uri="{FF2B5EF4-FFF2-40B4-BE49-F238E27FC236}">
                <a16:creationId xmlns:a16="http://schemas.microsoft.com/office/drawing/2014/main" id="{AFE4416A-FEBE-4172-A17B-A4A7BCFA76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296778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a:extLst>
              <a:ext uri="{FF2B5EF4-FFF2-40B4-BE49-F238E27FC236}">
                <a16:creationId xmlns:a16="http://schemas.microsoft.com/office/drawing/2014/main" id="{16027955-095A-836A-CC53-97398A221B36}"/>
              </a:ext>
            </a:extLst>
          </p:cNvPr>
          <p:cNvSpPr>
            <a:spLocks noGrp="1" noRot="1" noChangeAspect="1" noChangeArrowheads="1" noTextEdit="1"/>
          </p:cNvSpPr>
          <p:nvPr>
            <p:ph type="sldImg"/>
          </p:nvPr>
        </p:nvSpPr>
        <p:spPr>
          <a:ln/>
        </p:spPr>
      </p:sp>
      <p:sp>
        <p:nvSpPr>
          <p:cNvPr id="148482" name="Rectangle 3">
            <a:extLst>
              <a:ext uri="{FF2B5EF4-FFF2-40B4-BE49-F238E27FC236}">
                <a16:creationId xmlns:a16="http://schemas.microsoft.com/office/drawing/2014/main" id="{9D341636-432D-93F5-8999-9F3AA922FA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7612987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a:extLst>
              <a:ext uri="{FF2B5EF4-FFF2-40B4-BE49-F238E27FC236}">
                <a16:creationId xmlns:a16="http://schemas.microsoft.com/office/drawing/2014/main" id="{F810AF9F-CC2C-05E0-4384-0F17C3D48B48}"/>
              </a:ext>
            </a:extLst>
          </p:cNvPr>
          <p:cNvSpPr>
            <a:spLocks noGrp="1" noRot="1" noChangeAspect="1" noChangeArrowheads="1" noTextEdit="1"/>
          </p:cNvSpPr>
          <p:nvPr>
            <p:ph type="sldImg"/>
          </p:nvPr>
        </p:nvSpPr>
        <p:spPr>
          <a:ln/>
        </p:spPr>
      </p:sp>
      <p:sp>
        <p:nvSpPr>
          <p:cNvPr id="150530" name="Rectangle 3">
            <a:extLst>
              <a:ext uri="{FF2B5EF4-FFF2-40B4-BE49-F238E27FC236}">
                <a16:creationId xmlns:a16="http://schemas.microsoft.com/office/drawing/2014/main" id="{C76F83DD-6555-F52A-B4E3-52A5AF4F1E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6823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a:extLst>
              <a:ext uri="{FF2B5EF4-FFF2-40B4-BE49-F238E27FC236}">
                <a16:creationId xmlns:a16="http://schemas.microsoft.com/office/drawing/2014/main" id="{712D509B-AE4C-E87F-E083-32CE59AE7685}"/>
              </a:ext>
            </a:extLst>
          </p:cNvPr>
          <p:cNvSpPr>
            <a:spLocks noGrp="1" noRot="1" noChangeAspect="1" noChangeArrowheads="1" noTextEdit="1"/>
          </p:cNvSpPr>
          <p:nvPr>
            <p:ph type="sldImg"/>
          </p:nvPr>
        </p:nvSpPr>
        <p:spPr>
          <a:ln/>
        </p:spPr>
      </p:sp>
      <p:sp>
        <p:nvSpPr>
          <p:cNvPr id="152578" name="Rectangle 3">
            <a:extLst>
              <a:ext uri="{FF2B5EF4-FFF2-40B4-BE49-F238E27FC236}">
                <a16:creationId xmlns:a16="http://schemas.microsoft.com/office/drawing/2014/main" id="{9EF8ED0C-51FD-13F4-8932-F2CFE5A74E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479809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a:extLst>
              <a:ext uri="{FF2B5EF4-FFF2-40B4-BE49-F238E27FC236}">
                <a16:creationId xmlns:a16="http://schemas.microsoft.com/office/drawing/2014/main" id="{E9DFA777-3D40-86C4-BB1B-88C6B3378539}"/>
              </a:ext>
            </a:extLst>
          </p:cNvPr>
          <p:cNvSpPr>
            <a:spLocks noGrp="1" noRot="1" noChangeAspect="1" noChangeArrowheads="1" noTextEdit="1"/>
          </p:cNvSpPr>
          <p:nvPr>
            <p:ph type="sldImg"/>
          </p:nvPr>
        </p:nvSpPr>
        <p:spPr>
          <a:ln/>
        </p:spPr>
      </p:sp>
      <p:sp>
        <p:nvSpPr>
          <p:cNvPr id="128002" name="Rectangle 3">
            <a:extLst>
              <a:ext uri="{FF2B5EF4-FFF2-40B4-BE49-F238E27FC236}">
                <a16:creationId xmlns:a16="http://schemas.microsoft.com/office/drawing/2014/main" id="{47BC10D2-051A-6333-99AE-E1A2FF7F13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7217856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BCBC7783-6178-FCE4-0CCA-179844A05BCB}"/>
              </a:ext>
            </a:extLst>
          </p:cNvPr>
          <p:cNvSpPr>
            <a:spLocks noGrp="1" noRot="1" noChangeAspect="1" noChangeArrowheads="1" noTextEdit="1"/>
          </p:cNvSpPr>
          <p:nvPr>
            <p:ph type="sldImg"/>
          </p:nvPr>
        </p:nvSpPr>
        <p:spPr>
          <a:ln/>
        </p:spPr>
      </p:sp>
      <p:sp>
        <p:nvSpPr>
          <p:cNvPr id="46082" name="Notes Placeholder 2">
            <a:extLst>
              <a:ext uri="{FF2B5EF4-FFF2-40B4-BE49-F238E27FC236}">
                <a16:creationId xmlns:a16="http://schemas.microsoft.com/office/drawing/2014/main" id="{1B0B5D7D-0E8E-EB39-B836-4CEBBDD11F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6083" name="Slide Number Placeholder 3">
            <a:extLst>
              <a:ext uri="{FF2B5EF4-FFF2-40B4-BE49-F238E27FC236}">
                <a16:creationId xmlns:a16="http://schemas.microsoft.com/office/drawing/2014/main" id="{17DB598E-E257-96A1-56EE-DE4524B1D4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47C2E69-7A27-0941-83EE-0D1187885AEF}" type="slidenum">
              <a:rPr lang="en-US" altLang="en-US" smtClean="0">
                <a:latin typeface="Times New Roman" panose="02020603050405020304" pitchFamily="18" charset="0"/>
              </a:rPr>
              <a:pPr/>
              <a:t>66</a:t>
            </a:fld>
            <a:endParaRPr lang="en-US"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E18C538A-0950-5E92-0F44-0EAD33ACBD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E581F51-4CA0-FA46-87FD-92F2242635DF}" type="slidenum">
              <a:rPr lang="en-US" altLang="en-US" smtClean="0">
                <a:latin typeface="Times New Roman" panose="02020603050405020304" pitchFamily="18" charset="0"/>
              </a:rPr>
              <a:pPr/>
              <a:t>69</a:t>
            </a:fld>
            <a:endParaRPr lang="en-US" altLang="en-US">
              <a:latin typeface="Times New Roman" panose="02020603050405020304" pitchFamily="18" charset="0"/>
            </a:endParaRPr>
          </a:p>
        </p:txBody>
      </p:sp>
      <p:sp>
        <p:nvSpPr>
          <p:cNvPr id="16386" name="Rectangle 2">
            <a:extLst>
              <a:ext uri="{FF2B5EF4-FFF2-40B4-BE49-F238E27FC236}">
                <a16:creationId xmlns:a16="http://schemas.microsoft.com/office/drawing/2014/main" id="{9D92992D-83FF-0715-7899-205D079BCD1E}"/>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C1B91D7E-E535-79CA-4206-137BE99A7F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91607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id="{C403E2CA-9969-E22A-7026-3C4C9EE4CD5A}"/>
              </a:ext>
            </a:extLst>
          </p:cNvPr>
          <p:cNvSpPr>
            <a:spLocks noGrp="1" noRot="1" noChangeAspect="1" noChangeArrowheads="1" noTextEdit="1"/>
          </p:cNvSpPr>
          <p:nvPr>
            <p:ph type="sldImg"/>
          </p:nvPr>
        </p:nvSpPr>
        <p:spPr>
          <a:ln/>
        </p:spPr>
      </p:sp>
      <p:sp>
        <p:nvSpPr>
          <p:cNvPr id="73730" name="Notes Placeholder 2">
            <a:extLst>
              <a:ext uri="{FF2B5EF4-FFF2-40B4-BE49-F238E27FC236}">
                <a16:creationId xmlns:a16="http://schemas.microsoft.com/office/drawing/2014/main" id="{4E62EA2C-9FBC-FF46-B344-426E1E1022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3731" name="Slide Number Placeholder 3">
            <a:extLst>
              <a:ext uri="{FF2B5EF4-FFF2-40B4-BE49-F238E27FC236}">
                <a16:creationId xmlns:a16="http://schemas.microsoft.com/office/drawing/2014/main" id="{0191B0E9-E5C1-71C5-BD1C-57018AD4032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D3646BE-96B6-944F-BA64-F145807C53A3}" type="slidenum">
              <a:rPr lang="en-US" altLang="en-US" smtClean="0">
                <a:latin typeface="Times New Roman" panose="02020603050405020304" pitchFamily="18" charset="0"/>
              </a:rPr>
              <a:pPr/>
              <a:t>86</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9418155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a:extLst>
              <a:ext uri="{FF2B5EF4-FFF2-40B4-BE49-F238E27FC236}">
                <a16:creationId xmlns:a16="http://schemas.microsoft.com/office/drawing/2014/main" id="{C50470BA-3E8E-BBFD-920C-55278C525957}"/>
              </a:ext>
            </a:extLst>
          </p:cNvPr>
          <p:cNvSpPr>
            <a:spLocks noGrp="1" noRot="1" noChangeAspect="1" noChangeArrowheads="1" noTextEdit="1"/>
          </p:cNvSpPr>
          <p:nvPr>
            <p:ph type="sldImg"/>
          </p:nvPr>
        </p:nvSpPr>
        <p:spPr>
          <a:ln/>
        </p:spPr>
      </p:sp>
      <p:sp>
        <p:nvSpPr>
          <p:cNvPr id="75778" name="Notes Placeholder 2">
            <a:extLst>
              <a:ext uri="{FF2B5EF4-FFF2-40B4-BE49-F238E27FC236}">
                <a16:creationId xmlns:a16="http://schemas.microsoft.com/office/drawing/2014/main" id="{A23B9EC2-C3CE-5EEB-56A6-3DF4B0B90F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5779" name="Slide Number Placeholder 3">
            <a:extLst>
              <a:ext uri="{FF2B5EF4-FFF2-40B4-BE49-F238E27FC236}">
                <a16:creationId xmlns:a16="http://schemas.microsoft.com/office/drawing/2014/main" id="{798EED28-1C6F-AB3C-EFE4-C5911A32A90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B063F21-0580-FE4A-BF80-1443EA19ACC9}" type="slidenum">
              <a:rPr lang="en-US" altLang="en-US" smtClean="0">
                <a:latin typeface="Times New Roman" panose="02020603050405020304" pitchFamily="18" charset="0"/>
              </a:rPr>
              <a:pPr/>
              <a:t>87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734561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C606190E-8724-4B5C-320B-11E38F2C8E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02BDA42-BD7F-704B-8F26-7029E4962B94}" type="slidenum">
              <a:rPr lang="en-US" altLang="en-US" smtClean="0">
                <a:latin typeface="Times New Roman" panose="02020603050405020304" pitchFamily="18" charset="0"/>
              </a:rPr>
              <a:pPr/>
              <a:t>7</a:t>
            </a:fld>
            <a:endParaRPr lang="en-US" altLang="en-US">
              <a:latin typeface="Times New Roman" panose="02020603050405020304" pitchFamily="18" charset="0"/>
            </a:endParaRPr>
          </a:p>
        </p:txBody>
      </p:sp>
      <p:sp>
        <p:nvSpPr>
          <p:cNvPr id="57346" name="Rectangle 2">
            <a:extLst>
              <a:ext uri="{FF2B5EF4-FFF2-40B4-BE49-F238E27FC236}">
                <a16:creationId xmlns:a16="http://schemas.microsoft.com/office/drawing/2014/main" id="{F6BA027E-5FF0-FCD7-D414-449D4C032ADD}"/>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40785F78-6A76-9F4C-A265-CED2AF164C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7781354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a:extLst>
              <a:ext uri="{FF2B5EF4-FFF2-40B4-BE49-F238E27FC236}">
                <a16:creationId xmlns:a16="http://schemas.microsoft.com/office/drawing/2014/main" id="{14A0B28D-67C7-D3EE-ED74-E621EC574A5F}"/>
              </a:ext>
            </a:extLst>
          </p:cNvPr>
          <p:cNvSpPr>
            <a:spLocks noGrp="1" noRot="1" noChangeAspect="1" noChangeArrowheads="1" noTextEdit="1"/>
          </p:cNvSpPr>
          <p:nvPr>
            <p:ph type="sldImg"/>
          </p:nvPr>
        </p:nvSpPr>
        <p:spPr>
          <a:ln/>
        </p:spPr>
      </p:sp>
      <p:sp>
        <p:nvSpPr>
          <p:cNvPr id="77826" name="Notes Placeholder 2">
            <a:extLst>
              <a:ext uri="{FF2B5EF4-FFF2-40B4-BE49-F238E27FC236}">
                <a16:creationId xmlns:a16="http://schemas.microsoft.com/office/drawing/2014/main" id="{0795947D-D1B7-B293-4677-44A146B9FE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7827" name="Slide Number Placeholder 3">
            <a:extLst>
              <a:ext uri="{FF2B5EF4-FFF2-40B4-BE49-F238E27FC236}">
                <a16:creationId xmlns:a16="http://schemas.microsoft.com/office/drawing/2014/main" id="{09A4E5D4-1C8C-A7CB-E460-A2DC7BBFEF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0C0FBC1-361C-7240-96AD-897852126B8E}" type="slidenum">
              <a:rPr lang="en-US" altLang="en-US" smtClean="0">
                <a:latin typeface="Times New Roman" panose="02020603050405020304" pitchFamily="18" charset="0"/>
              </a:rPr>
              <a:pPr/>
              <a:t>88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7875722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id="{B5C4389D-4DDD-386F-D950-5F3FCF5C4884}"/>
              </a:ext>
            </a:extLst>
          </p:cNvPr>
          <p:cNvSpPr>
            <a:spLocks noGrp="1" noRot="1" noChangeAspect="1" noChangeArrowheads="1" noTextEdit="1"/>
          </p:cNvSpPr>
          <p:nvPr>
            <p:ph type="sldImg"/>
          </p:nvPr>
        </p:nvSpPr>
        <p:spPr>
          <a:ln/>
        </p:spPr>
      </p:sp>
      <p:sp>
        <p:nvSpPr>
          <p:cNvPr id="80898" name="Notes Placeholder 2">
            <a:extLst>
              <a:ext uri="{FF2B5EF4-FFF2-40B4-BE49-F238E27FC236}">
                <a16:creationId xmlns:a16="http://schemas.microsoft.com/office/drawing/2014/main" id="{AD889630-BC32-E3CD-647D-9AE1D61F23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0899" name="Slide Number Placeholder 3">
            <a:extLst>
              <a:ext uri="{FF2B5EF4-FFF2-40B4-BE49-F238E27FC236}">
                <a16:creationId xmlns:a16="http://schemas.microsoft.com/office/drawing/2014/main" id="{906274F5-1E0E-FD72-3A38-846C89B1552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3A8549D-F856-5544-9078-28F0C092210A}" type="slidenum">
              <a:rPr lang="en-US" altLang="en-US" smtClean="0">
                <a:latin typeface="Times New Roman" panose="02020603050405020304" pitchFamily="18" charset="0"/>
              </a:rPr>
              <a:pPr/>
              <a:t>90</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7955451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a:extLst>
              <a:ext uri="{FF2B5EF4-FFF2-40B4-BE49-F238E27FC236}">
                <a16:creationId xmlns:a16="http://schemas.microsoft.com/office/drawing/2014/main" id="{A08AEB3A-2C16-32E3-9C84-142C20D54E64}"/>
              </a:ext>
            </a:extLst>
          </p:cNvPr>
          <p:cNvSpPr>
            <a:spLocks noGrp="1" noRot="1" noChangeAspect="1" noChangeArrowheads="1" noTextEdit="1"/>
          </p:cNvSpPr>
          <p:nvPr>
            <p:ph type="sldImg"/>
          </p:nvPr>
        </p:nvSpPr>
        <p:spPr>
          <a:ln/>
        </p:spPr>
      </p:sp>
      <p:sp>
        <p:nvSpPr>
          <p:cNvPr id="82946" name="Notes Placeholder 2">
            <a:extLst>
              <a:ext uri="{FF2B5EF4-FFF2-40B4-BE49-F238E27FC236}">
                <a16:creationId xmlns:a16="http://schemas.microsoft.com/office/drawing/2014/main" id="{32A78F96-AA1E-BFC7-29FB-B6ECCB4DA0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2947" name="Slide Number Placeholder 3">
            <a:extLst>
              <a:ext uri="{FF2B5EF4-FFF2-40B4-BE49-F238E27FC236}">
                <a16:creationId xmlns:a16="http://schemas.microsoft.com/office/drawing/2014/main" id="{CA3C0F88-22B1-31D9-9671-EA1A15C276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9571D82-854E-9641-A5D1-D960EECBD723}" type="slidenum">
              <a:rPr lang="en-US" altLang="en-US" smtClean="0">
                <a:latin typeface="Times New Roman" panose="02020603050405020304" pitchFamily="18" charset="0"/>
              </a:rPr>
              <a:pPr/>
              <a:t>91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0683011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a:extLst>
              <a:ext uri="{FF2B5EF4-FFF2-40B4-BE49-F238E27FC236}">
                <a16:creationId xmlns:a16="http://schemas.microsoft.com/office/drawing/2014/main" id="{5642ABB9-B498-BDF3-ABF8-A76539CFF7ED}"/>
              </a:ext>
            </a:extLst>
          </p:cNvPr>
          <p:cNvSpPr>
            <a:spLocks noGrp="1" noRot="1" noChangeAspect="1" noChangeArrowheads="1" noTextEdit="1"/>
          </p:cNvSpPr>
          <p:nvPr>
            <p:ph type="sldImg"/>
          </p:nvPr>
        </p:nvSpPr>
        <p:spPr>
          <a:ln/>
        </p:spPr>
      </p:sp>
      <p:sp>
        <p:nvSpPr>
          <p:cNvPr id="84994" name="Notes Placeholder 2">
            <a:extLst>
              <a:ext uri="{FF2B5EF4-FFF2-40B4-BE49-F238E27FC236}">
                <a16:creationId xmlns:a16="http://schemas.microsoft.com/office/drawing/2014/main" id="{6E6BCBF8-E145-6888-0B91-6AC038736BE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4995" name="Slide Number Placeholder 3">
            <a:extLst>
              <a:ext uri="{FF2B5EF4-FFF2-40B4-BE49-F238E27FC236}">
                <a16:creationId xmlns:a16="http://schemas.microsoft.com/office/drawing/2014/main" id="{B40F1B6D-BCF7-2084-2F95-8E96B60AA9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76A3202-1579-AE40-A86E-AEBA82D5D8A4}" type="slidenum">
              <a:rPr lang="en-US" altLang="en-US" smtClean="0">
                <a:latin typeface="Times New Roman" panose="02020603050405020304" pitchFamily="18" charset="0"/>
              </a:rPr>
              <a:pPr/>
              <a:t>92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171528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CB4A3063-B408-79A3-EE89-6323D274E1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0D8686F-DFA5-8647-97AB-6E4C50A58FC3}" type="slidenum">
              <a:rPr lang="en-US" altLang="en-US" smtClean="0">
                <a:latin typeface="Times New Roman" panose="02020603050405020304" pitchFamily="18" charset="0"/>
              </a:rPr>
              <a:pPr/>
              <a:t>10</a:t>
            </a:fld>
            <a:endParaRPr lang="en-US" altLang="en-US">
              <a:latin typeface="Times New Roman" panose="02020603050405020304" pitchFamily="18" charset="0"/>
            </a:endParaRPr>
          </a:p>
        </p:txBody>
      </p:sp>
      <p:sp>
        <p:nvSpPr>
          <p:cNvPr id="61442" name="Rectangle 2">
            <a:extLst>
              <a:ext uri="{FF2B5EF4-FFF2-40B4-BE49-F238E27FC236}">
                <a16:creationId xmlns:a16="http://schemas.microsoft.com/office/drawing/2014/main" id="{2588A9CC-76A1-6A70-5B51-76EE196424D2}"/>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D9557EDB-D947-521A-53B6-E902C2E814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15373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028C2906-28BC-CC47-DB89-F32B74AB79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0E534DE-2EC8-CC43-B35C-A5B261E42EDF}" type="slidenum">
              <a:rPr lang="en-US" altLang="en-US" smtClean="0">
                <a:latin typeface="Times New Roman" panose="02020603050405020304" pitchFamily="18" charset="0"/>
              </a:rPr>
              <a:pPr/>
              <a:t>19</a:t>
            </a:fld>
            <a:endParaRPr lang="en-US" altLang="en-US">
              <a:latin typeface="Times New Roman" panose="02020603050405020304" pitchFamily="18" charset="0"/>
            </a:endParaRPr>
          </a:p>
        </p:txBody>
      </p:sp>
      <p:sp>
        <p:nvSpPr>
          <p:cNvPr id="21506" name="Rectangle 2">
            <a:extLst>
              <a:ext uri="{FF2B5EF4-FFF2-40B4-BE49-F238E27FC236}">
                <a16:creationId xmlns:a16="http://schemas.microsoft.com/office/drawing/2014/main" id="{57FB4D15-4E4C-F640-51F8-1D594AA2D857}"/>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0BB1FB07-CFD9-A7C5-1B8D-FADCD239DA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01B2450F-212F-79C1-DF38-348231B58D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73BCDC1-58FF-B846-AFF5-65243EFDC25B}" type="slidenum">
              <a:rPr lang="en-US" altLang="en-US" smtClean="0">
                <a:latin typeface="Times New Roman" panose="02020603050405020304" pitchFamily="18" charset="0"/>
              </a:rPr>
              <a:pPr/>
              <a:t>22</a:t>
            </a:fld>
            <a:endParaRPr lang="en-US" altLang="en-US">
              <a:latin typeface="Times New Roman" panose="02020603050405020304" pitchFamily="18" charset="0"/>
            </a:endParaRPr>
          </a:p>
        </p:txBody>
      </p:sp>
      <p:sp>
        <p:nvSpPr>
          <p:cNvPr id="23554" name="Rectangle 2">
            <a:extLst>
              <a:ext uri="{FF2B5EF4-FFF2-40B4-BE49-F238E27FC236}">
                <a16:creationId xmlns:a16="http://schemas.microsoft.com/office/drawing/2014/main" id="{B3EC3C5B-DFD3-B165-B97D-77A73048F921}"/>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09E92C38-384C-52A2-CA8E-1D072F19E7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5D4AC6B8-97F8-51BF-E2A3-E93B790FB2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6C94EA8-CA06-8B4D-9A87-22D3FC180995}" type="slidenum">
              <a:rPr lang="en-US" altLang="en-US" smtClean="0">
                <a:latin typeface="Times New Roman" panose="02020603050405020304" pitchFamily="18" charset="0"/>
              </a:rPr>
              <a:pPr/>
              <a:t>24</a:t>
            </a:fld>
            <a:endParaRPr lang="en-US" altLang="en-US">
              <a:latin typeface="Times New Roman" panose="02020603050405020304" pitchFamily="18" charset="0"/>
            </a:endParaRPr>
          </a:p>
        </p:txBody>
      </p:sp>
      <p:sp>
        <p:nvSpPr>
          <p:cNvPr id="25602" name="Rectangle 2">
            <a:extLst>
              <a:ext uri="{FF2B5EF4-FFF2-40B4-BE49-F238E27FC236}">
                <a16:creationId xmlns:a16="http://schemas.microsoft.com/office/drawing/2014/main" id="{2A00C1FA-7C6E-360F-3DB3-309846A385C7}"/>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10933DA8-115B-2D4C-D98A-21B4C529C6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a:extLst>
              <a:ext uri="{FF2B5EF4-FFF2-40B4-BE49-F238E27FC236}">
                <a16:creationId xmlns:a16="http://schemas.microsoft.com/office/drawing/2014/main" id="{6F05CA17-890E-423D-65CD-1EE73D8E6D86}"/>
              </a:ext>
            </a:extLst>
          </p:cNvPr>
          <p:cNvSpPr>
            <a:spLocks noGrp="1" noRot="1" noChangeAspect="1" noChangeArrowheads="1" noTextEdit="1"/>
          </p:cNvSpPr>
          <p:nvPr>
            <p:ph type="sldImg"/>
          </p:nvPr>
        </p:nvSpPr>
        <p:spPr>
          <a:ln/>
        </p:spPr>
      </p:sp>
      <p:sp>
        <p:nvSpPr>
          <p:cNvPr id="90114" name="Rectangle 3">
            <a:extLst>
              <a:ext uri="{FF2B5EF4-FFF2-40B4-BE49-F238E27FC236}">
                <a16:creationId xmlns:a16="http://schemas.microsoft.com/office/drawing/2014/main" id="{9B78820E-19F3-1421-9B2E-0CD1CE6703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823154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6229AD42-C86E-EA46-FFFB-341D866D71E5}"/>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151DA4A7-0015-10E1-1BCE-B6A60F3664BC}"/>
              </a:ext>
            </a:extLst>
          </p:cNvPr>
          <p:cNvSpPr>
            <a:spLocks noGrp="1" noChangeArrowheads="1"/>
          </p:cNvSpPr>
          <p:nvPr>
            <p:ph type="sldNum" sz="quarter" idx="11"/>
          </p:nvPr>
        </p:nvSpPr>
        <p:spPr>
          <a:ln/>
        </p:spPr>
        <p:txBody>
          <a:bodyPr/>
          <a:lstStyle>
            <a:lvl1pPr>
              <a:defRPr/>
            </a:lvl1pPr>
          </a:lstStyle>
          <a:p>
            <a:pPr>
              <a:defRPr/>
            </a:pPr>
            <a:fld id="{46A783FF-4F66-B94F-9E95-790CB2E3D143}" type="slidenum">
              <a:rPr lang="en-US" altLang="en-US"/>
              <a:pPr>
                <a:defRPr/>
              </a:pPr>
              <a:t>‹#›</a:t>
            </a:fld>
            <a:endParaRPr lang="en-US" altLang="en-US"/>
          </a:p>
        </p:txBody>
      </p:sp>
      <p:sp>
        <p:nvSpPr>
          <p:cNvPr id="6" name="AutoShape 8">
            <a:hlinkClick r:id="" action="ppaction://hlinkshowjump?jump=previousslide" highlightClick="1"/>
            <a:extLst>
              <a:ext uri="{FF2B5EF4-FFF2-40B4-BE49-F238E27FC236}">
                <a16:creationId xmlns:a16="http://schemas.microsoft.com/office/drawing/2014/main" id="{268B6F7E-F7A5-B730-1253-0671B1845304}"/>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46948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301AF25E-4FF3-5E3F-E344-F3500B221E28}"/>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0EC64483-E238-04E8-9468-3CA57B7EC795}"/>
              </a:ext>
            </a:extLst>
          </p:cNvPr>
          <p:cNvSpPr>
            <a:spLocks noGrp="1" noChangeArrowheads="1"/>
          </p:cNvSpPr>
          <p:nvPr>
            <p:ph type="sldNum" sz="quarter" idx="11"/>
          </p:nvPr>
        </p:nvSpPr>
        <p:spPr>
          <a:ln/>
        </p:spPr>
        <p:txBody>
          <a:bodyPr/>
          <a:lstStyle>
            <a:lvl1pPr>
              <a:defRPr/>
            </a:lvl1pPr>
          </a:lstStyle>
          <a:p>
            <a:pPr>
              <a:defRPr/>
            </a:pPr>
            <a:fld id="{97A91810-5F02-814F-9A3D-E6F9C8DCD505}" type="slidenum">
              <a:rPr lang="en-US" altLang="en-US"/>
              <a:pPr>
                <a:defRPr/>
              </a:pPr>
              <a:t>‹#›</a:t>
            </a:fld>
            <a:endParaRPr lang="en-US" altLang="en-US"/>
          </a:p>
        </p:txBody>
      </p:sp>
      <p:sp>
        <p:nvSpPr>
          <p:cNvPr id="6" name="AutoShape 8">
            <a:hlinkClick r:id="" action="ppaction://hlinkshowjump?jump=previousslide" highlightClick="1"/>
            <a:extLst>
              <a:ext uri="{FF2B5EF4-FFF2-40B4-BE49-F238E27FC236}">
                <a16:creationId xmlns:a16="http://schemas.microsoft.com/office/drawing/2014/main" id="{4AC46C9C-B7EE-1F65-4F5E-FB797CA1BC88}"/>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89042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EA1EDBD1-0B8E-58D5-A8DF-D0A8686C9055}"/>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133E3F39-5351-06D4-4A56-A874A550E01C}"/>
              </a:ext>
            </a:extLst>
          </p:cNvPr>
          <p:cNvSpPr>
            <a:spLocks noGrp="1" noChangeArrowheads="1"/>
          </p:cNvSpPr>
          <p:nvPr>
            <p:ph type="sldNum" sz="quarter" idx="11"/>
          </p:nvPr>
        </p:nvSpPr>
        <p:spPr>
          <a:ln/>
        </p:spPr>
        <p:txBody>
          <a:bodyPr/>
          <a:lstStyle>
            <a:lvl1pPr>
              <a:defRPr/>
            </a:lvl1pPr>
          </a:lstStyle>
          <a:p>
            <a:pPr>
              <a:defRPr/>
            </a:pPr>
            <a:fld id="{F609C3CA-0665-AD4C-AE7C-F3D99637B064}" type="slidenum">
              <a:rPr lang="en-US" altLang="en-US"/>
              <a:pPr>
                <a:defRPr/>
              </a:pPr>
              <a:t>‹#›</a:t>
            </a:fld>
            <a:endParaRPr lang="en-US" altLang="en-US"/>
          </a:p>
        </p:txBody>
      </p:sp>
      <p:sp>
        <p:nvSpPr>
          <p:cNvPr id="6" name="AutoShape 8">
            <a:hlinkClick r:id="" action="ppaction://hlinkshowjump?jump=previousslide" highlightClick="1"/>
            <a:extLst>
              <a:ext uri="{FF2B5EF4-FFF2-40B4-BE49-F238E27FC236}">
                <a16:creationId xmlns:a16="http://schemas.microsoft.com/office/drawing/2014/main" id="{A13F010A-AAC5-804B-771A-53084B6D07A1}"/>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01111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45DF3DF2-B40A-CAE3-7EA6-8DD4158746CE}"/>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7E5B83E9-F33E-0171-A362-8EC99BD9692C}"/>
              </a:ext>
            </a:extLst>
          </p:cNvPr>
          <p:cNvSpPr>
            <a:spLocks noGrp="1" noChangeArrowheads="1"/>
          </p:cNvSpPr>
          <p:nvPr>
            <p:ph type="sldNum" sz="quarter" idx="11"/>
          </p:nvPr>
        </p:nvSpPr>
        <p:spPr>
          <a:ln/>
        </p:spPr>
        <p:txBody>
          <a:bodyPr/>
          <a:lstStyle>
            <a:lvl1pPr>
              <a:defRPr/>
            </a:lvl1pPr>
          </a:lstStyle>
          <a:p>
            <a:pPr>
              <a:defRPr/>
            </a:pPr>
            <a:fld id="{B46C8B99-44C0-2F41-9A1C-7D6814D7180B}" type="slidenum">
              <a:rPr lang="en-US" altLang="en-US"/>
              <a:pPr>
                <a:defRPr/>
              </a:pPr>
              <a:t>‹#›</a:t>
            </a:fld>
            <a:endParaRPr lang="en-US" altLang="en-US"/>
          </a:p>
        </p:txBody>
      </p:sp>
      <p:sp>
        <p:nvSpPr>
          <p:cNvPr id="6" name="AutoShape 8">
            <a:hlinkClick r:id="" action="ppaction://hlinkshowjump?jump=previousslide" highlightClick="1"/>
            <a:extLst>
              <a:ext uri="{FF2B5EF4-FFF2-40B4-BE49-F238E27FC236}">
                <a16:creationId xmlns:a16="http://schemas.microsoft.com/office/drawing/2014/main" id="{3BF2ED11-9E57-388B-0862-D99799B54137}"/>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06459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95D2FCD1-60F7-F9E1-D920-AF44ED255FF9}"/>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683F8AA8-85BF-C968-1EE8-2BD720FF0533}"/>
              </a:ext>
            </a:extLst>
          </p:cNvPr>
          <p:cNvSpPr>
            <a:spLocks noGrp="1" noChangeArrowheads="1"/>
          </p:cNvSpPr>
          <p:nvPr>
            <p:ph type="sldNum" sz="quarter" idx="11"/>
          </p:nvPr>
        </p:nvSpPr>
        <p:spPr>
          <a:ln/>
        </p:spPr>
        <p:txBody>
          <a:bodyPr/>
          <a:lstStyle>
            <a:lvl1pPr>
              <a:defRPr/>
            </a:lvl1pPr>
          </a:lstStyle>
          <a:p>
            <a:pPr>
              <a:defRPr/>
            </a:pPr>
            <a:fld id="{9EC70EA3-167A-5B4C-81EE-37F699ED68AA}" type="slidenum">
              <a:rPr lang="en-US" altLang="en-US"/>
              <a:pPr>
                <a:defRPr/>
              </a:pPr>
              <a:t>‹#›</a:t>
            </a:fld>
            <a:endParaRPr lang="en-US" altLang="en-US"/>
          </a:p>
        </p:txBody>
      </p:sp>
      <p:sp>
        <p:nvSpPr>
          <p:cNvPr id="6" name="AutoShape 8">
            <a:hlinkClick r:id="" action="ppaction://hlinkshowjump?jump=previousslide" highlightClick="1"/>
            <a:extLst>
              <a:ext uri="{FF2B5EF4-FFF2-40B4-BE49-F238E27FC236}">
                <a16:creationId xmlns:a16="http://schemas.microsoft.com/office/drawing/2014/main" id="{C6998909-53FB-9584-E02B-10AD8629E9EC}"/>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70260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6BA444CC-059F-BEC3-ED0D-DCA291E87E4B}"/>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3730346C-48F7-394B-5675-ACDCD9B3BE9C}"/>
              </a:ext>
            </a:extLst>
          </p:cNvPr>
          <p:cNvSpPr>
            <a:spLocks noGrp="1" noChangeArrowheads="1"/>
          </p:cNvSpPr>
          <p:nvPr>
            <p:ph type="sldNum" sz="quarter" idx="11"/>
          </p:nvPr>
        </p:nvSpPr>
        <p:spPr>
          <a:ln/>
        </p:spPr>
        <p:txBody>
          <a:bodyPr/>
          <a:lstStyle>
            <a:lvl1pPr>
              <a:defRPr/>
            </a:lvl1pPr>
          </a:lstStyle>
          <a:p>
            <a:pPr>
              <a:defRPr/>
            </a:pPr>
            <a:fld id="{44676CF7-8774-C94F-9390-EFEF17A8A1B5}" type="slidenum">
              <a:rPr lang="en-US" altLang="en-US"/>
              <a:pPr>
                <a:defRPr/>
              </a:pPr>
              <a:t>‹#›</a:t>
            </a:fld>
            <a:endParaRPr lang="en-US" altLang="en-US"/>
          </a:p>
        </p:txBody>
      </p:sp>
      <p:sp>
        <p:nvSpPr>
          <p:cNvPr id="7" name="AutoShape 8">
            <a:hlinkClick r:id="" action="ppaction://hlinkshowjump?jump=previousslide" highlightClick="1"/>
            <a:extLst>
              <a:ext uri="{FF2B5EF4-FFF2-40B4-BE49-F238E27FC236}">
                <a16:creationId xmlns:a16="http://schemas.microsoft.com/office/drawing/2014/main" id="{9D624076-109A-6E7F-6547-F3DFED47D3A4}"/>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13909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4AD366AE-CCAA-465A-E152-5AA2AFC1E268}"/>
              </a:ext>
            </a:extLst>
          </p:cNvPr>
          <p:cNvSpPr>
            <a:spLocks noGrp="1" noChangeArrowheads="1"/>
          </p:cNvSpPr>
          <p:nvPr>
            <p:ph type="ftr" sz="quarter" idx="10"/>
          </p:nvPr>
        </p:nvSpPr>
        <p:spPr>
          <a:ln/>
        </p:spPr>
        <p:txBody>
          <a:bodyPr/>
          <a:lstStyle>
            <a:lvl1pPr>
              <a:defRPr/>
            </a:lvl1pPr>
          </a:lstStyle>
          <a:p>
            <a:pPr>
              <a:defRPr/>
            </a:pPr>
            <a:endParaRPr lang="en-US"/>
          </a:p>
        </p:txBody>
      </p:sp>
      <p:sp>
        <p:nvSpPr>
          <p:cNvPr id="8" name="Rectangle 7">
            <a:extLst>
              <a:ext uri="{FF2B5EF4-FFF2-40B4-BE49-F238E27FC236}">
                <a16:creationId xmlns:a16="http://schemas.microsoft.com/office/drawing/2014/main" id="{5B08C793-302C-DECE-18B5-5481279845B2}"/>
              </a:ext>
            </a:extLst>
          </p:cNvPr>
          <p:cNvSpPr>
            <a:spLocks noGrp="1" noChangeArrowheads="1"/>
          </p:cNvSpPr>
          <p:nvPr>
            <p:ph type="sldNum" sz="quarter" idx="11"/>
          </p:nvPr>
        </p:nvSpPr>
        <p:spPr>
          <a:ln/>
        </p:spPr>
        <p:txBody>
          <a:bodyPr/>
          <a:lstStyle>
            <a:lvl1pPr>
              <a:defRPr/>
            </a:lvl1pPr>
          </a:lstStyle>
          <a:p>
            <a:pPr>
              <a:defRPr/>
            </a:pPr>
            <a:fld id="{00F65DF1-7844-4E4D-AF32-BC2966812684}" type="slidenum">
              <a:rPr lang="en-US" altLang="en-US"/>
              <a:pPr>
                <a:defRPr/>
              </a:pPr>
              <a:t>‹#›</a:t>
            </a:fld>
            <a:endParaRPr lang="en-US" altLang="en-US"/>
          </a:p>
        </p:txBody>
      </p:sp>
      <p:sp>
        <p:nvSpPr>
          <p:cNvPr id="9" name="AutoShape 8">
            <a:hlinkClick r:id="" action="ppaction://hlinkshowjump?jump=previousslide" highlightClick="1"/>
            <a:extLst>
              <a:ext uri="{FF2B5EF4-FFF2-40B4-BE49-F238E27FC236}">
                <a16:creationId xmlns:a16="http://schemas.microsoft.com/office/drawing/2014/main" id="{C5F8C783-4AC4-478B-C28D-3EE5E13C7909}"/>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68524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50D7C754-8856-550E-EA4A-63C8B1AB3A32}"/>
              </a:ext>
            </a:extLst>
          </p:cNvPr>
          <p:cNvSpPr>
            <a:spLocks noGrp="1" noChangeArrowheads="1"/>
          </p:cNvSpPr>
          <p:nvPr>
            <p:ph type="ftr" sz="quarter" idx="10"/>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313EBF8C-1997-93E7-6D45-684F3367805D}"/>
              </a:ext>
            </a:extLst>
          </p:cNvPr>
          <p:cNvSpPr>
            <a:spLocks noGrp="1" noChangeArrowheads="1"/>
          </p:cNvSpPr>
          <p:nvPr>
            <p:ph type="sldNum" sz="quarter" idx="11"/>
          </p:nvPr>
        </p:nvSpPr>
        <p:spPr>
          <a:ln/>
        </p:spPr>
        <p:txBody>
          <a:bodyPr/>
          <a:lstStyle>
            <a:lvl1pPr>
              <a:defRPr/>
            </a:lvl1pPr>
          </a:lstStyle>
          <a:p>
            <a:pPr>
              <a:defRPr/>
            </a:pPr>
            <a:fld id="{D2F01BCA-E7CB-CE4C-B62E-03B227285D90}" type="slidenum">
              <a:rPr lang="en-US" altLang="en-US"/>
              <a:pPr>
                <a:defRPr/>
              </a:pPr>
              <a:t>‹#›</a:t>
            </a:fld>
            <a:endParaRPr lang="en-US" altLang="en-US"/>
          </a:p>
        </p:txBody>
      </p:sp>
      <p:sp>
        <p:nvSpPr>
          <p:cNvPr id="5" name="AutoShape 8">
            <a:hlinkClick r:id="" action="ppaction://hlinkshowjump?jump=previousslide" highlightClick="1"/>
            <a:extLst>
              <a:ext uri="{FF2B5EF4-FFF2-40B4-BE49-F238E27FC236}">
                <a16:creationId xmlns:a16="http://schemas.microsoft.com/office/drawing/2014/main" id="{881C69D5-C849-DC57-630B-617BD03499D5}"/>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40352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55F2CB88-5AF3-8588-3CFE-B224FC43DE7C}"/>
              </a:ext>
            </a:extLst>
          </p:cNvPr>
          <p:cNvSpPr>
            <a:spLocks noGrp="1" noChangeArrowheads="1"/>
          </p:cNvSpPr>
          <p:nvPr>
            <p:ph type="ftr" sz="quarter" idx="10"/>
          </p:nvPr>
        </p:nvSpPr>
        <p:spPr>
          <a:ln/>
        </p:spPr>
        <p:txBody>
          <a:bodyPr/>
          <a:lstStyle>
            <a:lvl1pPr>
              <a:defRPr/>
            </a:lvl1pPr>
          </a:lstStyle>
          <a:p>
            <a:pPr>
              <a:defRPr/>
            </a:pPr>
            <a:endParaRPr lang="en-US"/>
          </a:p>
        </p:txBody>
      </p:sp>
      <p:sp>
        <p:nvSpPr>
          <p:cNvPr id="3" name="Rectangle 7">
            <a:extLst>
              <a:ext uri="{FF2B5EF4-FFF2-40B4-BE49-F238E27FC236}">
                <a16:creationId xmlns:a16="http://schemas.microsoft.com/office/drawing/2014/main" id="{3734567C-7C5D-DF0C-6BDE-A5FAB19F95FE}"/>
              </a:ext>
            </a:extLst>
          </p:cNvPr>
          <p:cNvSpPr>
            <a:spLocks noGrp="1" noChangeArrowheads="1"/>
          </p:cNvSpPr>
          <p:nvPr>
            <p:ph type="sldNum" sz="quarter" idx="11"/>
          </p:nvPr>
        </p:nvSpPr>
        <p:spPr>
          <a:ln/>
        </p:spPr>
        <p:txBody>
          <a:bodyPr/>
          <a:lstStyle>
            <a:lvl1pPr>
              <a:defRPr/>
            </a:lvl1pPr>
          </a:lstStyle>
          <a:p>
            <a:pPr>
              <a:defRPr/>
            </a:pPr>
            <a:fld id="{31C4CBDF-E3C9-0141-BD3D-414986349500}" type="slidenum">
              <a:rPr lang="en-US" altLang="en-US"/>
              <a:pPr>
                <a:defRPr/>
              </a:pPr>
              <a:t>‹#›</a:t>
            </a:fld>
            <a:endParaRPr lang="en-US" altLang="en-US"/>
          </a:p>
        </p:txBody>
      </p:sp>
      <p:sp>
        <p:nvSpPr>
          <p:cNvPr id="4" name="AutoShape 8">
            <a:hlinkClick r:id="" action="ppaction://hlinkshowjump?jump=previousslide" highlightClick="1"/>
            <a:extLst>
              <a:ext uri="{FF2B5EF4-FFF2-40B4-BE49-F238E27FC236}">
                <a16:creationId xmlns:a16="http://schemas.microsoft.com/office/drawing/2014/main" id="{ADEC7193-1696-7080-5991-EB045C05528A}"/>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16553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BA680C67-EDB0-5AA8-BE33-7E83C8B8FA81}"/>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842CC9A0-D1F8-0801-8B3D-792FD5A1EF69}"/>
              </a:ext>
            </a:extLst>
          </p:cNvPr>
          <p:cNvSpPr>
            <a:spLocks noGrp="1" noChangeArrowheads="1"/>
          </p:cNvSpPr>
          <p:nvPr>
            <p:ph type="sldNum" sz="quarter" idx="11"/>
          </p:nvPr>
        </p:nvSpPr>
        <p:spPr>
          <a:ln/>
        </p:spPr>
        <p:txBody>
          <a:bodyPr/>
          <a:lstStyle>
            <a:lvl1pPr>
              <a:defRPr/>
            </a:lvl1pPr>
          </a:lstStyle>
          <a:p>
            <a:pPr>
              <a:defRPr/>
            </a:pPr>
            <a:fld id="{31109B43-8D8A-7240-9FA1-98B1F6E7C80D}" type="slidenum">
              <a:rPr lang="en-US" altLang="en-US"/>
              <a:pPr>
                <a:defRPr/>
              </a:pPr>
              <a:t>‹#›</a:t>
            </a:fld>
            <a:endParaRPr lang="en-US" altLang="en-US"/>
          </a:p>
        </p:txBody>
      </p:sp>
      <p:sp>
        <p:nvSpPr>
          <p:cNvPr id="7" name="AutoShape 8">
            <a:hlinkClick r:id="" action="ppaction://hlinkshowjump?jump=previousslide" highlightClick="1"/>
            <a:extLst>
              <a:ext uri="{FF2B5EF4-FFF2-40B4-BE49-F238E27FC236}">
                <a16:creationId xmlns:a16="http://schemas.microsoft.com/office/drawing/2014/main" id="{3A2F0AD3-1AEF-824E-B7F6-E6BE891A94B3}"/>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51112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3BFE60CF-02B8-1CD3-F960-A46B26B36184}"/>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CF0A994A-F3A7-D6DF-D709-7FF5BCFDF9B2}"/>
              </a:ext>
            </a:extLst>
          </p:cNvPr>
          <p:cNvSpPr>
            <a:spLocks noGrp="1" noChangeArrowheads="1"/>
          </p:cNvSpPr>
          <p:nvPr>
            <p:ph type="sldNum" sz="quarter" idx="11"/>
          </p:nvPr>
        </p:nvSpPr>
        <p:spPr>
          <a:ln/>
        </p:spPr>
        <p:txBody>
          <a:bodyPr/>
          <a:lstStyle>
            <a:lvl1pPr>
              <a:defRPr/>
            </a:lvl1pPr>
          </a:lstStyle>
          <a:p>
            <a:pPr>
              <a:defRPr/>
            </a:pPr>
            <a:fld id="{CCF753EA-B777-C144-A9E0-2559B4A8D8CA}" type="slidenum">
              <a:rPr lang="en-US" altLang="en-US"/>
              <a:pPr>
                <a:defRPr/>
              </a:pPr>
              <a:t>‹#›</a:t>
            </a:fld>
            <a:endParaRPr lang="en-US" altLang="en-US"/>
          </a:p>
        </p:txBody>
      </p:sp>
      <p:sp>
        <p:nvSpPr>
          <p:cNvPr id="7" name="AutoShape 8">
            <a:hlinkClick r:id="" action="ppaction://hlinkshowjump?jump=previousslide" highlightClick="1"/>
            <a:extLst>
              <a:ext uri="{FF2B5EF4-FFF2-40B4-BE49-F238E27FC236}">
                <a16:creationId xmlns:a16="http://schemas.microsoft.com/office/drawing/2014/main" id="{EE909234-3717-520A-DE98-541D0BD85106}"/>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56326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 Target="../slides/slide1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02C4F00-6063-7A78-D9C9-9A31223325B4}"/>
              </a:ext>
            </a:extLst>
          </p:cNvPr>
          <p:cNvSpPr>
            <a:spLocks noGrp="1" noChangeArrowheads="1"/>
          </p:cNvSpPr>
          <p:nvPr>
            <p:ph type="title"/>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7EDB4EF-B4A8-3C2D-968B-39DA405C204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09605" name="Rectangle 5">
            <a:extLst>
              <a:ext uri="{FF2B5EF4-FFF2-40B4-BE49-F238E27FC236}">
                <a16:creationId xmlns:a16="http://schemas.microsoft.com/office/drawing/2014/main" id="{E419C335-B0D8-A0A3-3556-F33EB76FE6A4}"/>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ea typeface="MS PGothic" charset="0"/>
                <a:cs typeface="MS PGothic" charset="0"/>
              </a:defRPr>
            </a:lvl1pPr>
          </a:lstStyle>
          <a:p>
            <a:pPr>
              <a:defRPr/>
            </a:pPr>
            <a:endParaRPr lang="en-US"/>
          </a:p>
        </p:txBody>
      </p:sp>
      <p:sp>
        <p:nvSpPr>
          <p:cNvPr id="409607" name="Rectangle 7">
            <a:extLst>
              <a:ext uri="{FF2B5EF4-FFF2-40B4-BE49-F238E27FC236}">
                <a16:creationId xmlns:a16="http://schemas.microsoft.com/office/drawing/2014/main" id="{4ACFC82A-ABBB-BC66-A4A1-D6EB18AAA3B3}"/>
              </a:ext>
            </a:extLst>
          </p:cNvPr>
          <p:cNvSpPr>
            <a:spLocks noGrp="1" noChangeArrowheads="1"/>
          </p:cNvSpPr>
          <p:nvPr>
            <p:ph type="sldNum" sz="quarter" idx="4"/>
          </p:nvPr>
        </p:nvSpPr>
        <p:spPr bwMode="auto">
          <a:xfrm>
            <a:off x="-13716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5C9BAB68-F69D-C846-971F-BB8694046A3A}" type="slidenum">
              <a:rPr lang="en-US" altLang="en-US"/>
              <a:pPr>
                <a:defRPr/>
              </a:pPr>
              <a:t>‹#›</a:t>
            </a:fld>
            <a:endParaRPr lang="en-US" altLang="en-US"/>
          </a:p>
        </p:txBody>
      </p:sp>
      <p:sp>
        <p:nvSpPr>
          <p:cNvPr id="409608" name="AutoShape 8">
            <a:hlinkClick r:id="" action="ppaction://hlinkshowjump?jump=previousslide" highlightClick="1"/>
            <a:extLst>
              <a:ext uri="{FF2B5EF4-FFF2-40B4-BE49-F238E27FC236}">
                <a16:creationId xmlns:a16="http://schemas.microsoft.com/office/drawing/2014/main" id="{08DB5422-C4FC-C6A0-539A-938AB4F5BAA0}"/>
              </a:ext>
            </a:extLst>
          </p:cNvPr>
          <p:cNvSpPr>
            <a:spLocks noGrp="1" noChangeArrowheads="1"/>
          </p:cNvSpPr>
          <p:nvPr userDrawn="1">
            <p:ph type="dt" sz="half" idx="2"/>
          </p:nvPr>
        </p:nvSpPr>
        <p:spPr bwMode="auto">
          <a:xfrm>
            <a:off x="1600200" y="6096000"/>
            <a:ext cx="5562600" cy="476250"/>
          </a:xfrm>
          <a:prstGeom prst="actionButtonBackPrevious">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ea typeface="MS PGothic" charset="0"/>
                <a:cs typeface="MS PGothic" charset="0"/>
              </a:defRPr>
            </a:lvl1pPr>
          </a:lstStyle>
          <a:p>
            <a:pPr>
              <a:defRPr/>
            </a:pPr>
            <a:endParaRPr lang="en-US"/>
          </a:p>
        </p:txBody>
      </p:sp>
      <p:sp>
        <p:nvSpPr>
          <p:cNvPr id="13319" name="AutoShape 9">
            <a:hlinkClick r:id="" action="ppaction://hlinkshowjump?jump=previousslide" highlightClick="1"/>
            <a:extLst>
              <a:ext uri="{FF2B5EF4-FFF2-40B4-BE49-F238E27FC236}">
                <a16:creationId xmlns:a16="http://schemas.microsoft.com/office/drawing/2014/main" id="{BB6DFB65-BA01-49A6-852B-05B6EA12D490}"/>
              </a:ext>
            </a:extLst>
          </p:cNvPr>
          <p:cNvSpPr>
            <a:spLocks noChangeArrowheads="1"/>
          </p:cNvSpPr>
          <p:nvPr userDrawn="1"/>
        </p:nvSpPr>
        <p:spPr bwMode="auto">
          <a:xfrm>
            <a:off x="7620000" y="6324600"/>
            <a:ext cx="838200" cy="533400"/>
          </a:xfrm>
          <a:prstGeom prst="actionButtonBackPrevious">
            <a:avLst/>
          </a:prstGeom>
          <a:solidFill>
            <a:schemeClr val="accent1"/>
          </a:solidFill>
          <a:ln>
            <a:noFill/>
          </a:ln>
        </p:spPr>
        <p:txBody>
          <a:bodyPr wrap="none" anchor="ct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defRPr/>
            </a:pPr>
            <a:endParaRPr lang="en-US" altLang="en-US" sz="1800"/>
          </a:p>
        </p:txBody>
      </p:sp>
      <p:sp>
        <p:nvSpPr>
          <p:cNvPr id="13320" name="AutoShape 11">
            <a:hlinkClick r:id="rId13" action="ppaction://hlinksldjump" highlightClick="1"/>
            <a:extLst>
              <a:ext uri="{FF2B5EF4-FFF2-40B4-BE49-F238E27FC236}">
                <a16:creationId xmlns:a16="http://schemas.microsoft.com/office/drawing/2014/main" id="{6259BCB6-58AA-FDBF-B2FA-CC2F9E0485C8}"/>
              </a:ext>
            </a:extLst>
          </p:cNvPr>
          <p:cNvSpPr>
            <a:spLocks noChangeArrowheads="1"/>
          </p:cNvSpPr>
          <p:nvPr userDrawn="1"/>
        </p:nvSpPr>
        <p:spPr bwMode="auto">
          <a:xfrm>
            <a:off x="6629400" y="6324600"/>
            <a:ext cx="914400" cy="533400"/>
          </a:xfrm>
          <a:prstGeom prst="actionButtonBeginning">
            <a:avLst/>
          </a:prstGeom>
          <a:solidFill>
            <a:schemeClr val="accent1"/>
          </a:solidFill>
          <a:ln>
            <a:noFill/>
          </a:ln>
        </p:spPr>
        <p:txBody>
          <a:bodyPr wrap="none" anchor="ct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defRPr/>
            </a:pPr>
            <a:endParaRPr lang="en-US" altLang="en-US" sz="1800"/>
          </a:p>
        </p:txBody>
      </p:sp>
      <p:sp>
        <p:nvSpPr>
          <p:cNvPr id="13321" name="AutoShape 12">
            <a:hlinkClick r:id="" action="ppaction://hlinkshowjump?jump=nextslide" highlightClick="1"/>
            <a:extLst>
              <a:ext uri="{FF2B5EF4-FFF2-40B4-BE49-F238E27FC236}">
                <a16:creationId xmlns:a16="http://schemas.microsoft.com/office/drawing/2014/main" id="{0878B633-ACD8-3553-7ABA-E900D77DFE30}"/>
              </a:ext>
            </a:extLst>
          </p:cNvPr>
          <p:cNvSpPr>
            <a:spLocks noChangeArrowheads="1"/>
          </p:cNvSpPr>
          <p:nvPr userDrawn="1"/>
        </p:nvSpPr>
        <p:spPr bwMode="auto">
          <a:xfrm>
            <a:off x="8458200" y="6324600"/>
            <a:ext cx="685800" cy="533400"/>
          </a:xfrm>
          <a:prstGeom prst="actionButtonForwardNext">
            <a:avLst/>
          </a:prstGeom>
          <a:solidFill>
            <a:schemeClr val="accent1"/>
          </a:solidFill>
          <a:ln>
            <a:noFill/>
          </a:ln>
        </p:spPr>
        <p:txBody>
          <a:bodyPr wrap="none" anchor="ct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defRPr/>
            </a:pPr>
            <a:endParaRPr lang="en-US" altLang="en-US" sz="1800"/>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ftr="0" dt="0"/>
  <p:txStyles>
    <p:titleStyle>
      <a:lvl1pPr algn="ctr" rtl="0" eaLnBrk="0" fontAlgn="base" hangingPunct="0">
        <a:spcBef>
          <a:spcPct val="0"/>
        </a:spcBef>
        <a:spcAft>
          <a:spcPct val="0"/>
        </a:spcAft>
        <a:defRPr sz="3200">
          <a:solidFill>
            <a:srgbClr val="CC0000"/>
          </a:solidFill>
          <a:latin typeface="+mj-lt"/>
          <a:ea typeface="MS PGothic" pitchFamily="34" charset="-128"/>
          <a:cs typeface="MS PGothic" charset="0"/>
        </a:defRPr>
      </a:lvl1pPr>
      <a:lvl2pPr algn="ctr" rtl="0" eaLnBrk="0" fontAlgn="base" hangingPunct="0">
        <a:spcBef>
          <a:spcPct val="0"/>
        </a:spcBef>
        <a:spcAft>
          <a:spcPct val="0"/>
        </a:spcAft>
        <a:defRPr sz="3200">
          <a:solidFill>
            <a:srgbClr val="CC0000"/>
          </a:solidFill>
          <a:latin typeface="Arial" charset="0"/>
          <a:ea typeface="MS PGothic" pitchFamily="34" charset="-128"/>
          <a:cs typeface="MS PGothic" charset="0"/>
        </a:defRPr>
      </a:lvl2pPr>
      <a:lvl3pPr algn="ctr" rtl="0" eaLnBrk="0" fontAlgn="base" hangingPunct="0">
        <a:spcBef>
          <a:spcPct val="0"/>
        </a:spcBef>
        <a:spcAft>
          <a:spcPct val="0"/>
        </a:spcAft>
        <a:defRPr sz="3200">
          <a:solidFill>
            <a:srgbClr val="CC0000"/>
          </a:solidFill>
          <a:latin typeface="Arial" charset="0"/>
          <a:ea typeface="MS PGothic" pitchFamily="34" charset="-128"/>
          <a:cs typeface="MS PGothic" charset="0"/>
        </a:defRPr>
      </a:lvl3pPr>
      <a:lvl4pPr algn="ctr" rtl="0" eaLnBrk="0" fontAlgn="base" hangingPunct="0">
        <a:spcBef>
          <a:spcPct val="0"/>
        </a:spcBef>
        <a:spcAft>
          <a:spcPct val="0"/>
        </a:spcAft>
        <a:defRPr sz="3200">
          <a:solidFill>
            <a:srgbClr val="CC0000"/>
          </a:solidFill>
          <a:latin typeface="Arial" charset="0"/>
          <a:ea typeface="MS PGothic" pitchFamily="34" charset="-128"/>
          <a:cs typeface="MS PGothic" charset="0"/>
        </a:defRPr>
      </a:lvl4pPr>
      <a:lvl5pPr algn="ctr" rtl="0" eaLnBrk="0" fontAlgn="base" hangingPunct="0">
        <a:spcBef>
          <a:spcPct val="0"/>
        </a:spcBef>
        <a:spcAft>
          <a:spcPct val="0"/>
        </a:spcAft>
        <a:defRPr sz="3200">
          <a:solidFill>
            <a:srgbClr val="CC0000"/>
          </a:solidFill>
          <a:latin typeface="Arial" charset="0"/>
          <a:ea typeface="MS PGothic" pitchFamily="34" charset="-128"/>
          <a:cs typeface="MS PGothic" charset="0"/>
        </a:defRPr>
      </a:lvl5pPr>
      <a:lvl6pPr marL="457200" algn="ctr" rtl="0" fontAlgn="base">
        <a:spcBef>
          <a:spcPct val="0"/>
        </a:spcBef>
        <a:spcAft>
          <a:spcPct val="0"/>
        </a:spcAft>
        <a:defRPr sz="3200">
          <a:solidFill>
            <a:srgbClr val="CC0000"/>
          </a:solidFill>
          <a:latin typeface="Arial" charset="0"/>
        </a:defRPr>
      </a:lvl6pPr>
      <a:lvl7pPr marL="914400" algn="ctr" rtl="0" fontAlgn="base">
        <a:spcBef>
          <a:spcPct val="0"/>
        </a:spcBef>
        <a:spcAft>
          <a:spcPct val="0"/>
        </a:spcAft>
        <a:defRPr sz="3200">
          <a:solidFill>
            <a:srgbClr val="CC0000"/>
          </a:solidFill>
          <a:latin typeface="Arial" charset="0"/>
        </a:defRPr>
      </a:lvl7pPr>
      <a:lvl8pPr marL="1371600" algn="ctr" rtl="0" fontAlgn="base">
        <a:spcBef>
          <a:spcPct val="0"/>
        </a:spcBef>
        <a:spcAft>
          <a:spcPct val="0"/>
        </a:spcAft>
        <a:defRPr sz="3200">
          <a:solidFill>
            <a:srgbClr val="CC0000"/>
          </a:solidFill>
          <a:latin typeface="Arial" charset="0"/>
        </a:defRPr>
      </a:lvl8pPr>
      <a:lvl9pPr marL="1828800" algn="ctr" rtl="0" fontAlgn="base">
        <a:spcBef>
          <a:spcPct val="0"/>
        </a:spcBef>
        <a:spcAft>
          <a:spcPct val="0"/>
        </a:spcAft>
        <a:defRPr sz="3200">
          <a:solidFill>
            <a:srgbClr val="CC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buckley@gmu.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fbuckley@gmu.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mailto:fbuckley@gmu.edu"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D1033F2C-ED9A-56EF-5EB7-DF47DB56C0D8}"/>
              </a:ext>
            </a:extLst>
          </p:cNvPr>
          <p:cNvSpPr>
            <a:spLocks noGrp="1" noChangeArrowheads="1"/>
          </p:cNvSpPr>
          <p:nvPr>
            <p:ph type="title"/>
          </p:nvPr>
        </p:nvSpPr>
        <p:spPr>
          <a:xfrm>
            <a:off x="574675" y="304800"/>
            <a:ext cx="8569325" cy="1219200"/>
          </a:xfrm>
        </p:spPr>
        <p:txBody>
          <a:bodyPr/>
          <a:lstStyle/>
          <a:p>
            <a:pPr eaLnBrk="1" hangingPunct="1"/>
            <a:r>
              <a:rPr lang="en-US" altLang="en-US"/>
              <a:t>George Mason School of Law</a:t>
            </a:r>
          </a:p>
        </p:txBody>
      </p:sp>
      <p:sp>
        <p:nvSpPr>
          <p:cNvPr id="15362" name="Rectangle 3">
            <a:extLst>
              <a:ext uri="{FF2B5EF4-FFF2-40B4-BE49-F238E27FC236}">
                <a16:creationId xmlns:a16="http://schemas.microsoft.com/office/drawing/2014/main" id="{B829A54E-8663-5994-F844-CFDD11C0154F}"/>
              </a:ext>
            </a:extLst>
          </p:cNvPr>
          <p:cNvSpPr>
            <a:spLocks noGrp="1" noChangeArrowheads="1"/>
          </p:cNvSpPr>
          <p:nvPr>
            <p:ph idx="1"/>
          </p:nvPr>
        </p:nvSpPr>
        <p:spPr/>
        <p:txBody>
          <a:bodyPr/>
          <a:lstStyle/>
          <a:p>
            <a:pPr marL="0" indent="0" algn="ctr" eaLnBrk="1" hangingPunct="1">
              <a:lnSpc>
                <a:spcPct val="90000"/>
              </a:lnSpc>
              <a:buNone/>
            </a:pPr>
            <a:endParaRPr lang="en-US" altLang="en-US" dirty="0"/>
          </a:p>
          <a:p>
            <a:pPr marL="0" indent="0" algn="ctr" eaLnBrk="1" hangingPunct="1">
              <a:lnSpc>
                <a:spcPct val="90000"/>
              </a:lnSpc>
              <a:buNone/>
            </a:pPr>
            <a:endParaRPr lang="en-US" altLang="en-US" dirty="0"/>
          </a:p>
          <a:p>
            <a:pPr marL="0" indent="0" algn="ctr" eaLnBrk="1" hangingPunct="1">
              <a:lnSpc>
                <a:spcPct val="90000"/>
              </a:lnSpc>
              <a:buNone/>
            </a:pPr>
            <a:r>
              <a:rPr lang="en-US" altLang="en-US" sz="4000" dirty="0">
                <a:solidFill>
                  <a:srgbClr val="C00000"/>
                </a:solidFill>
              </a:rPr>
              <a:t>Mid-term Exam</a:t>
            </a:r>
          </a:p>
          <a:p>
            <a:pPr algn="ctr" eaLnBrk="1" hangingPunct="1">
              <a:lnSpc>
                <a:spcPct val="90000"/>
              </a:lnSpc>
              <a:buFont typeface="Wingdings" pitchFamily="2" charset="2"/>
              <a:buNone/>
            </a:pPr>
            <a:endParaRPr lang="en-US" altLang="en-US" sz="2400" dirty="0"/>
          </a:p>
          <a:p>
            <a:pPr algn="ctr" eaLnBrk="1" hangingPunct="1">
              <a:lnSpc>
                <a:spcPct val="90000"/>
              </a:lnSpc>
              <a:buFont typeface="Wingdings" pitchFamily="2" charset="2"/>
              <a:buNone/>
            </a:pPr>
            <a:r>
              <a:rPr lang="en-US" altLang="en-US" sz="2400" dirty="0"/>
              <a:t>F.H. Buckley</a:t>
            </a:r>
          </a:p>
          <a:p>
            <a:pPr algn="ctr" eaLnBrk="1" hangingPunct="1">
              <a:lnSpc>
                <a:spcPct val="90000"/>
              </a:lnSpc>
              <a:buFont typeface="Wingdings" pitchFamily="2" charset="2"/>
              <a:buNone/>
            </a:pPr>
            <a:r>
              <a:rPr lang="en-US" altLang="en-US" dirty="0">
                <a:hlinkClick r:id="rId3"/>
              </a:rPr>
              <a:t>fbuckley@gmu.edu</a:t>
            </a:r>
            <a:endParaRPr lang="en-US" altLang="en-US" dirty="0"/>
          </a:p>
          <a:p>
            <a:pPr algn="ctr" eaLnBrk="1" hangingPunct="1">
              <a:lnSpc>
                <a:spcPct val="90000"/>
              </a:lnSpc>
              <a:buFont typeface="Wingdings" pitchFamily="2" charset="2"/>
              <a:buNone/>
            </a:pPr>
            <a:endParaRPr lang="en-US" altLang="en-US" dirty="0"/>
          </a:p>
        </p:txBody>
      </p:sp>
      <p:sp>
        <p:nvSpPr>
          <p:cNvPr id="15363" name="Slide Number Placeholder 5">
            <a:extLst>
              <a:ext uri="{FF2B5EF4-FFF2-40B4-BE49-F238E27FC236}">
                <a16:creationId xmlns:a16="http://schemas.microsoft.com/office/drawing/2014/main" id="{5399B9F8-23AE-31BD-9628-FEC26263E63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B3042ECD-2632-CB46-86E1-D3BECFB5495A}" type="slidenum">
              <a:rPr lang="en-US" altLang="en-US" sz="1200" smtClean="0">
                <a:latin typeface="Verdana" panose="020B0604030504040204" pitchFamily="34" charset="0"/>
              </a:rPr>
              <a:pPr>
                <a:spcBef>
                  <a:spcPct val="0"/>
                </a:spcBef>
                <a:buFontTx/>
                <a:buNone/>
              </a:pPr>
              <a:t>1</a:t>
            </a:fld>
            <a:endParaRPr lang="en-US" altLang="en-US" sz="1200">
              <a:latin typeface="Verdana" panose="020B0604030504040204" pitchFamily="34" charset="0"/>
            </a:endParaRPr>
          </a:p>
        </p:txBody>
      </p:sp>
    </p:spTree>
    <p:extLst>
      <p:ext uri="{BB962C8B-B14F-4D97-AF65-F5344CB8AC3E}">
        <p14:creationId xmlns:p14="http://schemas.microsoft.com/office/powerpoint/2010/main" val="277867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AA348B26-408E-18EE-C843-CA574D951976}"/>
              </a:ext>
            </a:extLst>
          </p:cNvPr>
          <p:cNvSpPr>
            <a:spLocks noGrp="1" noChangeArrowheads="1"/>
          </p:cNvSpPr>
          <p:nvPr>
            <p:ph type="title"/>
          </p:nvPr>
        </p:nvSpPr>
        <p:spPr/>
        <p:txBody>
          <a:bodyPr/>
          <a:lstStyle/>
          <a:p>
            <a:r>
              <a:rPr lang="en-US" altLang="en-US">
                <a:solidFill>
                  <a:schemeClr val="tx1"/>
                </a:solidFill>
              </a:rPr>
              <a:t>Contractarianism</a:t>
            </a:r>
          </a:p>
        </p:txBody>
      </p:sp>
      <p:sp>
        <p:nvSpPr>
          <p:cNvPr id="133122" name="Rectangle 3">
            <a:extLst>
              <a:ext uri="{FF2B5EF4-FFF2-40B4-BE49-F238E27FC236}">
                <a16:creationId xmlns:a16="http://schemas.microsoft.com/office/drawing/2014/main" id="{C47A6288-B422-F1D7-1A8C-C5D6D0F84DFC}"/>
              </a:ext>
            </a:extLst>
          </p:cNvPr>
          <p:cNvSpPr>
            <a:spLocks noGrp="1" noChangeArrowheads="1"/>
          </p:cNvSpPr>
          <p:nvPr>
            <p:ph idx="1"/>
          </p:nvPr>
        </p:nvSpPr>
        <p:spPr>
          <a:xfrm>
            <a:off x="914400" y="1530350"/>
            <a:ext cx="8229600" cy="4525963"/>
          </a:xfrm>
        </p:spPr>
        <p:txBody>
          <a:bodyPr/>
          <a:lstStyle/>
          <a:p>
            <a:pPr>
              <a:lnSpc>
                <a:spcPct val="90000"/>
              </a:lnSpc>
              <a:buFont typeface="Wingdings" pitchFamily="2" charset="2"/>
              <a:buChar char="o"/>
              <a:defRPr/>
            </a:pPr>
            <a:r>
              <a:rPr lang="en-US" altLang="en-US" dirty="0"/>
              <a:t>Does law matter if one can bargain around it?</a:t>
            </a:r>
          </a:p>
          <a:p>
            <a:pPr marL="0" indent="0">
              <a:lnSpc>
                <a:spcPct val="90000"/>
              </a:lnSpc>
              <a:buNone/>
              <a:defRPr/>
            </a:pPr>
            <a:endParaRPr lang="en-US" altLang="en-US" dirty="0"/>
          </a:p>
          <a:p>
            <a:pPr>
              <a:lnSpc>
                <a:spcPct val="90000"/>
              </a:lnSpc>
              <a:buFont typeface="Wingdings" pitchFamily="2" charset="2"/>
              <a:buChar char="o"/>
              <a:defRPr/>
            </a:pPr>
            <a:r>
              <a:rPr lang="en-US" altLang="en-US" dirty="0"/>
              <a:t>The Coase Theorem as a </a:t>
            </a:r>
            <a:r>
              <a:rPr lang="en-US" altLang="en-US" dirty="0">
                <a:solidFill>
                  <a:srgbClr val="C00000"/>
                </a:solidFill>
              </a:rPr>
              <a:t>legal irrelevance proposition</a:t>
            </a:r>
          </a:p>
          <a:p>
            <a:pPr>
              <a:lnSpc>
                <a:spcPct val="90000"/>
              </a:lnSpc>
              <a:buFont typeface="Wingdings" pitchFamily="2" charset="2"/>
              <a:buChar char="o"/>
              <a:defRPr/>
            </a:pPr>
            <a:endParaRPr lang="en-US" altLang="en-US" dirty="0">
              <a:solidFill>
                <a:srgbClr val="C00000"/>
              </a:solidFill>
            </a:endParaRPr>
          </a:p>
          <a:p>
            <a:pPr>
              <a:lnSpc>
                <a:spcPct val="90000"/>
              </a:lnSpc>
              <a:buFont typeface="Wingdings" pitchFamily="2" charset="2"/>
              <a:buChar char="o"/>
              <a:defRPr/>
            </a:pPr>
            <a:r>
              <a:rPr lang="en-US" altLang="en-US" dirty="0">
                <a:solidFill>
                  <a:srgbClr val="C00000"/>
                </a:solidFill>
              </a:rPr>
              <a:t> Does this argue for a presumption in favor of market solutions?</a:t>
            </a:r>
          </a:p>
          <a:p>
            <a:pPr>
              <a:lnSpc>
                <a:spcPct val="90000"/>
              </a:lnSpc>
              <a:buFont typeface="Wingdings" pitchFamily="2" charset="2"/>
              <a:buChar char="o"/>
              <a:defRPr/>
            </a:pPr>
            <a:endParaRPr lang="en-US" altLang="en-US" i="1" dirty="0">
              <a:solidFill>
                <a:srgbClr val="C00000"/>
              </a:solidFill>
            </a:endParaRPr>
          </a:p>
          <a:p>
            <a:pPr marL="0" indent="0">
              <a:lnSpc>
                <a:spcPct val="90000"/>
              </a:lnSpc>
              <a:buFontTx/>
              <a:buNone/>
              <a:defRPr/>
            </a:pPr>
            <a:endParaRPr lang="en-US" altLang="en-US" dirty="0"/>
          </a:p>
        </p:txBody>
      </p:sp>
      <p:sp>
        <p:nvSpPr>
          <p:cNvPr id="60419" name="Slide Number Placeholder 5">
            <a:extLst>
              <a:ext uri="{FF2B5EF4-FFF2-40B4-BE49-F238E27FC236}">
                <a16:creationId xmlns:a16="http://schemas.microsoft.com/office/drawing/2014/main" id="{49814AD3-639A-EC55-77C0-4736857052B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050B0B5E-F418-CC4F-8DF2-4459EBA6FBA8}" type="slidenum">
              <a:rPr lang="en-US" altLang="en-US" sz="1200" smtClean="0">
                <a:latin typeface="Verdana" panose="020B0604030504040204" pitchFamily="34" charset="0"/>
              </a:rPr>
              <a:pPr>
                <a:spcBef>
                  <a:spcPct val="0"/>
                </a:spcBef>
                <a:buFontTx/>
                <a:buNone/>
              </a:pPr>
              <a:t>10</a:t>
            </a:fld>
            <a:endParaRPr lang="en-US" altLang="en-US" sz="1200">
              <a:latin typeface="Verdana" panose="020B0604030504040204" pitchFamily="34" charset="0"/>
            </a:endParaRPr>
          </a:p>
        </p:txBody>
      </p:sp>
    </p:spTree>
    <p:extLst>
      <p:ext uri="{BB962C8B-B14F-4D97-AF65-F5344CB8AC3E}">
        <p14:creationId xmlns:p14="http://schemas.microsoft.com/office/powerpoint/2010/main" val="2011111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9E8EB-63A9-FCEA-7C3A-EF4196CD0ED2}"/>
              </a:ext>
            </a:extLst>
          </p:cNvPr>
          <p:cNvSpPr>
            <a:spLocks noGrp="1"/>
          </p:cNvSpPr>
          <p:nvPr>
            <p:ph type="title"/>
          </p:nvPr>
        </p:nvSpPr>
        <p:spPr/>
        <p:txBody>
          <a:bodyPr/>
          <a:lstStyle/>
          <a:p>
            <a:pPr>
              <a:defRPr/>
            </a:pPr>
            <a:r>
              <a:rPr lang="en-US" dirty="0">
                <a:solidFill>
                  <a:srgbClr val="C00000"/>
                </a:solidFill>
                <a:ea typeface="+mj-ea"/>
                <a:cs typeface="+mj-cs"/>
              </a:rPr>
              <a:t>So what are transaction costs?</a:t>
            </a:r>
          </a:p>
        </p:txBody>
      </p:sp>
      <p:sp>
        <p:nvSpPr>
          <p:cNvPr id="62466" name="Content Placeholder 5">
            <a:extLst>
              <a:ext uri="{FF2B5EF4-FFF2-40B4-BE49-F238E27FC236}">
                <a16:creationId xmlns:a16="http://schemas.microsoft.com/office/drawing/2014/main" id="{E32889D9-F651-922A-8B25-C8F8DA9E1656}"/>
              </a:ext>
            </a:extLst>
          </p:cNvPr>
          <p:cNvSpPr>
            <a:spLocks noGrp="1" noChangeArrowheads="1"/>
          </p:cNvSpPr>
          <p:nvPr>
            <p:ph idx="1"/>
          </p:nvPr>
        </p:nvSpPr>
        <p:spPr/>
        <p:txBody>
          <a:bodyPr/>
          <a:lstStyle/>
          <a:p>
            <a:r>
              <a:rPr lang="en-US" altLang="en-US"/>
              <a:t>Give examples of things that get in the way of bargaining</a:t>
            </a:r>
          </a:p>
        </p:txBody>
      </p:sp>
      <p:sp>
        <p:nvSpPr>
          <p:cNvPr id="62467" name="Slide Number Placeholder 3">
            <a:extLst>
              <a:ext uri="{FF2B5EF4-FFF2-40B4-BE49-F238E27FC236}">
                <a16:creationId xmlns:a16="http://schemas.microsoft.com/office/drawing/2014/main" id="{28C95495-7F16-FE96-9E6D-987F5297553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73306E05-D545-2147-BADD-2F0CCF08554F}" type="slidenum">
              <a:rPr lang="en-US" altLang="en-US" sz="1200" smtClean="0">
                <a:latin typeface="Verdana" panose="020B0604030504040204" pitchFamily="34" charset="0"/>
              </a:rPr>
              <a:pPr>
                <a:spcBef>
                  <a:spcPct val="0"/>
                </a:spcBef>
                <a:buFontTx/>
                <a:buNone/>
              </a:pPr>
              <a:t>11</a:t>
            </a:fld>
            <a:endParaRPr lang="en-US" altLang="en-US" sz="1200">
              <a:latin typeface="Verdana" panose="020B0604030504040204" pitchFamily="34" charset="0"/>
            </a:endParaRPr>
          </a:p>
        </p:txBody>
      </p:sp>
    </p:spTree>
    <p:extLst>
      <p:ext uri="{BB962C8B-B14F-4D97-AF65-F5344CB8AC3E}">
        <p14:creationId xmlns:p14="http://schemas.microsoft.com/office/powerpoint/2010/main" val="849940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C8CC1-A915-13FE-E8E9-25E31CD0770D}"/>
              </a:ext>
            </a:extLst>
          </p:cNvPr>
          <p:cNvSpPr>
            <a:spLocks noGrp="1"/>
          </p:cNvSpPr>
          <p:nvPr>
            <p:ph type="title"/>
          </p:nvPr>
        </p:nvSpPr>
        <p:spPr/>
        <p:txBody>
          <a:bodyPr/>
          <a:lstStyle/>
          <a:p>
            <a:pPr>
              <a:defRPr/>
            </a:pPr>
            <a:r>
              <a:rPr lang="en-US" dirty="0">
                <a:solidFill>
                  <a:schemeClr val="tx1"/>
                </a:solidFill>
                <a:ea typeface="+mj-ea"/>
                <a:cs typeface="+mj-cs"/>
              </a:rPr>
              <a:t>So what are transaction costs?</a:t>
            </a:r>
          </a:p>
        </p:txBody>
      </p:sp>
      <p:sp>
        <p:nvSpPr>
          <p:cNvPr id="63490" name="Content Placeholder 5">
            <a:extLst>
              <a:ext uri="{FF2B5EF4-FFF2-40B4-BE49-F238E27FC236}">
                <a16:creationId xmlns:a16="http://schemas.microsoft.com/office/drawing/2014/main" id="{8448FDF5-D8E9-6337-DFE4-B17720A9B8DA}"/>
              </a:ext>
            </a:extLst>
          </p:cNvPr>
          <p:cNvSpPr>
            <a:spLocks noGrp="1" noChangeArrowheads="1"/>
          </p:cNvSpPr>
          <p:nvPr>
            <p:ph idx="1"/>
          </p:nvPr>
        </p:nvSpPr>
        <p:spPr/>
        <p:txBody>
          <a:bodyPr/>
          <a:lstStyle/>
          <a:p>
            <a:r>
              <a:rPr lang="en-US" altLang="en-US">
                <a:solidFill>
                  <a:srgbClr val="C00000"/>
                </a:solidFill>
              </a:rPr>
              <a:t>Too many parties. Eg, pollution</a:t>
            </a:r>
          </a:p>
        </p:txBody>
      </p:sp>
      <p:sp>
        <p:nvSpPr>
          <p:cNvPr id="63491" name="Slide Number Placeholder 3">
            <a:extLst>
              <a:ext uri="{FF2B5EF4-FFF2-40B4-BE49-F238E27FC236}">
                <a16:creationId xmlns:a16="http://schemas.microsoft.com/office/drawing/2014/main" id="{0BA973CC-ADAF-DD12-80A4-1042F03B240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A062BD4A-D6D2-0749-8ED3-FCBFD07660D4}" type="slidenum">
              <a:rPr lang="en-US" altLang="en-US" sz="1200" smtClean="0">
                <a:latin typeface="Verdana" panose="020B0604030504040204" pitchFamily="34" charset="0"/>
              </a:rPr>
              <a:pPr>
                <a:spcBef>
                  <a:spcPct val="0"/>
                </a:spcBef>
                <a:buFontTx/>
                <a:buNone/>
              </a:pPr>
              <a:t>12</a:t>
            </a:fld>
            <a:endParaRPr lang="en-US" altLang="en-US" sz="1200">
              <a:latin typeface="Verdana" panose="020B0604030504040204" pitchFamily="34" charset="0"/>
            </a:endParaRPr>
          </a:p>
        </p:txBody>
      </p:sp>
      <p:pic>
        <p:nvPicPr>
          <p:cNvPr id="63492" name="Picture 2">
            <a:extLst>
              <a:ext uri="{FF2B5EF4-FFF2-40B4-BE49-F238E27FC236}">
                <a16:creationId xmlns:a16="http://schemas.microsoft.com/office/drawing/2014/main" id="{7E4E95C7-46D3-E0EB-7BB6-4A29557641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86000"/>
            <a:ext cx="57658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6965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F4E2D-01AD-8B1A-4513-AAFA84D9103B}"/>
              </a:ext>
            </a:extLst>
          </p:cNvPr>
          <p:cNvSpPr>
            <a:spLocks noGrp="1"/>
          </p:cNvSpPr>
          <p:nvPr>
            <p:ph type="title"/>
          </p:nvPr>
        </p:nvSpPr>
        <p:spPr/>
        <p:txBody>
          <a:bodyPr/>
          <a:lstStyle/>
          <a:p>
            <a:pPr>
              <a:defRPr/>
            </a:pPr>
            <a:r>
              <a:rPr lang="en-US" dirty="0">
                <a:solidFill>
                  <a:schemeClr val="tx1"/>
                </a:solidFill>
                <a:ea typeface="+mj-ea"/>
                <a:cs typeface="+mj-cs"/>
              </a:rPr>
              <a:t>So what are transaction costs?</a:t>
            </a:r>
          </a:p>
        </p:txBody>
      </p:sp>
      <p:sp>
        <p:nvSpPr>
          <p:cNvPr id="64514" name="Content Placeholder 5">
            <a:extLst>
              <a:ext uri="{FF2B5EF4-FFF2-40B4-BE49-F238E27FC236}">
                <a16:creationId xmlns:a16="http://schemas.microsoft.com/office/drawing/2014/main" id="{E499A59E-A41C-11C1-1A6F-00D38D3A45F1}"/>
              </a:ext>
            </a:extLst>
          </p:cNvPr>
          <p:cNvSpPr>
            <a:spLocks noGrp="1" noChangeArrowheads="1"/>
          </p:cNvSpPr>
          <p:nvPr>
            <p:ph idx="1"/>
          </p:nvPr>
        </p:nvSpPr>
        <p:spPr/>
        <p:txBody>
          <a:bodyPr/>
          <a:lstStyle/>
          <a:p>
            <a:r>
              <a:rPr lang="en-US" altLang="en-US">
                <a:solidFill>
                  <a:srgbClr val="C00000"/>
                </a:solidFill>
              </a:rPr>
              <a:t>Emergencies: No time to bargain</a:t>
            </a:r>
          </a:p>
        </p:txBody>
      </p:sp>
      <p:sp>
        <p:nvSpPr>
          <p:cNvPr id="64515" name="Slide Number Placeholder 3">
            <a:extLst>
              <a:ext uri="{FF2B5EF4-FFF2-40B4-BE49-F238E27FC236}">
                <a16:creationId xmlns:a16="http://schemas.microsoft.com/office/drawing/2014/main" id="{8A64D282-003E-EFA6-C85F-812AD5D164A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31610A6-62BF-184C-80FA-81B221DEF2E6}" type="slidenum">
              <a:rPr lang="en-US" altLang="en-US" sz="1200" smtClean="0">
                <a:latin typeface="Verdana" panose="020B0604030504040204" pitchFamily="34" charset="0"/>
              </a:rPr>
              <a:pPr>
                <a:spcBef>
                  <a:spcPct val="0"/>
                </a:spcBef>
                <a:buFontTx/>
                <a:buNone/>
              </a:pPr>
              <a:t>13</a:t>
            </a:fld>
            <a:endParaRPr lang="en-US" altLang="en-US" sz="1200">
              <a:latin typeface="Verdana" panose="020B0604030504040204" pitchFamily="34" charset="0"/>
            </a:endParaRPr>
          </a:p>
        </p:txBody>
      </p:sp>
      <p:pic>
        <p:nvPicPr>
          <p:cNvPr id="64516" name="Picture 2">
            <a:extLst>
              <a:ext uri="{FF2B5EF4-FFF2-40B4-BE49-F238E27FC236}">
                <a16:creationId xmlns:a16="http://schemas.microsoft.com/office/drawing/2014/main" id="{B6CFE4EB-87AA-EABE-50B4-1A89D38515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2667000"/>
            <a:ext cx="9139237" cy="42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8815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AD8A9-9E15-FB47-577C-03972563BCF7}"/>
              </a:ext>
            </a:extLst>
          </p:cNvPr>
          <p:cNvSpPr>
            <a:spLocks noGrp="1"/>
          </p:cNvSpPr>
          <p:nvPr>
            <p:ph type="title"/>
          </p:nvPr>
        </p:nvSpPr>
        <p:spPr/>
        <p:txBody>
          <a:bodyPr/>
          <a:lstStyle/>
          <a:p>
            <a:pPr>
              <a:defRPr/>
            </a:pPr>
            <a:r>
              <a:rPr lang="en-US" dirty="0">
                <a:solidFill>
                  <a:schemeClr val="tx1"/>
                </a:solidFill>
                <a:ea typeface="+mj-ea"/>
                <a:cs typeface="+mj-cs"/>
              </a:rPr>
              <a:t>So what are transaction costs?</a:t>
            </a:r>
          </a:p>
        </p:txBody>
      </p:sp>
      <p:sp>
        <p:nvSpPr>
          <p:cNvPr id="65538" name="Content Placeholder 5">
            <a:extLst>
              <a:ext uri="{FF2B5EF4-FFF2-40B4-BE49-F238E27FC236}">
                <a16:creationId xmlns:a16="http://schemas.microsoft.com/office/drawing/2014/main" id="{98E51312-CA50-25B4-C68C-A7DC487F2078}"/>
              </a:ext>
            </a:extLst>
          </p:cNvPr>
          <p:cNvSpPr>
            <a:spLocks noGrp="1" noChangeArrowheads="1"/>
          </p:cNvSpPr>
          <p:nvPr>
            <p:ph idx="1"/>
          </p:nvPr>
        </p:nvSpPr>
        <p:spPr/>
        <p:txBody>
          <a:bodyPr/>
          <a:lstStyle/>
          <a:p>
            <a:r>
              <a:rPr lang="en-US" altLang="en-US">
                <a:solidFill>
                  <a:srgbClr val="C00000"/>
                </a:solidFill>
              </a:rPr>
              <a:t>Information processing problems</a:t>
            </a:r>
          </a:p>
        </p:txBody>
      </p:sp>
      <p:sp>
        <p:nvSpPr>
          <p:cNvPr id="65539" name="Slide Number Placeholder 3">
            <a:extLst>
              <a:ext uri="{FF2B5EF4-FFF2-40B4-BE49-F238E27FC236}">
                <a16:creationId xmlns:a16="http://schemas.microsoft.com/office/drawing/2014/main" id="{F85C732B-D0CA-82A3-B544-9F059F6C7C2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6ABA019-3D62-D748-ADBB-709E5E154ADB}" type="slidenum">
              <a:rPr lang="en-US" altLang="en-US" sz="1200" smtClean="0">
                <a:latin typeface="Verdana" panose="020B0604030504040204" pitchFamily="34" charset="0"/>
              </a:rPr>
              <a:pPr>
                <a:spcBef>
                  <a:spcPct val="0"/>
                </a:spcBef>
                <a:buFontTx/>
                <a:buNone/>
              </a:pPr>
              <a:t>14</a:t>
            </a:fld>
            <a:endParaRPr lang="en-US" altLang="en-US" sz="1200">
              <a:latin typeface="Verdana" panose="020B0604030504040204" pitchFamily="34" charset="0"/>
            </a:endParaRPr>
          </a:p>
        </p:txBody>
      </p:sp>
      <p:pic>
        <p:nvPicPr>
          <p:cNvPr id="65540" name="Picture 2">
            <a:extLst>
              <a:ext uri="{FF2B5EF4-FFF2-40B4-BE49-F238E27FC236}">
                <a16:creationId xmlns:a16="http://schemas.microsoft.com/office/drawing/2014/main" id="{8C738EDA-A336-F324-FDFB-80F028962F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7163" y="2436813"/>
            <a:ext cx="6116637" cy="442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4197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1BEAF-8F53-C5D6-A48E-0F44BC838AE9}"/>
              </a:ext>
            </a:extLst>
          </p:cNvPr>
          <p:cNvSpPr>
            <a:spLocks noGrp="1"/>
          </p:cNvSpPr>
          <p:nvPr>
            <p:ph type="title"/>
          </p:nvPr>
        </p:nvSpPr>
        <p:spPr/>
        <p:txBody>
          <a:bodyPr/>
          <a:lstStyle/>
          <a:p>
            <a:pPr>
              <a:defRPr/>
            </a:pPr>
            <a:r>
              <a:rPr lang="en-US" dirty="0">
                <a:solidFill>
                  <a:srgbClr val="C00000"/>
                </a:solidFill>
                <a:ea typeface="+mj-ea"/>
                <a:cs typeface="+mj-cs"/>
              </a:rPr>
              <a:t>Illegal contracts</a:t>
            </a:r>
          </a:p>
        </p:txBody>
      </p:sp>
      <p:sp>
        <p:nvSpPr>
          <p:cNvPr id="67586" name="Slide Number Placeholder 3">
            <a:extLst>
              <a:ext uri="{FF2B5EF4-FFF2-40B4-BE49-F238E27FC236}">
                <a16:creationId xmlns:a16="http://schemas.microsoft.com/office/drawing/2014/main" id="{AB0FBCCA-FD8D-7A8E-FA2B-7DF3BF42CDC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3244DDA4-5E58-D744-9242-D65A1ABEA31B}" type="slidenum">
              <a:rPr lang="en-US" altLang="en-US" sz="1200" smtClean="0">
                <a:latin typeface="Verdana" panose="020B0604030504040204" pitchFamily="34" charset="0"/>
              </a:rPr>
              <a:pPr>
                <a:spcBef>
                  <a:spcPct val="0"/>
                </a:spcBef>
                <a:buFontTx/>
                <a:buNone/>
              </a:pPr>
              <a:t>15</a:t>
            </a:fld>
            <a:endParaRPr lang="en-US" altLang="en-US" sz="1200">
              <a:latin typeface="Verdana" panose="020B0604030504040204" pitchFamily="34" charset="0"/>
            </a:endParaRPr>
          </a:p>
        </p:txBody>
      </p:sp>
      <p:pic>
        <p:nvPicPr>
          <p:cNvPr id="67587" name="Picture 2">
            <a:extLst>
              <a:ext uri="{FF2B5EF4-FFF2-40B4-BE49-F238E27FC236}">
                <a16:creationId xmlns:a16="http://schemas.microsoft.com/office/drawing/2014/main" id="{9AAAC049-8AC3-D755-280C-3A43C762C59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1676400"/>
            <a:ext cx="7315200" cy="4067175"/>
          </a:xfrm>
          <a:noFill/>
          <a:ln>
            <a:solidFill>
              <a:srgbClr val="A3B2C1"/>
            </a:solidFill>
            <a:miter lim="800000"/>
            <a:headEnd/>
            <a:tailEnd/>
          </a:ln>
        </p:spPr>
      </p:pic>
    </p:spTree>
    <p:extLst>
      <p:ext uri="{BB962C8B-B14F-4D97-AF65-F5344CB8AC3E}">
        <p14:creationId xmlns:p14="http://schemas.microsoft.com/office/powerpoint/2010/main" val="2464052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AFBFC"/>
            </a:gs>
            <a:gs pos="74001">
              <a:srgbClr val="D6DCE3"/>
            </a:gs>
            <a:gs pos="83000">
              <a:srgbClr val="D6DCE3"/>
            </a:gs>
            <a:gs pos="100000">
              <a:srgbClr val="E3E8EC"/>
            </a:gs>
          </a:gsLst>
          <a:lin ang="5400000" scaled="1"/>
        </a:gradFill>
        <a:effectLst/>
      </p:bgPr>
    </p:bg>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E34477C8-0223-859E-1D78-462C07A763AC}"/>
              </a:ext>
            </a:extLst>
          </p:cNvPr>
          <p:cNvSpPr>
            <a:spLocks noGrp="1" noChangeArrowheads="1"/>
          </p:cNvSpPr>
          <p:nvPr>
            <p:ph type="title"/>
          </p:nvPr>
        </p:nvSpPr>
        <p:spPr/>
        <p:txBody>
          <a:bodyPr/>
          <a:lstStyle/>
          <a:p>
            <a:r>
              <a:rPr lang="en-US" altLang="en-US"/>
              <a:t>The refinement of the classic conception of contracts</a:t>
            </a:r>
          </a:p>
        </p:txBody>
      </p:sp>
      <p:sp>
        <p:nvSpPr>
          <p:cNvPr id="17411" name="Content Placeholder 2">
            <a:extLst>
              <a:ext uri="{FF2B5EF4-FFF2-40B4-BE49-F238E27FC236}">
                <a16:creationId xmlns:a16="http://schemas.microsoft.com/office/drawing/2014/main" id="{77E3DE21-C371-F833-FA0D-0A2FD8C40940}"/>
              </a:ext>
            </a:extLst>
          </p:cNvPr>
          <p:cNvSpPr>
            <a:spLocks noGrp="1" noChangeArrowheads="1"/>
          </p:cNvSpPr>
          <p:nvPr>
            <p:ph idx="1"/>
          </p:nvPr>
        </p:nvSpPr>
        <p:spPr/>
        <p:txBody>
          <a:bodyPr/>
          <a:lstStyle/>
          <a:p>
            <a:endParaRPr lang="en-US" altLang="en-US" dirty="0"/>
          </a:p>
          <a:p>
            <a:r>
              <a:rPr lang="en-US" altLang="en-US" dirty="0"/>
              <a:t>Promissory Estoppel now</a:t>
            </a:r>
          </a:p>
          <a:p>
            <a:r>
              <a:rPr lang="en-US" altLang="en-US" dirty="0"/>
              <a:t>Relational Contracts later</a:t>
            </a:r>
          </a:p>
        </p:txBody>
      </p:sp>
      <p:sp>
        <p:nvSpPr>
          <p:cNvPr id="17412" name="Slide Number Placeholder 3">
            <a:extLst>
              <a:ext uri="{FF2B5EF4-FFF2-40B4-BE49-F238E27FC236}">
                <a16:creationId xmlns:a16="http://schemas.microsoft.com/office/drawing/2014/main" id="{2C7DB45E-7276-3EDC-AA1E-587C208E1EF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B893E31C-2DA1-1641-A882-FCBB3419DE4C}" type="slidenum">
              <a:rPr lang="en-US" altLang="en-US" sz="1200" smtClean="0">
                <a:latin typeface="Verdana" panose="020B0604030504040204" pitchFamily="34" charset="0"/>
              </a:rPr>
              <a:pPr>
                <a:spcBef>
                  <a:spcPct val="0"/>
                </a:spcBef>
                <a:buFontTx/>
                <a:buNone/>
              </a:pPr>
              <a:t>16</a:t>
            </a:fld>
            <a:endParaRPr lang="en-US" altLang="en-US" sz="1200">
              <a:latin typeface="Verdana" panose="020B060403050404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CD0CB73F-EB68-86D9-2281-3799174838F3}"/>
              </a:ext>
            </a:extLst>
          </p:cNvPr>
          <p:cNvSpPr>
            <a:spLocks noGrp="1" noChangeArrowheads="1"/>
          </p:cNvSpPr>
          <p:nvPr>
            <p:ph type="title"/>
          </p:nvPr>
        </p:nvSpPr>
        <p:spPr/>
        <p:txBody>
          <a:bodyPr/>
          <a:lstStyle/>
          <a:p>
            <a:r>
              <a:rPr lang="en-US" altLang="en-US"/>
              <a:t>When should a promise be legally binding?</a:t>
            </a:r>
          </a:p>
        </p:txBody>
      </p:sp>
      <p:sp>
        <p:nvSpPr>
          <p:cNvPr id="3" name="Content Placeholder 2">
            <a:extLst>
              <a:ext uri="{FF2B5EF4-FFF2-40B4-BE49-F238E27FC236}">
                <a16:creationId xmlns:a16="http://schemas.microsoft.com/office/drawing/2014/main" id="{0E29AC58-E2C7-3F00-E070-2CAA26A2EDDD}"/>
              </a:ext>
            </a:extLst>
          </p:cNvPr>
          <p:cNvSpPr>
            <a:spLocks noGrp="1"/>
          </p:cNvSpPr>
          <p:nvPr>
            <p:ph idx="1"/>
          </p:nvPr>
        </p:nvSpPr>
        <p:spPr/>
        <p:txBody>
          <a:bodyPr/>
          <a:lstStyle/>
          <a:p>
            <a:pPr>
              <a:defRPr/>
            </a:pPr>
            <a:endParaRPr lang="en-US" dirty="0"/>
          </a:p>
          <a:p>
            <a:pPr>
              <a:defRPr/>
            </a:pPr>
            <a:r>
              <a:rPr lang="en-US" dirty="0">
                <a:solidFill>
                  <a:srgbClr val="C00000"/>
                </a:solidFill>
              </a:rPr>
              <a:t>I promise to do x, but never intend to perform. I know that you will rely on the promise to your detriment. And you do so.</a:t>
            </a:r>
          </a:p>
          <a:p>
            <a:pPr>
              <a:defRPr/>
            </a:pPr>
            <a:r>
              <a:rPr lang="en-US" dirty="0">
                <a:solidFill>
                  <a:srgbClr val="C00000"/>
                </a:solidFill>
              </a:rPr>
              <a:t>There is no consideration for the promise</a:t>
            </a:r>
          </a:p>
          <a:p>
            <a:pPr>
              <a:defRPr/>
            </a:pPr>
            <a:r>
              <a:rPr lang="en-US" dirty="0">
                <a:solidFill>
                  <a:srgbClr val="C00000"/>
                </a:solidFill>
              </a:rPr>
              <a:t>After you rely, I laugh at you and call you a sucker.</a:t>
            </a:r>
          </a:p>
          <a:p>
            <a:pPr marL="0" indent="0">
              <a:buFontTx/>
              <a:buNone/>
              <a:defRPr/>
            </a:pPr>
            <a:endParaRPr lang="en-US" dirty="0">
              <a:solidFill>
                <a:srgbClr val="C00000"/>
              </a:solidFill>
            </a:endParaRPr>
          </a:p>
        </p:txBody>
      </p:sp>
      <p:sp>
        <p:nvSpPr>
          <p:cNvPr id="18435" name="Slide Number Placeholder 3">
            <a:extLst>
              <a:ext uri="{FF2B5EF4-FFF2-40B4-BE49-F238E27FC236}">
                <a16:creationId xmlns:a16="http://schemas.microsoft.com/office/drawing/2014/main" id="{ED7EAA8C-20AA-E244-5122-64E6D2191869}"/>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2786E9B1-72F5-364C-AA5E-D81DC328235C}" type="slidenum">
              <a:rPr lang="en-US" altLang="en-US" sz="1200" smtClean="0">
                <a:latin typeface="Verdana" panose="020B0604030504040204" pitchFamily="34" charset="0"/>
              </a:rPr>
              <a:pPr>
                <a:spcBef>
                  <a:spcPct val="0"/>
                </a:spcBef>
                <a:buFontTx/>
                <a:buNone/>
              </a:pPr>
              <a:t>17</a:t>
            </a:fld>
            <a:endParaRPr lang="en-US" altLang="en-US" sz="1200">
              <a:latin typeface="Verdana" panose="020B060403050404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AFBFC"/>
            </a:gs>
            <a:gs pos="74001">
              <a:srgbClr val="D6DCE3"/>
            </a:gs>
            <a:gs pos="83000">
              <a:srgbClr val="D6DCE3"/>
            </a:gs>
            <a:gs pos="100000">
              <a:srgbClr val="E3E8EC"/>
            </a:gs>
          </a:gsLst>
          <a:lin ang="5400000" scaled="1"/>
        </a:gradFill>
        <a:effectLst/>
      </p:bgPr>
    </p:bg>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1C107D11-A7F3-F5A3-DC72-6AFCC634EE36}"/>
              </a:ext>
            </a:extLst>
          </p:cNvPr>
          <p:cNvSpPr>
            <a:spLocks noGrp="1" noChangeArrowheads="1"/>
          </p:cNvSpPr>
          <p:nvPr>
            <p:ph type="title"/>
          </p:nvPr>
        </p:nvSpPr>
        <p:spPr/>
        <p:txBody>
          <a:bodyPr/>
          <a:lstStyle/>
          <a:p>
            <a:r>
              <a:rPr lang="en-US" altLang="en-US">
                <a:solidFill>
                  <a:srgbClr val="B90000"/>
                </a:solidFill>
              </a:rPr>
              <a:t>Restatement § 90(1):</a:t>
            </a:r>
            <a:br>
              <a:rPr lang="en-US" altLang="en-US">
                <a:solidFill>
                  <a:srgbClr val="B90000"/>
                </a:solidFill>
              </a:rPr>
            </a:br>
            <a:endParaRPr lang="en-US" altLang="en-US">
              <a:solidFill>
                <a:srgbClr val="B90000"/>
              </a:solidFill>
            </a:endParaRPr>
          </a:p>
        </p:txBody>
      </p:sp>
      <p:sp>
        <p:nvSpPr>
          <p:cNvPr id="19459" name="Content Placeholder 2">
            <a:extLst>
              <a:ext uri="{FF2B5EF4-FFF2-40B4-BE49-F238E27FC236}">
                <a16:creationId xmlns:a16="http://schemas.microsoft.com/office/drawing/2014/main" id="{854CB0CB-086E-8872-63EF-F34547AE5555}"/>
              </a:ext>
            </a:extLst>
          </p:cNvPr>
          <p:cNvSpPr>
            <a:spLocks noGrp="1" noChangeArrowheads="1"/>
          </p:cNvSpPr>
          <p:nvPr>
            <p:ph idx="1"/>
          </p:nvPr>
        </p:nvSpPr>
        <p:spPr/>
        <p:txBody>
          <a:bodyPr/>
          <a:lstStyle/>
          <a:p>
            <a:r>
              <a:rPr lang="en-US" altLang="en-US" sz="2800"/>
              <a:t>A promise which:</a:t>
            </a:r>
          </a:p>
          <a:p>
            <a:pPr lvl="1"/>
            <a:r>
              <a:rPr lang="en-US" altLang="en-US" sz="2400"/>
              <a:t> the </a:t>
            </a:r>
            <a:r>
              <a:rPr lang="en-US" altLang="en-US" sz="2400">
                <a:solidFill>
                  <a:srgbClr val="B90000"/>
                </a:solidFill>
              </a:rPr>
              <a:t>promisor should reasonably expect to induce action or forbearance </a:t>
            </a:r>
            <a:r>
              <a:rPr lang="en-US" altLang="en-US" sz="2400"/>
              <a:t>on the part of the promisee or a third person </a:t>
            </a:r>
          </a:p>
          <a:p>
            <a:pPr lvl="1"/>
            <a:r>
              <a:rPr lang="en-US" altLang="en-US" sz="2400"/>
              <a:t>and which </a:t>
            </a:r>
            <a:r>
              <a:rPr lang="en-US" altLang="en-US" sz="2400">
                <a:solidFill>
                  <a:srgbClr val="B90000"/>
                </a:solidFill>
              </a:rPr>
              <a:t>does induce such action or forbearance</a:t>
            </a:r>
            <a:r>
              <a:rPr lang="en-US" altLang="en-US" sz="2400"/>
              <a:t> </a:t>
            </a:r>
          </a:p>
          <a:p>
            <a:pPr lvl="1"/>
            <a:r>
              <a:rPr lang="en-US" altLang="en-US" sz="2400"/>
              <a:t>is binding if </a:t>
            </a:r>
            <a:r>
              <a:rPr lang="en-US" altLang="en-US" sz="2400">
                <a:solidFill>
                  <a:srgbClr val="B90000"/>
                </a:solidFill>
              </a:rPr>
              <a:t>injustice can be avoided only by enforcement </a:t>
            </a:r>
            <a:r>
              <a:rPr lang="en-US" altLang="en-US" sz="2400"/>
              <a:t>of the promise. The remedy granted for breach may be limited as justice requires.</a:t>
            </a:r>
          </a:p>
          <a:p>
            <a:endParaRPr lang="en-US" altLang="en-US"/>
          </a:p>
        </p:txBody>
      </p:sp>
      <p:sp>
        <p:nvSpPr>
          <p:cNvPr id="19460" name="Slide Number Placeholder 3">
            <a:extLst>
              <a:ext uri="{FF2B5EF4-FFF2-40B4-BE49-F238E27FC236}">
                <a16:creationId xmlns:a16="http://schemas.microsoft.com/office/drawing/2014/main" id="{CB817A05-D210-D164-74D1-2FCA6265F47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557CFEE2-981E-AA41-9FF3-5D2F59EFB3A2}" type="slidenum">
              <a:rPr lang="en-US" altLang="en-US" sz="1200" smtClean="0">
                <a:latin typeface="Verdana" panose="020B0604030504040204" pitchFamily="34" charset="0"/>
              </a:rPr>
              <a:pPr>
                <a:spcBef>
                  <a:spcPct val="0"/>
                </a:spcBef>
                <a:buFontTx/>
                <a:buNone/>
              </a:pPr>
              <a:t>18</a:t>
            </a:fld>
            <a:endParaRPr lang="en-US" altLang="en-US" sz="1200">
              <a:latin typeface="Verdana" panose="020B060403050404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AFBFC"/>
            </a:gs>
            <a:gs pos="74001">
              <a:srgbClr val="D6DCE3"/>
            </a:gs>
            <a:gs pos="83000">
              <a:srgbClr val="D6DCE3"/>
            </a:gs>
            <a:gs pos="100000">
              <a:srgbClr val="E3E8EC"/>
            </a:gs>
          </a:gsLst>
          <a:lin ang="5400000" scaled="1"/>
        </a:gra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B891C23-CD2D-D76E-0A4C-3D45FDAF96F7}"/>
              </a:ext>
            </a:extLst>
          </p:cNvPr>
          <p:cNvSpPr>
            <a:spLocks noGrp="1" noChangeArrowheads="1"/>
          </p:cNvSpPr>
          <p:nvPr>
            <p:ph type="title"/>
          </p:nvPr>
        </p:nvSpPr>
        <p:spPr>
          <a:xfrm>
            <a:off x="1" y="304800"/>
            <a:ext cx="9144000" cy="1219200"/>
          </a:xfrm>
        </p:spPr>
        <p:txBody>
          <a:bodyPr/>
          <a:lstStyle/>
          <a:p>
            <a:pPr eaLnBrk="1" hangingPunct="1"/>
            <a:r>
              <a:rPr lang="en-US" altLang="en-US" sz="3600" dirty="0">
                <a:solidFill>
                  <a:srgbClr val="C00000"/>
                </a:solidFill>
              </a:rPr>
              <a:t>What we’ll look at</a:t>
            </a:r>
          </a:p>
        </p:txBody>
      </p:sp>
      <p:sp>
        <p:nvSpPr>
          <p:cNvPr id="29699" name="Rectangle 3">
            <a:extLst>
              <a:ext uri="{FF2B5EF4-FFF2-40B4-BE49-F238E27FC236}">
                <a16:creationId xmlns:a16="http://schemas.microsoft.com/office/drawing/2014/main" id="{F180A01C-1CE5-6B89-218C-0B85DED8448C}"/>
              </a:ext>
            </a:extLst>
          </p:cNvPr>
          <p:cNvSpPr>
            <a:spLocks noGrp="1" noChangeArrowheads="1"/>
          </p:cNvSpPr>
          <p:nvPr>
            <p:ph idx="1"/>
          </p:nvPr>
        </p:nvSpPr>
        <p:spPr/>
        <p:txBody>
          <a:bodyPr/>
          <a:lstStyle/>
          <a:p>
            <a:pPr eaLnBrk="1" hangingPunct="1">
              <a:lnSpc>
                <a:spcPct val="90000"/>
              </a:lnSpc>
              <a:defRPr/>
            </a:pPr>
            <a:endParaRPr lang="en-US" altLang="en-US" dirty="0"/>
          </a:p>
          <a:p>
            <a:pPr eaLnBrk="1" hangingPunct="1">
              <a:lnSpc>
                <a:spcPct val="90000"/>
              </a:lnSpc>
              <a:defRPr/>
            </a:pPr>
            <a:r>
              <a:rPr lang="en-US" altLang="en-US" sz="2800" dirty="0"/>
              <a:t>A non-Paretian remedy</a:t>
            </a:r>
          </a:p>
          <a:p>
            <a:pPr eaLnBrk="1" hangingPunct="1">
              <a:lnSpc>
                <a:spcPct val="90000"/>
              </a:lnSpc>
              <a:defRPr/>
            </a:pPr>
            <a:endParaRPr lang="en-US" altLang="en-US" sz="2800" dirty="0"/>
          </a:p>
          <a:p>
            <a:pPr eaLnBrk="1" hangingPunct="1">
              <a:lnSpc>
                <a:spcPct val="90000"/>
              </a:lnSpc>
              <a:defRPr/>
            </a:pPr>
            <a:r>
              <a:rPr lang="en-US" altLang="en-US" sz="2800" dirty="0"/>
              <a:t>An ideological conflict?</a:t>
            </a:r>
          </a:p>
          <a:p>
            <a:pPr eaLnBrk="1" hangingPunct="1">
              <a:lnSpc>
                <a:spcPct val="90000"/>
              </a:lnSpc>
              <a:defRPr/>
            </a:pPr>
            <a:endParaRPr lang="en-US" altLang="en-US" sz="2800" dirty="0"/>
          </a:p>
          <a:p>
            <a:pPr eaLnBrk="1" hangingPunct="1">
              <a:lnSpc>
                <a:spcPct val="90000"/>
              </a:lnSpc>
              <a:defRPr/>
            </a:pPr>
            <a:r>
              <a:rPr lang="en-US" altLang="en-US" sz="2800" dirty="0"/>
              <a:t>Varieties of Promissory Estoppel</a:t>
            </a:r>
          </a:p>
          <a:p>
            <a:pPr eaLnBrk="1" hangingPunct="1">
              <a:lnSpc>
                <a:spcPct val="90000"/>
              </a:lnSpc>
              <a:defRPr/>
            </a:pPr>
            <a:endParaRPr lang="en-US" altLang="en-US" sz="2800" dirty="0"/>
          </a:p>
          <a:p>
            <a:pPr marL="0" indent="0" eaLnBrk="1" hangingPunct="1">
              <a:lnSpc>
                <a:spcPct val="90000"/>
              </a:lnSpc>
              <a:buFontTx/>
              <a:buNone/>
              <a:defRPr/>
            </a:pPr>
            <a:endParaRPr lang="en-US" altLang="en-US" sz="2800" dirty="0"/>
          </a:p>
          <a:p>
            <a:pPr eaLnBrk="1" hangingPunct="1">
              <a:lnSpc>
                <a:spcPct val="90000"/>
              </a:lnSpc>
              <a:defRPr/>
            </a:pPr>
            <a:endParaRPr lang="en-US" altLang="en-US" dirty="0"/>
          </a:p>
        </p:txBody>
      </p:sp>
      <p:sp>
        <p:nvSpPr>
          <p:cNvPr id="20484" name="Slide Number Placeholder 5">
            <a:extLst>
              <a:ext uri="{FF2B5EF4-FFF2-40B4-BE49-F238E27FC236}">
                <a16:creationId xmlns:a16="http://schemas.microsoft.com/office/drawing/2014/main" id="{EEEB6237-0015-12FD-62D7-7917A991B89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3E0EB7B4-35BE-A941-A6D5-2C5000C64537}" type="slidenum">
              <a:rPr lang="en-US" altLang="en-US" sz="1200" smtClean="0">
                <a:latin typeface="Verdana" panose="020B0604030504040204" pitchFamily="34" charset="0"/>
              </a:rPr>
              <a:pPr>
                <a:spcBef>
                  <a:spcPct val="0"/>
                </a:spcBef>
                <a:buFontTx/>
                <a:buNone/>
              </a:pPr>
              <a:t>19</a:t>
            </a:fld>
            <a:endParaRPr lang="en-US" altLang="en-US" sz="1200">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6ED1913B-58F3-7AF5-F3E8-664BB9D1B722}"/>
              </a:ext>
            </a:extLst>
          </p:cNvPr>
          <p:cNvSpPr>
            <a:spLocks noGrp="1" noChangeArrowheads="1"/>
          </p:cNvSpPr>
          <p:nvPr>
            <p:ph type="title"/>
          </p:nvPr>
        </p:nvSpPr>
        <p:spPr/>
        <p:txBody>
          <a:bodyPr/>
          <a:lstStyle/>
          <a:p>
            <a:pPr marR="0" lvl="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Question 2 (50%, 30 minutes) </a:t>
            </a:r>
          </a:p>
        </p:txBody>
      </p:sp>
      <p:sp>
        <p:nvSpPr>
          <p:cNvPr id="24578" name="Content Placeholder 2">
            <a:extLst>
              <a:ext uri="{FF2B5EF4-FFF2-40B4-BE49-F238E27FC236}">
                <a16:creationId xmlns:a16="http://schemas.microsoft.com/office/drawing/2014/main" id="{E34A924A-472E-F2C8-E688-3AE6E9BECC94}"/>
              </a:ext>
            </a:extLst>
          </p:cNvPr>
          <p:cNvSpPr>
            <a:spLocks noGrp="1" noChangeArrowheads="1"/>
          </p:cNvSpPr>
          <p:nvPr>
            <p:ph idx="1"/>
          </p:nvPr>
        </p:nvSpPr>
        <p:spPr/>
        <p:txBody>
          <a:bodyPr/>
          <a:lstStyle/>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For those of you who adopted the Issues-Rule-Analysis-Conclusion approach, </a:t>
            </a:r>
            <a:r>
              <a:rPr lang="en-US" sz="2800" dirty="0">
                <a:solidFill>
                  <a:srgbClr val="C00000"/>
                </a:solidFill>
                <a:effectLst/>
                <a:latin typeface="Times New Roman" panose="02020603050405020304" pitchFamily="18" charset="0"/>
                <a:ea typeface="Times New Roman" panose="02020603050405020304" pitchFamily="18" charset="0"/>
              </a:rPr>
              <a:t>you wasted your time and mine </a:t>
            </a:r>
            <a:r>
              <a:rPr lang="en-US" sz="2800" dirty="0">
                <a:effectLst/>
                <a:latin typeface="Times New Roman" panose="02020603050405020304" pitchFamily="18" charset="0"/>
                <a:ea typeface="Times New Roman" panose="02020603050405020304" pitchFamily="18" charset="0"/>
              </a:rPr>
              <a:t>and almost certainly missed issues. Just state the issue and answer it. Get to the point </a:t>
            </a:r>
            <a:r>
              <a:rPr lang="en-US" sz="2800" dirty="0">
                <a:solidFill>
                  <a:srgbClr val="C00000"/>
                </a:solidFill>
                <a:effectLst/>
                <a:latin typeface="Times New Roman" panose="02020603050405020304" pitchFamily="18" charset="0"/>
                <a:ea typeface="Times New Roman" panose="02020603050405020304" pitchFamily="18" charset="0"/>
              </a:rPr>
              <a:t>fast</a:t>
            </a:r>
            <a:r>
              <a:rPr lang="en-US" sz="2800" dirty="0">
                <a:effectLst/>
                <a:latin typeface="Times New Roman" panose="02020603050405020304" pitchFamily="18" charset="0"/>
                <a:ea typeface="Times New Roman" panose="02020603050405020304" pitchFamily="18" charset="0"/>
              </a:rPr>
              <a:t>. </a:t>
            </a:r>
          </a:p>
          <a:p>
            <a:pPr marL="0" algn="just">
              <a:spcBef>
                <a:spcPts val="0"/>
              </a:spcBef>
              <a:spcAft>
                <a:spcPts val="0"/>
              </a:spcAft>
            </a:pPr>
            <a:r>
              <a:rPr lang="en-US" sz="2800" dirty="0">
                <a:latin typeface="Times New Roman" panose="02020603050405020304" pitchFamily="18" charset="0"/>
                <a:ea typeface="Times New Roman" panose="02020603050405020304" pitchFamily="18" charset="0"/>
              </a:rPr>
              <a:t>You needn’t repeat the facts. </a:t>
            </a:r>
          </a:p>
          <a:p>
            <a:pPr marL="0" indent="0" algn="just">
              <a:spcBef>
                <a:spcPts val="0"/>
              </a:spcBef>
              <a:spcAft>
                <a:spcPts val="0"/>
              </a:spcAft>
              <a:buNone/>
            </a:pPr>
            <a:endParaRPr lang="en-US" sz="2800" dirty="0">
              <a:latin typeface="Times New Roman" panose="02020603050405020304" pitchFamily="18" charset="0"/>
              <a:ea typeface="Times New Roman" panose="02020603050405020304" pitchFamily="18" charset="0"/>
            </a:endParaRPr>
          </a:p>
          <a:p>
            <a:pPr marL="0" marR="0" algn="just">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endParaRPr lang="en-US" sz="2400" dirty="0">
              <a:solidFill>
                <a:srgbClr val="C00000"/>
              </a:solidFill>
              <a:effectLst/>
              <a:latin typeface="Times New Roman" panose="02020603050405020304" pitchFamily="18" charset="0"/>
              <a:ea typeface="Times New Roman" panose="02020603050405020304" pitchFamily="18" charset="0"/>
            </a:endParaRPr>
          </a:p>
          <a:p>
            <a:pPr marL="457200" lvl="1" indent="0">
              <a:buNone/>
            </a:pPr>
            <a:endParaRPr lang="en-US" altLang="en-US" dirty="0"/>
          </a:p>
        </p:txBody>
      </p:sp>
      <p:sp>
        <p:nvSpPr>
          <p:cNvPr id="24579" name="Slide Number Placeholder 3">
            <a:extLst>
              <a:ext uri="{FF2B5EF4-FFF2-40B4-BE49-F238E27FC236}">
                <a16:creationId xmlns:a16="http://schemas.microsoft.com/office/drawing/2014/main" id="{2A119249-2BE5-6150-C569-50A3A501FCC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11039015-8FF4-C64B-B9AC-F71F03894526}" type="slidenum">
              <a:rPr lang="en-US" altLang="en-US" sz="1200" smtClean="0">
                <a:latin typeface="Verdana" panose="020B0604030504040204" pitchFamily="34" charset="0"/>
              </a:rPr>
              <a:pPr>
                <a:spcBef>
                  <a:spcPct val="0"/>
                </a:spcBef>
                <a:buFontTx/>
                <a:buNone/>
              </a:pPr>
              <a:t>2</a:t>
            </a:fld>
            <a:endParaRPr lang="en-US" altLang="en-US" sz="1200">
              <a:latin typeface="Verdana" panose="020B0604030504040204" pitchFamily="34" charset="0"/>
            </a:endParaRPr>
          </a:p>
        </p:txBody>
      </p:sp>
    </p:spTree>
    <p:extLst>
      <p:ext uri="{BB962C8B-B14F-4D97-AF65-F5344CB8AC3E}">
        <p14:creationId xmlns:p14="http://schemas.microsoft.com/office/powerpoint/2010/main" val="3821561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298BB9F7-9099-FA39-FE4F-A33744A23B2D}"/>
              </a:ext>
            </a:extLst>
          </p:cNvPr>
          <p:cNvSpPr>
            <a:spLocks noGrp="1" noChangeArrowheads="1"/>
          </p:cNvSpPr>
          <p:nvPr>
            <p:ph type="title"/>
          </p:nvPr>
        </p:nvSpPr>
        <p:spPr/>
        <p:txBody>
          <a:bodyPr/>
          <a:lstStyle/>
          <a:p>
            <a:r>
              <a:rPr lang="en-US" altLang="en-US" dirty="0"/>
              <a:t>Promissory estoppel as non-Paretian</a:t>
            </a:r>
          </a:p>
        </p:txBody>
      </p:sp>
      <p:sp>
        <p:nvSpPr>
          <p:cNvPr id="29698" name="Content Placeholder 2">
            <a:extLst>
              <a:ext uri="{FF2B5EF4-FFF2-40B4-BE49-F238E27FC236}">
                <a16:creationId xmlns:a16="http://schemas.microsoft.com/office/drawing/2014/main" id="{75A76CC6-80FF-67C7-2456-A58008C83EE1}"/>
              </a:ext>
            </a:extLst>
          </p:cNvPr>
          <p:cNvSpPr>
            <a:spLocks noGrp="1" noChangeArrowheads="1"/>
          </p:cNvSpPr>
          <p:nvPr>
            <p:ph idx="1"/>
          </p:nvPr>
        </p:nvSpPr>
        <p:spPr/>
        <p:txBody>
          <a:bodyPr/>
          <a:lstStyle/>
          <a:p>
            <a:r>
              <a:rPr lang="en-US" altLang="en-US" dirty="0"/>
              <a:t>The Paretian explanation for enforcement is absent</a:t>
            </a:r>
          </a:p>
          <a:p>
            <a:pPr lvl="1"/>
            <a:r>
              <a:rPr lang="en-US" altLang="en-US" dirty="0"/>
              <a:t>The plaintiff has been made worse off</a:t>
            </a:r>
          </a:p>
          <a:p>
            <a:pPr lvl="1"/>
            <a:r>
              <a:rPr lang="en-US" altLang="en-US" dirty="0"/>
              <a:t>detrimental, not beneficial reliance</a:t>
            </a:r>
          </a:p>
          <a:p>
            <a:endParaRPr lang="en-US" altLang="en-US" dirty="0"/>
          </a:p>
        </p:txBody>
      </p:sp>
      <p:sp>
        <p:nvSpPr>
          <p:cNvPr id="29699" name="Slide Number Placeholder 3">
            <a:extLst>
              <a:ext uri="{FF2B5EF4-FFF2-40B4-BE49-F238E27FC236}">
                <a16:creationId xmlns:a16="http://schemas.microsoft.com/office/drawing/2014/main" id="{521CD4BC-7F6B-F39B-5887-CB89F5B7E705}"/>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3F5E6FD-8272-8E4A-912F-3571A6057AB5}" type="slidenum">
              <a:rPr lang="en-US" altLang="en-US" sz="1200" smtClean="0">
                <a:latin typeface="Verdana" panose="020B0604030504040204" pitchFamily="34" charset="0"/>
              </a:rPr>
              <a:pPr>
                <a:spcBef>
                  <a:spcPct val="0"/>
                </a:spcBef>
                <a:buFontTx/>
                <a:buNone/>
              </a:pPr>
              <a:t>20</a:t>
            </a:fld>
            <a:endParaRPr lang="en-US" altLang="en-US" sz="1200">
              <a:latin typeface="Verdana" panose="020B060403050404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298BB9F7-9099-FA39-FE4F-A33744A23B2D}"/>
              </a:ext>
            </a:extLst>
          </p:cNvPr>
          <p:cNvSpPr>
            <a:spLocks noGrp="1" noChangeArrowheads="1"/>
          </p:cNvSpPr>
          <p:nvPr>
            <p:ph type="title"/>
          </p:nvPr>
        </p:nvSpPr>
        <p:spPr/>
        <p:txBody>
          <a:bodyPr/>
          <a:lstStyle/>
          <a:p>
            <a:r>
              <a:rPr lang="en-US" altLang="en-US" dirty="0"/>
              <a:t>Promissory estoppel as non-Paretian</a:t>
            </a:r>
          </a:p>
        </p:txBody>
      </p:sp>
      <p:sp>
        <p:nvSpPr>
          <p:cNvPr id="29698" name="Content Placeholder 2">
            <a:extLst>
              <a:ext uri="{FF2B5EF4-FFF2-40B4-BE49-F238E27FC236}">
                <a16:creationId xmlns:a16="http://schemas.microsoft.com/office/drawing/2014/main" id="{75A76CC6-80FF-67C7-2456-A58008C83EE1}"/>
              </a:ext>
            </a:extLst>
          </p:cNvPr>
          <p:cNvSpPr>
            <a:spLocks noGrp="1" noChangeArrowheads="1"/>
          </p:cNvSpPr>
          <p:nvPr>
            <p:ph idx="1"/>
          </p:nvPr>
        </p:nvSpPr>
        <p:spPr/>
        <p:txBody>
          <a:bodyPr/>
          <a:lstStyle/>
          <a:p>
            <a:r>
              <a:rPr lang="en-US" altLang="en-US" dirty="0"/>
              <a:t>An essentially tortious remedy for false or negligent promising which leads others into harm?</a:t>
            </a:r>
          </a:p>
          <a:p>
            <a:r>
              <a:rPr lang="en-US" altLang="en-US" dirty="0"/>
              <a:t>But expectation damages often granted</a:t>
            </a:r>
          </a:p>
          <a:p>
            <a:endParaRPr lang="en-US" altLang="en-US" dirty="0"/>
          </a:p>
        </p:txBody>
      </p:sp>
      <p:sp>
        <p:nvSpPr>
          <p:cNvPr id="29699" name="Slide Number Placeholder 3">
            <a:extLst>
              <a:ext uri="{FF2B5EF4-FFF2-40B4-BE49-F238E27FC236}">
                <a16:creationId xmlns:a16="http://schemas.microsoft.com/office/drawing/2014/main" id="{521CD4BC-7F6B-F39B-5887-CB89F5B7E705}"/>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3F5E6FD-8272-8E4A-912F-3571A6057AB5}" type="slidenum">
              <a:rPr lang="en-US" altLang="en-US" sz="1200" smtClean="0">
                <a:latin typeface="Verdana" panose="020B0604030504040204" pitchFamily="34" charset="0"/>
              </a:rPr>
              <a:pPr>
                <a:spcBef>
                  <a:spcPct val="0"/>
                </a:spcBef>
                <a:buFontTx/>
                <a:buNone/>
              </a:pPr>
              <a:t>21</a:t>
            </a:fld>
            <a:endParaRPr lang="en-US" altLang="en-US" sz="1200">
              <a:latin typeface="Verdana" panose="020B0604030504040204" pitchFamily="34" charset="0"/>
            </a:endParaRPr>
          </a:p>
        </p:txBody>
      </p:sp>
    </p:spTree>
    <p:extLst>
      <p:ext uri="{BB962C8B-B14F-4D97-AF65-F5344CB8AC3E}">
        <p14:creationId xmlns:p14="http://schemas.microsoft.com/office/powerpoint/2010/main" val="355949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AFBFC"/>
            </a:gs>
            <a:gs pos="74001">
              <a:srgbClr val="D6DCE3"/>
            </a:gs>
            <a:gs pos="83000">
              <a:srgbClr val="D6DCE3"/>
            </a:gs>
            <a:gs pos="100000">
              <a:srgbClr val="E3E8EC"/>
            </a:gs>
          </a:gsLst>
          <a:lin ang="5400000" scaled="1"/>
        </a:gra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12547511-A91B-80B7-A878-FFB828CA2272}"/>
              </a:ext>
            </a:extLst>
          </p:cNvPr>
          <p:cNvSpPr>
            <a:spLocks noGrp="1" noChangeArrowheads="1"/>
          </p:cNvSpPr>
          <p:nvPr>
            <p:ph type="title"/>
          </p:nvPr>
        </p:nvSpPr>
        <p:spPr>
          <a:xfrm>
            <a:off x="1" y="304800"/>
            <a:ext cx="9144000" cy="979488"/>
          </a:xfrm>
        </p:spPr>
        <p:txBody>
          <a:bodyPr/>
          <a:lstStyle/>
          <a:p>
            <a:pPr eaLnBrk="1" hangingPunct="1"/>
            <a:r>
              <a:rPr lang="en-US" altLang="en-US" dirty="0">
                <a:solidFill>
                  <a:srgbClr val="C00000"/>
                </a:solidFill>
              </a:rPr>
              <a:t>Estoppel: An Ideological Conflict?</a:t>
            </a:r>
          </a:p>
        </p:txBody>
      </p:sp>
      <p:sp>
        <p:nvSpPr>
          <p:cNvPr id="22531" name="Rectangle 3">
            <a:extLst>
              <a:ext uri="{FF2B5EF4-FFF2-40B4-BE49-F238E27FC236}">
                <a16:creationId xmlns:a16="http://schemas.microsoft.com/office/drawing/2014/main" id="{FFC9C05F-9171-A6ED-CA58-A246B23FB184}"/>
              </a:ext>
            </a:extLst>
          </p:cNvPr>
          <p:cNvSpPr>
            <a:spLocks noGrp="1" noChangeArrowheads="1"/>
          </p:cNvSpPr>
          <p:nvPr>
            <p:ph idx="1"/>
          </p:nvPr>
        </p:nvSpPr>
        <p:spPr>
          <a:xfrm>
            <a:off x="685800" y="1752600"/>
            <a:ext cx="8001000" cy="4267200"/>
          </a:xfrm>
        </p:spPr>
        <p:txBody>
          <a:bodyPr/>
          <a:lstStyle/>
          <a:p>
            <a:pPr eaLnBrk="1" hangingPunct="1">
              <a:lnSpc>
                <a:spcPct val="90000"/>
              </a:lnSpc>
            </a:pPr>
            <a:endParaRPr lang="en-US" altLang="en-US"/>
          </a:p>
          <a:p>
            <a:pPr eaLnBrk="1" hangingPunct="1">
              <a:lnSpc>
                <a:spcPct val="90000"/>
              </a:lnSpc>
              <a:buFont typeface="Wingdings" pitchFamily="2" charset="2"/>
              <a:buNone/>
            </a:pPr>
            <a:endParaRPr lang="en-US" altLang="en-US"/>
          </a:p>
          <a:p>
            <a:pPr eaLnBrk="1" hangingPunct="1">
              <a:lnSpc>
                <a:spcPct val="90000"/>
              </a:lnSpc>
            </a:pPr>
            <a:endParaRPr lang="en-US" altLang="en-US"/>
          </a:p>
        </p:txBody>
      </p:sp>
      <p:sp>
        <p:nvSpPr>
          <p:cNvPr id="22532" name="Slide Number Placeholder 5">
            <a:extLst>
              <a:ext uri="{FF2B5EF4-FFF2-40B4-BE49-F238E27FC236}">
                <a16:creationId xmlns:a16="http://schemas.microsoft.com/office/drawing/2014/main" id="{C43FE206-4CAA-3EB7-6F33-1AC133EFF84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C11D92A3-C061-AE48-B860-35F062B59C63}" type="slidenum">
              <a:rPr lang="en-US" altLang="en-US" sz="1200" smtClean="0">
                <a:latin typeface="Verdana" panose="020B0604030504040204" pitchFamily="34" charset="0"/>
              </a:rPr>
              <a:pPr>
                <a:spcBef>
                  <a:spcPct val="0"/>
                </a:spcBef>
                <a:buFontTx/>
                <a:buNone/>
              </a:pPr>
              <a:t>22</a:t>
            </a:fld>
            <a:endParaRPr lang="en-US" altLang="en-US" sz="1200">
              <a:latin typeface="Verdana" panose="020B0604030504040204" pitchFamily="34" charset="0"/>
            </a:endParaRPr>
          </a:p>
        </p:txBody>
      </p:sp>
      <p:pic>
        <p:nvPicPr>
          <p:cNvPr id="22533" name="Picture 4">
            <a:extLst>
              <a:ext uri="{FF2B5EF4-FFF2-40B4-BE49-F238E27FC236}">
                <a16:creationId xmlns:a16="http://schemas.microsoft.com/office/drawing/2014/main" id="{A23300E3-C3A8-B180-A24E-11CBE552DB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9339" y="1752600"/>
            <a:ext cx="25717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5">
            <a:extLst>
              <a:ext uri="{FF2B5EF4-FFF2-40B4-BE49-F238E27FC236}">
                <a16:creationId xmlns:a16="http://schemas.microsoft.com/office/drawing/2014/main" id="{B27B7F9E-E319-3610-5F20-739E0861540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752600"/>
            <a:ext cx="23653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6">
            <a:extLst>
              <a:ext uri="{FF2B5EF4-FFF2-40B4-BE49-F238E27FC236}">
                <a16:creationId xmlns:a16="http://schemas.microsoft.com/office/drawing/2014/main" id="{7E8A56EC-8A57-68A4-C87C-C902A38C4D8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668463"/>
            <a:ext cx="2590800" cy="364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0F318EF4-11CE-47C8-59F2-23ED99353956}"/>
              </a:ext>
            </a:extLst>
          </p:cNvPr>
          <p:cNvSpPr txBox="1"/>
          <p:nvPr/>
        </p:nvSpPr>
        <p:spPr>
          <a:xfrm>
            <a:off x="293914" y="5410200"/>
            <a:ext cx="2797175" cy="369888"/>
          </a:xfrm>
          <a:prstGeom prst="rect">
            <a:avLst/>
          </a:prstGeom>
          <a:solidFill>
            <a:srgbClr val="FFCCCC"/>
          </a:solidFill>
          <a:ln>
            <a:solidFill>
              <a:srgbClr val="C00000"/>
            </a:solidFill>
          </a:ln>
        </p:spPr>
        <p:txBody>
          <a:bodyPr wrap="none">
            <a:spAutoFit/>
          </a:bodyPr>
          <a:lstStyle/>
          <a:p>
            <a:pPr>
              <a:defRPr/>
            </a:pPr>
            <a:r>
              <a:rPr lang="en-US" dirty="0">
                <a:solidFill>
                  <a:schemeClr val="accent6"/>
                </a:solidFill>
                <a:ea typeface="+mn-ea"/>
              </a:rPr>
              <a:t>Oliver Wendell Holmes</a:t>
            </a:r>
          </a:p>
        </p:txBody>
      </p:sp>
      <p:sp>
        <p:nvSpPr>
          <p:cNvPr id="9" name="TextBox 8">
            <a:extLst>
              <a:ext uri="{FF2B5EF4-FFF2-40B4-BE49-F238E27FC236}">
                <a16:creationId xmlns:a16="http://schemas.microsoft.com/office/drawing/2014/main" id="{813C593B-DDAB-D332-9EFB-928B888D3FD5}"/>
              </a:ext>
            </a:extLst>
          </p:cNvPr>
          <p:cNvSpPr txBox="1"/>
          <p:nvPr/>
        </p:nvSpPr>
        <p:spPr>
          <a:xfrm>
            <a:off x="3657600" y="5410200"/>
            <a:ext cx="2114550" cy="369888"/>
          </a:xfrm>
          <a:prstGeom prst="rect">
            <a:avLst/>
          </a:prstGeom>
          <a:solidFill>
            <a:srgbClr val="FFCCCC"/>
          </a:solidFill>
          <a:ln>
            <a:solidFill>
              <a:srgbClr val="C00000"/>
            </a:solidFill>
          </a:ln>
        </p:spPr>
        <p:txBody>
          <a:bodyPr>
            <a:spAutoFit/>
          </a:bodyPr>
          <a:lstStyle/>
          <a:p>
            <a:pPr>
              <a:defRPr/>
            </a:pPr>
            <a:r>
              <a:rPr lang="en-US" dirty="0">
                <a:solidFill>
                  <a:schemeClr val="accent6"/>
                </a:solidFill>
                <a:ea typeface="+mn-ea"/>
              </a:rPr>
              <a:t>Samuel Williston</a:t>
            </a:r>
          </a:p>
        </p:txBody>
      </p:sp>
      <p:sp>
        <p:nvSpPr>
          <p:cNvPr id="10" name="TextBox 9">
            <a:extLst>
              <a:ext uri="{FF2B5EF4-FFF2-40B4-BE49-F238E27FC236}">
                <a16:creationId xmlns:a16="http://schemas.microsoft.com/office/drawing/2014/main" id="{54BB70B6-641B-4D34-9C6B-F6A357BEE08E}"/>
              </a:ext>
            </a:extLst>
          </p:cNvPr>
          <p:cNvSpPr txBox="1"/>
          <p:nvPr/>
        </p:nvSpPr>
        <p:spPr>
          <a:xfrm>
            <a:off x="6858000" y="5410200"/>
            <a:ext cx="1755775" cy="369888"/>
          </a:xfrm>
          <a:prstGeom prst="rect">
            <a:avLst/>
          </a:prstGeom>
          <a:solidFill>
            <a:srgbClr val="FFCCCC"/>
          </a:solidFill>
          <a:ln>
            <a:solidFill>
              <a:srgbClr val="C00000"/>
            </a:solidFill>
          </a:ln>
        </p:spPr>
        <p:txBody>
          <a:bodyPr>
            <a:spAutoFit/>
          </a:bodyPr>
          <a:lstStyle/>
          <a:p>
            <a:pPr>
              <a:defRPr/>
            </a:pPr>
            <a:r>
              <a:rPr lang="en-US" dirty="0">
                <a:solidFill>
                  <a:schemeClr val="accent6"/>
                </a:solidFill>
                <a:ea typeface="+mn-ea"/>
              </a:rPr>
              <a:t>Arthur Corbin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6C246-1921-1C20-98D3-6AF556A7B7DC}"/>
              </a:ext>
            </a:extLst>
          </p:cNvPr>
          <p:cNvSpPr>
            <a:spLocks noGrp="1"/>
          </p:cNvSpPr>
          <p:nvPr>
            <p:ph type="title"/>
          </p:nvPr>
        </p:nvSpPr>
        <p:spPr/>
        <p:txBody>
          <a:bodyPr/>
          <a:lstStyle/>
          <a:p>
            <a:r>
              <a:rPr lang="en-US" dirty="0" err="1"/>
              <a:t>Varities</a:t>
            </a:r>
            <a:r>
              <a:rPr lang="en-US" dirty="0"/>
              <a:t> of Estoppel</a:t>
            </a:r>
          </a:p>
        </p:txBody>
      </p:sp>
      <p:sp>
        <p:nvSpPr>
          <p:cNvPr id="3" name="Content Placeholder 2">
            <a:extLst>
              <a:ext uri="{FF2B5EF4-FFF2-40B4-BE49-F238E27FC236}">
                <a16:creationId xmlns:a16="http://schemas.microsoft.com/office/drawing/2014/main" id="{E74DCD02-CF94-C411-FAB5-0D7F33155D07}"/>
              </a:ext>
            </a:extLst>
          </p:cNvPr>
          <p:cNvSpPr>
            <a:spLocks noGrp="1"/>
          </p:cNvSpPr>
          <p:nvPr>
            <p:ph idx="1"/>
          </p:nvPr>
        </p:nvSpPr>
        <p:spPr/>
        <p:txBody>
          <a:bodyPr/>
          <a:lstStyle/>
          <a:p>
            <a:r>
              <a:rPr lang="en-US" dirty="0"/>
              <a:t>Equitable estoppel bars the assertion of rights after they are surrendered</a:t>
            </a:r>
          </a:p>
          <a:p>
            <a:r>
              <a:rPr lang="en-US" dirty="0"/>
              <a:t>Promissory estoppel bars the denial that a binding promise was made</a:t>
            </a:r>
          </a:p>
        </p:txBody>
      </p:sp>
      <p:sp>
        <p:nvSpPr>
          <p:cNvPr id="4" name="Slide Number Placeholder 3">
            <a:extLst>
              <a:ext uri="{FF2B5EF4-FFF2-40B4-BE49-F238E27FC236}">
                <a16:creationId xmlns:a16="http://schemas.microsoft.com/office/drawing/2014/main" id="{2FE2D833-6275-8527-0CEA-93C4EF74EA23}"/>
              </a:ext>
            </a:extLst>
          </p:cNvPr>
          <p:cNvSpPr>
            <a:spLocks noGrp="1"/>
          </p:cNvSpPr>
          <p:nvPr>
            <p:ph type="sldNum" sz="quarter" idx="11"/>
          </p:nvPr>
        </p:nvSpPr>
        <p:spPr/>
        <p:txBody>
          <a:bodyPr/>
          <a:lstStyle/>
          <a:p>
            <a:pPr>
              <a:defRPr/>
            </a:pPr>
            <a:fld id="{B46C8B99-44C0-2F41-9A1C-7D6814D7180B}" type="slidenum">
              <a:rPr lang="en-US" altLang="en-US" smtClean="0"/>
              <a:pPr>
                <a:defRPr/>
              </a:pPr>
              <a:t>23</a:t>
            </a:fld>
            <a:endParaRPr lang="en-US" altLang="en-US"/>
          </a:p>
        </p:txBody>
      </p:sp>
    </p:spTree>
    <p:extLst>
      <p:ext uri="{BB962C8B-B14F-4D97-AF65-F5344CB8AC3E}">
        <p14:creationId xmlns:p14="http://schemas.microsoft.com/office/powerpoint/2010/main" val="2686147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4D5DCE88-CC37-7579-3876-AE13DD0247C1}"/>
              </a:ext>
            </a:extLst>
          </p:cNvPr>
          <p:cNvSpPr>
            <a:spLocks noGrp="1" noChangeArrowheads="1"/>
          </p:cNvSpPr>
          <p:nvPr>
            <p:ph type="title"/>
          </p:nvPr>
        </p:nvSpPr>
        <p:spPr>
          <a:xfrm>
            <a:off x="1" y="304800"/>
            <a:ext cx="9144000" cy="1143000"/>
          </a:xfrm>
        </p:spPr>
        <p:txBody>
          <a:bodyPr/>
          <a:lstStyle/>
          <a:p>
            <a:pPr eaLnBrk="1" hangingPunct="1"/>
            <a:r>
              <a:rPr lang="en-US" dirty="0"/>
              <a:t>Estoppel and Consideration as rivals</a:t>
            </a:r>
            <a:endParaRPr lang="en-US" altLang="en-US" dirty="0">
              <a:solidFill>
                <a:srgbClr val="C00000"/>
              </a:solidFill>
            </a:endParaRPr>
          </a:p>
        </p:txBody>
      </p:sp>
      <p:sp>
        <p:nvSpPr>
          <p:cNvPr id="24578" name="Rectangle 3">
            <a:extLst>
              <a:ext uri="{FF2B5EF4-FFF2-40B4-BE49-F238E27FC236}">
                <a16:creationId xmlns:a16="http://schemas.microsoft.com/office/drawing/2014/main" id="{27ED7E4E-AD15-205B-58FC-DDEE9E686767}"/>
              </a:ext>
            </a:extLst>
          </p:cNvPr>
          <p:cNvSpPr>
            <a:spLocks noGrp="1" noChangeArrowheads="1"/>
          </p:cNvSpPr>
          <p:nvPr>
            <p:ph idx="1"/>
          </p:nvPr>
        </p:nvSpPr>
        <p:spPr>
          <a:xfrm>
            <a:off x="685800" y="1752600"/>
            <a:ext cx="8001000" cy="4267200"/>
          </a:xfrm>
        </p:spPr>
        <p:txBody>
          <a:bodyPr/>
          <a:lstStyle/>
          <a:p>
            <a:pPr eaLnBrk="1" hangingPunct="1">
              <a:lnSpc>
                <a:spcPct val="90000"/>
              </a:lnSpc>
            </a:pPr>
            <a:endParaRPr lang="en-US" altLang="en-US"/>
          </a:p>
          <a:p>
            <a:pPr eaLnBrk="1" hangingPunct="1">
              <a:lnSpc>
                <a:spcPct val="90000"/>
              </a:lnSpc>
              <a:buFont typeface="Wingdings" pitchFamily="2" charset="2"/>
              <a:buNone/>
            </a:pPr>
            <a:endParaRPr lang="en-US" altLang="en-US"/>
          </a:p>
          <a:p>
            <a:pPr eaLnBrk="1" hangingPunct="1">
              <a:lnSpc>
                <a:spcPct val="90000"/>
              </a:lnSpc>
            </a:pPr>
            <a:endParaRPr lang="en-US" altLang="en-US"/>
          </a:p>
        </p:txBody>
      </p:sp>
      <p:sp>
        <p:nvSpPr>
          <p:cNvPr id="24579" name="Slide Number Placeholder 5">
            <a:extLst>
              <a:ext uri="{FF2B5EF4-FFF2-40B4-BE49-F238E27FC236}">
                <a16:creationId xmlns:a16="http://schemas.microsoft.com/office/drawing/2014/main" id="{8C68D315-D987-E05C-0B53-6E6CAA6D3EC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71F28EA-ED93-7249-A8E6-7D00CC8341FB}" type="slidenum">
              <a:rPr lang="en-US" altLang="en-US" sz="1200" smtClean="0">
                <a:latin typeface="Verdana" panose="020B0604030504040204" pitchFamily="34" charset="0"/>
              </a:rPr>
              <a:pPr>
                <a:spcBef>
                  <a:spcPct val="0"/>
                </a:spcBef>
                <a:buFontTx/>
                <a:buNone/>
              </a:pPr>
              <a:t>24</a:t>
            </a:fld>
            <a:endParaRPr lang="en-US" altLang="en-US" sz="1200">
              <a:latin typeface="Verdana" panose="020B0604030504040204" pitchFamily="34" charset="0"/>
            </a:endParaRPr>
          </a:p>
        </p:txBody>
      </p:sp>
      <p:sp>
        <p:nvSpPr>
          <p:cNvPr id="9" name="TextBox 8">
            <a:extLst>
              <a:ext uri="{FF2B5EF4-FFF2-40B4-BE49-F238E27FC236}">
                <a16:creationId xmlns:a16="http://schemas.microsoft.com/office/drawing/2014/main" id="{8EC5D27E-98D1-359D-5F54-BF8D8A5FC346}"/>
              </a:ext>
            </a:extLst>
          </p:cNvPr>
          <p:cNvSpPr txBox="1"/>
          <p:nvPr/>
        </p:nvSpPr>
        <p:spPr>
          <a:xfrm>
            <a:off x="1600200" y="2311400"/>
            <a:ext cx="3486150" cy="2032000"/>
          </a:xfrm>
          <a:prstGeom prst="rect">
            <a:avLst/>
          </a:prstGeom>
          <a:solidFill>
            <a:srgbClr val="FFCCCC"/>
          </a:solidFill>
          <a:ln>
            <a:solidFill>
              <a:srgbClr val="C00000"/>
            </a:solidFill>
          </a:ln>
        </p:spPr>
        <p:txBody>
          <a:bodyPr>
            <a:spAutoFit/>
          </a:bodyPr>
          <a:lstStyle/>
          <a:p>
            <a:pPr>
              <a:defRPr/>
            </a:pPr>
            <a:r>
              <a:rPr lang="en-US" dirty="0">
                <a:solidFill>
                  <a:schemeClr val="accent6"/>
                </a:solidFill>
                <a:ea typeface="+mn-ea"/>
              </a:rPr>
              <a:t>Grant Gilmore, The Death of Contract (1974): “These two contradictory propositions cannot live comfortably together: in the end one must swallow the other up”</a:t>
            </a:r>
          </a:p>
        </p:txBody>
      </p:sp>
      <p:pic>
        <p:nvPicPr>
          <p:cNvPr id="24581" name="Picture 2">
            <a:extLst>
              <a:ext uri="{FF2B5EF4-FFF2-40B4-BE49-F238E27FC236}">
                <a16:creationId xmlns:a16="http://schemas.microsoft.com/office/drawing/2014/main" id="{272424CB-ECB6-5551-C03B-659B8DC628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286000"/>
            <a:ext cx="3810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4DFCBB43-1255-1C06-8A83-81496CE2D22B}"/>
              </a:ext>
            </a:extLst>
          </p:cNvPr>
          <p:cNvSpPr>
            <a:spLocks noGrp="1" noChangeArrowheads="1"/>
          </p:cNvSpPr>
          <p:nvPr>
            <p:ph type="title"/>
          </p:nvPr>
        </p:nvSpPr>
        <p:spPr/>
        <p:txBody>
          <a:bodyPr/>
          <a:lstStyle/>
          <a:p>
            <a:r>
              <a:rPr lang="en-US" altLang="en-US" dirty="0"/>
              <a:t>Does Promissory Estoppel limit or expand promissory liability?</a:t>
            </a:r>
          </a:p>
        </p:txBody>
      </p:sp>
      <p:sp>
        <p:nvSpPr>
          <p:cNvPr id="26626" name="Content Placeholder 2">
            <a:extLst>
              <a:ext uri="{FF2B5EF4-FFF2-40B4-BE49-F238E27FC236}">
                <a16:creationId xmlns:a16="http://schemas.microsoft.com/office/drawing/2014/main" id="{0153FEF8-8E90-8842-9338-E466F88A5B1B}"/>
              </a:ext>
            </a:extLst>
          </p:cNvPr>
          <p:cNvSpPr>
            <a:spLocks noGrp="1" noChangeArrowheads="1"/>
          </p:cNvSpPr>
          <p:nvPr>
            <p:ph idx="1"/>
          </p:nvPr>
        </p:nvSpPr>
        <p:spPr/>
        <p:txBody>
          <a:bodyPr/>
          <a:lstStyle/>
          <a:p>
            <a:r>
              <a:rPr lang="en-US" altLang="en-US" dirty="0"/>
              <a:t>You and I enter into a contract. A day passes, and no one has relied on it. </a:t>
            </a:r>
          </a:p>
          <a:p>
            <a:pPr lvl="1"/>
            <a:r>
              <a:rPr lang="en-US" altLang="en-US" dirty="0"/>
              <a:t>Are the promises binding in promissory estoppel?</a:t>
            </a:r>
          </a:p>
          <a:p>
            <a:pPr lvl="1"/>
            <a:r>
              <a:rPr lang="en-US" altLang="en-US" dirty="0"/>
              <a:t>Are they binding in contract?</a:t>
            </a:r>
          </a:p>
          <a:p>
            <a:pPr marL="457200" lvl="1" indent="0">
              <a:buNone/>
            </a:pPr>
            <a:endParaRPr lang="en-US" altLang="en-US" dirty="0"/>
          </a:p>
          <a:p>
            <a:r>
              <a:rPr lang="en-US" altLang="en-US" dirty="0"/>
              <a:t>So was Gilmore wrong?</a:t>
            </a:r>
          </a:p>
        </p:txBody>
      </p:sp>
      <p:sp>
        <p:nvSpPr>
          <p:cNvPr id="26627" name="Slide Number Placeholder 3">
            <a:extLst>
              <a:ext uri="{FF2B5EF4-FFF2-40B4-BE49-F238E27FC236}">
                <a16:creationId xmlns:a16="http://schemas.microsoft.com/office/drawing/2014/main" id="{E10E2F0A-5F25-4845-F631-12061A6B0E57}"/>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38C33A11-FF26-EA42-B7A7-D4647D6AF5F1}" type="slidenum">
              <a:rPr lang="en-US" altLang="en-US" sz="1200" smtClean="0">
                <a:latin typeface="Verdana" panose="020B0604030504040204" pitchFamily="34" charset="0"/>
              </a:rPr>
              <a:pPr>
                <a:spcBef>
                  <a:spcPct val="0"/>
                </a:spcBef>
                <a:buFontTx/>
                <a:buNone/>
              </a:pPr>
              <a:t>25</a:t>
            </a:fld>
            <a:endParaRPr lang="en-US" altLang="en-US" sz="1200">
              <a:latin typeface="Verdana" panose="020B060403050404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3610DD4F-42FA-2EE8-07C1-A49F3B512B05}"/>
              </a:ext>
            </a:extLst>
          </p:cNvPr>
          <p:cNvSpPr>
            <a:spLocks noGrp="1" noChangeArrowheads="1"/>
          </p:cNvSpPr>
          <p:nvPr>
            <p:ph type="title"/>
          </p:nvPr>
        </p:nvSpPr>
        <p:spPr/>
        <p:txBody>
          <a:bodyPr/>
          <a:lstStyle/>
          <a:p>
            <a:r>
              <a:rPr lang="en-US" altLang="en-US"/>
              <a:t>Does Promissory Estoppel limit or expand promissory liability?</a:t>
            </a:r>
          </a:p>
        </p:txBody>
      </p:sp>
      <p:sp>
        <p:nvSpPr>
          <p:cNvPr id="28674" name="Content Placeholder 2">
            <a:extLst>
              <a:ext uri="{FF2B5EF4-FFF2-40B4-BE49-F238E27FC236}">
                <a16:creationId xmlns:a16="http://schemas.microsoft.com/office/drawing/2014/main" id="{B32998D0-B8EE-8374-68FB-7FF04FD6F623}"/>
              </a:ext>
            </a:extLst>
          </p:cNvPr>
          <p:cNvSpPr>
            <a:spLocks noGrp="1" noChangeArrowheads="1"/>
          </p:cNvSpPr>
          <p:nvPr>
            <p:ph idx="1"/>
          </p:nvPr>
        </p:nvSpPr>
        <p:spPr/>
        <p:txBody>
          <a:bodyPr/>
          <a:lstStyle/>
          <a:p>
            <a:r>
              <a:rPr lang="en-US" altLang="en-US"/>
              <a:t>You and I enter into a contract. A day passes, and no one has relied on it. </a:t>
            </a:r>
          </a:p>
          <a:p>
            <a:r>
              <a:rPr lang="en-US" altLang="en-US">
                <a:solidFill>
                  <a:srgbClr val="C00000"/>
                </a:solidFill>
              </a:rPr>
              <a:t>So promissory estoppel expands liability rather than limits it</a:t>
            </a:r>
          </a:p>
        </p:txBody>
      </p:sp>
      <p:sp>
        <p:nvSpPr>
          <p:cNvPr id="28675" name="Slide Number Placeholder 3">
            <a:extLst>
              <a:ext uri="{FF2B5EF4-FFF2-40B4-BE49-F238E27FC236}">
                <a16:creationId xmlns:a16="http://schemas.microsoft.com/office/drawing/2014/main" id="{AFFE42FD-2447-70DC-EA5B-AD5DCA99D483}"/>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BC8CD62-207F-6340-A222-94717B08F662}" type="slidenum">
              <a:rPr lang="en-US" altLang="en-US" sz="1200" smtClean="0">
                <a:latin typeface="Verdana" panose="020B0604030504040204" pitchFamily="34" charset="0"/>
              </a:rPr>
              <a:pPr>
                <a:spcBef>
                  <a:spcPct val="0"/>
                </a:spcBef>
                <a:buFontTx/>
                <a:buNone/>
              </a:pPr>
              <a:t>26</a:t>
            </a:fld>
            <a:endParaRPr lang="en-US" altLang="en-US" sz="1200">
              <a:latin typeface="Verdana" panose="020B060403050404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57014411-AD15-0254-ABED-F09414410B91}"/>
              </a:ext>
            </a:extLst>
          </p:cNvPr>
          <p:cNvSpPr>
            <a:spLocks noGrp="1" noChangeArrowheads="1"/>
          </p:cNvSpPr>
          <p:nvPr>
            <p:ph type="title"/>
          </p:nvPr>
        </p:nvSpPr>
        <p:spPr/>
        <p:txBody>
          <a:bodyPr/>
          <a:lstStyle/>
          <a:p>
            <a:r>
              <a:rPr lang="en-US" altLang="en-US"/>
              <a:t>Varieties of Promissory Estoppel</a:t>
            </a:r>
          </a:p>
        </p:txBody>
      </p:sp>
      <p:sp>
        <p:nvSpPr>
          <p:cNvPr id="30722" name="Content Placeholder 2">
            <a:extLst>
              <a:ext uri="{FF2B5EF4-FFF2-40B4-BE49-F238E27FC236}">
                <a16:creationId xmlns:a16="http://schemas.microsoft.com/office/drawing/2014/main" id="{43E8D101-4FB0-3937-3A35-2FECCD602460}"/>
              </a:ext>
            </a:extLst>
          </p:cNvPr>
          <p:cNvSpPr>
            <a:spLocks noGrp="1" noChangeArrowheads="1"/>
          </p:cNvSpPr>
          <p:nvPr>
            <p:ph idx="1"/>
          </p:nvPr>
        </p:nvSpPr>
        <p:spPr/>
        <p:txBody>
          <a:bodyPr/>
          <a:lstStyle/>
          <a:p>
            <a:endParaRPr lang="en-US" altLang="en-US" dirty="0"/>
          </a:p>
          <a:p>
            <a:r>
              <a:rPr lang="en-US" altLang="en-US" dirty="0"/>
              <a:t>Statute of Frauds</a:t>
            </a:r>
          </a:p>
          <a:p>
            <a:r>
              <a:rPr lang="en-US" altLang="en-US" dirty="0"/>
              <a:t>Charitable Subscriptions</a:t>
            </a:r>
          </a:p>
          <a:p>
            <a:r>
              <a:rPr lang="en-US" altLang="en-US" dirty="0"/>
              <a:t>Family Promises</a:t>
            </a:r>
          </a:p>
          <a:p>
            <a:r>
              <a:rPr lang="en-US" altLang="en-US" dirty="0"/>
              <a:t>Employment Contracts</a:t>
            </a:r>
          </a:p>
          <a:p>
            <a:r>
              <a:rPr lang="en-US" altLang="en-US" dirty="0"/>
              <a:t>Promises to Insure</a:t>
            </a:r>
          </a:p>
        </p:txBody>
      </p:sp>
      <p:sp>
        <p:nvSpPr>
          <p:cNvPr id="30723" name="Slide Number Placeholder 3">
            <a:extLst>
              <a:ext uri="{FF2B5EF4-FFF2-40B4-BE49-F238E27FC236}">
                <a16:creationId xmlns:a16="http://schemas.microsoft.com/office/drawing/2014/main" id="{ECAEA4E9-1204-7321-94C6-6797423C061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E86E74A-F34E-B74C-AF18-0CEF64D66D1E}" type="slidenum">
              <a:rPr lang="en-US" altLang="en-US" sz="1200" smtClean="0">
                <a:latin typeface="Verdana" panose="020B0604030504040204" pitchFamily="34" charset="0"/>
              </a:rPr>
              <a:pPr>
                <a:spcBef>
                  <a:spcPct val="0"/>
                </a:spcBef>
                <a:buFontTx/>
                <a:buNone/>
              </a:pPr>
              <a:t>27</a:t>
            </a:fld>
            <a:endParaRPr lang="en-US" altLang="en-US" sz="1200">
              <a:latin typeface="Verdana" panose="020B060403050404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Number Placeholder 4">
            <a:extLst>
              <a:ext uri="{FF2B5EF4-FFF2-40B4-BE49-F238E27FC236}">
                <a16:creationId xmlns:a16="http://schemas.microsoft.com/office/drawing/2014/main" id="{E0AFA5A0-F783-A078-ECD6-A3946BA9166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863013DC-F89A-4449-8C0D-91244EE0E1EA}" type="slidenum">
              <a:rPr lang="en-US" altLang="en-US" sz="1200" smtClean="0">
                <a:latin typeface="Verdana" panose="020B0604030504040204" pitchFamily="34" charset="0"/>
              </a:rPr>
              <a:pPr>
                <a:spcBef>
                  <a:spcPct val="0"/>
                </a:spcBef>
                <a:buFontTx/>
                <a:buNone/>
              </a:pPr>
              <a:t>28</a:t>
            </a:fld>
            <a:endParaRPr lang="en-US" altLang="en-US" sz="1200">
              <a:latin typeface="Verdana" panose="020B0604030504040204" pitchFamily="34" charset="0"/>
            </a:endParaRPr>
          </a:p>
        </p:txBody>
      </p:sp>
      <p:sp>
        <p:nvSpPr>
          <p:cNvPr id="89090" name="Title 1">
            <a:extLst>
              <a:ext uri="{FF2B5EF4-FFF2-40B4-BE49-F238E27FC236}">
                <a16:creationId xmlns:a16="http://schemas.microsoft.com/office/drawing/2014/main" id="{99732279-3893-BC85-4476-A4489956A6E6}"/>
              </a:ext>
            </a:extLst>
          </p:cNvPr>
          <p:cNvSpPr>
            <a:spLocks noGrp="1" noChangeArrowheads="1"/>
          </p:cNvSpPr>
          <p:nvPr>
            <p:ph type="title" idx="4294967295"/>
          </p:nvPr>
        </p:nvSpPr>
        <p:spPr>
          <a:xfrm>
            <a:off x="533400" y="342900"/>
            <a:ext cx="8416925" cy="1219200"/>
          </a:xfrm>
        </p:spPr>
        <p:txBody>
          <a:bodyPr/>
          <a:lstStyle/>
          <a:p>
            <a:r>
              <a:rPr lang="en-US" altLang="en-US" sz="3600">
                <a:solidFill>
                  <a:srgbClr val="C00000"/>
                </a:solidFill>
              </a:rPr>
              <a:t>Getting around the SoF</a:t>
            </a:r>
          </a:p>
        </p:txBody>
      </p:sp>
      <p:sp>
        <p:nvSpPr>
          <p:cNvPr id="89091" name="Content Placeholder 2">
            <a:extLst>
              <a:ext uri="{FF2B5EF4-FFF2-40B4-BE49-F238E27FC236}">
                <a16:creationId xmlns:a16="http://schemas.microsoft.com/office/drawing/2014/main" id="{DB56F093-3771-DB4E-1D4F-4E5929F65BAA}"/>
              </a:ext>
            </a:extLst>
          </p:cNvPr>
          <p:cNvSpPr>
            <a:spLocks noGrp="1" noChangeArrowheads="1"/>
          </p:cNvSpPr>
          <p:nvPr>
            <p:ph idx="4294967295"/>
          </p:nvPr>
        </p:nvSpPr>
        <p:spPr>
          <a:xfrm>
            <a:off x="741362" y="1826079"/>
            <a:ext cx="8001000" cy="4267200"/>
          </a:xfrm>
        </p:spPr>
        <p:txBody>
          <a:bodyPr/>
          <a:lstStyle/>
          <a:p>
            <a:endParaRPr lang="en-US" altLang="ja-JP" dirty="0"/>
          </a:p>
          <a:p>
            <a:r>
              <a:rPr lang="en-US" altLang="en-US" dirty="0"/>
              <a:t>Estoppel</a:t>
            </a:r>
          </a:p>
          <a:p>
            <a:r>
              <a:rPr lang="en-US" altLang="en-US" dirty="0"/>
              <a:t>Part Performance</a:t>
            </a:r>
          </a:p>
          <a:p>
            <a:r>
              <a:rPr lang="en-US" altLang="en-US" dirty="0"/>
              <a:t>Note or memorandum in writing</a:t>
            </a:r>
          </a:p>
        </p:txBody>
      </p:sp>
      <p:sp>
        <p:nvSpPr>
          <p:cNvPr id="89092" name="Slide Number Placeholder 3">
            <a:extLst>
              <a:ext uri="{FF2B5EF4-FFF2-40B4-BE49-F238E27FC236}">
                <a16:creationId xmlns:a16="http://schemas.microsoft.com/office/drawing/2014/main" id="{486E70C4-CBAE-1CFB-5E59-16C71472EA15}"/>
              </a:ext>
            </a:extLst>
          </p:cNvPr>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fld id="{A99A59CF-58AF-1C48-8DF3-67B5D526E91B}" type="slidenum">
              <a:rPr lang="en-US" altLang="en-US" sz="1200">
                <a:latin typeface="Verdana" panose="020B0604030504040204" pitchFamily="34" charset="0"/>
              </a:rPr>
              <a:pPr algn="r" eaLnBrk="1" hangingPunct="1">
                <a:spcBef>
                  <a:spcPct val="0"/>
                </a:spcBef>
                <a:buFontTx/>
                <a:buNone/>
              </a:pPr>
              <a:t>28</a:t>
            </a:fld>
            <a:endParaRPr lang="en-US" altLang="en-US" sz="1200">
              <a:latin typeface="Verdana" panose="020B0604030504040204" pitchFamily="34" charset="0"/>
            </a:endParaRPr>
          </a:p>
        </p:txBody>
      </p:sp>
    </p:spTree>
    <p:extLst>
      <p:ext uri="{BB962C8B-B14F-4D97-AF65-F5344CB8AC3E}">
        <p14:creationId xmlns:p14="http://schemas.microsoft.com/office/powerpoint/2010/main" val="1193308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a:extLst>
              <a:ext uri="{FF2B5EF4-FFF2-40B4-BE49-F238E27FC236}">
                <a16:creationId xmlns:a16="http://schemas.microsoft.com/office/drawing/2014/main" id="{8733F65F-951D-FAF9-9AB4-97FF85F1C3E1}"/>
              </a:ext>
            </a:extLst>
          </p:cNvPr>
          <p:cNvSpPr>
            <a:spLocks noGrp="1" noChangeArrowheads="1"/>
          </p:cNvSpPr>
          <p:nvPr>
            <p:ph type="title"/>
          </p:nvPr>
        </p:nvSpPr>
        <p:spPr/>
        <p:txBody>
          <a:bodyPr/>
          <a:lstStyle/>
          <a:p>
            <a:r>
              <a:rPr lang="en-US" altLang="en-US">
                <a:solidFill>
                  <a:srgbClr val="B90000"/>
                </a:solidFill>
              </a:rPr>
              <a:t>Will estoppel work against the SoF?</a:t>
            </a:r>
            <a:r>
              <a:rPr lang="en-US" altLang="en-US"/>
              <a:t> </a:t>
            </a:r>
          </a:p>
        </p:txBody>
      </p:sp>
      <p:sp>
        <p:nvSpPr>
          <p:cNvPr id="92162" name="Rectangle 3">
            <a:extLst>
              <a:ext uri="{FF2B5EF4-FFF2-40B4-BE49-F238E27FC236}">
                <a16:creationId xmlns:a16="http://schemas.microsoft.com/office/drawing/2014/main" id="{AE0E9174-DC0D-8442-C7E0-DF676529D604}"/>
              </a:ext>
            </a:extLst>
          </p:cNvPr>
          <p:cNvSpPr>
            <a:spLocks noGrp="1" noChangeArrowheads="1"/>
          </p:cNvSpPr>
          <p:nvPr>
            <p:ph idx="1"/>
          </p:nvPr>
        </p:nvSpPr>
        <p:spPr/>
        <p:txBody>
          <a:bodyPr/>
          <a:lstStyle/>
          <a:p>
            <a:endParaRPr lang="en-US" altLang="en-US" sz="2400"/>
          </a:p>
          <a:p>
            <a:r>
              <a:rPr lang="en-US" altLang="en-US" sz="2400"/>
              <a:t>Restatement § 139(1). A promise which the promisor should reasonably expect to induce action or forbearance on the part of the promisee or a third person and which does induce the action or forbearance is </a:t>
            </a:r>
            <a:r>
              <a:rPr lang="en-US" altLang="en-US" sz="2400">
                <a:solidFill>
                  <a:srgbClr val="B90000"/>
                </a:solidFill>
              </a:rPr>
              <a:t>enforceable notwithstanding the Statute of Frauds </a:t>
            </a:r>
            <a:r>
              <a:rPr lang="en-US" altLang="en-US" sz="2400"/>
              <a:t>if injustice can be avoided only by enforcement of the promise. The remedy granted for breach is to be limited as justice requires. </a:t>
            </a:r>
          </a:p>
        </p:txBody>
      </p:sp>
      <p:sp>
        <p:nvSpPr>
          <p:cNvPr id="92163" name="Slide Number Placeholder 3">
            <a:extLst>
              <a:ext uri="{FF2B5EF4-FFF2-40B4-BE49-F238E27FC236}">
                <a16:creationId xmlns:a16="http://schemas.microsoft.com/office/drawing/2014/main" id="{BC64CFD7-2AE2-337E-5E74-FD817E3F836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10423DF6-36A8-5249-90F8-78EBE06F5284}" type="slidenum">
              <a:rPr lang="en-US" altLang="en-US" sz="1200" smtClean="0">
                <a:latin typeface="Verdana" panose="020B0604030504040204" pitchFamily="34" charset="0"/>
              </a:rPr>
              <a:pPr>
                <a:spcBef>
                  <a:spcPct val="0"/>
                </a:spcBef>
                <a:buFontTx/>
                <a:buNone/>
              </a:pPr>
              <a:t>29</a:t>
            </a:fld>
            <a:endParaRPr lang="en-US" altLang="en-US" sz="1200">
              <a:latin typeface="Verdana" panose="020B0604030504040204" pitchFamily="34" charset="0"/>
            </a:endParaRPr>
          </a:p>
        </p:txBody>
      </p:sp>
    </p:spTree>
    <p:extLst>
      <p:ext uri="{BB962C8B-B14F-4D97-AF65-F5344CB8AC3E}">
        <p14:creationId xmlns:p14="http://schemas.microsoft.com/office/powerpoint/2010/main" val="3716733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6ED1913B-58F3-7AF5-F3E8-664BB9D1B722}"/>
              </a:ext>
            </a:extLst>
          </p:cNvPr>
          <p:cNvSpPr>
            <a:spLocks noGrp="1" noChangeArrowheads="1"/>
          </p:cNvSpPr>
          <p:nvPr>
            <p:ph type="title"/>
          </p:nvPr>
        </p:nvSpPr>
        <p:spPr/>
        <p:txBody>
          <a:bodyPr/>
          <a:lstStyle/>
          <a:p>
            <a:pPr marR="0" lvl="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Question 2 (50%, 30 minutes) </a:t>
            </a:r>
          </a:p>
        </p:txBody>
      </p:sp>
      <p:sp>
        <p:nvSpPr>
          <p:cNvPr id="24578" name="Content Placeholder 2">
            <a:extLst>
              <a:ext uri="{FF2B5EF4-FFF2-40B4-BE49-F238E27FC236}">
                <a16:creationId xmlns:a16="http://schemas.microsoft.com/office/drawing/2014/main" id="{E34A924A-472E-F2C8-E688-3AE6E9BECC94}"/>
              </a:ext>
            </a:extLst>
          </p:cNvPr>
          <p:cNvSpPr>
            <a:spLocks noGrp="1" noChangeArrowheads="1"/>
          </p:cNvSpPr>
          <p:nvPr>
            <p:ph idx="1"/>
          </p:nvPr>
        </p:nvSpPr>
        <p:spPr/>
        <p:txBody>
          <a:bodyPr/>
          <a:lstStyle/>
          <a:p>
            <a:pPr marL="0" algn="just">
              <a:spcBef>
                <a:spcPts val="0"/>
              </a:spcBef>
              <a:spcAft>
                <a:spcPts val="0"/>
              </a:spcAft>
            </a:pPr>
            <a:r>
              <a:rPr lang="en-US" sz="2800" dirty="0">
                <a:latin typeface="Times New Roman" panose="02020603050405020304" pitchFamily="18" charset="0"/>
                <a:ea typeface="Times New Roman" panose="02020603050405020304" pitchFamily="18" charset="0"/>
              </a:rPr>
              <a:t>Don’t offer business advice to the client.</a:t>
            </a:r>
          </a:p>
          <a:p>
            <a:pPr marL="0" algn="just">
              <a:spcBef>
                <a:spcPts val="0"/>
              </a:spcBef>
              <a:spcAft>
                <a:spcPts val="0"/>
              </a:spcAft>
            </a:pPr>
            <a:r>
              <a:rPr lang="en-US" sz="2800" dirty="0">
                <a:latin typeface="Times New Roman" panose="02020603050405020304" pitchFamily="18" charset="0"/>
                <a:ea typeface="Times New Roman" panose="02020603050405020304" pitchFamily="18" charset="0"/>
              </a:rPr>
              <a:t>Don’t ever rewrite the contract thinking you can make it better.</a:t>
            </a:r>
          </a:p>
          <a:p>
            <a:pPr marL="0" algn="just">
              <a:spcBef>
                <a:spcPts val="0"/>
              </a:spcBef>
              <a:spcAft>
                <a:spcPts val="0"/>
              </a:spcAft>
            </a:pPr>
            <a:r>
              <a:rPr lang="en-US" sz="2800" dirty="0">
                <a:latin typeface="Times New Roman" panose="02020603050405020304" pitchFamily="18" charset="0"/>
                <a:ea typeface="Times New Roman" panose="02020603050405020304" pitchFamily="18" charset="0"/>
              </a:rPr>
              <a:t>I looked for people who cited cases and 2-207.</a:t>
            </a:r>
          </a:p>
          <a:p>
            <a:pPr marL="0" marR="0" algn="just">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endParaRPr lang="en-US" sz="2400" dirty="0">
              <a:solidFill>
                <a:srgbClr val="C00000"/>
              </a:solidFill>
              <a:effectLst/>
              <a:latin typeface="Times New Roman" panose="02020603050405020304" pitchFamily="18" charset="0"/>
              <a:ea typeface="Times New Roman" panose="02020603050405020304" pitchFamily="18" charset="0"/>
            </a:endParaRPr>
          </a:p>
          <a:p>
            <a:pPr marL="457200" lvl="1" indent="0">
              <a:buNone/>
            </a:pPr>
            <a:endParaRPr lang="en-US" altLang="en-US" dirty="0"/>
          </a:p>
        </p:txBody>
      </p:sp>
      <p:sp>
        <p:nvSpPr>
          <p:cNvPr id="24579" name="Slide Number Placeholder 3">
            <a:extLst>
              <a:ext uri="{FF2B5EF4-FFF2-40B4-BE49-F238E27FC236}">
                <a16:creationId xmlns:a16="http://schemas.microsoft.com/office/drawing/2014/main" id="{2A119249-2BE5-6150-C569-50A3A501FCC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11039015-8FF4-C64B-B9AC-F71F03894526}" type="slidenum">
              <a:rPr lang="en-US" altLang="en-US" sz="1200" smtClean="0">
                <a:latin typeface="Verdana" panose="020B0604030504040204" pitchFamily="34" charset="0"/>
              </a:rPr>
              <a:pPr>
                <a:spcBef>
                  <a:spcPct val="0"/>
                </a:spcBef>
                <a:buFontTx/>
                <a:buNone/>
              </a:pPr>
              <a:t>3</a:t>
            </a:fld>
            <a:endParaRPr lang="en-US" altLang="en-US" sz="1200">
              <a:latin typeface="Verdana" panose="020B0604030504040204" pitchFamily="34" charset="0"/>
            </a:endParaRPr>
          </a:p>
        </p:txBody>
      </p:sp>
    </p:spTree>
    <p:extLst>
      <p:ext uri="{BB962C8B-B14F-4D97-AF65-F5344CB8AC3E}">
        <p14:creationId xmlns:p14="http://schemas.microsoft.com/office/powerpoint/2010/main" val="3969020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a:extLst>
              <a:ext uri="{FF2B5EF4-FFF2-40B4-BE49-F238E27FC236}">
                <a16:creationId xmlns:a16="http://schemas.microsoft.com/office/drawing/2014/main" id="{2B2C8243-927C-4AA4-0590-C8AC9572595B}"/>
              </a:ext>
            </a:extLst>
          </p:cNvPr>
          <p:cNvSpPr>
            <a:spLocks noGrp="1" noChangeArrowheads="1"/>
          </p:cNvSpPr>
          <p:nvPr>
            <p:ph type="title"/>
          </p:nvPr>
        </p:nvSpPr>
        <p:spPr/>
        <p:txBody>
          <a:bodyPr/>
          <a:lstStyle/>
          <a:p>
            <a:r>
              <a:rPr lang="en-US" altLang="en-US">
                <a:solidFill>
                  <a:srgbClr val="B90000"/>
                </a:solidFill>
              </a:rPr>
              <a:t>Will estoppel work against the SoF?</a:t>
            </a:r>
            <a:r>
              <a:rPr lang="en-US" altLang="en-US"/>
              <a:t> </a:t>
            </a:r>
          </a:p>
        </p:txBody>
      </p:sp>
      <p:sp>
        <p:nvSpPr>
          <p:cNvPr id="94210" name="Rectangle 3">
            <a:extLst>
              <a:ext uri="{FF2B5EF4-FFF2-40B4-BE49-F238E27FC236}">
                <a16:creationId xmlns:a16="http://schemas.microsoft.com/office/drawing/2014/main" id="{36009684-4BBA-6035-B4BC-47E89EA5DDE9}"/>
              </a:ext>
            </a:extLst>
          </p:cNvPr>
          <p:cNvSpPr>
            <a:spLocks noGrp="1" noChangeArrowheads="1"/>
          </p:cNvSpPr>
          <p:nvPr>
            <p:ph idx="1"/>
          </p:nvPr>
        </p:nvSpPr>
        <p:spPr/>
        <p:txBody>
          <a:bodyPr/>
          <a:lstStyle/>
          <a:p>
            <a:r>
              <a:rPr lang="en-US" altLang="en-US" sz="2000"/>
              <a:t>Restatement § 139(2) In determining whether injustice can be avoided only by enforcement of the promise, the following circumstances are significant: (a) the </a:t>
            </a:r>
            <a:r>
              <a:rPr lang="en-US" altLang="en-US" sz="2000">
                <a:solidFill>
                  <a:srgbClr val="B90000"/>
                </a:solidFill>
              </a:rPr>
              <a:t>availability and adequacy of other remedies</a:t>
            </a:r>
            <a:r>
              <a:rPr lang="en-US" altLang="en-US" sz="2000"/>
              <a:t>, particularly cancellation and restitution; (b) the </a:t>
            </a:r>
            <a:r>
              <a:rPr lang="en-US" altLang="en-US" sz="2000">
                <a:solidFill>
                  <a:srgbClr val="B90000"/>
                </a:solidFill>
              </a:rPr>
              <a:t>definite and substantial character</a:t>
            </a:r>
            <a:r>
              <a:rPr lang="en-US" altLang="en-US" sz="2000"/>
              <a:t> of the action or forbearance in relation to the remedy sought; (c) The extent to which the action of forbearance </a:t>
            </a:r>
            <a:r>
              <a:rPr lang="en-US" altLang="en-US" sz="2000">
                <a:solidFill>
                  <a:srgbClr val="B90000"/>
                </a:solidFill>
              </a:rPr>
              <a:t>corroborates evidence of the making and terms of the promise</a:t>
            </a:r>
            <a:r>
              <a:rPr lang="en-US" altLang="en-US" sz="2000"/>
              <a:t>, or the making and terms are otherwise established by clear and convincing evidence; (d) the </a:t>
            </a:r>
            <a:r>
              <a:rPr lang="en-US" altLang="en-US" sz="2000">
                <a:solidFill>
                  <a:srgbClr val="B90000"/>
                </a:solidFill>
              </a:rPr>
              <a:t>reasonableness of the action </a:t>
            </a:r>
            <a:r>
              <a:rPr lang="en-US" altLang="en-US" sz="2000"/>
              <a:t>or forbearance; (e) the extent to which the action of forbearance was </a:t>
            </a:r>
            <a:r>
              <a:rPr lang="en-US" altLang="en-US" sz="2000">
                <a:solidFill>
                  <a:srgbClr val="B90000"/>
                </a:solidFill>
              </a:rPr>
              <a:t>foreseeable by the promisor</a:t>
            </a:r>
            <a:r>
              <a:rPr lang="en-US" altLang="en-US" sz="2000"/>
              <a:t>. </a:t>
            </a:r>
          </a:p>
          <a:p>
            <a:endParaRPr lang="en-US" altLang="en-US">
              <a:solidFill>
                <a:srgbClr val="B90000"/>
              </a:solidFill>
            </a:endParaRPr>
          </a:p>
        </p:txBody>
      </p:sp>
      <p:sp>
        <p:nvSpPr>
          <p:cNvPr id="94211" name="Slide Number Placeholder 3">
            <a:extLst>
              <a:ext uri="{FF2B5EF4-FFF2-40B4-BE49-F238E27FC236}">
                <a16:creationId xmlns:a16="http://schemas.microsoft.com/office/drawing/2014/main" id="{F5FD8A7A-1A13-1FB7-2208-5A2087D03E4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A5BD3BC9-89AB-5B49-868B-59DCCB23AABB}" type="slidenum">
              <a:rPr lang="en-US" altLang="en-US" sz="1200" smtClean="0">
                <a:latin typeface="Verdana" panose="020B0604030504040204" pitchFamily="34" charset="0"/>
              </a:rPr>
              <a:pPr>
                <a:spcBef>
                  <a:spcPct val="0"/>
                </a:spcBef>
                <a:buFontTx/>
                <a:buNone/>
              </a:pPr>
              <a:t>30</a:t>
            </a:fld>
            <a:endParaRPr lang="en-US" altLang="en-US" sz="1200">
              <a:latin typeface="Verdana" panose="020B0604030504040204" pitchFamily="34" charset="0"/>
            </a:endParaRPr>
          </a:p>
        </p:txBody>
      </p:sp>
    </p:spTree>
    <p:extLst>
      <p:ext uri="{BB962C8B-B14F-4D97-AF65-F5344CB8AC3E}">
        <p14:creationId xmlns:p14="http://schemas.microsoft.com/office/powerpoint/2010/main" val="2664492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a:extLst>
              <a:ext uri="{FF2B5EF4-FFF2-40B4-BE49-F238E27FC236}">
                <a16:creationId xmlns:a16="http://schemas.microsoft.com/office/drawing/2014/main" id="{CFC75BB2-D2AA-254A-59EE-032AC4751EFC}"/>
              </a:ext>
            </a:extLst>
          </p:cNvPr>
          <p:cNvSpPr>
            <a:spLocks noGrp="1" noChangeArrowheads="1"/>
          </p:cNvSpPr>
          <p:nvPr>
            <p:ph type="title"/>
          </p:nvPr>
        </p:nvSpPr>
        <p:spPr>
          <a:xfrm>
            <a:off x="381000" y="239713"/>
            <a:ext cx="8569325" cy="1295400"/>
          </a:xfrm>
        </p:spPr>
        <p:txBody>
          <a:bodyPr/>
          <a:lstStyle/>
          <a:p>
            <a:r>
              <a:rPr lang="en-US" altLang="en-US" sz="2800" dirty="0">
                <a:solidFill>
                  <a:srgbClr val="C00000"/>
                </a:solidFill>
              </a:rPr>
              <a:t>Was McIntosh at 564 a proper case for estoppel?</a:t>
            </a:r>
            <a:br>
              <a:rPr lang="en-US" altLang="en-US" sz="2800" dirty="0">
                <a:solidFill>
                  <a:schemeClr val="accent2"/>
                </a:solidFill>
              </a:rPr>
            </a:br>
            <a:endParaRPr lang="en-US" altLang="en-US" sz="2800" dirty="0">
              <a:solidFill>
                <a:schemeClr val="tx1"/>
              </a:solidFill>
            </a:endParaRPr>
          </a:p>
        </p:txBody>
      </p:sp>
      <p:pic>
        <p:nvPicPr>
          <p:cNvPr id="96258" name="Picture 6" descr="waikiki-beach">
            <a:extLst>
              <a:ext uri="{FF2B5EF4-FFF2-40B4-BE49-F238E27FC236}">
                <a16:creationId xmlns:a16="http://schemas.microsoft.com/office/drawing/2014/main" id="{E02A155E-77B2-DFD6-78E3-3F08B62A83F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38200" y="1600200"/>
            <a:ext cx="5029200" cy="5029200"/>
          </a:xfrm>
        </p:spPr>
      </p:pic>
      <p:sp>
        <p:nvSpPr>
          <p:cNvPr id="96259" name="Slide Number Placeholder 3">
            <a:extLst>
              <a:ext uri="{FF2B5EF4-FFF2-40B4-BE49-F238E27FC236}">
                <a16:creationId xmlns:a16="http://schemas.microsoft.com/office/drawing/2014/main" id="{61505285-05D7-64FE-0875-BF0F195EB55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EFCA0127-C4D5-FB48-B429-887BE6101CC2}" type="slidenum">
              <a:rPr lang="en-US" altLang="en-US" sz="1200" smtClean="0">
                <a:latin typeface="Verdana" panose="020B0604030504040204" pitchFamily="34" charset="0"/>
              </a:rPr>
              <a:pPr>
                <a:spcBef>
                  <a:spcPct val="0"/>
                </a:spcBef>
                <a:buFontTx/>
                <a:buNone/>
              </a:pPr>
              <a:t>31</a:t>
            </a:fld>
            <a:endParaRPr lang="en-US" altLang="en-US" sz="1200">
              <a:latin typeface="Verdana" panose="020B0604030504040204" pitchFamily="34" charset="0"/>
            </a:endParaRPr>
          </a:p>
        </p:txBody>
      </p:sp>
      <p:sp>
        <p:nvSpPr>
          <p:cNvPr id="95236" name="Text Box 7">
            <a:extLst>
              <a:ext uri="{FF2B5EF4-FFF2-40B4-BE49-F238E27FC236}">
                <a16:creationId xmlns:a16="http://schemas.microsoft.com/office/drawing/2014/main" id="{9679B78D-F3C7-A22A-FA1A-9B8716499890}"/>
              </a:ext>
            </a:extLst>
          </p:cNvPr>
          <p:cNvSpPr txBox="1">
            <a:spLocks noChangeArrowheads="1"/>
          </p:cNvSpPr>
          <p:nvPr/>
        </p:nvSpPr>
        <p:spPr bwMode="auto">
          <a:xfrm>
            <a:off x="6324600" y="3810000"/>
            <a:ext cx="2406650" cy="369888"/>
          </a:xfrm>
          <a:prstGeom prst="rect">
            <a:avLst/>
          </a:prstGeom>
          <a:solidFill>
            <a:schemeClr val="bg1">
              <a:lumMod val="85000"/>
            </a:schemeClr>
          </a:solidFill>
          <a:ln w="9525">
            <a:solidFill>
              <a:srgbClr val="993300"/>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defRPr/>
            </a:pPr>
            <a:r>
              <a:rPr lang="en-US" altLang="en-US" sz="1800" dirty="0">
                <a:solidFill>
                  <a:srgbClr val="C00000"/>
                </a:solidFill>
                <a:latin typeface="Verdana" panose="020B0604030504040204" pitchFamily="34" charset="0"/>
              </a:rPr>
              <a:t>Oh, the hardship!!!</a:t>
            </a:r>
          </a:p>
        </p:txBody>
      </p:sp>
    </p:spTree>
    <p:extLst>
      <p:ext uri="{BB962C8B-B14F-4D97-AF65-F5344CB8AC3E}">
        <p14:creationId xmlns:p14="http://schemas.microsoft.com/office/powerpoint/2010/main" val="3698180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a:extLst>
              <a:ext uri="{FF2B5EF4-FFF2-40B4-BE49-F238E27FC236}">
                <a16:creationId xmlns:a16="http://schemas.microsoft.com/office/drawing/2014/main" id="{33CBB981-3E6F-CDFA-6F34-179CAE8A1398}"/>
              </a:ext>
            </a:extLst>
          </p:cNvPr>
          <p:cNvSpPr>
            <a:spLocks noGrp="1" noChangeArrowheads="1"/>
          </p:cNvSpPr>
          <p:nvPr>
            <p:ph type="title"/>
          </p:nvPr>
        </p:nvSpPr>
        <p:spPr>
          <a:xfrm>
            <a:off x="381000" y="293688"/>
            <a:ext cx="8569325" cy="1295400"/>
          </a:xfrm>
        </p:spPr>
        <p:txBody>
          <a:bodyPr/>
          <a:lstStyle/>
          <a:p>
            <a:r>
              <a:rPr lang="en-US" altLang="en-US" sz="2800">
                <a:solidFill>
                  <a:schemeClr val="tx1"/>
                </a:solidFill>
              </a:rPr>
              <a:t>Was McIntosh a proper case for estoppel?</a:t>
            </a:r>
          </a:p>
        </p:txBody>
      </p:sp>
      <p:pic>
        <p:nvPicPr>
          <p:cNvPr id="98306" name="Picture 6" descr="waikiki-beach">
            <a:extLst>
              <a:ext uri="{FF2B5EF4-FFF2-40B4-BE49-F238E27FC236}">
                <a16:creationId xmlns:a16="http://schemas.microsoft.com/office/drawing/2014/main" id="{83C6C2D2-09DA-C140-3DA0-37866A5A9BA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 y="1905000"/>
            <a:ext cx="3733800" cy="3733800"/>
          </a:xfrm>
        </p:spPr>
      </p:pic>
      <p:sp>
        <p:nvSpPr>
          <p:cNvPr id="98307" name="Slide Number Placeholder 3">
            <a:extLst>
              <a:ext uri="{FF2B5EF4-FFF2-40B4-BE49-F238E27FC236}">
                <a16:creationId xmlns:a16="http://schemas.microsoft.com/office/drawing/2014/main" id="{793E8CBB-A614-DFC7-38C4-FC84C543AAD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656646BD-F697-E045-BB77-2C043D71F76B}" type="slidenum">
              <a:rPr lang="en-US" altLang="en-US" sz="1200" smtClean="0">
                <a:latin typeface="Verdana" panose="020B0604030504040204" pitchFamily="34" charset="0"/>
              </a:rPr>
              <a:pPr>
                <a:spcBef>
                  <a:spcPct val="0"/>
                </a:spcBef>
                <a:buFontTx/>
                <a:buNone/>
              </a:pPr>
              <a:t>32</a:t>
            </a:fld>
            <a:endParaRPr lang="en-US" altLang="en-US" sz="1200">
              <a:latin typeface="Verdana" panose="020B0604030504040204" pitchFamily="34" charset="0"/>
            </a:endParaRPr>
          </a:p>
        </p:txBody>
      </p:sp>
      <p:sp>
        <p:nvSpPr>
          <p:cNvPr id="101380" name="Text Box 7">
            <a:extLst>
              <a:ext uri="{FF2B5EF4-FFF2-40B4-BE49-F238E27FC236}">
                <a16:creationId xmlns:a16="http://schemas.microsoft.com/office/drawing/2014/main" id="{C787504B-B788-490F-2CE5-C4C3AB9DD41B}"/>
              </a:ext>
            </a:extLst>
          </p:cNvPr>
          <p:cNvSpPr txBox="1">
            <a:spLocks noChangeArrowheads="1"/>
          </p:cNvSpPr>
          <p:nvPr/>
        </p:nvSpPr>
        <p:spPr bwMode="auto">
          <a:xfrm>
            <a:off x="4495800" y="4343400"/>
            <a:ext cx="4008438" cy="925513"/>
          </a:xfrm>
          <a:prstGeom prst="rect">
            <a:avLst/>
          </a:prstGeom>
          <a:solidFill>
            <a:schemeClr val="bg1">
              <a:lumMod val="85000"/>
            </a:schemeClr>
          </a:solidFill>
          <a:ln w="9525">
            <a:solidFill>
              <a:srgbClr val="993300"/>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defRPr/>
            </a:pPr>
            <a:r>
              <a:rPr lang="en-US" altLang="en-US" sz="1800" dirty="0">
                <a:solidFill>
                  <a:srgbClr val="C00000"/>
                </a:solidFill>
                <a:latin typeface="Verdana" panose="020B0604030504040204" pitchFamily="34" charset="0"/>
              </a:rPr>
              <a:t>What do you think would have </a:t>
            </a:r>
          </a:p>
          <a:p>
            <a:pPr>
              <a:spcBef>
                <a:spcPct val="0"/>
              </a:spcBef>
              <a:buFontTx/>
              <a:buNone/>
              <a:defRPr/>
            </a:pPr>
            <a:r>
              <a:rPr lang="en-US" altLang="en-US" sz="1800" dirty="0">
                <a:solidFill>
                  <a:srgbClr val="C00000"/>
                </a:solidFill>
                <a:latin typeface="Verdana" panose="020B0604030504040204" pitchFamily="34" charset="0"/>
              </a:rPr>
              <a:t>happened if McIntosh had asked </a:t>
            </a:r>
          </a:p>
          <a:p>
            <a:pPr>
              <a:spcBef>
                <a:spcPct val="0"/>
              </a:spcBef>
              <a:buFontTx/>
              <a:buNone/>
              <a:defRPr/>
            </a:pPr>
            <a:r>
              <a:rPr lang="en-US" altLang="en-US" sz="1800" dirty="0">
                <a:solidFill>
                  <a:srgbClr val="C00000"/>
                </a:solidFill>
                <a:latin typeface="Verdana" panose="020B0604030504040204" pitchFamily="34" charset="0"/>
              </a:rPr>
              <a:t>for a written contract?</a:t>
            </a:r>
          </a:p>
        </p:txBody>
      </p:sp>
      <p:sp>
        <p:nvSpPr>
          <p:cNvPr id="2" name="TextBox 1">
            <a:extLst>
              <a:ext uri="{FF2B5EF4-FFF2-40B4-BE49-F238E27FC236}">
                <a16:creationId xmlns:a16="http://schemas.microsoft.com/office/drawing/2014/main" id="{61181707-D4FD-48F0-720D-2E789A9D4837}"/>
              </a:ext>
            </a:extLst>
          </p:cNvPr>
          <p:cNvSpPr txBox="1"/>
          <p:nvPr/>
        </p:nvSpPr>
        <p:spPr>
          <a:xfrm>
            <a:off x="4665662" y="2596912"/>
            <a:ext cx="2678105" cy="923330"/>
          </a:xfrm>
          <a:prstGeom prst="rect">
            <a:avLst/>
          </a:prstGeom>
          <a:solidFill>
            <a:schemeClr val="bg1">
              <a:lumMod val="85000"/>
            </a:schemeClr>
          </a:solidFill>
          <a:ln>
            <a:solidFill>
              <a:srgbClr val="C00000"/>
            </a:solidFill>
          </a:ln>
        </p:spPr>
        <p:txBody>
          <a:bodyPr wrap="none" rtlCol="0">
            <a:spAutoFit/>
          </a:bodyPr>
          <a:lstStyle/>
          <a:p>
            <a:r>
              <a:rPr lang="en-US" dirty="0">
                <a:solidFill>
                  <a:srgbClr val="C00000"/>
                </a:solidFill>
              </a:rPr>
              <a:t>Was there really </a:t>
            </a:r>
          </a:p>
          <a:p>
            <a:r>
              <a:rPr lang="en-US" dirty="0">
                <a:solidFill>
                  <a:srgbClr val="C00000"/>
                </a:solidFill>
              </a:rPr>
              <a:t>a breach of contract, </a:t>
            </a:r>
          </a:p>
          <a:p>
            <a:r>
              <a:rPr lang="en-US" dirty="0">
                <a:solidFill>
                  <a:srgbClr val="C00000"/>
                </a:solidFill>
              </a:rPr>
              <a:t>do you think?</a:t>
            </a:r>
          </a:p>
        </p:txBody>
      </p:sp>
    </p:spTree>
    <p:extLst>
      <p:ext uri="{BB962C8B-B14F-4D97-AF65-F5344CB8AC3E}">
        <p14:creationId xmlns:p14="http://schemas.microsoft.com/office/powerpoint/2010/main" val="1609121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Number Placeholder 6">
            <a:extLst>
              <a:ext uri="{FF2B5EF4-FFF2-40B4-BE49-F238E27FC236}">
                <a16:creationId xmlns:a16="http://schemas.microsoft.com/office/drawing/2014/main" id="{79D6AE4B-D8A2-B096-A363-306F0D44D20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FBF10585-CC95-BC45-9BB8-935394167C52}" type="slidenum">
              <a:rPr lang="en-US" altLang="en-US" sz="1200" smtClean="0">
                <a:latin typeface="Verdana" panose="020B0604030504040204" pitchFamily="34" charset="0"/>
              </a:rPr>
              <a:pPr>
                <a:spcBef>
                  <a:spcPct val="0"/>
                </a:spcBef>
                <a:buFontTx/>
                <a:buNone/>
              </a:pPr>
              <a:t>33</a:t>
            </a:fld>
            <a:endParaRPr lang="en-US" altLang="en-US" sz="1200">
              <a:latin typeface="Verdana" panose="020B0604030504040204" pitchFamily="34" charset="0"/>
            </a:endParaRPr>
          </a:p>
        </p:txBody>
      </p:sp>
      <p:sp>
        <p:nvSpPr>
          <p:cNvPr id="100354" name="Title 1">
            <a:extLst>
              <a:ext uri="{FF2B5EF4-FFF2-40B4-BE49-F238E27FC236}">
                <a16:creationId xmlns:a16="http://schemas.microsoft.com/office/drawing/2014/main" id="{8776EECD-04E9-41AC-D573-0EB1ECE0B248}"/>
              </a:ext>
            </a:extLst>
          </p:cNvPr>
          <p:cNvSpPr>
            <a:spLocks noGrp="1" noChangeArrowheads="1"/>
          </p:cNvSpPr>
          <p:nvPr>
            <p:ph type="title" idx="4294967295"/>
          </p:nvPr>
        </p:nvSpPr>
        <p:spPr>
          <a:xfrm>
            <a:off x="439738" y="269875"/>
            <a:ext cx="8416925" cy="1219200"/>
          </a:xfrm>
        </p:spPr>
        <p:txBody>
          <a:bodyPr/>
          <a:lstStyle/>
          <a:p>
            <a:r>
              <a:rPr lang="en-US" altLang="en-US" sz="3600">
                <a:solidFill>
                  <a:srgbClr val="C00000"/>
                </a:solidFill>
              </a:rPr>
              <a:t>Are salesmen given tenure?</a:t>
            </a:r>
          </a:p>
        </p:txBody>
      </p:sp>
      <p:pic>
        <p:nvPicPr>
          <p:cNvPr id="100355" name="Content Placeholder 4">
            <a:extLst>
              <a:ext uri="{FF2B5EF4-FFF2-40B4-BE49-F238E27FC236}">
                <a16:creationId xmlns:a16="http://schemas.microsoft.com/office/drawing/2014/main" id="{14F84C72-E930-BE5A-B016-C997371BECF4}"/>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600200" y="1727200"/>
            <a:ext cx="5626100" cy="3859213"/>
          </a:xfrm>
        </p:spPr>
      </p:pic>
      <p:sp>
        <p:nvSpPr>
          <p:cNvPr id="100356" name="Slide Number Placeholder 3">
            <a:extLst>
              <a:ext uri="{FF2B5EF4-FFF2-40B4-BE49-F238E27FC236}">
                <a16:creationId xmlns:a16="http://schemas.microsoft.com/office/drawing/2014/main" id="{733842FA-D7FF-07DE-0454-F11F0E8FBCA3}"/>
              </a:ext>
            </a:extLst>
          </p:cNvPr>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fld id="{B62D404F-F530-E644-A641-AD845863E187}" type="slidenum">
              <a:rPr lang="en-US" altLang="en-US" sz="1200">
                <a:latin typeface="Verdana" panose="020B0604030504040204" pitchFamily="34" charset="0"/>
              </a:rPr>
              <a:pPr algn="r" eaLnBrk="1" hangingPunct="1">
                <a:spcBef>
                  <a:spcPct val="0"/>
                </a:spcBef>
                <a:buFontTx/>
                <a:buNone/>
              </a:pPr>
              <a:t>33</a:t>
            </a:fld>
            <a:endParaRPr lang="en-US" altLang="en-US" sz="1200">
              <a:latin typeface="Verdana" panose="020B0604030504040204" pitchFamily="34" charset="0"/>
            </a:endParaRPr>
          </a:p>
        </p:txBody>
      </p:sp>
      <p:sp>
        <p:nvSpPr>
          <p:cNvPr id="6" name="TextBox 5">
            <a:extLst>
              <a:ext uri="{FF2B5EF4-FFF2-40B4-BE49-F238E27FC236}">
                <a16:creationId xmlns:a16="http://schemas.microsoft.com/office/drawing/2014/main" id="{4CBD6E1A-192B-9BDB-A64E-A8AB98A0EAD3}"/>
              </a:ext>
            </a:extLst>
          </p:cNvPr>
          <p:cNvSpPr txBox="1"/>
          <p:nvPr/>
        </p:nvSpPr>
        <p:spPr>
          <a:xfrm>
            <a:off x="2590800" y="5791200"/>
            <a:ext cx="4114800" cy="369888"/>
          </a:xfrm>
          <a:prstGeom prst="rect">
            <a:avLst/>
          </a:prstGeom>
          <a:solidFill>
            <a:schemeClr val="bg1">
              <a:lumMod val="85000"/>
            </a:schemeClr>
          </a:solidFill>
          <a:ln>
            <a:solidFill>
              <a:schemeClr val="accent2"/>
            </a:solidFill>
          </a:ln>
        </p:spPr>
        <p:txBody>
          <a:bodyPr>
            <a:spAutoFit/>
          </a:bodyPr>
          <a:lstStyle/>
          <a:p>
            <a:pPr>
              <a:defRPr/>
            </a:pPr>
            <a:r>
              <a:rPr lang="en-US" dirty="0">
                <a:solidFill>
                  <a:schemeClr val="accent6"/>
                </a:solidFill>
                <a:ea typeface="+mn-ea"/>
              </a:rPr>
              <a:t>Ron </a:t>
            </a:r>
            <a:r>
              <a:rPr lang="en-US" dirty="0" err="1">
                <a:solidFill>
                  <a:schemeClr val="accent6"/>
                </a:solidFill>
                <a:ea typeface="+mn-ea"/>
              </a:rPr>
              <a:t>Popeil</a:t>
            </a:r>
            <a:r>
              <a:rPr lang="en-US" dirty="0">
                <a:solidFill>
                  <a:schemeClr val="accent6"/>
                </a:solidFill>
                <a:ea typeface="+mn-ea"/>
              </a:rPr>
              <a:t> and the </a:t>
            </a:r>
            <a:r>
              <a:rPr lang="en-US" dirty="0" err="1">
                <a:solidFill>
                  <a:schemeClr val="accent6"/>
                </a:solidFill>
                <a:ea typeface="+mn-ea"/>
              </a:rPr>
              <a:t>Veg</a:t>
            </a:r>
            <a:r>
              <a:rPr lang="en-US" dirty="0">
                <a:solidFill>
                  <a:schemeClr val="accent6"/>
                </a:solidFill>
                <a:ea typeface="+mn-ea"/>
              </a:rPr>
              <a:t>-o-</a:t>
            </a:r>
            <a:r>
              <a:rPr lang="en-US" dirty="0" err="1">
                <a:solidFill>
                  <a:schemeClr val="accent6"/>
                </a:solidFill>
                <a:ea typeface="+mn-ea"/>
              </a:rPr>
              <a:t>matic</a:t>
            </a:r>
            <a:endParaRPr lang="en-US" dirty="0">
              <a:solidFill>
                <a:schemeClr val="accent6"/>
              </a:solidFill>
              <a:ea typeface="+mn-ea"/>
            </a:endParaRPr>
          </a:p>
        </p:txBody>
      </p:sp>
    </p:spTree>
    <p:extLst>
      <p:ext uri="{BB962C8B-B14F-4D97-AF65-F5344CB8AC3E}">
        <p14:creationId xmlns:p14="http://schemas.microsoft.com/office/powerpoint/2010/main" val="2121883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Number Placeholder 5">
            <a:extLst>
              <a:ext uri="{FF2B5EF4-FFF2-40B4-BE49-F238E27FC236}">
                <a16:creationId xmlns:a16="http://schemas.microsoft.com/office/drawing/2014/main" id="{CD6AC995-5EBC-9BDF-BDF6-6764850F7D4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B256EEFF-75F9-9646-8822-9E9517D4ED2A}" type="slidenum">
              <a:rPr lang="en-US" altLang="en-US" sz="1200" smtClean="0">
                <a:latin typeface="Verdana" panose="020B0604030504040204" pitchFamily="34" charset="0"/>
              </a:rPr>
              <a:pPr>
                <a:spcBef>
                  <a:spcPct val="0"/>
                </a:spcBef>
                <a:buFontTx/>
                <a:buNone/>
              </a:pPr>
              <a:t>34</a:t>
            </a:fld>
            <a:endParaRPr lang="en-US" altLang="en-US" sz="1200">
              <a:latin typeface="Verdana" panose="020B0604030504040204" pitchFamily="34" charset="0"/>
            </a:endParaRPr>
          </a:p>
        </p:txBody>
      </p:sp>
      <p:sp>
        <p:nvSpPr>
          <p:cNvPr id="102402" name="Title 1">
            <a:extLst>
              <a:ext uri="{FF2B5EF4-FFF2-40B4-BE49-F238E27FC236}">
                <a16:creationId xmlns:a16="http://schemas.microsoft.com/office/drawing/2014/main" id="{DB9E5E78-7A73-08D4-110D-90DCFB8536C2}"/>
              </a:ext>
            </a:extLst>
          </p:cNvPr>
          <p:cNvSpPr>
            <a:spLocks noGrp="1" noChangeArrowheads="1"/>
          </p:cNvSpPr>
          <p:nvPr>
            <p:ph type="title" idx="4294967295"/>
          </p:nvPr>
        </p:nvSpPr>
        <p:spPr>
          <a:xfrm>
            <a:off x="381000" y="271463"/>
            <a:ext cx="8569325" cy="1295400"/>
          </a:xfrm>
        </p:spPr>
        <p:txBody>
          <a:bodyPr/>
          <a:lstStyle/>
          <a:p>
            <a:r>
              <a:rPr lang="en-US" altLang="en-US" sz="2800">
                <a:solidFill>
                  <a:schemeClr val="tx1"/>
                </a:solidFill>
              </a:rPr>
              <a:t>Was McIntosh a proper case for estoppel?</a:t>
            </a:r>
          </a:p>
        </p:txBody>
      </p:sp>
      <p:pic>
        <p:nvPicPr>
          <p:cNvPr id="102403" name="Picture 4" descr="waikiki-beach">
            <a:extLst>
              <a:ext uri="{FF2B5EF4-FFF2-40B4-BE49-F238E27FC236}">
                <a16:creationId xmlns:a16="http://schemas.microsoft.com/office/drawing/2014/main" id="{94CB061E-FF07-A940-D5F1-45776BDBA147}"/>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1905000"/>
            <a:ext cx="3733800" cy="3733800"/>
          </a:xfrm>
        </p:spPr>
      </p:pic>
      <p:sp>
        <p:nvSpPr>
          <p:cNvPr id="102404" name="Slide Number Placeholder 3">
            <a:extLst>
              <a:ext uri="{FF2B5EF4-FFF2-40B4-BE49-F238E27FC236}">
                <a16:creationId xmlns:a16="http://schemas.microsoft.com/office/drawing/2014/main" id="{203E870F-C762-F3AB-2038-5FECB81FEB63}"/>
              </a:ext>
            </a:extLst>
          </p:cNvPr>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fld id="{7746916D-2084-5747-9CCE-E8A4A3487690}" type="slidenum">
              <a:rPr lang="en-US" altLang="en-US" sz="1200">
                <a:latin typeface="Verdana" panose="020B0604030504040204" pitchFamily="34" charset="0"/>
              </a:rPr>
              <a:pPr algn="r" eaLnBrk="1" hangingPunct="1">
                <a:spcBef>
                  <a:spcPct val="0"/>
                </a:spcBef>
                <a:buFontTx/>
                <a:buNone/>
              </a:pPr>
              <a:t>34</a:t>
            </a:fld>
            <a:endParaRPr lang="en-US" altLang="en-US" sz="1200">
              <a:latin typeface="Verdana" panose="020B0604030504040204" pitchFamily="34" charset="0"/>
            </a:endParaRPr>
          </a:p>
        </p:txBody>
      </p:sp>
      <p:sp>
        <p:nvSpPr>
          <p:cNvPr id="105477" name="Text Box 5">
            <a:extLst>
              <a:ext uri="{FF2B5EF4-FFF2-40B4-BE49-F238E27FC236}">
                <a16:creationId xmlns:a16="http://schemas.microsoft.com/office/drawing/2014/main" id="{65337F93-5563-33A9-8A3A-FABC0202B47C}"/>
              </a:ext>
            </a:extLst>
          </p:cNvPr>
          <p:cNvSpPr txBox="1">
            <a:spLocks noChangeArrowheads="1"/>
          </p:cNvSpPr>
          <p:nvPr/>
        </p:nvSpPr>
        <p:spPr bwMode="auto">
          <a:xfrm>
            <a:off x="4495800" y="4343400"/>
            <a:ext cx="3727450" cy="646113"/>
          </a:xfrm>
          <a:prstGeom prst="rect">
            <a:avLst/>
          </a:prstGeom>
          <a:solidFill>
            <a:schemeClr val="bg1">
              <a:lumMod val="85000"/>
            </a:schemeClr>
          </a:solidFill>
          <a:ln w="9525">
            <a:solidFill>
              <a:srgbClr val="993300"/>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defRPr/>
            </a:pPr>
            <a:r>
              <a:rPr lang="en-US" altLang="en-US" sz="1800" dirty="0">
                <a:solidFill>
                  <a:srgbClr val="C00000"/>
                </a:solidFill>
                <a:latin typeface="Verdana" panose="020B0604030504040204" pitchFamily="34" charset="0"/>
              </a:rPr>
              <a:t>If you</a:t>
            </a:r>
            <a:r>
              <a:rPr lang="ja-JP" altLang="en-US" sz="1800">
                <a:solidFill>
                  <a:srgbClr val="C00000"/>
                </a:solidFill>
                <a:latin typeface="Verdana" panose="020B0604030504040204" pitchFamily="34" charset="0"/>
              </a:rPr>
              <a:t>’</a:t>
            </a:r>
            <a:r>
              <a:rPr lang="en-US" altLang="ja-JP" sz="1800" dirty="0">
                <a:solidFill>
                  <a:srgbClr val="C00000"/>
                </a:solidFill>
                <a:latin typeface="Verdana" panose="020B0604030504040204" pitchFamily="34" charset="0"/>
              </a:rPr>
              <a:t>re Murphy, how do you </a:t>
            </a:r>
          </a:p>
          <a:p>
            <a:pPr>
              <a:spcBef>
                <a:spcPct val="0"/>
              </a:spcBef>
              <a:buFontTx/>
              <a:buNone/>
              <a:defRPr/>
            </a:pPr>
            <a:r>
              <a:rPr lang="en-US" altLang="en-US" sz="1800" dirty="0">
                <a:solidFill>
                  <a:srgbClr val="C00000"/>
                </a:solidFill>
                <a:latin typeface="Verdana" panose="020B0604030504040204" pitchFamily="34" charset="0"/>
              </a:rPr>
              <a:t>react to the decision?</a:t>
            </a:r>
          </a:p>
        </p:txBody>
      </p:sp>
    </p:spTree>
    <p:extLst>
      <p:ext uri="{BB962C8B-B14F-4D97-AF65-F5344CB8AC3E}">
        <p14:creationId xmlns:p14="http://schemas.microsoft.com/office/powerpoint/2010/main" val="15305143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Number Placeholder 4">
            <a:extLst>
              <a:ext uri="{FF2B5EF4-FFF2-40B4-BE49-F238E27FC236}">
                <a16:creationId xmlns:a16="http://schemas.microsoft.com/office/drawing/2014/main" id="{8EE0CC66-F8CC-D0B2-94FD-5479A98DEB3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7C4D22A3-FBAA-2446-A1E7-63E585E15D74}" type="slidenum">
              <a:rPr lang="en-US" altLang="en-US" sz="1200" smtClean="0">
                <a:latin typeface="Verdana" panose="020B0604030504040204" pitchFamily="34" charset="0"/>
              </a:rPr>
              <a:pPr>
                <a:spcBef>
                  <a:spcPct val="0"/>
                </a:spcBef>
                <a:buFontTx/>
                <a:buNone/>
              </a:pPr>
              <a:t>35</a:t>
            </a:fld>
            <a:endParaRPr lang="en-US" altLang="en-US" sz="1200">
              <a:latin typeface="Verdana" panose="020B0604030504040204" pitchFamily="34" charset="0"/>
            </a:endParaRPr>
          </a:p>
        </p:txBody>
      </p:sp>
      <p:sp>
        <p:nvSpPr>
          <p:cNvPr id="49154" name="Title 1">
            <a:extLst>
              <a:ext uri="{FF2B5EF4-FFF2-40B4-BE49-F238E27FC236}">
                <a16:creationId xmlns:a16="http://schemas.microsoft.com/office/drawing/2014/main" id="{D42F7141-BC3E-B086-F1BC-59AE7887FCD4}"/>
              </a:ext>
            </a:extLst>
          </p:cNvPr>
          <p:cNvSpPr>
            <a:spLocks noGrp="1"/>
          </p:cNvSpPr>
          <p:nvPr>
            <p:ph type="title" idx="4294967295"/>
          </p:nvPr>
        </p:nvSpPr>
        <p:spPr>
          <a:xfrm>
            <a:off x="288925" y="342900"/>
            <a:ext cx="8569325" cy="1219200"/>
          </a:xfrm>
        </p:spPr>
        <p:txBody>
          <a:bodyPr/>
          <a:lstStyle/>
          <a:p>
            <a:pPr>
              <a:defRPr/>
            </a:pPr>
            <a:r>
              <a:rPr lang="en-US" sz="4000" dirty="0">
                <a:solidFill>
                  <a:srgbClr val="C00000"/>
                </a:solidFill>
                <a:ea typeface="+mj-ea"/>
                <a:cs typeface="+mj-cs"/>
              </a:rPr>
              <a:t>The Limits of Estoppel</a:t>
            </a:r>
          </a:p>
        </p:txBody>
      </p:sp>
      <p:sp>
        <p:nvSpPr>
          <p:cNvPr id="104451" name="Content Placeholder 2">
            <a:extLst>
              <a:ext uri="{FF2B5EF4-FFF2-40B4-BE49-F238E27FC236}">
                <a16:creationId xmlns:a16="http://schemas.microsoft.com/office/drawing/2014/main" id="{50E585FC-B24B-FA41-3DC4-DB2B30EB7EF4}"/>
              </a:ext>
            </a:extLst>
          </p:cNvPr>
          <p:cNvSpPr>
            <a:spLocks noGrp="1" noChangeArrowheads="1"/>
          </p:cNvSpPr>
          <p:nvPr>
            <p:ph idx="4294967295"/>
          </p:nvPr>
        </p:nvSpPr>
        <p:spPr>
          <a:xfrm>
            <a:off x="571500" y="1676400"/>
            <a:ext cx="8001000" cy="4267200"/>
          </a:xfrm>
        </p:spPr>
        <p:txBody>
          <a:bodyPr/>
          <a:lstStyle/>
          <a:p>
            <a:endParaRPr lang="en-US" altLang="en-US" dirty="0"/>
          </a:p>
          <a:p>
            <a:r>
              <a:rPr lang="en-US" altLang="en-US" dirty="0"/>
              <a:t>Olympic Holding at 571 rejects Restatement 139</a:t>
            </a:r>
          </a:p>
        </p:txBody>
      </p:sp>
      <p:sp>
        <p:nvSpPr>
          <p:cNvPr id="104452" name="Slide Number Placeholder 3">
            <a:extLst>
              <a:ext uri="{FF2B5EF4-FFF2-40B4-BE49-F238E27FC236}">
                <a16:creationId xmlns:a16="http://schemas.microsoft.com/office/drawing/2014/main" id="{D0C6DC91-42E4-2EBA-0DBB-3157A28D896E}"/>
              </a:ext>
            </a:extLst>
          </p:cNvPr>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fld id="{17F181A4-4EF9-7749-9225-09821D66E86F}" type="slidenum">
              <a:rPr lang="en-US" altLang="en-US" sz="1200">
                <a:latin typeface="Verdana" panose="020B0604030504040204" pitchFamily="34" charset="0"/>
              </a:rPr>
              <a:pPr algn="r" eaLnBrk="1" hangingPunct="1">
                <a:spcBef>
                  <a:spcPct val="0"/>
                </a:spcBef>
                <a:buFontTx/>
                <a:buNone/>
              </a:pPr>
              <a:t>35</a:t>
            </a:fld>
            <a:endParaRPr lang="en-US" altLang="en-US" sz="1200">
              <a:latin typeface="Verdana" panose="020B0604030504040204" pitchFamily="34" charset="0"/>
            </a:endParaRPr>
          </a:p>
        </p:txBody>
      </p:sp>
    </p:spTree>
    <p:extLst>
      <p:ext uri="{BB962C8B-B14F-4D97-AF65-F5344CB8AC3E}">
        <p14:creationId xmlns:p14="http://schemas.microsoft.com/office/powerpoint/2010/main" val="12977418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AACC7745-00AF-D4F4-58B8-03CE265E234D}"/>
              </a:ext>
            </a:extLst>
          </p:cNvPr>
          <p:cNvSpPr>
            <a:spLocks noGrp="1" noChangeArrowheads="1"/>
          </p:cNvSpPr>
          <p:nvPr>
            <p:ph type="title"/>
          </p:nvPr>
        </p:nvSpPr>
        <p:spPr/>
        <p:txBody>
          <a:bodyPr/>
          <a:lstStyle/>
          <a:p>
            <a:r>
              <a:rPr lang="en-US" altLang="en-US">
                <a:solidFill>
                  <a:srgbClr val="C00000"/>
                </a:solidFill>
              </a:rPr>
              <a:t>Is land different?</a:t>
            </a:r>
          </a:p>
        </p:txBody>
      </p:sp>
      <p:sp>
        <p:nvSpPr>
          <p:cNvPr id="106498" name="Rectangle 3">
            <a:extLst>
              <a:ext uri="{FF2B5EF4-FFF2-40B4-BE49-F238E27FC236}">
                <a16:creationId xmlns:a16="http://schemas.microsoft.com/office/drawing/2014/main" id="{61E72221-A39A-E23E-B797-3C90C22D6FD3}"/>
              </a:ext>
            </a:extLst>
          </p:cNvPr>
          <p:cNvSpPr>
            <a:spLocks noGrp="1" noChangeArrowheads="1"/>
          </p:cNvSpPr>
          <p:nvPr>
            <p:ph idx="1"/>
          </p:nvPr>
        </p:nvSpPr>
        <p:spPr/>
        <p:txBody>
          <a:bodyPr/>
          <a:lstStyle/>
          <a:p>
            <a:endParaRPr lang="en-US" altLang="en-US" dirty="0"/>
          </a:p>
          <a:p>
            <a:r>
              <a:rPr lang="en-US" altLang="en-US" dirty="0"/>
              <a:t>Restatement § 125</a:t>
            </a:r>
          </a:p>
          <a:p>
            <a:pPr lvl="1"/>
            <a:r>
              <a:rPr lang="en-US" altLang="en-US" dirty="0">
                <a:solidFill>
                  <a:srgbClr val="000000"/>
                </a:solidFill>
              </a:rPr>
              <a:t>“A promise to transfer to any person any interest in land”</a:t>
            </a:r>
          </a:p>
          <a:p>
            <a:pPr lvl="2"/>
            <a:r>
              <a:rPr lang="en-US" altLang="en-US" sz="2800" dirty="0">
                <a:solidFill>
                  <a:srgbClr val="B90000"/>
                </a:solidFill>
              </a:rPr>
              <a:t>What counts as reliance? </a:t>
            </a:r>
            <a:r>
              <a:rPr lang="en-US" altLang="en-US" sz="2800" dirty="0" err="1">
                <a:solidFill>
                  <a:srgbClr val="B90000"/>
                </a:solidFill>
              </a:rPr>
              <a:t>Schwedes</a:t>
            </a:r>
            <a:r>
              <a:rPr lang="en-US" altLang="en-US" sz="2800" dirty="0">
                <a:solidFill>
                  <a:srgbClr val="B90000"/>
                </a:solidFill>
              </a:rPr>
              <a:t> at 571</a:t>
            </a:r>
          </a:p>
          <a:p>
            <a:pPr lvl="3"/>
            <a:r>
              <a:rPr lang="en-US" altLang="en-US" sz="2500" dirty="0">
                <a:solidFill>
                  <a:srgbClr val="000000"/>
                </a:solidFill>
              </a:rPr>
              <a:t>Securing financing?</a:t>
            </a:r>
          </a:p>
          <a:p>
            <a:pPr lvl="3"/>
            <a:r>
              <a:rPr lang="en-US" altLang="en-US" sz="2500" dirty="0">
                <a:solidFill>
                  <a:srgbClr val="000000"/>
                </a:solidFill>
              </a:rPr>
              <a:t>The offer to send the purchase price?</a:t>
            </a:r>
          </a:p>
          <a:p>
            <a:pPr lvl="2"/>
            <a:endParaRPr lang="en-US" altLang="en-US" sz="2800" dirty="0">
              <a:solidFill>
                <a:srgbClr val="B90000"/>
              </a:solidFill>
            </a:endParaRPr>
          </a:p>
        </p:txBody>
      </p:sp>
      <p:sp>
        <p:nvSpPr>
          <p:cNvPr id="106499" name="Slide Number Placeholder 3">
            <a:extLst>
              <a:ext uri="{FF2B5EF4-FFF2-40B4-BE49-F238E27FC236}">
                <a16:creationId xmlns:a16="http://schemas.microsoft.com/office/drawing/2014/main" id="{2762FCCE-A66B-4604-74F8-D15A9B2B62E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C96DB8AC-4DE8-D443-AB08-1F5B21D2EFCD}" type="slidenum">
              <a:rPr lang="en-US" altLang="en-US" sz="1200" smtClean="0">
                <a:latin typeface="Verdana" panose="020B0604030504040204" pitchFamily="34" charset="0"/>
              </a:rPr>
              <a:pPr>
                <a:spcBef>
                  <a:spcPct val="0"/>
                </a:spcBef>
                <a:buFontTx/>
                <a:buNone/>
              </a:pPr>
              <a:t>36</a:t>
            </a:fld>
            <a:endParaRPr lang="en-US" altLang="en-US" sz="1200">
              <a:latin typeface="Verdana" panose="020B0604030504040204" pitchFamily="34" charset="0"/>
            </a:endParaRPr>
          </a:p>
        </p:txBody>
      </p:sp>
    </p:spTree>
    <p:extLst>
      <p:ext uri="{BB962C8B-B14F-4D97-AF65-F5344CB8AC3E}">
        <p14:creationId xmlns:p14="http://schemas.microsoft.com/office/powerpoint/2010/main" val="384563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Number Placeholder 4">
            <a:extLst>
              <a:ext uri="{FF2B5EF4-FFF2-40B4-BE49-F238E27FC236}">
                <a16:creationId xmlns:a16="http://schemas.microsoft.com/office/drawing/2014/main" id="{B8227CE2-1207-3131-9E27-61C6FA731E6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06338BE7-DF72-A249-841A-D6A079716D91}" type="slidenum">
              <a:rPr lang="en-US" altLang="en-US" sz="1200" smtClean="0">
                <a:latin typeface="Verdana" panose="020B0604030504040204" pitchFamily="34" charset="0"/>
              </a:rPr>
              <a:pPr>
                <a:spcBef>
                  <a:spcPct val="0"/>
                </a:spcBef>
                <a:buFontTx/>
                <a:buNone/>
              </a:pPr>
              <a:t>37</a:t>
            </a:fld>
            <a:endParaRPr lang="en-US" altLang="en-US" sz="1200">
              <a:latin typeface="Verdana" panose="020B0604030504040204" pitchFamily="34" charset="0"/>
            </a:endParaRPr>
          </a:p>
        </p:txBody>
      </p:sp>
      <p:sp>
        <p:nvSpPr>
          <p:cNvPr id="49154" name="Title 1">
            <a:extLst>
              <a:ext uri="{FF2B5EF4-FFF2-40B4-BE49-F238E27FC236}">
                <a16:creationId xmlns:a16="http://schemas.microsoft.com/office/drawing/2014/main" id="{611A458E-DD04-4635-4113-5943DFB363C3}"/>
              </a:ext>
            </a:extLst>
          </p:cNvPr>
          <p:cNvSpPr>
            <a:spLocks noGrp="1"/>
          </p:cNvSpPr>
          <p:nvPr>
            <p:ph type="title" idx="4294967295"/>
          </p:nvPr>
        </p:nvSpPr>
        <p:spPr>
          <a:xfrm>
            <a:off x="381000" y="342900"/>
            <a:ext cx="8569325" cy="1219200"/>
          </a:xfrm>
        </p:spPr>
        <p:txBody>
          <a:bodyPr/>
          <a:lstStyle/>
          <a:p>
            <a:pPr>
              <a:defRPr/>
            </a:pPr>
            <a:r>
              <a:rPr lang="en-US" sz="4000" dirty="0">
                <a:solidFill>
                  <a:srgbClr val="C00000"/>
                </a:solidFill>
                <a:ea typeface="+mj-ea"/>
                <a:cs typeface="+mj-cs"/>
              </a:rPr>
              <a:t>Part Performance and Land</a:t>
            </a:r>
          </a:p>
        </p:txBody>
      </p:sp>
      <p:sp>
        <p:nvSpPr>
          <p:cNvPr id="108547" name="Content Placeholder 2">
            <a:extLst>
              <a:ext uri="{FF2B5EF4-FFF2-40B4-BE49-F238E27FC236}">
                <a16:creationId xmlns:a16="http://schemas.microsoft.com/office/drawing/2014/main" id="{9084354F-89CA-BEAF-4749-D989175D5DAC}"/>
              </a:ext>
            </a:extLst>
          </p:cNvPr>
          <p:cNvSpPr>
            <a:spLocks noGrp="1" noChangeArrowheads="1"/>
          </p:cNvSpPr>
          <p:nvPr>
            <p:ph idx="4294967295"/>
          </p:nvPr>
        </p:nvSpPr>
        <p:spPr>
          <a:xfrm>
            <a:off x="0" y="1752600"/>
            <a:ext cx="8001000" cy="4267200"/>
          </a:xfrm>
        </p:spPr>
        <p:txBody>
          <a:bodyPr/>
          <a:lstStyle/>
          <a:p>
            <a:endParaRPr lang="en-US" altLang="en-US" dirty="0"/>
          </a:p>
          <a:p>
            <a:r>
              <a:rPr lang="en-US" altLang="en-US" dirty="0"/>
              <a:t>Cf. Restatement § 129</a:t>
            </a:r>
          </a:p>
          <a:p>
            <a:pPr lvl="1"/>
            <a:r>
              <a:rPr lang="en-US" altLang="en-US" dirty="0"/>
              <a:t>The party to be charged “has so changed his position that </a:t>
            </a:r>
            <a:r>
              <a:rPr lang="en-US" altLang="en-US" dirty="0">
                <a:solidFill>
                  <a:srgbClr val="B90000"/>
                </a:solidFill>
              </a:rPr>
              <a:t>injustice can be avoided only by specific performance</a:t>
            </a:r>
            <a:r>
              <a:rPr lang="en-US" altLang="en-US" dirty="0"/>
              <a:t>” </a:t>
            </a:r>
          </a:p>
          <a:p>
            <a:pPr lvl="1"/>
            <a:r>
              <a:rPr lang="en-US" altLang="en-US" dirty="0">
                <a:solidFill>
                  <a:srgbClr val="B90000"/>
                </a:solidFill>
              </a:rPr>
              <a:t>Buyer gives seller purchase price. Can buyer have specific performance?</a:t>
            </a:r>
            <a:endParaRPr lang="en-US" altLang="en-US" dirty="0"/>
          </a:p>
          <a:p>
            <a:pPr marL="1139825" lvl="2" indent="-285750"/>
            <a:r>
              <a:rPr lang="en-US" altLang="en-US" dirty="0"/>
              <a:t> Is Buyer without a remedy?</a:t>
            </a:r>
          </a:p>
          <a:p>
            <a:pPr lvl="1"/>
            <a:endParaRPr lang="en-US" altLang="en-US" dirty="0"/>
          </a:p>
        </p:txBody>
      </p:sp>
      <p:sp>
        <p:nvSpPr>
          <p:cNvPr id="108548" name="Slide Number Placeholder 3">
            <a:extLst>
              <a:ext uri="{FF2B5EF4-FFF2-40B4-BE49-F238E27FC236}">
                <a16:creationId xmlns:a16="http://schemas.microsoft.com/office/drawing/2014/main" id="{34A5F30C-74E5-7843-35DB-FF655E2A5843}"/>
              </a:ext>
            </a:extLst>
          </p:cNvPr>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fld id="{F7D2D02D-6BD8-2944-8133-12EB0954937C}" type="slidenum">
              <a:rPr lang="en-US" altLang="en-US" sz="1200">
                <a:latin typeface="Verdana" panose="020B0604030504040204" pitchFamily="34" charset="0"/>
              </a:rPr>
              <a:pPr algn="r" eaLnBrk="1" hangingPunct="1">
                <a:spcBef>
                  <a:spcPct val="0"/>
                </a:spcBef>
                <a:buFontTx/>
                <a:buNone/>
              </a:pPr>
              <a:t>37</a:t>
            </a:fld>
            <a:endParaRPr lang="en-US" altLang="en-US" sz="1200">
              <a:latin typeface="Verdana" panose="020B0604030504040204" pitchFamily="34" charset="0"/>
            </a:endParaRPr>
          </a:p>
        </p:txBody>
      </p:sp>
    </p:spTree>
    <p:extLst>
      <p:ext uri="{BB962C8B-B14F-4D97-AF65-F5344CB8AC3E}">
        <p14:creationId xmlns:p14="http://schemas.microsoft.com/office/powerpoint/2010/main" val="5206746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a:extLst>
              <a:ext uri="{FF2B5EF4-FFF2-40B4-BE49-F238E27FC236}">
                <a16:creationId xmlns:a16="http://schemas.microsoft.com/office/drawing/2014/main" id="{2B2C8243-927C-4AA4-0590-C8AC9572595B}"/>
              </a:ext>
            </a:extLst>
          </p:cNvPr>
          <p:cNvSpPr>
            <a:spLocks noGrp="1" noChangeArrowheads="1"/>
          </p:cNvSpPr>
          <p:nvPr>
            <p:ph type="title"/>
          </p:nvPr>
        </p:nvSpPr>
        <p:spPr/>
        <p:txBody>
          <a:bodyPr/>
          <a:lstStyle/>
          <a:p>
            <a:r>
              <a:rPr lang="en-US" altLang="en-US">
                <a:solidFill>
                  <a:srgbClr val="B90000"/>
                </a:solidFill>
              </a:rPr>
              <a:t>Will estoppel work against the SoF?</a:t>
            </a:r>
            <a:r>
              <a:rPr lang="en-US" altLang="en-US"/>
              <a:t> </a:t>
            </a:r>
          </a:p>
        </p:txBody>
      </p:sp>
      <p:sp>
        <p:nvSpPr>
          <p:cNvPr id="94210" name="Rectangle 3">
            <a:extLst>
              <a:ext uri="{FF2B5EF4-FFF2-40B4-BE49-F238E27FC236}">
                <a16:creationId xmlns:a16="http://schemas.microsoft.com/office/drawing/2014/main" id="{36009684-4BBA-6035-B4BC-47E89EA5DDE9}"/>
              </a:ext>
            </a:extLst>
          </p:cNvPr>
          <p:cNvSpPr>
            <a:spLocks noGrp="1" noChangeArrowheads="1"/>
          </p:cNvSpPr>
          <p:nvPr>
            <p:ph idx="1"/>
          </p:nvPr>
        </p:nvSpPr>
        <p:spPr/>
        <p:txBody>
          <a:bodyPr/>
          <a:lstStyle/>
          <a:p>
            <a:r>
              <a:rPr lang="en-US" altLang="en-US" sz="2000" dirty="0"/>
              <a:t>Restatement § 139(2) In determining whether injustice can be avoided only by enforcement of the promise, the following circumstances are significant: (a) the </a:t>
            </a:r>
            <a:r>
              <a:rPr lang="en-US" altLang="en-US" sz="2000" dirty="0">
                <a:solidFill>
                  <a:srgbClr val="B90000"/>
                </a:solidFill>
              </a:rPr>
              <a:t>availability and adequacy of other remedies</a:t>
            </a:r>
            <a:r>
              <a:rPr lang="en-US" altLang="en-US" sz="2000" dirty="0"/>
              <a:t>, </a:t>
            </a:r>
            <a:r>
              <a:rPr lang="en-US" altLang="en-US" sz="2000" dirty="0">
                <a:solidFill>
                  <a:srgbClr val="C00000"/>
                </a:solidFill>
              </a:rPr>
              <a:t>particularly cancellation and restitution</a:t>
            </a:r>
            <a:r>
              <a:rPr lang="en-US" altLang="en-US" sz="2000" dirty="0"/>
              <a:t>; (b) the </a:t>
            </a:r>
            <a:r>
              <a:rPr lang="en-US" altLang="en-US" sz="2000" dirty="0">
                <a:solidFill>
                  <a:srgbClr val="B90000"/>
                </a:solidFill>
              </a:rPr>
              <a:t>d</a:t>
            </a:r>
            <a:r>
              <a:rPr lang="en-US" altLang="en-US" sz="2000" dirty="0"/>
              <a:t>efinite and substantial character of the action or forbearance in relation to the remedy sought; (c) The extent to which the action of forbearance corroborates evidence of the making and terms of the promise, or the making and terms are otherwise established by clear and convincing evidence; (d) the reasonableness of the action or forbearance; (e) the extent to which the action of forbearance was foreseeable by the promisor. </a:t>
            </a:r>
          </a:p>
          <a:p>
            <a:endParaRPr lang="en-US" altLang="en-US" dirty="0">
              <a:solidFill>
                <a:srgbClr val="B90000"/>
              </a:solidFill>
            </a:endParaRPr>
          </a:p>
        </p:txBody>
      </p:sp>
      <p:sp>
        <p:nvSpPr>
          <p:cNvPr id="94211" name="Slide Number Placeholder 3">
            <a:extLst>
              <a:ext uri="{FF2B5EF4-FFF2-40B4-BE49-F238E27FC236}">
                <a16:creationId xmlns:a16="http://schemas.microsoft.com/office/drawing/2014/main" id="{F5FD8A7A-1A13-1FB7-2208-5A2087D03E4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A5BD3BC9-89AB-5B49-868B-59DCCB23AABB}" type="slidenum">
              <a:rPr lang="en-US" altLang="en-US" sz="1200" smtClean="0">
                <a:latin typeface="Verdana" panose="020B0604030504040204" pitchFamily="34" charset="0"/>
              </a:rPr>
              <a:pPr>
                <a:spcBef>
                  <a:spcPct val="0"/>
                </a:spcBef>
                <a:buFontTx/>
                <a:buNone/>
              </a:pPr>
              <a:t>38</a:t>
            </a:fld>
            <a:endParaRPr lang="en-US" altLang="en-US" sz="1200">
              <a:latin typeface="Verdana" panose="020B0604030504040204" pitchFamily="34" charset="0"/>
            </a:endParaRPr>
          </a:p>
        </p:txBody>
      </p:sp>
    </p:spTree>
    <p:extLst>
      <p:ext uri="{BB962C8B-B14F-4D97-AF65-F5344CB8AC3E}">
        <p14:creationId xmlns:p14="http://schemas.microsoft.com/office/powerpoint/2010/main" val="26093227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a:extLst>
              <a:ext uri="{FF2B5EF4-FFF2-40B4-BE49-F238E27FC236}">
                <a16:creationId xmlns:a16="http://schemas.microsoft.com/office/drawing/2014/main" id="{A0741637-FCB1-0AA9-FD61-B8EA3E52A2CD}"/>
              </a:ext>
            </a:extLst>
          </p:cNvPr>
          <p:cNvSpPr>
            <a:spLocks noGrp="1" noChangeArrowheads="1"/>
          </p:cNvSpPr>
          <p:nvPr>
            <p:ph type="title"/>
          </p:nvPr>
        </p:nvSpPr>
        <p:spPr/>
        <p:txBody>
          <a:bodyPr/>
          <a:lstStyle/>
          <a:p>
            <a:r>
              <a:rPr lang="en-US" altLang="en-US" dirty="0" err="1">
                <a:solidFill>
                  <a:srgbClr val="C00000"/>
                </a:solidFill>
              </a:rPr>
              <a:t>Monetti</a:t>
            </a:r>
            <a:r>
              <a:rPr lang="en-US" altLang="en-US" dirty="0">
                <a:solidFill>
                  <a:srgbClr val="C00000"/>
                </a:solidFill>
              </a:rPr>
              <a:t> at 574</a:t>
            </a:r>
          </a:p>
        </p:txBody>
      </p:sp>
      <p:sp>
        <p:nvSpPr>
          <p:cNvPr id="120834" name="Content Placeholder 2">
            <a:extLst>
              <a:ext uri="{FF2B5EF4-FFF2-40B4-BE49-F238E27FC236}">
                <a16:creationId xmlns:a16="http://schemas.microsoft.com/office/drawing/2014/main" id="{BFDEF4C9-1735-D7B2-6DBE-2C14DC659189}"/>
              </a:ext>
            </a:extLst>
          </p:cNvPr>
          <p:cNvSpPr>
            <a:spLocks noGrp="1" noChangeArrowheads="1"/>
          </p:cNvSpPr>
          <p:nvPr>
            <p:ph idx="1"/>
          </p:nvPr>
        </p:nvSpPr>
        <p:spPr/>
        <p:txBody>
          <a:bodyPr/>
          <a:lstStyle/>
          <a:p>
            <a:pPr lvl="2">
              <a:buFont typeface="Wingdings" pitchFamily="2" charset="2"/>
              <a:buNone/>
            </a:pPr>
            <a:endParaRPr lang="en-US" altLang="en-US"/>
          </a:p>
        </p:txBody>
      </p:sp>
      <p:sp>
        <p:nvSpPr>
          <p:cNvPr id="120835" name="Slide Number Placeholder 3">
            <a:extLst>
              <a:ext uri="{FF2B5EF4-FFF2-40B4-BE49-F238E27FC236}">
                <a16:creationId xmlns:a16="http://schemas.microsoft.com/office/drawing/2014/main" id="{DC77FEC9-B231-B7C6-01AF-428D0DC59EE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3BAAD949-094C-2544-91EF-C4B07E5F29F0}" type="slidenum">
              <a:rPr lang="en-US" altLang="en-US" sz="1200" smtClean="0">
                <a:latin typeface="Verdana" panose="020B0604030504040204" pitchFamily="34" charset="0"/>
              </a:rPr>
              <a:pPr>
                <a:spcBef>
                  <a:spcPct val="0"/>
                </a:spcBef>
                <a:buFontTx/>
                <a:buNone/>
              </a:pPr>
              <a:t>39</a:t>
            </a:fld>
            <a:endParaRPr lang="en-US" altLang="en-US" sz="1200">
              <a:latin typeface="Verdana" panose="020B0604030504040204" pitchFamily="34" charset="0"/>
            </a:endParaRPr>
          </a:p>
        </p:txBody>
      </p:sp>
      <p:pic>
        <p:nvPicPr>
          <p:cNvPr id="120836" name="Picture 6" descr="melform">
            <a:extLst>
              <a:ext uri="{FF2B5EF4-FFF2-40B4-BE49-F238E27FC236}">
                <a16:creationId xmlns:a16="http://schemas.microsoft.com/office/drawing/2014/main" id="{C54B4270-784B-DF73-53C5-50ADB053BA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14600"/>
            <a:ext cx="8445500"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3" name="Text Box 7">
            <a:extLst>
              <a:ext uri="{FF2B5EF4-FFF2-40B4-BE49-F238E27FC236}">
                <a16:creationId xmlns:a16="http://schemas.microsoft.com/office/drawing/2014/main" id="{C75927BE-78D9-2F76-B771-8FEDF9043986}"/>
              </a:ext>
            </a:extLst>
          </p:cNvPr>
          <p:cNvSpPr txBox="1">
            <a:spLocks noChangeArrowheads="1"/>
          </p:cNvSpPr>
          <p:nvPr/>
        </p:nvSpPr>
        <p:spPr bwMode="auto">
          <a:xfrm>
            <a:off x="3641725" y="6280150"/>
            <a:ext cx="2198688" cy="376238"/>
          </a:xfrm>
          <a:prstGeom prst="rect">
            <a:avLst/>
          </a:prstGeom>
          <a:solidFill>
            <a:schemeClr val="bg1">
              <a:lumMod val="95000"/>
            </a:schemeClr>
          </a:solidFill>
          <a:ln w="9525">
            <a:solidFill>
              <a:schemeClr val="accent2"/>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defRPr/>
            </a:pPr>
            <a:r>
              <a:rPr lang="en-US" altLang="en-US" sz="1800" dirty="0" err="1">
                <a:solidFill>
                  <a:schemeClr val="accent2"/>
                </a:solidFill>
                <a:latin typeface="Verdana" panose="020B0604030504040204" pitchFamily="34" charset="0"/>
              </a:rPr>
              <a:t>Melform</a:t>
            </a:r>
            <a:r>
              <a:rPr lang="en-US" altLang="en-US" sz="1800" dirty="0">
                <a:solidFill>
                  <a:schemeClr val="accent2"/>
                </a:solidFill>
                <a:latin typeface="Verdana" panose="020B0604030504040204" pitchFamily="34" charset="0"/>
              </a:rPr>
              <a:t> products</a:t>
            </a:r>
          </a:p>
        </p:txBody>
      </p:sp>
    </p:spTree>
    <p:extLst>
      <p:ext uri="{BB962C8B-B14F-4D97-AF65-F5344CB8AC3E}">
        <p14:creationId xmlns:p14="http://schemas.microsoft.com/office/powerpoint/2010/main" val="439064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6ED1913B-58F3-7AF5-F3E8-664BB9D1B722}"/>
              </a:ext>
            </a:extLst>
          </p:cNvPr>
          <p:cNvSpPr>
            <a:spLocks noGrp="1" noChangeArrowheads="1"/>
          </p:cNvSpPr>
          <p:nvPr>
            <p:ph type="title"/>
          </p:nvPr>
        </p:nvSpPr>
        <p:spPr/>
        <p:txBody>
          <a:bodyPr/>
          <a:lstStyle/>
          <a:p>
            <a:pPr marR="0" lvl="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Question 2 (50%, 30 minutes) </a:t>
            </a:r>
          </a:p>
        </p:txBody>
      </p:sp>
      <p:sp>
        <p:nvSpPr>
          <p:cNvPr id="24578" name="Content Placeholder 2">
            <a:extLst>
              <a:ext uri="{FF2B5EF4-FFF2-40B4-BE49-F238E27FC236}">
                <a16:creationId xmlns:a16="http://schemas.microsoft.com/office/drawing/2014/main" id="{E34A924A-472E-F2C8-E688-3AE6E9BECC94}"/>
              </a:ext>
            </a:extLst>
          </p:cNvPr>
          <p:cNvSpPr>
            <a:spLocks noGrp="1" noChangeArrowheads="1"/>
          </p:cNvSpPr>
          <p:nvPr>
            <p:ph idx="1"/>
          </p:nvPr>
        </p:nvSpPr>
        <p:spPr/>
        <p:txBody>
          <a:bodyPr/>
          <a:lstStyle/>
          <a:p>
            <a:pPr marL="0" marR="0" algn="just">
              <a:spcBef>
                <a:spcPts val="0"/>
              </a:spcBef>
              <a:spcAft>
                <a:spcPts val="0"/>
              </a:spcAft>
            </a:pPr>
            <a:r>
              <a:rPr lang="en-US" sz="2400" dirty="0">
                <a:latin typeface="Times New Roman" panose="02020603050405020304" pitchFamily="18" charset="0"/>
                <a:ea typeface="Times New Roman" panose="02020603050405020304" pitchFamily="18" charset="0"/>
              </a:rPr>
              <a:t>Did some of you think I asked the wrong question, and instead answered what you thought was a better one?</a:t>
            </a:r>
          </a:p>
          <a:p>
            <a:pPr marL="0" marR="0" indent="0" algn="just">
              <a:spcBef>
                <a:spcPts val="0"/>
              </a:spcBef>
              <a:spcAft>
                <a:spcPts val="0"/>
              </a:spcAft>
              <a:buNone/>
            </a:pPr>
            <a:endParaRPr lang="en-US" sz="2400" dirty="0">
              <a:latin typeface="Times New Roman" panose="02020603050405020304" pitchFamily="18" charset="0"/>
              <a:ea typeface="Times New Roman" panose="02020603050405020304" pitchFamily="18" charset="0"/>
            </a:endParaRPr>
          </a:p>
          <a:p>
            <a:pPr marL="0" algn="just">
              <a:spcBef>
                <a:spcPts val="0"/>
              </a:spcBef>
              <a:spcAft>
                <a:spcPts val="0"/>
              </a:spcAft>
            </a:pPr>
            <a:r>
              <a:rPr lang="en-US" sz="2400" dirty="0">
                <a:latin typeface="Times New Roman" panose="02020603050405020304" pitchFamily="18" charset="0"/>
                <a:ea typeface="Times New Roman" panose="02020603050405020304" pitchFamily="18" charset="0"/>
              </a:rPr>
              <a:t>Don’t throw in the kitchen sink. </a:t>
            </a:r>
          </a:p>
          <a:p>
            <a:pPr marL="0" algn="just">
              <a:spcBef>
                <a:spcPts val="0"/>
              </a:spcBef>
              <a:spcAft>
                <a:spcPts val="0"/>
              </a:spcAft>
            </a:pPr>
            <a:endParaRPr lang="en-US" sz="2000"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latin typeface="Times New Roman" panose="02020603050405020304" pitchFamily="18" charset="0"/>
                <a:ea typeface="Times New Roman" panose="02020603050405020304" pitchFamily="18" charset="0"/>
              </a:rPr>
              <a:t>You </a:t>
            </a:r>
            <a:r>
              <a:rPr lang="en-US" sz="2400" dirty="0">
                <a:solidFill>
                  <a:srgbClr val="C00000"/>
                </a:solidFill>
                <a:latin typeface="Times New Roman" panose="02020603050405020304" pitchFamily="18" charset="0"/>
                <a:ea typeface="Times New Roman" panose="02020603050405020304" pitchFamily="18" charset="0"/>
              </a:rPr>
              <a:t>lose</a:t>
            </a:r>
            <a:r>
              <a:rPr lang="en-US" sz="2400" dirty="0">
                <a:latin typeface="Times New Roman" panose="02020603050405020304" pitchFamily="18" charset="0"/>
                <a:ea typeface="Times New Roman" panose="02020603050405020304" pitchFamily="18" charset="0"/>
              </a:rPr>
              <a:t> points with irrelevancies</a:t>
            </a:r>
          </a:p>
          <a:p>
            <a:pPr marL="400050" lvl="1" algn="just">
              <a:spcBef>
                <a:spcPts val="0"/>
              </a:spcBef>
              <a:spcAft>
                <a:spcPts val="0"/>
              </a:spcAft>
            </a:pPr>
            <a:endParaRPr lang="en-US" sz="2000" dirty="0">
              <a:latin typeface="Times New Roman" panose="02020603050405020304" pitchFamily="18" charset="0"/>
              <a:ea typeface="Times New Roman" panose="02020603050405020304" pitchFamily="18" charset="0"/>
            </a:endParaRPr>
          </a:p>
          <a:p>
            <a:pPr marL="114300" lvl="1" indent="0" algn="just">
              <a:spcBef>
                <a:spcPts val="0"/>
              </a:spcBef>
              <a:spcAft>
                <a:spcPts val="0"/>
              </a:spcAft>
              <a:buNone/>
            </a:pPr>
            <a:endParaRPr lang="en-US" sz="2000" dirty="0">
              <a:latin typeface="Times New Roman" panose="02020603050405020304" pitchFamily="18" charset="0"/>
              <a:ea typeface="Times New Roman" panose="02020603050405020304" pitchFamily="18" charset="0"/>
            </a:endParaRPr>
          </a:p>
          <a:p>
            <a:pPr marL="0" marR="0" algn="just">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endParaRPr lang="en-US" sz="2400" dirty="0">
              <a:solidFill>
                <a:srgbClr val="C00000"/>
              </a:solidFill>
              <a:effectLst/>
              <a:latin typeface="Times New Roman" panose="02020603050405020304" pitchFamily="18" charset="0"/>
              <a:ea typeface="Times New Roman" panose="02020603050405020304" pitchFamily="18" charset="0"/>
            </a:endParaRPr>
          </a:p>
          <a:p>
            <a:pPr marL="457200" lvl="1" indent="0">
              <a:buNone/>
            </a:pPr>
            <a:endParaRPr lang="en-US" altLang="en-US" dirty="0"/>
          </a:p>
        </p:txBody>
      </p:sp>
      <p:sp>
        <p:nvSpPr>
          <p:cNvPr id="24579" name="Slide Number Placeholder 3">
            <a:extLst>
              <a:ext uri="{FF2B5EF4-FFF2-40B4-BE49-F238E27FC236}">
                <a16:creationId xmlns:a16="http://schemas.microsoft.com/office/drawing/2014/main" id="{2A119249-2BE5-6150-C569-50A3A501FCC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11039015-8FF4-C64B-B9AC-F71F03894526}" type="slidenum">
              <a:rPr lang="en-US" altLang="en-US" sz="1200" smtClean="0">
                <a:latin typeface="Verdana" panose="020B0604030504040204" pitchFamily="34" charset="0"/>
              </a:rPr>
              <a:pPr>
                <a:spcBef>
                  <a:spcPct val="0"/>
                </a:spcBef>
                <a:buFontTx/>
                <a:buNone/>
              </a:pPr>
              <a:t>4</a:t>
            </a:fld>
            <a:endParaRPr lang="en-US" altLang="en-US" sz="1200">
              <a:latin typeface="Verdana" panose="020B0604030504040204" pitchFamily="34" charset="0"/>
            </a:endParaRPr>
          </a:p>
        </p:txBody>
      </p:sp>
    </p:spTree>
    <p:extLst>
      <p:ext uri="{BB962C8B-B14F-4D97-AF65-F5344CB8AC3E}">
        <p14:creationId xmlns:p14="http://schemas.microsoft.com/office/powerpoint/2010/main" val="8057654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a:extLst>
              <a:ext uri="{FF2B5EF4-FFF2-40B4-BE49-F238E27FC236}">
                <a16:creationId xmlns:a16="http://schemas.microsoft.com/office/drawing/2014/main" id="{167C7208-C6A1-50AB-A7F5-028455939D25}"/>
              </a:ext>
            </a:extLst>
          </p:cNvPr>
          <p:cNvSpPr>
            <a:spLocks noGrp="1" noChangeArrowheads="1"/>
          </p:cNvSpPr>
          <p:nvPr>
            <p:ph type="title"/>
          </p:nvPr>
        </p:nvSpPr>
        <p:spPr/>
        <p:txBody>
          <a:bodyPr/>
          <a:lstStyle/>
          <a:p>
            <a:r>
              <a:rPr lang="en-US" altLang="en-US">
                <a:solidFill>
                  <a:schemeClr val="tx1"/>
                </a:solidFill>
              </a:rPr>
              <a:t>Monetti</a:t>
            </a:r>
          </a:p>
        </p:txBody>
      </p:sp>
      <p:sp>
        <p:nvSpPr>
          <p:cNvPr id="122882" name="Rectangle 3">
            <a:extLst>
              <a:ext uri="{FF2B5EF4-FFF2-40B4-BE49-F238E27FC236}">
                <a16:creationId xmlns:a16="http://schemas.microsoft.com/office/drawing/2014/main" id="{35D1F513-CB32-4E11-8BE5-500F0F2FCEE9}"/>
              </a:ext>
            </a:extLst>
          </p:cNvPr>
          <p:cNvSpPr>
            <a:spLocks noGrp="1" noChangeArrowheads="1"/>
          </p:cNvSpPr>
          <p:nvPr>
            <p:ph idx="1"/>
          </p:nvPr>
        </p:nvSpPr>
        <p:spPr/>
        <p:txBody>
          <a:bodyPr/>
          <a:lstStyle/>
          <a:p>
            <a:pPr>
              <a:buFont typeface="Wingdings" pitchFamily="2" charset="2"/>
              <a:buChar char="o"/>
            </a:pPr>
            <a:endParaRPr lang="en-US" altLang="en-US" dirty="0"/>
          </a:p>
          <a:p>
            <a:pPr>
              <a:buFont typeface="Wingdings" pitchFamily="2" charset="2"/>
              <a:buChar char="o"/>
            </a:pPr>
            <a:r>
              <a:rPr lang="en-US" altLang="en-US" dirty="0">
                <a:solidFill>
                  <a:srgbClr val="C00000"/>
                </a:solidFill>
              </a:rPr>
              <a:t> How was this within the </a:t>
            </a:r>
            <a:r>
              <a:rPr lang="en-US" altLang="en-US" dirty="0" err="1">
                <a:solidFill>
                  <a:srgbClr val="C00000"/>
                </a:solidFill>
              </a:rPr>
              <a:t>SoF</a:t>
            </a:r>
            <a:r>
              <a:rPr lang="en-US" altLang="en-US" dirty="0">
                <a:solidFill>
                  <a:srgbClr val="C00000"/>
                </a:solidFill>
              </a:rPr>
              <a:t>?</a:t>
            </a:r>
          </a:p>
          <a:p>
            <a:pPr lvl="1">
              <a:buFont typeface="Wingdings" pitchFamily="2" charset="2"/>
              <a:buChar char="n"/>
            </a:pPr>
            <a:endParaRPr lang="en-US" altLang="en-US" dirty="0">
              <a:solidFill>
                <a:schemeClr val="accent2"/>
              </a:solidFill>
            </a:endParaRPr>
          </a:p>
          <a:p>
            <a:pPr lvl="1">
              <a:buFont typeface="Wingdings" pitchFamily="2" charset="2"/>
              <a:buChar char="n"/>
            </a:pPr>
            <a:endParaRPr lang="en-US" altLang="en-US" dirty="0">
              <a:solidFill>
                <a:schemeClr val="accent2"/>
              </a:solidFill>
            </a:endParaRPr>
          </a:p>
        </p:txBody>
      </p:sp>
      <p:sp>
        <p:nvSpPr>
          <p:cNvPr id="122883" name="Slide Number Placeholder 3">
            <a:extLst>
              <a:ext uri="{FF2B5EF4-FFF2-40B4-BE49-F238E27FC236}">
                <a16:creationId xmlns:a16="http://schemas.microsoft.com/office/drawing/2014/main" id="{354A4E10-2BE3-6B91-57A0-7B6656CE566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4A7E18C4-4FBE-5141-A717-710F9C9C3C3F}" type="slidenum">
              <a:rPr lang="en-US" altLang="en-US" sz="1200" smtClean="0">
                <a:latin typeface="Verdana" panose="020B0604030504040204" pitchFamily="34" charset="0"/>
              </a:rPr>
              <a:pPr>
                <a:spcBef>
                  <a:spcPct val="0"/>
                </a:spcBef>
                <a:buFontTx/>
                <a:buNone/>
              </a:pPr>
              <a:t>40</a:t>
            </a:fld>
            <a:endParaRPr lang="en-US" altLang="en-US" sz="1200">
              <a:latin typeface="Verdana" panose="020B0604030504040204" pitchFamily="34" charset="0"/>
            </a:endParaRPr>
          </a:p>
        </p:txBody>
      </p:sp>
    </p:spTree>
    <p:extLst>
      <p:ext uri="{BB962C8B-B14F-4D97-AF65-F5344CB8AC3E}">
        <p14:creationId xmlns:p14="http://schemas.microsoft.com/office/powerpoint/2010/main" val="10637079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a:extLst>
              <a:ext uri="{FF2B5EF4-FFF2-40B4-BE49-F238E27FC236}">
                <a16:creationId xmlns:a16="http://schemas.microsoft.com/office/drawing/2014/main" id="{37DB8EAB-9967-B5E5-104B-3ACC9DA18956}"/>
              </a:ext>
            </a:extLst>
          </p:cNvPr>
          <p:cNvSpPr>
            <a:spLocks noGrp="1" noChangeArrowheads="1"/>
          </p:cNvSpPr>
          <p:nvPr>
            <p:ph type="title"/>
          </p:nvPr>
        </p:nvSpPr>
        <p:spPr/>
        <p:txBody>
          <a:bodyPr/>
          <a:lstStyle/>
          <a:p>
            <a:r>
              <a:rPr lang="en-US" altLang="en-US">
                <a:solidFill>
                  <a:schemeClr val="tx1"/>
                </a:solidFill>
              </a:rPr>
              <a:t>Monetti</a:t>
            </a:r>
          </a:p>
        </p:txBody>
      </p:sp>
      <p:sp>
        <p:nvSpPr>
          <p:cNvPr id="79875" name="Rectangle 3">
            <a:extLst>
              <a:ext uri="{FF2B5EF4-FFF2-40B4-BE49-F238E27FC236}">
                <a16:creationId xmlns:a16="http://schemas.microsoft.com/office/drawing/2014/main" id="{E9749888-F039-8310-4036-556B843AC6EC}"/>
              </a:ext>
            </a:extLst>
          </p:cNvPr>
          <p:cNvSpPr>
            <a:spLocks noGrp="1" noChangeArrowheads="1"/>
          </p:cNvSpPr>
          <p:nvPr>
            <p:ph idx="1"/>
          </p:nvPr>
        </p:nvSpPr>
        <p:spPr/>
        <p:txBody>
          <a:bodyPr/>
          <a:lstStyle/>
          <a:p>
            <a:pPr>
              <a:defRPr/>
            </a:pPr>
            <a:endParaRPr lang="en-US" dirty="0">
              <a:ea typeface="+mn-ea"/>
              <a:cs typeface="+mn-cs"/>
            </a:endParaRPr>
          </a:p>
          <a:p>
            <a:pPr>
              <a:defRPr/>
            </a:pPr>
            <a:r>
              <a:rPr lang="en-US" dirty="0">
                <a:ea typeface="+mn-ea"/>
                <a:cs typeface="+mn-cs"/>
              </a:rPr>
              <a:t>How was this within the </a:t>
            </a:r>
            <a:r>
              <a:rPr lang="en-US" dirty="0" err="1">
                <a:ea typeface="+mn-ea"/>
                <a:cs typeface="+mn-cs"/>
              </a:rPr>
              <a:t>SoF</a:t>
            </a:r>
            <a:r>
              <a:rPr lang="en-US" dirty="0">
                <a:ea typeface="+mn-ea"/>
                <a:cs typeface="+mn-cs"/>
              </a:rPr>
              <a:t>?</a:t>
            </a:r>
          </a:p>
          <a:p>
            <a:pPr lvl="1">
              <a:defRPr/>
            </a:pPr>
            <a:r>
              <a:rPr lang="en-US" dirty="0">
                <a:ea typeface="ＭＳ Ｐゴシック" charset="0"/>
              </a:rPr>
              <a:t>One year</a:t>
            </a:r>
          </a:p>
          <a:p>
            <a:pPr lvl="1"/>
            <a:r>
              <a:rPr lang="en-US" dirty="0">
                <a:ea typeface="ＭＳ Ｐゴシック" charset="0"/>
              </a:rPr>
              <a:t>Sale of Goods? </a:t>
            </a:r>
          </a:p>
          <a:p>
            <a:pPr lvl="2"/>
            <a:r>
              <a:rPr lang="en-US" altLang="en-US" dirty="0"/>
              <a:t>Sale of goods or distributorship agreement or both?</a:t>
            </a:r>
          </a:p>
          <a:p>
            <a:pPr lvl="2"/>
            <a:r>
              <a:rPr lang="en-US" altLang="en-US" sz="3200" dirty="0">
                <a:solidFill>
                  <a:srgbClr val="C00000"/>
                </a:solidFill>
              </a:rPr>
              <a:t>Why might it matter?</a:t>
            </a:r>
          </a:p>
          <a:p>
            <a:pPr marL="457200" lvl="1" indent="0">
              <a:buNone/>
              <a:defRPr/>
            </a:pPr>
            <a:endParaRPr lang="en-US" dirty="0">
              <a:solidFill>
                <a:schemeClr val="accent2"/>
              </a:solidFill>
              <a:ea typeface="ＭＳ Ｐゴシック" charset="0"/>
            </a:endParaRPr>
          </a:p>
          <a:p>
            <a:pPr marL="471487" lvl="1" indent="0">
              <a:buFont typeface="Wingdings" charset="0"/>
              <a:buNone/>
              <a:defRPr/>
            </a:pPr>
            <a:endParaRPr lang="en-US" dirty="0">
              <a:solidFill>
                <a:schemeClr val="accent2"/>
              </a:solidFill>
              <a:ea typeface="ＭＳ Ｐゴシック" charset="0"/>
            </a:endParaRPr>
          </a:p>
        </p:txBody>
      </p:sp>
      <p:sp>
        <p:nvSpPr>
          <p:cNvPr id="124931" name="Slide Number Placeholder 3">
            <a:extLst>
              <a:ext uri="{FF2B5EF4-FFF2-40B4-BE49-F238E27FC236}">
                <a16:creationId xmlns:a16="http://schemas.microsoft.com/office/drawing/2014/main" id="{31DC6EDC-3D13-BE36-58C8-6E2C1A5804C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3E436788-C21D-004C-9763-634D0143B6AA}" type="slidenum">
              <a:rPr lang="en-US" altLang="en-US" sz="1200" smtClean="0">
                <a:latin typeface="Verdana" panose="020B0604030504040204" pitchFamily="34" charset="0"/>
              </a:rPr>
              <a:pPr>
                <a:spcBef>
                  <a:spcPct val="0"/>
                </a:spcBef>
                <a:buFontTx/>
                <a:buNone/>
              </a:pPr>
              <a:t>41</a:t>
            </a:fld>
            <a:endParaRPr lang="en-US" altLang="en-US" sz="1200">
              <a:latin typeface="Verdana" panose="020B0604030504040204" pitchFamily="34" charset="0"/>
            </a:endParaRPr>
          </a:p>
        </p:txBody>
      </p:sp>
    </p:spTree>
    <p:extLst>
      <p:ext uri="{BB962C8B-B14F-4D97-AF65-F5344CB8AC3E}">
        <p14:creationId xmlns:p14="http://schemas.microsoft.com/office/powerpoint/2010/main" val="12241313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a:extLst>
              <a:ext uri="{FF2B5EF4-FFF2-40B4-BE49-F238E27FC236}">
                <a16:creationId xmlns:a16="http://schemas.microsoft.com/office/drawing/2014/main" id="{3B5C73C5-882B-F62B-1D81-401DD4FE7375}"/>
              </a:ext>
            </a:extLst>
          </p:cNvPr>
          <p:cNvSpPr>
            <a:spLocks noGrp="1" noChangeArrowheads="1"/>
          </p:cNvSpPr>
          <p:nvPr>
            <p:ph type="title"/>
          </p:nvPr>
        </p:nvSpPr>
        <p:spPr/>
        <p:txBody>
          <a:bodyPr/>
          <a:lstStyle/>
          <a:p>
            <a:r>
              <a:rPr lang="en-US" altLang="en-US" dirty="0">
                <a:solidFill>
                  <a:srgbClr val="C00000"/>
                </a:solidFill>
              </a:rPr>
              <a:t>The Restatement’s </a:t>
            </a:r>
            <a:r>
              <a:rPr lang="en-US" altLang="ja-JP" dirty="0">
                <a:solidFill>
                  <a:srgbClr val="C00000"/>
                </a:solidFill>
              </a:rPr>
              <a:t>writing: </a:t>
            </a:r>
            <a:br>
              <a:rPr lang="en-US" altLang="ja-JP" dirty="0">
                <a:solidFill>
                  <a:srgbClr val="C00000"/>
                </a:solidFill>
              </a:rPr>
            </a:br>
            <a:r>
              <a:rPr lang="en-US" altLang="ja-JP" dirty="0">
                <a:solidFill>
                  <a:srgbClr val="C00000"/>
                </a:solidFill>
              </a:rPr>
              <a:t>What has to be included?</a:t>
            </a:r>
            <a:endParaRPr lang="en-US" altLang="en-US" dirty="0">
              <a:solidFill>
                <a:srgbClr val="C00000"/>
              </a:solidFill>
            </a:endParaRPr>
          </a:p>
        </p:txBody>
      </p:sp>
      <p:sp>
        <p:nvSpPr>
          <p:cNvPr id="112642" name="Rectangle 3">
            <a:extLst>
              <a:ext uri="{FF2B5EF4-FFF2-40B4-BE49-F238E27FC236}">
                <a16:creationId xmlns:a16="http://schemas.microsoft.com/office/drawing/2014/main" id="{B5A26C25-5360-BA36-F039-0FC2A222516C}"/>
              </a:ext>
            </a:extLst>
          </p:cNvPr>
          <p:cNvSpPr>
            <a:spLocks noGrp="1" noChangeArrowheads="1"/>
          </p:cNvSpPr>
          <p:nvPr>
            <p:ph idx="1"/>
          </p:nvPr>
        </p:nvSpPr>
        <p:spPr/>
        <p:txBody>
          <a:bodyPr/>
          <a:lstStyle/>
          <a:p>
            <a:r>
              <a:rPr lang="en-US" altLang="en-US" sz="2400" dirty="0"/>
              <a:t>Restatement § 131. Unless additional requirements are prescribed by the particular statute, a contract within the Statute of Frauds is enforceable if it is evidenced by any writing, signed by or on behalf of the party to be charged, which (a) </a:t>
            </a:r>
            <a:r>
              <a:rPr lang="en-US" altLang="en-US" sz="2400" dirty="0">
                <a:solidFill>
                  <a:srgbClr val="B90000"/>
                </a:solidFill>
              </a:rPr>
              <a:t>reasonably identifies the subject matter </a:t>
            </a:r>
            <a:r>
              <a:rPr lang="en-US" altLang="en-US" sz="2400" dirty="0"/>
              <a:t>of the contract, (b) is </a:t>
            </a:r>
            <a:r>
              <a:rPr lang="en-US" altLang="en-US" sz="2400" dirty="0">
                <a:solidFill>
                  <a:srgbClr val="B90000"/>
                </a:solidFill>
              </a:rPr>
              <a:t>sufficient to indicate that a contract </a:t>
            </a:r>
            <a:r>
              <a:rPr lang="en-US" altLang="en-US" sz="2400" dirty="0"/>
              <a:t>with respect thereto </a:t>
            </a:r>
            <a:r>
              <a:rPr lang="en-US" altLang="en-US" sz="2400" dirty="0">
                <a:solidFill>
                  <a:srgbClr val="C00000"/>
                </a:solidFill>
              </a:rPr>
              <a:t>has been made </a:t>
            </a:r>
            <a:r>
              <a:rPr lang="en-US" altLang="en-US" sz="2400" dirty="0"/>
              <a:t>between the parties or offered by the signer to the other party, and (c) states with </a:t>
            </a:r>
            <a:r>
              <a:rPr lang="en-US" altLang="en-US" sz="2400" dirty="0">
                <a:solidFill>
                  <a:srgbClr val="B90000"/>
                </a:solidFill>
              </a:rPr>
              <a:t>reasonable certainty the </a:t>
            </a:r>
            <a:r>
              <a:rPr lang="en-US" altLang="en-US" sz="2400" u="sng" dirty="0">
                <a:solidFill>
                  <a:srgbClr val="B90000"/>
                </a:solidFill>
              </a:rPr>
              <a:t>essential terms </a:t>
            </a:r>
            <a:r>
              <a:rPr lang="en-US" altLang="en-US" sz="2400" dirty="0">
                <a:solidFill>
                  <a:srgbClr val="B90000"/>
                </a:solidFill>
              </a:rPr>
              <a:t>of the </a:t>
            </a:r>
            <a:r>
              <a:rPr lang="en-US" altLang="en-US" sz="2400" u="sng" dirty="0">
                <a:solidFill>
                  <a:srgbClr val="B90000"/>
                </a:solidFill>
              </a:rPr>
              <a:t>unperformed promises </a:t>
            </a:r>
            <a:r>
              <a:rPr lang="en-US" altLang="en-US" sz="2400" dirty="0"/>
              <a:t>in the contract. </a:t>
            </a:r>
          </a:p>
        </p:txBody>
      </p:sp>
      <p:sp>
        <p:nvSpPr>
          <p:cNvPr id="112643" name="Slide Number Placeholder 3">
            <a:extLst>
              <a:ext uri="{FF2B5EF4-FFF2-40B4-BE49-F238E27FC236}">
                <a16:creationId xmlns:a16="http://schemas.microsoft.com/office/drawing/2014/main" id="{A4C86CC2-40D4-6823-3315-7BD9186EFB7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5A909D49-BDC2-E945-AB5A-EDC61BCFA68F}" type="slidenum">
              <a:rPr lang="en-US" altLang="en-US" sz="1200" smtClean="0">
                <a:latin typeface="Verdana" panose="020B0604030504040204" pitchFamily="34" charset="0"/>
              </a:rPr>
              <a:pPr>
                <a:spcBef>
                  <a:spcPct val="0"/>
                </a:spcBef>
                <a:buFontTx/>
                <a:buNone/>
              </a:pPr>
              <a:t>42</a:t>
            </a:fld>
            <a:endParaRPr lang="en-US" altLang="en-US" sz="1200">
              <a:latin typeface="Verdana" panose="020B0604030504040204" pitchFamily="34" charset="0"/>
            </a:endParaRPr>
          </a:p>
        </p:txBody>
      </p:sp>
    </p:spTree>
    <p:extLst>
      <p:ext uri="{BB962C8B-B14F-4D97-AF65-F5344CB8AC3E}">
        <p14:creationId xmlns:p14="http://schemas.microsoft.com/office/powerpoint/2010/main" val="41747226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a:extLst>
              <a:ext uri="{FF2B5EF4-FFF2-40B4-BE49-F238E27FC236}">
                <a16:creationId xmlns:a16="http://schemas.microsoft.com/office/drawing/2014/main" id="{CA15A0CF-607C-8D27-2B1A-E8AE23E1A4F3}"/>
              </a:ext>
            </a:extLst>
          </p:cNvPr>
          <p:cNvSpPr>
            <a:spLocks noGrp="1" noChangeArrowheads="1"/>
          </p:cNvSpPr>
          <p:nvPr>
            <p:ph type="title"/>
          </p:nvPr>
        </p:nvSpPr>
        <p:spPr>
          <a:xfrm>
            <a:off x="0" y="304800"/>
            <a:ext cx="9144000" cy="1143000"/>
          </a:xfrm>
        </p:spPr>
        <p:txBody>
          <a:bodyPr/>
          <a:lstStyle/>
          <a:p>
            <a:r>
              <a:rPr lang="en-US" altLang="en-US" dirty="0">
                <a:solidFill>
                  <a:srgbClr val="C00000"/>
                </a:solidFill>
              </a:rPr>
              <a:t>The UCC’s </a:t>
            </a:r>
            <a:r>
              <a:rPr lang="en-US" altLang="ja-JP" dirty="0">
                <a:solidFill>
                  <a:srgbClr val="C00000"/>
                </a:solidFill>
              </a:rPr>
              <a:t>writing:</a:t>
            </a:r>
            <a:br>
              <a:rPr lang="en-US" altLang="ja-JP" dirty="0">
                <a:solidFill>
                  <a:srgbClr val="C00000"/>
                </a:solidFill>
              </a:rPr>
            </a:br>
            <a:r>
              <a:rPr lang="en-US" altLang="ja-JP" dirty="0">
                <a:solidFill>
                  <a:srgbClr val="C00000"/>
                </a:solidFill>
              </a:rPr>
              <a:t>What has to be included?</a:t>
            </a:r>
            <a:endParaRPr lang="en-US" altLang="en-US" dirty="0">
              <a:solidFill>
                <a:srgbClr val="C00000"/>
              </a:solidFill>
            </a:endParaRPr>
          </a:p>
        </p:txBody>
      </p:sp>
      <p:sp>
        <p:nvSpPr>
          <p:cNvPr id="114690" name="Rectangle 3">
            <a:extLst>
              <a:ext uri="{FF2B5EF4-FFF2-40B4-BE49-F238E27FC236}">
                <a16:creationId xmlns:a16="http://schemas.microsoft.com/office/drawing/2014/main" id="{0BC41DB5-A285-7299-EF72-C92818BC94CF}"/>
              </a:ext>
            </a:extLst>
          </p:cNvPr>
          <p:cNvSpPr>
            <a:spLocks noGrp="1" noChangeArrowheads="1"/>
          </p:cNvSpPr>
          <p:nvPr>
            <p:ph idx="1"/>
          </p:nvPr>
        </p:nvSpPr>
        <p:spPr/>
        <p:txBody>
          <a:bodyPr/>
          <a:lstStyle/>
          <a:p>
            <a:endParaRPr lang="en-US" altLang="en-US" dirty="0"/>
          </a:p>
          <a:p>
            <a:r>
              <a:rPr lang="en-US" altLang="en-US" sz="2000" dirty="0"/>
              <a:t>UCC § 2-201(1)(1) Except as otherwise provided in this section a contract for the sale of goods for the price of $500 or more is not enforceable by way of action or defense unless there is some writing </a:t>
            </a:r>
            <a:r>
              <a:rPr lang="en-US" altLang="en-US" sz="2000" u="sng" dirty="0">
                <a:solidFill>
                  <a:srgbClr val="B90000"/>
                </a:solidFill>
              </a:rPr>
              <a:t>sufficient to indicate that a contract for sale has been made </a:t>
            </a:r>
            <a:r>
              <a:rPr lang="en-US" altLang="en-US" sz="2000" dirty="0"/>
              <a:t>between the parties and signed by the party against whom enforcement is sought or by his authorized agent or broker. A writing is </a:t>
            </a:r>
            <a:r>
              <a:rPr lang="en-US" altLang="en-US" sz="2000" u="sng" dirty="0">
                <a:solidFill>
                  <a:srgbClr val="CC0000"/>
                </a:solidFill>
              </a:rPr>
              <a:t>not insufficient because it omits or incorrectly states a term</a:t>
            </a:r>
            <a:r>
              <a:rPr lang="en-US" altLang="en-US" sz="2000" u="sng" dirty="0"/>
              <a:t> </a:t>
            </a:r>
            <a:r>
              <a:rPr lang="en-US" altLang="en-US" sz="2000" dirty="0"/>
              <a:t>agreed upon but the contract is </a:t>
            </a:r>
            <a:r>
              <a:rPr lang="en-US" altLang="en-US" sz="2000" dirty="0">
                <a:solidFill>
                  <a:srgbClr val="CC0000"/>
                </a:solidFill>
              </a:rPr>
              <a:t>not enforceable under this paragraph beyond the quantity of goods </a:t>
            </a:r>
            <a:r>
              <a:rPr lang="en-US" altLang="en-US" sz="2000" dirty="0"/>
              <a:t>shown in such writing. </a:t>
            </a:r>
          </a:p>
          <a:p>
            <a:pPr lvl="1"/>
            <a:endParaRPr lang="en-US" altLang="en-US" dirty="0"/>
          </a:p>
        </p:txBody>
      </p:sp>
      <p:sp>
        <p:nvSpPr>
          <p:cNvPr id="114691" name="Slide Number Placeholder 3">
            <a:extLst>
              <a:ext uri="{FF2B5EF4-FFF2-40B4-BE49-F238E27FC236}">
                <a16:creationId xmlns:a16="http://schemas.microsoft.com/office/drawing/2014/main" id="{10F1564D-6F1D-E951-ECEB-1DBF644B611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1D515EFE-2020-494B-9B27-B3D54B5B9927}" type="slidenum">
              <a:rPr lang="en-US" altLang="en-US" sz="1200" smtClean="0">
                <a:latin typeface="Verdana" panose="020B0604030504040204" pitchFamily="34" charset="0"/>
              </a:rPr>
              <a:pPr>
                <a:spcBef>
                  <a:spcPct val="0"/>
                </a:spcBef>
                <a:buFontTx/>
                <a:buNone/>
              </a:pPr>
              <a:t>43</a:t>
            </a:fld>
            <a:endParaRPr lang="en-US" altLang="en-US" sz="1200">
              <a:latin typeface="Verdana" panose="020B0604030504040204" pitchFamily="34" charset="0"/>
            </a:endParaRPr>
          </a:p>
        </p:txBody>
      </p:sp>
    </p:spTree>
    <p:extLst>
      <p:ext uri="{BB962C8B-B14F-4D97-AF65-F5344CB8AC3E}">
        <p14:creationId xmlns:p14="http://schemas.microsoft.com/office/powerpoint/2010/main" val="42533099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a:extLst>
              <a:ext uri="{FF2B5EF4-FFF2-40B4-BE49-F238E27FC236}">
                <a16:creationId xmlns:a16="http://schemas.microsoft.com/office/drawing/2014/main" id="{52700B41-09AC-4345-E412-11FDA4E51A79}"/>
              </a:ext>
            </a:extLst>
          </p:cNvPr>
          <p:cNvSpPr>
            <a:spLocks noGrp="1" noChangeArrowheads="1"/>
          </p:cNvSpPr>
          <p:nvPr>
            <p:ph type="title"/>
          </p:nvPr>
        </p:nvSpPr>
        <p:spPr/>
        <p:txBody>
          <a:bodyPr/>
          <a:lstStyle/>
          <a:p>
            <a:r>
              <a:rPr lang="en-US" altLang="en-US" dirty="0">
                <a:solidFill>
                  <a:srgbClr val="000000"/>
                </a:solidFill>
              </a:rPr>
              <a:t>“Signed by the party to be charged”</a:t>
            </a:r>
          </a:p>
        </p:txBody>
      </p:sp>
      <p:sp>
        <p:nvSpPr>
          <p:cNvPr id="133122" name="Rectangle 3">
            <a:extLst>
              <a:ext uri="{FF2B5EF4-FFF2-40B4-BE49-F238E27FC236}">
                <a16:creationId xmlns:a16="http://schemas.microsoft.com/office/drawing/2014/main" id="{578967AF-1A32-00C5-00FD-AD6BF6D0BCB0}"/>
              </a:ext>
            </a:extLst>
          </p:cNvPr>
          <p:cNvSpPr>
            <a:spLocks noGrp="1" noChangeArrowheads="1"/>
          </p:cNvSpPr>
          <p:nvPr>
            <p:ph idx="1"/>
          </p:nvPr>
        </p:nvSpPr>
        <p:spPr/>
        <p:txBody>
          <a:bodyPr/>
          <a:lstStyle/>
          <a:p>
            <a:endParaRPr lang="en-US" altLang="en-US"/>
          </a:p>
          <a:p>
            <a:r>
              <a:rPr lang="en-US" altLang="en-US">
                <a:solidFill>
                  <a:srgbClr val="B90000"/>
                </a:solidFill>
              </a:rPr>
              <a:t>How was the first writing </a:t>
            </a:r>
            <a:r>
              <a:rPr lang="ja-JP" altLang="en-US">
                <a:solidFill>
                  <a:srgbClr val="B90000"/>
                </a:solidFill>
              </a:rPr>
              <a:t>“</a:t>
            </a:r>
            <a:r>
              <a:rPr lang="en-US" altLang="ja-JP">
                <a:solidFill>
                  <a:srgbClr val="B90000"/>
                </a:solidFill>
              </a:rPr>
              <a:t>signed</a:t>
            </a:r>
            <a:r>
              <a:rPr lang="ja-JP" altLang="en-US">
                <a:solidFill>
                  <a:srgbClr val="B90000"/>
                </a:solidFill>
              </a:rPr>
              <a:t>”</a:t>
            </a:r>
            <a:r>
              <a:rPr lang="en-US" altLang="ja-JP">
                <a:solidFill>
                  <a:srgbClr val="B90000"/>
                </a:solidFill>
              </a:rPr>
              <a:t> by Anchor?</a:t>
            </a:r>
          </a:p>
          <a:p>
            <a:pPr lvl="1"/>
            <a:endParaRPr lang="en-US" altLang="en-US">
              <a:solidFill>
                <a:schemeClr val="accent2"/>
              </a:solidFill>
            </a:endParaRPr>
          </a:p>
          <a:p>
            <a:pPr lvl="1"/>
            <a:endParaRPr lang="en-US" altLang="en-US">
              <a:solidFill>
                <a:schemeClr val="accent2"/>
              </a:solidFill>
            </a:endParaRPr>
          </a:p>
        </p:txBody>
      </p:sp>
      <p:sp>
        <p:nvSpPr>
          <p:cNvPr id="133123" name="Slide Number Placeholder 3">
            <a:extLst>
              <a:ext uri="{FF2B5EF4-FFF2-40B4-BE49-F238E27FC236}">
                <a16:creationId xmlns:a16="http://schemas.microsoft.com/office/drawing/2014/main" id="{9F45E5F8-E6FE-8F80-63AA-60C800DF567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B122BCFC-040F-564C-A410-063C079B7827}" type="slidenum">
              <a:rPr lang="en-US" altLang="en-US" sz="1200" smtClean="0">
                <a:latin typeface="Verdana" panose="020B0604030504040204" pitchFamily="34" charset="0"/>
              </a:rPr>
              <a:pPr>
                <a:spcBef>
                  <a:spcPct val="0"/>
                </a:spcBef>
                <a:buFontTx/>
                <a:buNone/>
              </a:pPr>
              <a:t>44</a:t>
            </a:fld>
            <a:endParaRPr lang="en-US" altLang="en-US" sz="1200">
              <a:latin typeface="Verdana" panose="020B0604030504040204" pitchFamily="34" charset="0"/>
            </a:endParaRPr>
          </a:p>
        </p:txBody>
      </p:sp>
    </p:spTree>
    <p:extLst>
      <p:ext uri="{BB962C8B-B14F-4D97-AF65-F5344CB8AC3E}">
        <p14:creationId xmlns:p14="http://schemas.microsoft.com/office/powerpoint/2010/main" val="26090176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a:extLst>
              <a:ext uri="{FF2B5EF4-FFF2-40B4-BE49-F238E27FC236}">
                <a16:creationId xmlns:a16="http://schemas.microsoft.com/office/drawing/2014/main" id="{DFF146F9-C7BC-EB6E-3AE1-69DC1B982F47}"/>
              </a:ext>
            </a:extLst>
          </p:cNvPr>
          <p:cNvSpPr>
            <a:spLocks noGrp="1" noChangeArrowheads="1"/>
          </p:cNvSpPr>
          <p:nvPr>
            <p:ph type="title"/>
          </p:nvPr>
        </p:nvSpPr>
        <p:spPr/>
        <p:txBody>
          <a:bodyPr/>
          <a:lstStyle/>
          <a:p>
            <a:r>
              <a:rPr lang="en-US" altLang="en-US">
                <a:solidFill>
                  <a:srgbClr val="000000"/>
                </a:solidFill>
              </a:rPr>
              <a:t>Monetti</a:t>
            </a:r>
          </a:p>
        </p:txBody>
      </p:sp>
      <p:sp>
        <p:nvSpPr>
          <p:cNvPr id="135170" name="Rectangle 3">
            <a:extLst>
              <a:ext uri="{FF2B5EF4-FFF2-40B4-BE49-F238E27FC236}">
                <a16:creationId xmlns:a16="http://schemas.microsoft.com/office/drawing/2014/main" id="{4CB1C574-B347-7E6F-E9F5-EC766EAC72EC}"/>
              </a:ext>
            </a:extLst>
          </p:cNvPr>
          <p:cNvSpPr>
            <a:spLocks noGrp="1" noChangeArrowheads="1"/>
          </p:cNvSpPr>
          <p:nvPr>
            <p:ph idx="1"/>
          </p:nvPr>
        </p:nvSpPr>
        <p:spPr/>
        <p:txBody>
          <a:bodyPr/>
          <a:lstStyle/>
          <a:p>
            <a:endParaRPr lang="en-US" altLang="en-US"/>
          </a:p>
          <a:p>
            <a:r>
              <a:rPr lang="en-US" altLang="en-US"/>
              <a:t>How was the first writing </a:t>
            </a:r>
            <a:r>
              <a:rPr lang="ja-JP" altLang="en-US"/>
              <a:t>“</a:t>
            </a:r>
            <a:r>
              <a:rPr lang="en-US" altLang="ja-JP"/>
              <a:t>signed</a:t>
            </a:r>
            <a:r>
              <a:rPr lang="ja-JP" altLang="en-US"/>
              <a:t>”</a:t>
            </a:r>
            <a:r>
              <a:rPr lang="en-US" altLang="ja-JP"/>
              <a:t> by Anchor?</a:t>
            </a:r>
          </a:p>
          <a:p>
            <a:pPr lvl="1"/>
            <a:r>
              <a:rPr lang="en-US" altLang="en-US">
                <a:solidFill>
                  <a:srgbClr val="C00000"/>
                </a:solidFill>
              </a:rPr>
              <a:t>Typed initials </a:t>
            </a:r>
            <a:r>
              <a:rPr lang="ja-JP" altLang="en-US">
                <a:solidFill>
                  <a:srgbClr val="C00000"/>
                </a:solidFill>
              </a:rPr>
              <a:t>“</a:t>
            </a:r>
            <a:r>
              <a:rPr lang="en-US" altLang="ja-JP">
                <a:solidFill>
                  <a:srgbClr val="C00000"/>
                </a:solidFill>
              </a:rPr>
              <a:t>SS</a:t>
            </a:r>
            <a:r>
              <a:rPr lang="ja-JP" altLang="en-US">
                <a:solidFill>
                  <a:srgbClr val="C00000"/>
                </a:solidFill>
              </a:rPr>
              <a:t>”</a:t>
            </a:r>
            <a:r>
              <a:rPr lang="en-US" altLang="ja-JP">
                <a:solidFill>
                  <a:srgbClr val="C00000"/>
                </a:solidFill>
              </a:rPr>
              <a:t> on Steve Schneider</a:t>
            </a:r>
            <a:r>
              <a:rPr lang="ja-JP" altLang="en-US">
                <a:solidFill>
                  <a:srgbClr val="C00000"/>
                </a:solidFill>
              </a:rPr>
              <a:t>’</a:t>
            </a:r>
            <a:r>
              <a:rPr lang="en-US" altLang="ja-JP">
                <a:solidFill>
                  <a:srgbClr val="C00000"/>
                </a:solidFill>
              </a:rPr>
              <a:t>s draft </a:t>
            </a:r>
            <a:r>
              <a:rPr lang="ja-JP" altLang="en-US">
                <a:solidFill>
                  <a:srgbClr val="C00000"/>
                </a:solidFill>
              </a:rPr>
              <a:t>“</a:t>
            </a:r>
            <a:r>
              <a:rPr lang="en-US" altLang="ja-JP">
                <a:solidFill>
                  <a:srgbClr val="C00000"/>
                </a:solidFill>
              </a:rPr>
              <a:t>Topics for Discussion</a:t>
            </a:r>
            <a:r>
              <a:rPr lang="ja-JP" altLang="en-US">
                <a:solidFill>
                  <a:srgbClr val="C00000"/>
                </a:solidFill>
              </a:rPr>
              <a:t>”</a:t>
            </a:r>
            <a:endParaRPr lang="en-US" altLang="ja-JP">
              <a:solidFill>
                <a:srgbClr val="C00000"/>
              </a:solidFill>
            </a:endParaRPr>
          </a:p>
          <a:p>
            <a:pPr lvl="1">
              <a:buFont typeface="Wingdings" pitchFamily="2" charset="2"/>
              <a:buNone/>
            </a:pPr>
            <a:endParaRPr lang="en-US" altLang="en-US">
              <a:solidFill>
                <a:schemeClr val="accent2"/>
              </a:solidFill>
            </a:endParaRPr>
          </a:p>
        </p:txBody>
      </p:sp>
      <p:sp>
        <p:nvSpPr>
          <p:cNvPr id="135171" name="Slide Number Placeholder 3">
            <a:extLst>
              <a:ext uri="{FF2B5EF4-FFF2-40B4-BE49-F238E27FC236}">
                <a16:creationId xmlns:a16="http://schemas.microsoft.com/office/drawing/2014/main" id="{63FC3921-B403-F34C-83E5-2AA3D1E58C5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A2EE7753-B7C5-5B4D-A48C-A85667EB098F}" type="slidenum">
              <a:rPr lang="en-US" altLang="en-US" sz="1200" smtClean="0">
                <a:latin typeface="Verdana" panose="020B0604030504040204" pitchFamily="34" charset="0"/>
              </a:rPr>
              <a:pPr>
                <a:spcBef>
                  <a:spcPct val="0"/>
                </a:spcBef>
                <a:buFontTx/>
                <a:buNone/>
              </a:pPr>
              <a:t>45</a:t>
            </a:fld>
            <a:endParaRPr lang="en-US" altLang="en-US" sz="1200">
              <a:latin typeface="Verdana" panose="020B0604030504040204" pitchFamily="34" charset="0"/>
            </a:endParaRPr>
          </a:p>
        </p:txBody>
      </p:sp>
    </p:spTree>
    <p:extLst>
      <p:ext uri="{BB962C8B-B14F-4D97-AF65-F5344CB8AC3E}">
        <p14:creationId xmlns:p14="http://schemas.microsoft.com/office/powerpoint/2010/main" val="32337035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a:extLst>
              <a:ext uri="{FF2B5EF4-FFF2-40B4-BE49-F238E27FC236}">
                <a16:creationId xmlns:a16="http://schemas.microsoft.com/office/drawing/2014/main" id="{52222564-2C4B-C86C-91EF-0C3B221794B5}"/>
              </a:ext>
            </a:extLst>
          </p:cNvPr>
          <p:cNvSpPr>
            <a:spLocks noGrp="1" noChangeArrowheads="1"/>
          </p:cNvSpPr>
          <p:nvPr>
            <p:ph type="title"/>
          </p:nvPr>
        </p:nvSpPr>
        <p:spPr/>
        <p:txBody>
          <a:bodyPr/>
          <a:lstStyle/>
          <a:p>
            <a:r>
              <a:rPr lang="en-US" altLang="en-US" dirty="0">
                <a:solidFill>
                  <a:srgbClr val="C00000"/>
                </a:solidFill>
              </a:rPr>
              <a:t>What is a signature?</a:t>
            </a:r>
          </a:p>
        </p:txBody>
      </p:sp>
      <p:sp>
        <p:nvSpPr>
          <p:cNvPr id="137218" name="Rectangle 3">
            <a:extLst>
              <a:ext uri="{FF2B5EF4-FFF2-40B4-BE49-F238E27FC236}">
                <a16:creationId xmlns:a16="http://schemas.microsoft.com/office/drawing/2014/main" id="{5F75CF47-5F5F-C2B7-723D-1DF42FB973BB}"/>
              </a:ext>
            </a:extLst>
          </p:cNvPr>
          <p:cNvSpPr>
            <a:spLocks noGrp="1" noChangeArrowheads="1"/>
          </p:cNvSpPr>
          <p:nvPr>
            <p:ph idx="1"/>
          </p:nvPr>
        </p:nvSpPr>
        <p:spPr/>
        <p:txBody>
          <a:bodyPr/>
          <a:lstStyle/>
          <a:p>
            <a:endParaRPr lang="en-US" altLang="en-US" dirty="0"/>
          </a:p>
          <a:p>
            <a:r>
              <a:rPr lang="en-US" altLang="en-US" sz="2800" dirty="0"/>
              <a:t>UCC § 1-201(37) Signed </a:t>
            </a:r>
            <a:r>
              <a:rPr lang="ja-JP" altLang="en-US" sz="2800"/>
              <a:t>“</a:t>
            </a:r>
            <a:r>
              <a:rPr lang="en-US" altLang="ja-JP" sz="2800" dirty="0"/>
              <a:t>includes any symbol executed or adopted by a party with present intention to adopt or accept a writing.</a:t>
            </a:r>
            <a:r>
              <a:rPr lang="ja-JP" altLang="en-US" sz="2800"/>
              <a:t>”</a:t>
            </a:r>
            <a:r>
              <a:rPr lang="en-US" altLang="ja-JP" sz="2800" dirty="0"/>
              <a:t> </a:t>
            </a:r>
          </a:p>
          <a:p>
            <a:r>
              <a:rPr lang="en-US" altLang="en-US" sz="2800" dirty="0"/>
              <a:t>Restatement § 134 (“any symbol made or adopted with an intention, actual or apparent, to authenticate a writing”) </a:t>
            </a:r>
          </a:p>
          <a:p>
            <a:pPr marL="469900" lvl="1" indent="0">
              <a:buFont typeface="Wingdings" pitchFamily="2" charset="2"/>
              <a:buNone/>
            </a:pPr>
            <a:endParaRPr lang="en-US" altLang="en-US" dirty="0">
              <a:solidFill>
                <a:schemeClr val="accent2"/>
              </a:solidFill>
            </a:endParaRPr>
          </a:p>
        </p:txBody>
      </p:sp>
      <p:sp>
        <p:nvSpPr>
          <p:cNvPr id="137219" name="Slide Number Placeholder 3">
            <a:extLst>
              <a:ext uri="{FF2B5EF4-FFF2-40B4-BE49-F238E27FC236}">
                <a16:creationId xmlns:a16="http://schemas.microsoft.com/office/drawing/2014/main" id="{A1F41C85-56F8-AF6F-A468-C77A546A20F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0FCEB620-B3E0-6A4D-8672-47FBD5B5A162}" type="slidenum">
              <a:rPr lang="en-US" altLang="en-US" sz="1200" smtClean="0">
                <a:latin typeface="Verdana" panose="020B0604030504040204" pitchFamily="34" charset="0"/>
              </a:rPr>
              <a:pPr>
                <a:spcBef>
                  <a:spcPct val="0"/>
                </a:spcBef>
                <a:buFontTx/>
                <a:buNone/>
              </a:pPr>
              <a:t>46</a:t>
            </a:fld>
            <a:endParaRPr lang="en-US" altLang="en-US" sz="1200">
              <a:latin typeface="Verdana" panose="020B0604030504040204" pitchFamily="34" charset="0"/>
            </a:endParaRPr>
          </a:p>
        </p:txBody>
      </p:sp>
    </p:spTree>
    <p:extLst>
      <p:ext uri="{BB962C8B-B14F-4D97-AF65-F5344CB8AC3E}">
        <p14:creationId xmlns:p14="http://schemas.microsoft.com/office/powerpoint/2010/main" val="27241578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E3DA8-140A-2269-F7CE-CB7EEEDF026B}"/>
              </a:ext>
            </a:extLst>
          </p:cNvPr>
          <p:cNvSpPr>
            <a:spLocks noGrp="1"/>
          </p:cNvSpPr>
          <p:nvPr>
            <p:ph type="title"/>
          </p:nvPr>
        </p:nvSpPr>
        <p:spPr/>
        <p:txBody>
          <a:bodyPr/>
          <a:lstStyle/>
          <a:p>
            <a:r>
              <a:rPr lang="en-US" dirty="0"/>
              <a:t>Uniform Electronic Transactions Act</a:t>
            </a:r>
          </a:p>
        </p:txBody>
      </p:sp>
      <p:sp>
        <p:nvSpPr>
          <p:cNvPr id="3" name="Content Placeholder 2">
            <a:extLst>
              <a:ext uri="{FF2B5EF4-FFF2-40B4-BE49-F238E27FC236}">
                <a16:creationId xmlns:a16="http://schemas.microsoft.com/office/drawing/2014/main" id="{87610C52-6748-DDC6-AEFA-DBCF3D869C24}"/>
              </a:ext>
            </a:extLst>
          </p:cNvPr>
          <p:cNvSpPr>
            <a:spLocks noGrp="1"/>
          </p:cNvSpPr>
          <p:nvPr>
            <p:ph idx="1"/>
          </p:nvPr>
        </p:nvSpPr>
        <p:spPr>
          <a:xfrm>
            <a:off x="419100" y="1143000"/>
            <a:ext cx="8305800" cy="5211763"/>
          </a:xfrm>
        </p:spPr>
        <p:txBody>
          <a:bodyPr/>
          <a:lstStyle/>
          <a:p>
            <a:r>
              <a:rPr lang="en-US" sz="1800" b="1" i="0" dirty="0">
                <a:solidFill>
                  <a:srgbClr val="000000"/>
                </a:solidFill>
                <a:effectLst/>
                <a:latin typeface="Bookman Old Style" panose="02050604050505020204" pitchFamily="18" charset="0"/>
              </a:rPr>
              <a:t>Recognition of Signatures </a:t>
            </a:r>
            <a:r>
              <a:rPr lang="en-US" sz="1800" b="1" i="1" dirty="0">
                <a:solidFill>
                  <a:srgbClr val="000000"/>
                </a:solidFill>
                <a:effectLst/>
                <a:latin typeface="Bookman Old Style" panose="02050604050505020204" pitchFamily="18" charset="0"/>
              </a:rPr>
              <a:t>(§ 7)</a:t>
            </a:r>
            <a:endParaRPr lang="en-US" sz="1800" b="1" i="0" dirty="0">
              <a:solidFill>
                <a:srgbClr val="000000"/>
              </a:solidFill>
              <a:effectLst/>
              <a:latin typeface="Bookman Old Style" panose="02050604050505020204" pitchFamily="18" charset="0"/>
            </a:endParaRPr>
          </a:p>
          <a:p>
            <a:pPr algn="l"/>
            <a:r>
              <a:rPr lang="en-US" sz="1800" b="0" i="0" dirty="0">
                <a:solidFill>
                  <a:srgbClr val="000000"/>
                </a:solidFill>
                <a:effectLst/>
                <a:latin typeface="Bookman Old Style" panose="02050604050505020204" pitchFamily="18" charset="0"/>
              </a:rPr>
              <a:t>1. a record or signature may not be denied legal effect or enforceability solely because it is in electronic form;</a:t>
            </a:r>
            <a:endParaRPr lang="en-US" b="0" i="0" dirty="0">
              <a:solidFill>
                <a:srgbClr val="000000"/>
              </a:solidFill>
              <a:effectLst/>
              <a:latin typeface="Times"/>
            </a:endParaRPr>
          </a:p>
          <a:p>
            <a:pPr algn="l"/>
            <a:r>
              <a:rPr lang="en-US" sz="1800" b="0" i="0" dirty="0">
                <a:solidFill>
                  <a:srgbClr val="000000"/>
                </a:solidFill>
                <a:effectLst/>
                <a:latin typeface="Bookman Old Style" panose="02050604050505020204" pitchFamily="18" charset="0"/>
              </a:rPr>
              <a:t>2. a contract may not be denied legal effect or enforceability solely because an electronic record was used in its formation;</a:t>
            </a:r>
            <a:endParaRPr lang="en-US" b="0" i="0" dirty="0">
              <a:solidFill>
                <a:srgbClr val="000000"/>
              </a:solidFill>
              <a:effectLst/>
              <a:latin typeface="Times"/>
            </a:endParaRPr>
          </a:p>
          <a:p>
            <a:pPr algn="l"/>
            <a:r>
              <a:rPr lang="en-US" sz="1800" b="0" i="0" dirty="0">
                <a:solidFill>
                  <a:srgbClr val="000000"/>
                </a:solidFill>
                <a:effectLst/>
                <a:latin typeface="Bookman Old Style" panose="02050604050505020204" pitchFamily="18" charset="0"/>
              </a:rPr>
              <a:t>3. </a:t>
            </a:r>
            <a:r>
              <a:rPr lang="en-US" sz="1800" b="0" i="0" dirty="0">
                <a:solidFill>
                  <a:srgbClr val="C00000"/>
                </a:solidFill>
                <a:effectLst/>
                <a:latin typeface="Bookman Old Style" panose="02050604050505020204" pitchFamily="18" charset="0"/>
              </a:rPr>
              <a:t>an electronic record satisfies a law that requires a record to be in writing; and</a:t>
            </a:r>
            <a:endParaRPr lang="en-US" b="0" i="0" dirty="0">
              <a:solidFill>
                <a:srgbClr val="C00000"/>
              </a:solidFill>
              <a:effectLst/>
              <a:latin typeface="Times"/>
            </a:endParaRPr>
          </a:p>
          <a:p>
            <a:pPr algn="l"/>
            <a:r>
              <a:rPr lang="en-US" sz="1800" b="0" i="0" dirty="0">
                <a:solidFill>
                  <a:srgbClr val="000000"/>
                </a:solidFill>
                <a:effectLst/>
                <a:latin typeface="Bookman Old Style" panose="02050604050505020204" pitchFamily="18" charset="0"/>
              </a:rPr>
              <a:t>4. </a:t>
            </a:r>
            <a:r>
              <a:rPr lang="en-US" sz="1800" b="0" i="0" dirty="0">
                <a:solidFill>
                  <a:srgbClr val="C00000"/>
                </a:solidFill>
                <a:effectLst/>
                <a:latin typeface="Bookman Old Style" panose="02050604050505020204" pitchFamily="18" charset="0"/>
              </a:rPr>
              <a:t>an electronic signature satisfies a law that requires a signature</a:t>
            </a:r>
            <a:r>
              <a:rPr lang="en-US" sz="1800" b="0" i="0" dirty="0">
                <a:solidFill>
                  <a:srgbClr val="000000"/>
                </a:solidFill>
                <a:effectLst/>
                <a:latin typeface="Bookman Old Style" panose="02050604050505020204" pitchFamily="18" charset="0"/>
              </a:rPr>
              <a:t>.</a:t>
            </a:r>
            <a:endParaRPr lang="en-US" b="0" i="0" dirty="0">
              <a:solidFill>
                <a:srgbClr val="000000"/>
              </a:solidFill>
              <a:effectLst/>
              <a:latin typeface="Times"/>
            </a:endParaRPr>
          </a:p>
          <a:p>
            <a:pPr algn="l"/>
            <a:endParaRPr lang="en-US" sz="1800" b="1" i="1" dirty="0">
              <a:solidFill>
                <a:srgbClr val="000000"/>
              </a:solidFill>
              <a:effectLst/>
              <a:latin typeface="Bookman Old Style" panose="02050604050505020204" pitchFamily="18" charset="0"/>
            </a:endParaRPr>
          </a:p>
          <a:p>
            <a:pPr algn="l"/>
            <a:r>
              <a:rPr lang="en-US" sz="1800" b="1" i="1" dirty="0">
                <a:solidFill>
                  <a:srgbClr val="000000"/>
                </a:solidFill>
                <a:effectLst/>
                <a:latin typeface="Bookman Old Style" panose="02050604050505020204" pitchFamily="18" charset="0"/>
              </a:rPr>
              <a:t>Security Procedures (§ 9)</a:t>
            </a:r>
            <a:endParaRPr lang="en-US" b="0" i="0" dirty="0">
              <a:solidFill>
                <a:srgbClr val="000000"/>
              </a:solidFill>
              <a:effectLst/>
              <a:latin typeface="Times"/>
            </a:endParaRPr>
          </a:p>
          <a:p>
            <a:pPr algn="l"/>
            <a:r>
              <a:rPr lang="en-US" sz="1800" b="0" i="0" dirty="0">
                <a:solidFill>
                  <a:srgbClr val="C00000"/>
                </a:solidFill>
                <a:effectLst/>
                <a:latin typeface="Bookman Old Style" panose="02050604050505020204" pitchFamily="18" charset="0"/>
              </a:rPr>
              <a:t>An electronic record or signature is attributable to the person who created it. Creation may be proven in any manner, including a showing of the efficacy of a security procedure</a:t>
            </a:r>
            <a:r>
              <a:rPr lang="en-US" sz="1800" b="0" i="0" dirty="0">
                <a:solidFill>
                  <a:srgbClr val="000000"/>
                </a:solidFill>
                <a:effectLst/>
                <a:latin typeface="Bookman Old Style" panose="02050604050505020204" pitchFamily="18" charset="0"/>
              </a:rPr>
              <a:t>. “Security procedure” means </a:t>
            </a:r>
            <a:r>
              <a:rPr lang="en-US" sz="1800" b="0" i="0" dirty="0">
                <a:solidFill>
                  <a:srgbClr val="C00000"/>
                </a:solidFill>
                <a:effectLst/>
                <a:latin typeface="Bookman Old Style" panose="02050604050505020204" pitchFamily="18" charset="0"/>
              </a:rPr>
              <a:t>a procedure employed to verify that an electronic signature, record, or performance is that of a specific person or to detect changes or errors in the electronic record formation</a:t>
            </a:r>
            <a:r>
              <a:rPr lang="en-US" sz="1800" b="0" i="0" dirty="0">
                <a:solidFill>
                  <a:srgbClr val="000000"/>
                </a:solidFill>
                <a:effectLst/>
                <a:latin typeface="Bookman Old Style" panose="02050604050505020204" pitchFamily="18" charset="0"/>
              </a:rPr>
              <a:t>.</a:t>
            </a:r>
            <a:endParaRPr lang="en-US" b="0" i="0" dirty="0">
              <a:solidFill>
                <a:srgbClr val="000000"/>
              </a:solidFill>
              <a:effectLst/>
              <a:latin typeface="Times"/>
            </a:endParaRPr>
          </a:p>
          <a:p>
            <a:endParaRPr lang="en-US" dirty="0"/>
          </a:p>
        </p:txBody>
      </p:sp>
      <p:sp>
        <p:nvSpPr>
          <p:cNvPr id="4" name="Slide Number Placeholder 3">
            <a:extLst>
              <a:ext uri="{FF2B5EF4-FFF2-40B4-BE49-F238E27FC236}">
                <a16:creationId xmlns:a16="http://schemas.microsoft.com/office/drawing/2014/main" id="{A1C27327-5AAC-69CF-B1C9-3DF326FB16B5}"/>
              </a:ext>
            </a:extLst>
          </p:cNvPr>
          <p:cNvSpPr>
            <a:spLocks noGrp="1"/>
          </p:cNvSpPr>
          <p:nvPr>
            <p:ph type="sldNum" sz="quarter" idx="11"/>
          </p:nvPr>
        </p:nvSpPr>
        <p:spPr/>
        <p:txBody>
          <a:bodyPr/>
          <a:lstStyle/>
          <a:p>
            <a:pPr>
              <a:defRPr/>
            </a:pPr>
            <a:fld id="{00445AD9-7B1D-D84B-A2CE-C6DC7FB02B86}" type="slidenum">
              <a:rPr lang="en-US" altLang="en-US" smtClean="0"/>
              <a:pPr>
                <a:defRPr/>
              </a:pPr>
              <a:t>47</a:t>
            </a:fld>
            <a:endParaRPr lang="en-US" altLang="en-US"/>
          </a:p>
        </p:txBody>
      </p:sp>
    </p:spTree>
    <p:extLst>
      <p:ext uri="{BB962C8B-B14F-4D97-AF65-F5344CB8AC3E}">
        <p14:creationId xmlns:p14="http://schemas.microsoft.com/office/powerpoint/2010/main" val="6881432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a:extLst>
              <a:ext uri="{FF2B5EF4-FFF2-40B4-BE49-F238E27FC236}">
                <a16:creationId xmlns:a16="http://schemas.microsoft.com/office/drawing/2014/main" id="{434C0EA0-0EE5-90C8-C71F-7D7E81B95976}"/>
              </a:ext>
            </a:extLst>
          </p:cNvPr>
          <p:cNvSpPr>
            <a:spLocks noGrp="1" noChangeArrowheads="1"/>
          </p:cNvSpPr>
          <p:nvPr>
            <p:ph type="title"/>
          </p:nvPr>
        </p:nvSpPr>
        <p:spPr/>
        <p:txBody>
          <a:bodyPr/>
          <a:lstStyle/>
          <a:p>
            <a:r>
              <a:rPr lang="en-US" altLang="en-US">
                <a:solidFill>
                  <a:srgbClr val="000000"/>
                </a:solidFill>
              </a:rPr>
              <a:t>Monetti</a:t>
            </a:r>
          </a:p>
        </p:txBody>
      </p:sp>
      <p:sp>
        <p:nvSpPr>
          <p:cNvPr id="139266" name="Rectangle 3">
            <a:extLst>
              <a:ext uri="{FF2B5EF4-FFF2-40B4-BE49-F238E27FC236}">
                <a16:creationId xmlns:a16="http://schemas.microsoft.com/office/drawing/2014/main" id="{71428A56-8EE5-CE32-0ACA-24E9BF59C5D4}"/>
              </a:ext>
            </a:extLst>
          </p:cNvPr>
          <p:cNvSpPr>
            <a:spLocks noGrp="1" noChangeArrowheads="1"/>
          </p:cNvSpPr>
          <p:nvPr>
            <p:ph idx="1"/>
          </p:nvPr>
        </p:nvSpPr>
        <p:spPr/>
        <p:txBody>
          <a:bodyPr/>
          <a:lstStyle/>
          <a:p>
            <a:endParaRPr lang="en-US" altLang="en-US"/>
          </a:p>
          <a:p>
            <a:r>
              <a:rPr lang="en-US" altLang="en-US"/>
              <a:t>How was the first writing </a:t>
            </a:r>
            <a:r>
              <a:rPr lang="ja-JP" altLang="en-US"/>
              <a:t>“</a:t>
            </a:r>
            <a:r>
              <a:rPr lang="en-US" altLang="ja-JP"/>
              <a:t>signed</a:t>
            </a:r>
            <a:r>
              <a:rPr lang="ja-JP" altLang="en-US"/>
              <a:t>”</a:t>
            </a:r>
            <a:r>
              <a:rPr lang="en-US" altLang="ja-JP"/>
              <a:t> by Anchor?</a:t>
            </a:r>
          </a:p>
          <a:p>
            <a:pPr lvl="1"/>
            <a:r>
              <a:rPr lang="en-US" altLang="en-US"/>
              <a:t>Typed initials </a:t>
            </a:r>
            <a:r>
              <a:rPr lang="ja-JP" altLang="en-US"/>
              <a:t>“</a:t>
            </a:r>
            <a:r>
              <a:rPr lang="en-US" altLang="ja-JP"/>
              <a:t>SS</a:t>
            </a:r>
            <a:r>
              <a:rPr lang="ja-JP" altLang="en-US"/>
              <a:t>”</a:t>
            </a:r>
            <a:endParaRPr lang="en-US" altLang="ja-JP"/>
          </a:p>
          <a:p>
            <a:pPr lvl="1"/>
            <a:r>
              <a:rPr lang="en-US" altLang="en-US">
                <a:solidFill>
                  <a:srgbClr val="C00000"/>
                </a:solidFill>
              </a:rPr>
              <a:t>Did it matter that this was a pre-contractual draft?</a:t>
            </a:r>
          </a:p>
          <a:p>
            <a:pPr lvl="1"/>
            <a:endParaRPr lang="en-US" altLang="en-US">
              <a:solidFill>
                <a:schemeClr val="accent2"/>
              </a:solidFill>
            </a:endParaRPr>
          </a:p>
        </p:txBody>
      </p:sp>
      <p:sp>
        <p:nvSpPr>
          <p:cNvPr id="139267" name="Slide Number Placeholder 3">
            <a:extLst>
              <a:ext uri="{FF2B5EF4-FFF2-40B4-BE49-F238E27FC236}">
                <a16:creationId xmlns:a16="http://schemas.microsoft.com/office/drawing/2014/main" id="{0020A283-6005-E636-5F51-9D92A92C019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4536ACAE-4C35-CA4F-803A-2F8C540ACD51}" type="slidenum">
              <a:rPr lang="en-US" altLang="en-US" sz="1200" smtClean="0">
                <a:latin typeface="Verdana" panose="020B0604030504040204" pitchFamily="34" charset="0"/>
              </a:rPr>
              <a:pPr>
                <a:spcBef>
                  <a:spcPct val="0"/>
                </a:spcBef>
                <a:buFontTx/>
                <a:buNone/>
              </a:pPr>
              <a:t>48</a:t>
            </a:fld>
            <a:endParaRPr lang="en-US" altLang="en-US" sz="1200">
              <a:latin typeface="Verdana" panose="020B0604030504040204" pitchFamily="34" charset="0"/>
            </a:endParaRPr>
          </a:p>
        </p:txBody>
      </p:sp>
    </p:spTree>
    <p:extLst>
      <p:ext uri="{BB962C8B-B14F-4D97-AF65-F5344CB8AC3E}">
        <p14:creationId xmlns:p14="http://schemas.microsoft.com/office/powerpoint/2010/main" val="23046208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a:extLst>
              <a:ext uri="{FF2B5EF4-FFF2-40B4-BE49-F238E27FC236}">
                <a16:creationId xmlns:a16="http://schemas.microsoft.com/office/drawing/2014/main" id="{A328A424-51FF-2C97-7DF4-5613C27C0357}"/>
              </a:ext>
            </a:extLst>
          </p:cNvPr>
          <p:cNvSpPr>
            <a:spLocks noGrp="1" noChangeArrowheads="1"/>
          </p:cNvSpPr>
          <p:nvPr>
            <p:ph type="title"/>
          </p:nvPr>
        </p:nvSpPr>
        <p:spPr/>
        <p:txBody>
          <a:bodyPr/>
          <a:lstStyle/>
          <a:p>
            <a:r>
              <a:rPr lang="en-US" altLang="en-US">
                <a:solidFill>
                  <a:schemeClr val="tx1"/>
                </a:solidFill>
              </a:rPr>
              <a:t>Monetti</a:t>
            </a:r>
          </a:p>
        </p:txBody>
      </p:sp>
      <p:sp>
        <p:nvSpPr>
          <p:cNvPr id="141314" name="Rectangle 3">
            <a:extLst>
              <a:ext uri="{FF2B5EF4-FFF2-40B4-BE49-F238E27FC236}">
                <a16:creationId xmlns:a16="http://schemas.microsoft.com/office/drawing/2014/main" id="{5B900A1B-5067-BF4C-42E3-7B83CD80E5A3}"/>
              </a:ext>
            </a:extLst>
          </p:cNvPr>
          <p:cNvSpPr>
            <a:spLocks noGrp="1" noChangeArrowheads="1"/>
          </p:cNvSpPr>
          <p:nvPr>
            <p:ph idx="1"/>
          </p:nvPr>
        </p:nvSpPr>
        <p:spPr/>
        <p:txBody>
          <a:bodyPr/>
          <a:lstStyle/>
          <a:p>
            <a:endParaRPr lang="en-US" altLang="en-US"/>
          </a:p>
          <a:p>
            <a:r>
              <a:rPr lang="en-US" altLang="en-US"/>
              <a:t>How was the first writing </a:t>
            </a:r>
            <a:r>
              <a:rPr lang="ja-JP" altLang="en-US"/>
              <a:t>“</a:t>
            </a:r>
            <a:r>
              <a:rPr lang="en-US" altLang="ja-JP"/>
              <a:t>signed</a:t>
            </a:r>
            <a:r>
              <a:rPr lang="ja-JP" altLang="en-US"/>
              <a:t>”</a:t>
            </a:r>
            <a:r>
              <a:rPr lang="en-US" altLang="ja-JP"/>
              <a:t> in Monetti?</a:t>
            </a:r>
          </a:p>
          <a:p>
            <a:pPr lvl="1"/>
            <a:r>
              <a:rPr lang="en-US" altLang="en-US"/>
              <a:t>Typed initials </a:t>
            </a:r>
            <a:r>
              <a:rPr lang="ja-JP" altLang="en-US"/>
              <a:t>“</a:t>
            </a:r>
            <a:r>
              <a:rPr lang="en-US" altLang="ja-JP"/>
              <a:t>SS</a:t>
            </a:r>
            <a:r>
              <a:rPr lang="ja-JP" altLang="en-US"/>
              <a:t>”</a:t>
            </a:r>
            <a:endParaRPr lang="en-US" altLang="ja-JP"/>
          </a:p>
          <a:p>
            <a:pPr lvl="1"/>
            <a:r>
              <a:rPr lang="en-US" altLang="en-US"/>
              <a:t>Did it matter that this was a pre-contractual draft?</a:t>
            </a:r>
          </a:p>
          <a:p>
            <a:pPr lvl="2"/>
            <a:r>
              <a:rPr lang="en-US" altLang="en-US">
                <a:solidFill>
                  <a:srgbClr val="C00000"/>
                </a:solidFill>
              </a:rPr>
              <a:t>Restatement § 136: “at any time before or after the formation of the contract”</a:t>
            </a:r>
            <a:endParaRPr lang="en-US" altLang="ja-JP">
              <a:solidFill>
                <a:srgbClr val="C00000"/>
              </a:solidFill>
            </a:endParaRPr>
          </a:p>
          <a:p>
            <a:pPr lvl="1"/>
            <a:endParaRPr lang="en-US" altLang="en-US">
              <a:solidFill>
                <a:schemeClr val="accent2"/>
              </a:solidFill>
            </a:endParaRPr>
          </a:p>
        </p:txBody>
      </p:sp>
      <p:sp>
        <p:nvSpPr>
          <p:cNvPr id="141315" name="Slide Number Placeholder 3">
            <a:extLst>
              <a:ext uri="{FF2B5EF4-FFF2-40B4-BE49-F238E27FC236}">
                <a16:creationId xmlns:a16="http://schemas.microsoft.com/office/drawing/2014/main" id="{AA0E3188-ABB0-DFB1-0A8D-4B3ABA45D07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1579FE36-DAF1-E74D-BBB7-847528DC3852}" type="slidenum">
              <a:rPr lang="en-US" altLang="en-US" sz="1200" smtClean="0">
                <a:latin typeface="Verdana" panose="020B0604030504040204" pitchFamily="34" charset="0"/>
              </a:rPr>
              <a:pPr>
                <a:spcBef>
                  <a:spcPct val="0"/>
                </a:spcBef>
                <a:buFontTx/>
                <a:buNone/>
              </a:pPr>
              <a:t>49</a:t>
            </a:fld>
            <a:endParaRPr lang="en-US" altLang="en-US" sz="1200">
              <a:latin typeface="Verdana" panose="020B0604030504040204" pitchFamily="34" charset="0"/>
            </a:endParaRPr>
          </a:p>
        </p:txBody>
      </p:sp>
    </p:spTree>
    <p:extLst>
      <p:ext uri="{BB962C8B-B14F-4D97-AF65-F5344CB8AC3E}">
        <p14:creationId xmlns:p14="http://schemas.microsoft.com/office/powerpoint/2010/main" val="1280835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D1033F2C-ED9A-56EF-5EB7-DF47DB56C0D8}"/>
              </a:ext>
            </a:extLst>
          </p:cNvPr>
          <p:cNvSpPr>
            <a:spLocks noGrp="1" noChangeArrowheads="1"/>
          </p:cNvSpPr>
          <p:nvPr>
            <p:ph type="title"/>
          </p:nvPr>
        </p:nvSpPr>
        <p:spPr>
          <a:xfrm>
            <a:off x="574675" y="304800"/>
            <a:ext cx="8569325" cy="1219200"/>
          </a:xfrm>
        </p:spPr>
        <p:txBody>
          <a:bodyPr/>
          <a:lstStyle/>
          <a:p>
            <a:pPr eaLnBrk="1" hangingPunct="1"/>
            <a:r>
              <a:rPr lang="en-US" altLang="en-US"/>
              <a:t>George Mason School of Law</a:t>
            </a:r>
          </a:p>
        </p:txBody>
      </p:sp>
      <p:sp>
        <p:nvSpPr>
          <p:cNvPr id="15362" name="Rectangle 3">
            <a:extLst>
              <a:ext uri="{FF2B5EF4-FFF2-40B4-BE49-F238E27FC236}">
                <a16:creationId xmlns:a16="http://schemas.microsoft.com/office/drawing/2014/main" id="{B829A54E-8663-5994-F844-CFDD11C0154F}"/>
              </a:ext>
            </a:extLst>
          </p:cNvPr>
          <p:cNvSpPr>
            <a:spLocks noGrp="1" noChangeArrowheads="1"/>
          </p:cNvSpPr>
          <p:nvPr>
            <p:ph idx="1"/>
          </p:nvPr>
        </p:nvSpPr>
        <p:spPr/>
        <p:txBody>
          <a:bodyPr/>
          <a:lstStyle/>
          <a:p>
            <a:pPr eaLnBrk="1" hangingPunct="1">
              <a:lnSpc>
                <a:spcPct val="90000"/>
              </a:lnSpc>
            </a:pPr>
            <a:endParaRPr lang="en-US" altLang="en-US" dirty="0"/>
          </a:p>
          <a:p>
            <a:pPr algn="ctr" eaLnBrk="1" hangingPunct="1">
              <a:lnSpc>
                <a:spcPct val="90000"/>
              </a:lnSpc>
              <a:buFont typeface="Wingdings" pitchFamily="2" charset="2"/>
              <a:buNone/>
            </a:pPr>
            <a:r>
              <a:rPr lang="en-US" altLang="en-US" sz="3600" dirty="0">
                <a:solidFill>
                  <a:srgbClr val="990000"/>
                </a:solidFill>
              </a:rPr>
              <a:t>Contracts I</a:t>
            </a:r>
          </a:p>
          <a:p>
            <a:pPr algn="ctr" eaLnBrk="1" hangingPunct="1">
              <a:lnSpc>
                <a:spcPct val="90000"/>
              </a:lnSpc>
              <a:buFont typeface="Wingdings" pitchFamily="2" charset="2"/>
              <a:buNone/>
            </a:pPr>
            <a:endParaRPr lang="en-US" altLang="en-US" sz="3600" dirty="0">
              <a:solidFill>
                <a:srgbClr val="990000"/>
              </a:solidFill>
            </a:endParaRPr>
          </a:p>
          <a:p>
            <a:pPr algn="ctr" eaLnBrk="1" hangingPunct="1">
              <a:lnSpc>
                <a:spcPct val="90000"/>
              </a:lnSpc>
              <a:buFont typeface="Wingdings" pitchFamily="2" charset="2"/>
              <a:buNone/>
            </a:pPr>
            <a:r>
              <a:rPr lang="en-US" altLang="en-US" sz="3600" dirty="0">
                <a:solidFill>
                  <a:srgbClr val="990000"/>
                </a:solidFill>
              </a:rPr>
              <a:t>Coase and Contractarianism</a:t>
            </a:r>
            <a:endParaRPr lang="en-US" altLang="en-US" sz="3600" dirty="0"/>
          </a:p>
          <a:p>
            <a:pPr algn="ctr" eaLnBrk="1" hangingPunct="1">
              <a:lnSpc>
                <a:spcPct val="90000"/>
              </a:lnSpc>
              <a:buFont typeface="Wingdings" pitchFamily="2" charset="2"/>
              <a:buNone/>
            </a:pPr>
            <a:endParaRPr lang="en-US" altLang="en-US" sz="2400" dirty="0"/>
          </a:p>
          <a:p>
            <a:pPr algn="ctr" eaLnBrk="1" hangingPunct="1">
              <a:lnSpc>
                <a:spcPct val="90000"/>
              </a:lnSpc>
              <a:buFont typeface="Wingdings" pitchFamily="2" charset="2"/>
              <a:buNone/>
            </a:pPr>
            <a:r>
              <a:rPr lang="en-US" altLang="en-US" sz="2400" dirty="0"/>
              <a:t>F.H. Buckley</a:t>
            </a:r>
          </a:p>
          <a:p>
            <a:pPr algn="ctr" eaLnBrk="1" hangingPunct="1">
              <a:lnSpc>
                <a:spcPct val="90000"/>
              </a:lnSpc>
              <a:buFont typeface="Wingdings" pitchFamily="2" charset="2"/>
              <a:buNone/>
            </a:pPr>
            <a:r>
              <a:rPr lang="en-US" altLang="en-US" dirty="0">
                <a:hlinkClick r:id="rId3"/>
              </a:rPr>
              <a:t>fbuckley@gmu.edu</a:t>
            </a:r>
            <a:endParaRPr lang="en-US" altLang="en-US" dirty="0"/>
          </a:p>
          <a:p>
            <a:pPr algn="ctr" eaLnBrk="1" hangingPunct="1">
              <a:lnSpc>
                <a:spcPct val="90000"/>
              </a:lnSpc>
              <a:buFont typeface="Wingdings" pitchFamily="2" charset="2"/>
              <a:buNone/>
            </a:pPr>
            <a:endParaRPr lang="en-US" altLang="en-US" dirty="0"/>
          </a:p>
        </p:txBody>
      </p:sp>
      <p:sp>
        <p:nvSpPr>
          <p:cNvPr id="15363" name="Slide Number Placeholder 5">
            <a:extLst>
              <a:ext uri="{FF2B5EF4-FFF2-40B4-BE49-F238E27FC236}">
                <a16:creationId xmlns:a16="http://schemas.microsoft.com/office/drawing/2014/main" id="{5399B9F8-23AE-31BD-9628-FEC26263E63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B3042ECD-2632-CB46-86E1-D3BECFB5495A}" type="slidenum">
              <a:rPr lang="en-US" altLang="en-US" sz="1200" smtClean="0">
                <a:latin typeface="Verdana" panose="020B0604030504040204" pitchFamily="34" charset="0"/>
              </a:rPr>
              <a:pPr>
                <a:spcBef>
                  <a:spcPct val="0"/>
                </a:spcBef>
                <a:buFontTx/>
                <a:buNone/>
              </a:pPr>
              <a:t>5</a:t>
            </a:fld>
            <a:endParaRPr lang="en-US" altLang="en-US" sz="1200">
              <a:latin typeface="Verdana" panose="020B0604030504040204" pitchFamily="34" charset="0"/>
            </a:endParaRPr>
          </a:p>
        </p:txBody>
      </p:sp>
    </p:spTree>
    <p:extLst>
      <p:ext uri="{BB962C8B-B14F-4D97-AF65-F5344CB8AC3E}">
        <p14:creationId xmlns:p14="http://schemas.microsoft.com/office/powerpoint/2010/main" val="16828404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a:extLst>
              <a:ext uri="{FF2B5EF4-FFF2-40B4-BE49-F238E27FC236}">
                <a16:creationId xmlns:a16="http://schemas.microsoft.com/office/drawing/2014/main" id="{E0AFF042-AC75-86DF-7295-8354EF311741}"/>
              </a:ext>
            </a:extLst>
          </p:cNvPr>
          <p:cNvSpPr>
            <a:spLocks noGrp="1" noChangeArrowheads="1"/>
          </p:cNvSpPr>
          <p:nvPr>
            <p:ph type="title"/>
          </p:nvPr>
        </p:nvSpPr>
        <p:spPr/>
        <p:txBody>
          <a:bodyPr/>
          <a:lstStyle/>
          <a:p>
            <a:r>
              <a:rPr lang="en-US" altLang="en-US">
                <a:solidFill>
                  <a:schemeClr val="tx1"/>
                </a:solidFill>
              </a:rPr>
              <a:t>Monetti</a:t>
            </a:r>
          </a:p>
        </p:txBody>
      </p:sp>
      <p:sp>
        <p:nvSpPr>
          <p:cNvPr id="143362" name="Rectangle 3">
            <a:extLst>
              <a:ext uri="{FF2B5EF4-FFF2-40B4-BE49-F238E27FC236}">
                <a16:creationId xmlns:a16="http://schemas.microsoft.com/office/drawing/2014/main" id="{2FAC685F-6F43-16CF-35C1-04B33B9DD364}"/>
              </a:ext>
            </a:extLst>
          </p:cNvPr>
          <p:cNvSpPr>
            <a:spLocks noGrp="1" noChangeArrowheads="1"/>
          </p:cNvSpPr>
          <p:nvPr>
            <p:ph idx="1"/>
          </p:nvPr>
        </p:nvSpPr>
        <p:spPr/>
        <p:txBody>
          <a:bodyPr/>
          <a:lstStyle/>
          <a:p>
            <a:endParaRPr lang="en-US" altLang="en-US"/>
          </a:p>
          <a:p>
            <a:r>
              <a:rPr lang="en-US" altLang="en-US"/>
              <a:t>How was the first writing </a:t>
            </a:r>
            <a:r>
              <a:rPr lang="ja-JP" altLang="en-US"/>
              <a:t>“</a:t>
            </a:r>
            <a:r>
              <a:rPr lang="en-US" altLang="ja-JP"/>
              <a:t>signed</a:t>
            </a:r>
            <a:r>
              <a:rPr lang="ja-JP" altLang="en-US"/>
              <a:t>”</a:t>
            </a:r>
            <a:r>
              <a:rPr lang="en-US" altLang="ja-JP"/>
              <a:t> in Monetti?</a:t>
            </a:r>
          </a:p>
          <a:p>
            <a:pPr lvl="1"/>
            <a:r>
              <a:rPr lang="en-US" altLang="en-US"/>
              <a:t>Typed initials </a:t>
            </a:r>
            <a:r>
              <a:rPr lang="ja-JP" altLang="en-US"/>
              <a:t>“</a:t>
            </a:r>
            <a:r>
              <a:rPr lang="en-US" altLang="ja-JP"/>
              <a:t>SS</a:t>
            </a:r>
            <a:r>
              <a:rPr lang="ja-JP" altLang="en-US"/>
              <a:t>”</a:t>
            </a:r>
            <a:endParaRPr lang="en-US" altLang="ja-JP"/>
          </a:p>
          <a:p>
            <a:pPr lvl="1"/>
            <a:r>
              <a:rPr lang="en-US" altLang="en-US"/>
              <a:t>Did it matter that this was a pre-contractual draft?</a:t>
            </a:r>
          </a:p>
          <a:p>
            <a:pPr lvl="2"/>
            <a:r>
              <a:rPr lang="en-US" altLang="en-US">
                <a:solidFill>
                  <a:srgbClr val="C00000"/>
                </a:solidFill>
              </a:rPr>
              <a:t>UCC§ 2-201(1): “has been made”</a:t>
            </a:r>
            <a:endParaRPr lang="en-US" altLang="ja-JP">
              <a:solidFill>
                <a:srgbClr val="C00000"/>
              </a:solidFill>
            </a:endParaRPr>
          </a:p>
          <a:p>
            <a:pPr lvl="1"/>
            <a:endParaRPr lang="en-US" altLang="en-US">
              <a:solidFill>
                <a:schemeClr val="accent2"/>
              </a:solidFill>
            </a:endParaRPr>
          </a:p>
        </p:txBody>
      </p:sp>
      <p:sp>
        <p:nvSpPr>
          <p:cNvPr id="143363" name="Slide Number Placeholder 3">
            <a:extLst>
              <a:ext uri="{FF2B5EF4-FFF2-40B4-BE49-F238E27FC236}">
                <a16:creationId xmlns:a16="http://schemas.microsoft.com/office/drawing/2014/main" id="{593B92BF-8CCF-7D82-D603-6FFC2865C90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C33E306D-2524-0444-9801-19C8A64DBEBB}" type="slidenum">
              <a:rPr lang="en-US" altLang="en-US" sz="1200" smtClean="0">
                <a:latin typeface="Verdana" panose="020B0604030504040204" pitchFamily="34" charset="0"/>
              </a:rPr>
              <a:pPr>
                <a:spcBef>
                  <a:spcPct val="0"/>
                </a:spcBef>
                <a:buFontTx/>
                <a:buNone/>
              </a:pPr>
              <a:t>50</a:t>
            </a:fld>
            <a:endParaRPr lang="en-US" altLang="en-US" sz="1200">
              <a:latin typeface="Verdana" panose="020B0604030504040204" pitchFamily="34" charset="0"/>
            </a:endParaRPr>
          </a:p>
        </p:txBody>
      </p:sp>
    </p:spTree>
    <p:extLst>
      <p:ext uri="{BB962C8B-B14F-4D97-AF65-F5344CB8AC3E}">
        <p14:creationId xmlns:p14="http://schemas.microsoft.com/office/powerpoint/2010/main" val="28547371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a:extLst>
              <a:ext uri="{FF2B5EF4-FFF2-40B4-BE49-F238E27FC236}">
                <a16:creationId xmlns:a16="http://schemas.microsoft.com/office/drawing/2014/main" id="{022DBDE4-6D80-11A7-0AB5-03BD1D2D82F2}"/>
              </a:ext>
            </a:extLst>
          </p:cNvPr>
          <p:cNvSpPr>
            <a:spLocks noGrp="1" noChangeArrowheads="1"/>
          </p:cNvSpPr>
          <p:nvPr>
            <p:ph type="title"/>
          </p:nvPr>
        </p:nvSpPr>
        <p:spPr/>
        <p:txBody>
          <a:bodyPr/>
          <a:lstStyle/>
          <a:p>
            <a:r>
              <a:rPr lang="en-US" altLang="en-US">
                <a:solidFill>
                  <a:schemeClr val="tx1"/>
                </a:solidFill>
              </a:rPr>
              <a:t>Monetti</a:t>
            </a:r>
          </a:p>
        </p:txBody>
      </p:sp>
      <p:sp>
        <p:nvSpPr>
          <p:cNvPr id="145410" name="Rectangle 3">
            <a:extLst>
              <a:ext uri="{FF2B5EF4-FFF2-40B4-BE49-F238E27FC236}">
                <a16:creationId xmlns:a16="http://schemas.microsoft.com/office/drawing/2014/main" id="{65F76EE8-E5E3-A5F0-528B-26589836E04E}"/>
              </a:ext>
            </a:extLst>
          </p:cNvPr>
          <p:cNvSpPr>
            <a:spLocks noGrp="1" noChangeArrowheads="1"/>
          </p:cNvSpPr>
          <p:nvPr>
            <p:ph idx="1"/>
          </p:nvPr>
        </p:nvSpPr>
        <p:spPr/>
        <p:txBody>
          <a:bodyPr/>
          <a:lstStyle/>
          <a:p>
            <a:endParaRPr lang="en-US" altLang="en-US"/>
          </a:p>
          <a:p>
            <a:r>
              <a:rPr lang="en-US" altLang="en-US">
                <a:solidFill>
                  <a:srgbClr val="C00000"/>
                </a:solidFill>
              </a:rPr>
              <a:t>What about the internal </a:t>
            </a:r>
            <a:r>
              <a:rPr lang="ja-JP" altLang="en-US">
                <a:solidFill>
                  <a:srgbClr val="C00000"/>
                </a:solidFill>
              </a:rPr>
              <a:t>“</a:t>
            </a:r>
            <a:r>
              <a:rPr lang="en-US" altLang="ja-JP">
                <a:solidFill>
                  <a:srgbClr val="C00000"/>
                </a:solidFill>
              </a:rPr>
              <a:t>summary agreement</a:t>
            </a:r>
            <a:r>
              <a:rPr lang="ja-JP" altLang="en-US">
                <a:solidFill>
                  <a:srgbClr val="C00000"/>
                </a:solidFill>
              </a:rPr>
              <a:t>”</a:t>
            </a:r>
            <a:r>
              <a:rPr lang="en-US" altLang="ja-JP">
                <a:solidFill>
                  <a:srgbClr val="C00000"/>
                </a:solidFill>
              </a:rPr>
              <a:t> by Raymond Davis?</a:t>
            </a:r>
          </a:p>
          <a:p>
            <a:pPr lvl="1">
              <a:buFont typeface="Wingdings" pitchFamily="2" charset="2"/>
              <a:buNone/>
            </a:pPr>
            <a:endParaRPr lang="en-US" altLang="en-US">
              <a:solidFill>
                <a:schemeClr val="accent2"/>
              </a:solidFill>
            </a:endParaRPr>
          </a:p>
        </p:txBody>
      </p:sp>
      <p:sp>
        <p:nvSpPr>
          <p:cNvPr id="145411" name="Slide Number Placeholder 3">
            <a:extLst>
              <a:ext uri="{FF2B5EF4-FFF2-40B4-BE49-F238E27FC236}">
                <a16:creationId xmlns:a16="http://schemas.microsoft.com/office/drawing/2014/main" id="{A437991F-4DB5-A9EE-3F36-995A2EC241F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D7C80C3C-3559-FB4E-9285-7E793A220D96}" type="slidenum">
              <a:rPr lang="en-US" altLang="en-US" sz="1200" smtClean="0">
                <a:latin typeface="Verdana" panose="020B0604030504040204" pitchFamily="34" charset="0"/>
              </a:rPr>
              <a:pPr>
                <a:spcBef>
                  <a:spcPct val="0"/>
                </a:spcBef>
                <a:buFontTx/>
                <a:buNone/>
              </a:pPr>
              <a:t>51</a:t>
            </a:fld>
            <a:endParaRPr lang="en-US" altLang="en-US" sz="1200">
              <a:latin typeface="Verdana" panose="020B0604030504040204" pitchFamily="34" charset="0"/>
            </a:endParaRPr>
          </a:p>
        </p:txBody>
      </p:sp>
    </p:spTree>
    <p:extLst>
      <p:ext uri="{BB962C8B-B14F-4D97-AF65-F5344CB8AC3E}">
        <p14:creationId xmlns:p14="http://schemas.microsoft.com/office/powerpoint/2010/main" val="32055987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a:extLst>
              <a:ext uri="{FF2B5EF4-FFF2-40B4-BE49-F238E27FC236}">
                <a16:creationId xmlns:a16="http://schemas.microsoft.com/office/drawing/2014/main" id="{29B7DB55-6B75-C2D4-BC98-E91AF0BA8EEE}"/>
              </a:ext>
            </a:extLst>
          </p:cNvPr>
          <p:cNvSpPr>
            <a:spLocks noGrp="1" noChangeArrowheads="1"/>
          </p:cNvSpPr>
          <p:nvPr>
            <p:ph type="title"/>
          </p:nvPr>
        </p:nvSpPr>
        <p:spPr/>
        <p:txBody>
          <a:bodyPr/>
          <a:lstStyle/>
          <a:p>
            <a:r>
              <a:rPr lang="en-US" altLang="en-US">
                <a:solidFill>
                  <a:srgbClr val="000000"/>
                </a:solidFill>
              </a:rPr>
              <a:t>Monetti</a:t>
            </a:r>
          </a:p>
        </p:txBody>
      </p:sp>
      <p:sp>
        <p:nvSpPr>
          <p:cNvPr id="147458" name="Rectangle 3">
            <a:extLst>
              <a:ext uri="{FF2B5EF4-FFF2-40B4-BE49-F238E27FC236}">
                <a16:creationId xmlns:a16="http://schemas.microsoft.com/office/drawing/2014/main" id="{78AB3CFC-6AB3-B84A-19FD-0919CB52E4AA}"/>
              </a:ext>
            </a:extLst>
          </p:cNvPr>
          <p:cNvSpPr>
            <a:spLocks noGrp="1" noChangeArrowheads="1"/>
          </p:cNvSpPr>
          <p:nvPr>
            <p:ph idx="1"/>
          </p:nvPr>
        </p:nvSpPr>
        <p:spPr/>
        <p:txBody>
          <a:bodyPr/>
          <a:lstStyle/>
          <a:p>
            <a:endParaRPr lang="en-US" altLang="en-US"/>
          </a:p>
          <a:p>
            <a:r>
              <a:rPr lang="en-US" altLang="en-US"/>
              <a:t>What about the internal memo?</a:t>
            </a:r>
          </a:p>
          <a:p>
            <a:pPr lvl="1"/>
            <a:r>
              <a:rPr lang="el-GR" altLang="en-US">
                <a:solidFill>
                  <a:srgbClr val="C00000"/>
                </a:solidFill>
              </a:rPr>
              <a:t>Δ</a:t>
            </a:r>
            <a:r>
              <a:rPr lang="ja-JP" altLang="en-US">
                <a:solidFill>
                  <a:srgbClr val="C00000"/>
                </a:solidFill>
              </a:rPr>
              <a:t>’</a:t>
            </a:r>
            <a:r>
              <a:rPr lang="en-US" altLang="ja-JP">
                <a:solidFill>
                  <a:srgbClr val="C00000"/>
                </a:solidFill>
              </a:rPr>
              <a:t>s letterhead suffices</a:t>
            </a:r>
          </a:p>
          <a:p>
            <a:pPr lvl="1">
              <a:buFont typeface="Wingdings" pitchFamily="2" charset="2"/>
              <a:buNone/>
            </a:pPr>
            <a:endParaRPr lang="en-US" altLang="en-US">
              <a:solidFill>
                <a:schemeClr val="accent2"/>
              </a:solidFill>
            </a:endParaRPr>
          </a:p>
        </p:txBody>
      </p:sp>
      <p:sp>
        <p:nvSpPr>
          <p:cNvPr id="147459" name="Slide Number Placeholder 3">
            <a:extLst>
              <a:ext uri="{FF2B5EF4-FFF2-40B4-BE49-F238E27FC236}">
                <a16:creationId xmlns:a16="http://schemas.microsoft.com/office/drawing/2014/main" id="{1C435D10-8F09-B548-1DBC-6FF992AD6C4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C133E95-6063-2E45-964A-979BBA9F861B}" type="slidenum">
              <a:rPr lang="en-US" altLang="en-US" sz="1200" smtClean="0">
                <a:latin typeface="Verdana" panose="020B0604030504040204" pitchFamily="34" charset="0"/>
              </a:rPr>
              <a:pPr>
                <a:spcBef>
                  <a:spcPct val="0"/>
                </a:spcBef>
                <a:buFontTx/>
                <a:buNone/>
              </a:pPr>
              <a:t>52</a:t>
            </a:fld>
            <a:endParaRPr lang="en-US" altLang="en-US" sz="1200">
              <a:latin typeface="Verdana" panose="020B0604030504040204" pitchFamily="34" charset="0"/>
            </a:endParaRPr>
          </a:p>
        </p:txBody>
      </p:sp>
    </p:spTree>
    <p:extLst>
      <p:ext uri="{BB962C8B-B14F-4D97-AF65-F5344CB8AC3E}">
        <p14:creationId xmlns:p14="http://schemas.microsoft.com/office/powerpoint/2010/main" val="13540205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a:extLst>
              <a:ext uri="{FF2B5EF4-FFF2-40B4-BE49-F238E27FC236}">
                <a16:creationId xmlns:a16="http://schemas.microsoft.com/office/drawing/2014/main" id="{1FA655DD-4D38-E25F-C25D-ED5B0F89E761}"/>
              </a:ext>
            </a:extLst>
          </p:cNvPr>
          <p:cNvSpPr>
            <a:spLocks noGrp="1" noChangeArrowheads="1"/>
          </p:cNvSpPr>
          <p:nvPr>
            <p:ph type="title"/>
          </p:nvPr>
        </p:nvSpPr>
        <p:spPr/>
        <p:txBody>
          <a:bodyPr/>
          <a:lstStyle/>
          <a:p>
            <a:r>
              <a:rPr lang="en-US" altLang="en-US">
                <a:solidFill>
                  <a:schemeClr val="tx1"/>
                </a:solidFill>
              </a:rPr>
              <a:t>Monetti</a:t>
            </a:r>
          </a:p>
        </p:txBody>
      </p:sp>
      <p:sp>
        <p:nvSpPr>
          <p:cNvPr id="149506" name="Rectangle 3">
            <a:extLst>
              <a:ext uri="{FF2B5EF4-FFF2-40B4-BE49-F238E27FC236}">
                <a16:creationId xmlns:a16="http://schemas.microsoft.com/office/drawing/2014/main" id="{797ABE07-0805-3135-2A95-7D1BE3597E47}"/>
              </a:ext>
            </a:extLst>
          </p:cNvPr>
          <p:cNvSpPr>
            <a:spLocks noGrp="1" noChangeArrowheads="1"/>
          </p:cNvSpPr>
          <p:nvPr>
            <p:ph idx="1"/>
          </p:nvPr>
        </p:nvSpPr>
        <p:spPr/>
        <p:txBody>
          <a:bodyPr/>
          <a:lstStyle/>
          <a:p>
            <a:endParaRPr lang="en-US" altLang="en-US"/>
          </a:p>
          <a:p>
            <a:r>
              <a:rPr lang="en-US" altLang="en-US"/>
              <a:t>What about the internal memo?</a:t>
            </a:r>
          </a:p>
          <a:p>
            <a:pPr lvl="1"/>
            <a:r>
              <a:rPr lang="el-GR" altLang="en-US"/>
              <a:t>Δ</a:t>
            </a:r>
            <a:r>
              <a:rPr lang="ja-JP" altLang="en-US"/>
              <a:t>’</a:t>
            </a:r>
            <a:r>
              <a:rPr lang="en-US" altLang="ja-JP"/>
              <a:t>s letterhead suffices</a:t>
            </a:r>
          </a:p>
          <a:p>
            <a:pPr lvl="1"/>
            <a:r>
              <a:rPr lang="en-US" altLang="en-US">
                <a:solidFill>
                  <a:schemeClr val="accent2"/>
                </a:solidFill>
              </a:rPr>
              <a:t>Is </a:t>
            </a:r>
            <a:r>
              <a:rPr lang="en-US" altLang="en-US"/>
              <a:t>Restatement § 132 applicable?: </a:t>
            </a:r>
          </a:p>
          <a:p>
            <a:pPr lvl="2"/>
            <a:r>
              <a:rPr lang="en-US" altLang="en-US">
                <a:solidFill>
                  <a:srgbClr val="C00000"/>
                </a:solidFill>
              </a:rPr>
              <a:t>Several writings are integrated if one is signed and the circumstances indicate they belong to the same transaction</a:t>
            </a:r>
          </a:p>
          <a:p>
            <a:pPr lvl="1">
              <a:buFont typeface="Wingdings" pitchFamily="2" charset="2"/>
              <a:buNone/>
            </a:pPr>
            <a:endParaRPr lang="en-US" altLang="en-US">
              <a:solidFill>
                <a:schemeClr val="accent2"/>
              </a:solidFill>
            </a:endParaRPr>
          </a:p>
        </p:txBody>
      </p:sp>
      <p:sp>
        <p:nvSpPr>
          <p:cNvPr id="149507" name="Slide Number Placeholder 3">
            <a:extLst>
              <a:ext uri="{FF2B5EF4-FFF2-40B4-BE49-F238E27FC236}">
                <a16:creationId xmlns:a16="http://schemas.microsoft.com/office/drawing/2014/main" id="{D0771D39-2872-A388-67AF-455E40C3B33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57BF913F-D914-1543-8653-135E705961A0}" type="slidenum">
              <a:rPr lang="en-US" altLang="en-US" sz="1200" smtClean="0">
                <a:latin typeface="Verdana" panose="020B0604030504040204" pitchFamily="34" charset="0"/>
              </a:rPr>
              <a:pPr>
                <a:spcBef>
                  <a:spcPct val="0"/>
                </a:spcBef>
                <a:buFontTx/>
                <a:buNone/>
              </a:pPr>
              <a:t>53</a:t>
            </a:fld>
            <a:endParaRPr lang="en-US" altLang="en-US" sz="1200">
              <a:latin typeface="Verdana" panose="020B0604030504040204" pitchFamily="34" charset="0"/>
            </a:endParaRPr>
          </a:p>
        </p:txBody>
      </p:sp>
    </p:spTree>
    <p:extLst>
      <p:ext uri="{BB962C8B-B14F-4D97-AF65-F5344CB8AC3E}">
        <p14:creationId xmlns:p14="http://schemas.microsoft.com/office/powerpoint/2010/main" val="23237143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a:extLst>
              <a:ext uri="{FF2B5EF4-FFF2-40B4-BE49-F238E27FC236}">
                <a16:creationId xmlns:a16="http://schemas.microsoft.com/office/drawing/2014/main" id="{1A9A1EE2-18D1-4A75-7F07-FE066ED76D62}"/>
              </a:ext>
            </a:extLst>
          </p:cNvPr>
          <p:cNvSpPr>
            <a:spLocks noGrp="1" noChangeArrowheads="1"/>
          </p:cNvSpPr>
          <p:nvPr>
            <p:ph type="title"/>
          </p:nvPr>
        </p:nvSpPr>
        <p:spPr>
          <a:xfrm>
            <a:off x="500743" y="0"/>
            <a:ext cx="8001000" cy="1216025"/>
          </a:xfrm>
        </p:spPr>
        <p:txBody>
          <a:bodyPr/>
          <a:lstStyle/>
          <a:p>
            <a:r>
              <a:rPr lang="en-US" altLang="en-US" dirty="0" err="1">
                <a:solidFill>
                  <a:schemeClr val="tx1"/>
                </a:solidFill>
              </a:rPr>
              <a:t>Monetti</a:t>
            </a:r>
            <a:endParaRPr lang="en-US" altLang="en-US" dirty="0">
              <a:solidFill>
                <a:schemeClr val="tx1"/>
              </a:solidFill>
            </a:endParaRPr>
          </a:p>
        </p:txBody>
      </p:sp>
      <p:sp>
        <p:nvSpPr>
          <p:cNvPr id="151554" name="Rectangle 3">
            <a:extLst>
              <a:ext uri="{FF2B5EF4-FFF2-40B4-BE49-F238E27FC236}">
                <a16:creationId xmlns:a16="http://schemas.microsoft.com/office/drawing/2014/main" id="{B7E6AD68-B217-C096-285D-8A5CDFDD8E96}"/>
              </a:ext>
            </a:extLst>
          </p:cNvPr>
          <p:cNvSpPr>
            <a:spLocks noGrp="1" noChangeArrowheads="1"/>
          </p:cNvSpPr>
          <p:nvPr>
            <p:ph idx="1"/>
          </p:nvPr>
        </p:nvSpPr>
        <p:spPr/>
        <p:txBody>
          <a:bodyPr/>
          <a:lstStyle/>
          <a:p>
            <a:endParaRPr lang="en-US" altLang="en-US" dirty="0"/>
          </a:p>
          <a:p>
            <a:r>
              <a:rPr lang="en-US" altLang="en-US" dirty="0"/>
              <a:t>What about the internal memo?</a:t>
            </a:r>
          </a:p>
          <a:p>
            <a:pPr lvl="1"/>
            <a:r>
              <a:rPr lang="el-GR" altLang="en-US" dirty="0"/>
              <a:t>Δ</a:t>
            </a:r>
            <a:r>
              <a:rPr lang="ja-JP" altLang="en-US"/>
              <a:t>’</a:t>
            </a:r>
            <a:r>
              <a:rPr lang="en-US" altLang="ja-JP" dirty="0"/>
              <a:t>s letterhead suffices</a:t>
            </a:r>
          </a:p>
          <a:p>
            <a:pPr lvl="1"/>
            <a:r>
              <a:rPr lang="en-US" altLang="en-US" dirty="0"/>
              <a:t>How did </a:t>
            </a:r>
            <a:r>
              <a:rPr lang="el-GR" altLang="en-US" dirty="0"/>
              <a:t>Π</a:t>
            </a:r>
            <a:r>
              <a:rPr lang="en-US" altLang="en-US" dirty="0"/>
              <a:t> obtain this?</a:t>
            </a:r>
          </a:p>
          <a:p>
            <a:pPr lvl="1"/>
            <a:r>
              <a:rPr lang="en-US" altLang="en-US" dirty="0"/>
              <a:t>Is Restatement § 132 applicable?</a:t>
            </a:r>
          </a:p>
          <a:p>
            <a:pPr lvl="2"/>
            <a:r>
              <a:rPr lang="en-US" altLang="en-US" dirty="0">
                <a:solidFill>
                  <a:srgbClr val="C00000"/>
                </a:solidFill>
              </a:rPr>
              <a:t>Posner: probably not, since they don</a:t>
            </a:r>
            <a:r>
              <a:rPr lang="ja-JP" altLang="en-US">
                <a:solidFill>
                  <a:srgbClr val="C00000"/>
                </a:solidFill>
              </a:rPr>
              <a:t>’</a:t>
            </a:r>
            <a:r>
              <a:rPr lang="en-US" altLang="ja-JP" dirty="0">
                <a:solidFill>
                  <a:srgbClr val="C00000"/>
                </a:solidFill>
              </a:rPr>
              <a:t>t refer to each other (527)</a:t>
            </a:r>
          </a:p>
          <a:p>
            <a:pPr lvl="2"/>
            <a:r>
              <a:rPr lang="en-US" altLang="en-US" dirty="0">
                <a:solidFill>
                  <a:srgbClr val="C00000"/>
                </a:solidFill>
              </a:rPr>
              <a:t>Posner: </a:t>
            </a:r>
            <a:r>
              <a:rPr lang="ja-JP" altLang="en-US">
                <a:solidFill>
                  <a:srgbClr val="C00000"/>
                </a:solidFill>
              </a:rPr>
              <a:t>“</a:t>
            </a:r>
            <a:r>
              <a:rPr lang="en-US" altLang="ja-JP" dirty="0">
                <a:solidFill>
                  <a:srgbClr val="C00000"/>
                </a:solidFill>
              </a:rPr>
              <a:t>we are permitted to connect them</a:t>
            </a:r>
            <a:r>
              <a:rPr lang="ja-JP" altLang="en-US">
                <a:solidFill>
                  <a:srgbClr val="C00000"/>
                </a:solidFill>
              </a:rPr>
              <a:t>”</a:t>
            </a:r>
            <a:r>
              <a:rPr lang="en-US" altLang="ja-JP" dirty="0">
                <a:solidFill>
                  <a:srgbClr val="C00000"/>
                </a:solidFill>
              </a:rPr>
              <a:t> (529)</a:t>
            </a:r>
          </a:p>
          <a:p>
            <a:pPr lvl="1"/>
            <a:endParaRPr lang="en-US" altLang="en-US" dirty="0">
              <a:solidFill>
                <a:schemeClr val="accent2"/>
              </a:solidFill>
            </a:endParaRPr>
          </a:p>
        </p:txBody>
      </p:sp>
      <p:sp>
        <p:nvSpPr>
          <p:cNvPr id="151555" name="Slide Number Placeholder 3">
            <a:extLst>
              <a:ext uri="{FF2B5EF4-FFF2-40B4-BE49-F238E27FC236}">
                <a16:creationId xmlns:a16="http://schemas.microsoft.com/office/drawing/2014/main" id="{95300A37-352C-4437-BC96-103105609A7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7F675583-8B24-C04E-9006-B9E787BF30C0}" type="slidenum">
              <a:rPr lang="en-US" altLang="en-US" sz="1200" smtClean="0">
                <a:latin typeface="Verdana" panose="020B0604030504040204" pitchFamily="34" charset="0"/>
              </a:rPr>
              <a:pPr>
                <a:spcBef>
                  <a:spcPct val="0"/>
                </a:spcBef>
                <a:buFontTx/>
                <a:buNone/>
              </a:pPr>
              <a:t>54</a:t>
            </a:fld>
            <a:endParaRPr lang="en-US" altLang="en-US" sz="1200">
              <a:latin typeface="Verdana" panose="020B0604030504040204" pitchFamily="34" charset="0"/>
            </a:endParaRPr>
          </a:p>
        </p:txBody>
      </p:sp>
    </p:spTree>
    <p:extLst>
      <p:ext uri="{BB962C8B-B14F-4D97-AF65-F5344CB8AC3E}">
        <p14:creationId xmlns:p14="http://schemas.microsoft.com/office/powerpoint/2010/main" val="15695320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Number Placeholder 6">
            <a:extLst>
              <a:ext uri="{FF2B5EF4-FFF2-40B4-BE49-F238E27FC236}">
                <a16:creationId xmlns:a16="http://schemas.microsoft.com/office/drawing/2014/main" id="{F3A2C108-441D-FC12-3E11-460A2D2080A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7BA86419-31E9-F446-8C1A-7AB5950AC5F8}" type="slidenum">
              <a:rPr lang="en-US" altLang="en-US" sz="1200" smtClean="0">
                <a:latin typeface="Verdana" panose="020B0604030504040204" pitchFamily="34" charset="0"/>
              </a:rPr>
              <a:pPr>
                <a:spcBef>
                  <a:spcPct val="0"/>
                </a:spcBef>
                <a:buFontTx/>
                <a:buNone/>
              </a:pPr>
              <a:t>55</a:t>
            </a:fld>
            <a:endParaRPr lang="en-US" altLang="en-US" sz="1200">
              <a:latin typeface="Verdana" panose="020B0604030504040204" pitchFamily="34" charset="0"/>
            </a:endParaRPr>
          </a:p>
        </p:txBody>
      </p:sp>
      <p:sp>
        <p:nvSpPr>
          <p:cNvPr id="126978" name="Title 1">
            <a:extLst>
              <a:ext uri="{FF2B5EF4-FFF2-40B4-BE49-F238E27FC236}">
                <a16:creationId xmlns:a16="http://schemas.microsoft.com/office/drawing/2014/main" id="{F82FF55C-F429-4582-1D25-3EF9B676EA70}"/>
              </a:ext>
            </a:extLst>
          </p:cNvPr>
          <p:cNvSpPr>
            <a:spLocks noGrp="1" noChangeArrowheads="1"/>
          </p:cNvSpPr>
          <p:nvPr>
            <p:ph type="title" idx="4294967295"/>
          </p:nvPr>
        </p:nvSpPr>
        <p:spPr>
          <a:xfrm>
            <a:off x="0" y="304801"/>
            <a:ext cx="9144000" cy="838200"/>
          </a:xfrm>
        </p:spPr>
        <p:txBody>
          <a:bodyPr/>
          <a:lstStyle/>
          <a:p>
            <a:r>
              <a:rPr lang="en-US" altLang="en-US" dirty="0">
                <a:solidFill>
                  <a:srgbClr val="C00000"/>
                </a:solidFill>
              </a:rPr>
              <a:t>Part Performance in the Restatement</a:t>
            </a:r>
          </a:p>
        </p:txBody>
      </p:sp>
      <p:sp>
        <p:nvSpPr>
          <p:cNvPr id="126979" name="Content Placeholder 2">
            <a:extLst>
              <a:ext uri="{FF2B5EF4-FFF2-40B4-BE49-F238E27FC236}">
                <a16:creationId xmlns:a16="http://schemas.microsoft.com/office/drawing/2014/main" id="{67F1BEF9-7976-7BC6-FFE5-763E9522BC07}"/>
              </a:ext>
            </a:extLst>
          </p:cNvPr>
          <p:cNvSpPr>
            <a:spLocks noGrp="1" noChangeArrowheads="1"/>
          </p:cNvSpPr>
          <p:nvPr>
            <p:ph idx="4294967295"/>
          </p:nvPr>
        </p:nvSpPr>
        <p:spPr>
          <a:xfrm>
            <a:off x="685800" y="1676400"/>
            <a:ext cx="8001000" cy="4267200"/>
          </a:xfrm>
        </p:spPr>
        <p:txBody>
          <a:bodyPr/>
          <a:lstStyle/>
          <a:p>
            <a:r>
              <a:rPr lang="en-US" altLang="en-US" sz="2000" dirty="0"/>
              <a:t>Restatement § 139(2) In determining whether injustice can be avoided only by enforcement of the promise, the following circumstances are significant: (a) the availability and adequacy of other remedies, particularly cancellation and restitution; (b) the definite and substantial character of the action or forbearance in relation to the remedy sought; (c) The </a:t>
            </a:r>
            <a:r>
              <a:rPr lang="en-US" altLang="en-US" sz="2000" dirty="0">
                <a:solidFill>
                  <a:srgbClr val="C00000"/>
                </a:solidFill>
              </a:rPr>
              <a:t>extent to which the action of forbearance corroborates evidence of the making and terms of the promise, or the making and terms are otherwise established by clear and convincing evidence</a:t>
            </a:r>
            <a:r>
              <a:rPr lang="en-US" altLang="en-US" sz="2000" dirty="0"/>
              <a:t>; (d) the reasonableness of the action or forbearance; (e) the extent to which the action of forbearance was foreseeable by the promisor. </a:t>
            </a:r>
          </a:p>
          <a:p>
            <a:endParaRPr lang="en-US" altLang="en-US" dirty="0">
              <a:solidFill>
                <a:srgbClr val="C00000"/>
              </a:solidFill>
            </a:endParaRPr>
          </a:p>
        </p:txBody>
      </p:sp>
      <p:sp>
        <p:nvSpPr>
          <p:cNvPr id="126980" name="Slide Number Placeholder 3">
            <a:extLst>
              <a:ext uri="{FF2B5EF4-FFF2-40B4-BE49-F238E27FC236}">
                <a16:creationId xmlns:a16="http://schemas.microsoft.com/office/drawing/2014/main" id="{3634C3F8-2F05-942D-ED88-DE0C025A7DF0}"/>
              </a:ext>
            </a:extLst>
          </p:cNvPr>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fld id="{B150BBBD-AF21-804F-AAAF-54B1ECCC3D69}" type="slidenum">
              <a:rPr lang="en-US" altLang="en-US" sz="1200">
                <a:latin typeface="Verdana" panose="020B0604030504040204" pitchFamily="34" charset="0"/>
              </a:rPr>
              <a:pPr algn="r" eaLnBrk="1" hangingPunct="1">
                <a:spcBef>
                  <a:spcPct val="0"/>
                </a:spcBef>
                <a:buFontTx/>
                <a:buNone/>
              </a:pPr>
              <a:t>55</a:t>
            </a:fld>
            <a:endParaRPr lang="en-US" altLang="en-US" sz="1200">
              <a:latin typeface="Verdana" panose="020B0604030504040204" pitchFamily="34" charset="0"/>
            </a:endParaRPr>
          </a:p>
        </p:txBody>
      </p:sp>
    </p:spTree>
    <p:extLst>
      <p:ext uri="{BB962C8B-B14F-4D97-AF65-F5344CB8AC3E}">
        <p14:creationId xmlns:p14="http://schemas.microsoft.com/office/powerpoint/2010/main" val="25168236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541A51CC-80FF-D87E-AEDD-3C7B4AE93575}"/>
              </a:ext>
            </a:extLst>
          </p:cNvPr>
          <p:cNvSpPr>
            <a:spLocks noGrp="1" noChangeArrowheads="1"/>
          </p:cNvSpPr>
          <p:nvPr>
            <p:ph type="title"/>
          </p:nvPr>
        </p:nvSpPr>
        <p:spPr/>
        <p:txBody>
          <a:bodyPr/>
          <a:lstStyle/>
          <a:p>
            <a:r>
              <a:rPr lang="en-US" altLang="en-US" dirty="0">
                <a:solidFill>
                  <a:srgbClr val="C00000"/>
                </a:solidFill>
              </a:rPr>
              <a:t>Charitable Subscriptions</a:t>
            </a:r>
          </a:p>
        </p:txBody>
      </p:sp>
      <p:sp>
        <p:nvSpPr>
          <p:cNvPr id="37890" name="Content Placeholder 2">
            <a:extLst>
              <a:ext uri="{FF2B5EF4-FFF2-40B4-BE49-F238E27FC236}">
                <a16:creationId xmlns:a16="http://schemas.microsoft.com/office/drawing/2014/main" id="{8ADC9927-B5D5-501C-45A6-7CD9B739CAA7}"/>
              </a:ext>
            </a:extLst>
          </p:cNvPr>
          <p:cNvSpPr>
            <a:spLocks noGrp="1"/>
          </p:cNvSpPr>
          <p:nvPr>
            <p:ph idx="1"/>
          </p:nvPr>
        </p:nvSpPr>
        <p:spPr/>
        <p:txBody>
          <a:bodyPr/>
          <a:lstStyle/>
          <a:p>
            <a:pPr>
              <a:buFont typeface="Wingdings" charset="0"/>
              <a:buChar char="o"/>
              <a:defRPr/>
            </a:pPr>
            <a:endParaRPr lang="en-US" sz="2800" dirty="0">
              <a:ea typeface="MS PGothic" charset="0"/>
            </a:endParaRPr>
          </a:p>
          <a:p>
            <a:pPr>
              <a:buFont typeface="Wingdings" charset="0"/>
              <a:buChar char="o"/>
              <a:defRPr/>
            </a:pPr>
            <a:r>
              <a:rPr lang="en-US" dirty="0">
                <a:ea typeface="MS PGothic" charset="0"/>
              </a:rPr>
              <a:t> I promise you $10,000 but renege.</a:t>
            </a:r>
          </a:p>
          <a:p>
            <a:pPr lvl="1">
              <a:buFont typeface="Wingdings" charset="0"/>
              <a:buChar char="n"/>
              <a:defRPr/>
            </a:pPr>
            <a:r>
              <a:rPr lang="en-US" dirty="0">
                <a:ea typeface="MS PGothic" charset="0"/>
              </a:rPr>
              <a:t> Is my promise enforceable?</a:t>
            </a:r>
          </a:p>
          <a:p>
            <a:pPr marL="0" indent="0">
              <a:buFont typeface="Wingdings" charset="0"/>
              <a:buNone/>
              <a:defRPr/>
            </a:pPr>
            <a:endParaRPr lang="en-US" sz="2800" dirty="0">
              <a:ea typeface="MS PGothic" charset="0"/>
            </a:endParaRPr>
          </a:p>
          <a:p>
            <a:pPr>
              <a:buFont typeface="Wingdings" charset="0"/>
              <a:buChar char="o"/>
              <a:defRPr/>
            </a:pPr>
            <a:endParaRPr lang="en-US" sz="2400" dirty="0">
              <a:ea typeface="MS PGothic" charset="0"/>
            </a:endParaRPr>
          </a:p>
        </p:txBody>
      </p:sp>
      <p:sp>
        <p:nvSpPr>
          <p:cNvPr id="31747" name="Slide Number Placeholder 3">
            <a:extLst>
              <a:ext uri="{FF2B5EF4-FFF2-40B4-BE49-F238E27FC236}">
                <a16:creationId xmlns:a16="http://schemas.microsoft.com/office/drawing/2014/main" id="{598FCD88-C894-CBF9-4566-65A7B9AB84C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6A4FFDC0-66C7-F34B-9DE1-8E82926B00F9}" type="slidenum">
              <a:rPr lang="en-US" altLang="en-US" sz="1200" smtClean="0">
                <a:latin typeface="Verdana" panose="020B0604030504040204" pitchFamily="34" charset="0"/>
              </a:rPr>
              <a:pPr>
                <a:spcBef>
                  <a:spcPct val="0"/>
                </a:spcBef>
                <a:buFontTx/>
                <a:buNone/>
              </a:pPr>
              <a:t>56</a:t>
            </a:fld>
            <a:endParaRPr lang="en-US" altLang="en-US" sz="1200">
              <a:latin typeface="Verdana" panose="020B060403050404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28A457A4-9A7D-C468-D882-B7758DC69CBD}"/>
              </a:ext>
            </a:extLst>
          </p:cNvPr>
          <p:cNvSpPr>
            <a:spLocks noGrp="1" noChangeArrowheads="1"/>
          </p:cNvSpPr>
          <p:nvPr>
            <p:ph type="title"/>
          </p:nvPr>
        </p:nvSpPr>
        <p:spPr/>
        <p:txBody>
          <a:bodyPr/>
          <a:lstStyle/>
          <a:p>
            <a:r>
              <a:rPr lang="en-US" altLang="en-US" dirty="0">
                <a:solidFill>
                  <a:srgbClr val="C00000"/>
                </a:solidFill>
              </a:rPr>
              <a:t>Charitable Subscriptions</a:t>
            </a:r>
          </a:p>
        </p:txBody>
      </p:sp>
      <p:sp>
        <p:nvSpPr>
          <p:cNvPr id="32770" name="Content Placeholder 2">
            <a:extLst>
              <a:ext uri="{FF2B5EF4-FFF2-40B4-BE49-F238E27FC236}">
                <a16:creationId xmlns:a16="http://schemas.microsoft.com/office/drawing/2014/main" id="{93C8BC43-6AD9-12E7-C5C8-D4D6CDC691F9}"/>
              </a:ext>
            </a:extLst>
          </p:cNvPr>
          <p:cNvSpPr>
            <a:spLocks noGrp="1" noChangeArrowheads="1"/>
          </p:cNvSpPr>
          <p:nvPr>
            <p:ph idx="1"/>
          </p:nvPr>
        </p:nvSpPr>
        <p:spPr/>
        <p:txBody>
          <a:bodyPr/>
          <a:lstStyle/>
          <a:p>
            <a:endParaRPr lang="en-US" altLang="en-US" sz="2800" dirty="0"/>
          </a:p>
          <a:p>
            <a:r>
              <a:rPr lang="en-US" altLang="en-US" dirty="0"/>
              <a:t>I promise you $10,000 but renege. Is my promise enforceable?</a:t>
            </a:r>
          </a:p>
          <a:p>
            <a:pPr lvl="1"/>
            <a:r>
              <a:rPr lang="en-US" altLang="en-US" dirty="0">
                <a:solidFill>
                  <a:srgbClr val="B90000"/>
                </a:solidFill>
              </a:rPr>
              <a:t>On the basis of the promise, you’ve bought a car? Enforceable?</a:t>
            </a:r>
          </a:p>
          <a:p>
            <a:pPr lvl="1"/>
            <a:r>
              <a:rPr lang="en-US" altLang="en-US" dirty="0">
                <a:solidFill>
                  <a:srgbClr val="B90000"/>
                </a:solidFill>
              </a:rPr>
              <a:t>What happens when the budget curve shifts outward?</a:t>
            </a:r>
            <a:endParaRPr lang="en-US" altLang="en-US" sz="2800" dirty="0"/>
          </a:p>
          <a:p>
            <a:endParaRPr lang="en-US" altLang="en-US" sz="2400" dirty="0"/>
          </a:p>
        </p:txBody>
      </p:sp>
      <p:sp>
        <p:nvSpPr>
          <p:cNvPr id="32771" name="Slide Number Placeholder 3">
            <a:extLst>
              <a:ext uri="{FF2B5EF4-FFF2-40B4-BE49-F238E27FC236}">
                <a16:creationId xmlns:a16="http://schemas.microsoft.com/office/drawing/2014/main" id="{2BB75F2D-6E91-CFCC-D1A0-182AAE85512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D84099B9-EC1B-E742-9E3B-A0E020644C67}" type="slidenum">
              <a:rPr lang="en-US" altLang="en-US" sz="1200" smtClean="0">
                <a:latin typeface="Verdana" panose="020B0604030504040204" pitchFamily="34" charset="0"/>
              </a:rPr>
              <a:pPr>
                <a:spcBef>
                  <a:spcPct val="0"/>
                </a:spcBef>
                <a:buFontTx/>
                <a:buNone/>
              </a:pPr>
              <a:t>57</a:t>
            </a:fld>
            <a:endParaRPr lang="en-US" altLang="en-US" sz="1200">
              <a:latin typeface="Verdana" panose="020B060403050404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CEB8E3A9-C5DD-078A-9B6B-10A9A12E9B33}"/>
              </a:ext>
            </a:extLst>
          </p:cNvPr>
          <p:cNvSpPr>
            <a:spLocks noGrp="1" noChangeArrowheads="1"/>
          </p:cNvSpPr>
          <p:nvPr>
            <p:ph type="title"/>
          </p:nvPr>
        </p:nvSpPr>
        <p:spPr/>
        <p:txBody>
          <a:bodyPr/>
          <a:lstStyle/>
          <a:p>
            <a:r>
              <a:rPr lang="en-US" altLang="en-US">
                <a:solidFill>
                  <a:srgbClr val="B90000"/>
                </a:solidFill>
              </a:rPr>
              <a:t>Restatement § 90(1)</a:t>
            </a:r>
          </a:p>
        </p:txBody>
      </p:sp>
      <p:sp>
        <p:nvSpPr>
          <p:cNvPr id="34818" name="Content Placeholder 2">
            <a:extLst>
              <a:ext uri="{FF2B5EF4-FFF2-40B4-BE49-F238E27FC236}">
                <a16:creationId xmlns:a16="http://schemas.microsoft.com/office/drawing/2014/main" id="{995A92CE-9061-F945-FAFE-9BC53E7742C5}"/>
              </a:ext>
            </a:extLst>
          </p:cNvPr>
          <p:cNvSpPr>
            <a:spLocks noGrp="1" noChangeArrowheads="1"/>
          </p:cNvSpPr>
          <p:nvPr>
            <p:ph idx="1"/>
          </p:nvPr>
        </p:nvSpPr>
        <p:spPr/>
        <p:txBody>
          <a:bodyPr/>
          <a:lstStyle/>
          <a:p>
            <a:r>
              <a:rPr lang="en-US" altLang="en-US" sz="2800" dirty="0"/>
              <a:t>A promise which the </a:t>
            </a:r>
            <a:r>
              <a:rPr lang="en-US" altLang="en-US" sz="2800" dirty="0">
                <a:solidFill>
                  <a:schemeClr val="tx2"/>
                </a:solidFill>
              </a:rPr>
              <a:t>promisor should </a:t>
            </a:r>
            <a:r>
              <a:rPr lang="en-US" altLang="en-US" sz="2800" dirty="0">
                <a:solidFill>
                  <a:srgbClr val="C00000"/>
                </a:solidFill>
              </a:rPr>
              <a:t>reasonably expect to induce action</a:t>
            </a:r>
            <a:r>
              <a:rPr lang="en-US" altLang="en-US" sz="2800" dirty="0">
                <a:solidFill>
                  <a:schemeClr val="tx2"/>
                </a:solidFill>
              </a:rPr>
              <a:t> or forbearance on the part </a:t>
            </a:r>
            <a:r>
              <a:rPr lang="en-US" altLang="en-US" sz="2800" dirty="0"/>
              <a:t>of the promisee or a third person and which does induce such action or forbearance is binding if </a:t>
            </a:r>
            <a:r>
              <a:rPr lang="en-US" altLang="en-US" sz="2800" dirty="0">
                <a:solidFill>
                  <a:srgbClr val="000000"/>
                </a:solidFill>
              </a:rPr>
              <a:t>injustice can be avoided only by enforcement </a:t>
            </a:r>
            <a:r>
              <a:rPr lang="en-US" altLang="en-US" sz="2800" dirty="0"/>
              <a:t>of the promise. The remedy granted for breach may be limited as justice requires.</a:t>
            </a:r>
          </a:p>
          <a:p>
            <a:endParaRPr lang="en-US" altLang="en-US" dirty="0"/>
          </a:p>
        </p:txBody>
      </p:sp>
      <p:sp>
        <p:nvSpPr>
          <p:cNvPr id="34819" name="Slide Number Placeholder 3">
            <a:extLst>
              <a:ext uri="{FF2B5EF4-FFF2-40B4-BE49-F238E27FC236}">
                <a16:creationId xmlns:a16="http://schemas.microsoft.com/office/drawing/2014/main" id="{C2CDDDBD-1813-0C81-17E7-77DC697395C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0C929B42-A02D-4E4F-A8DD-42FCE2E3654B}" type="slidenum">
              <a:rPr lang="en-US" altLang="en-US" sz="1200" smtClean="0">
                <a:latin typeface="Verdana" panose="020B0604030504040204" pitchFamily="34" charset="0"/>
              </a:rPr>
              <a:pPr>
                <a:spcBef>
                  <a:spcPct val="0"/>
                </a:spcBef>
                <a:buFontTx/>
                <a:buNone/>
              </a:pPr>
              <a:t>58</a:t>
            </a:fld>
            <a:endParaRPr lang="en-US" altLang="en-US" sz="1200">
              <a:latin typeface="Verdana" panose="020B060403050404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9C44E1DD-C966-7D04-EEE5-6242D5780E99}"/>
              </a:ext>
            </a:extLst>
          </p:cNvPr>
          <p:cNvSpPr>
            <a:spLocks noGrp="1" noChangeArrowheads="1"/>
          </p:cNvSpPr>
          <p:nvPr>
            <p:ph type="title"/>
          </p:nvPr>
        </p:nvSpPr>
        <p:spPr/>
        <p:txBody>
          <a:bodyPr/>
          <a:lstStyle/>
          <a:p>
            <a:r>
              <a:rPr lang="en-US" altLang="en-US">
                <a:solidFill>
                  <a:schemeClr val="tx1"/>
                </a:solidFill>
              </a:rPr>
              <a:t>Charitable Subscriptions</a:t>
            </a:r>
          </a:p>
        </p:txBody>
      </p:sp>
      <p:sp>
        <p:nvSpPr>
          <p:cNvPr id="35842" name="Content Placeholder 2">
            <a:extLst>
              <a:ext uri="{FF2B5EF4-FFF2-40B4-BE49-F238E27FC236}">
                <a16:creationId xmlns:a16="http://schemas.microsoft.com/office/drawing/2014/main" id="{FCF34CD4-1808-D1D3-5ABC-E72FA1609CA5}"/>
              </a:ext>
            </a:extLst>
          </p:cNvPr>
          <p:cNvSpPr>
            <a:spLocks noGrp="1" noChangeArrowheads="1"/>
          </p:cNvSpPr>
          <p:nvPr>
            <p:ph idx="1"/>
          </p:nvPr>
        </p:nvSpPr>
        <p:spPr/>
        <p:txBody>
          <a:bodyPr/>
          <a:lstStyle/>
          <a:p>
            <a:endParaRPr lang="en-US" altLang="en-US" sz="2800"/>
          </a:p>
          <a:p>
            <a:r>
              <a:rPr lang="en-US" altLang="en-US">
                <a:solidFill>
                  <a:srgbClr val="B90000"/>
                </a:solidFill>
              </a:rPr>
              <a:t>You and I meet and agree that we will both donate $5,000 to a third party. </a:t>
            </a:r>
          </a:p>
          <a:p>
            <a:r>
              <a:rPr lang="en-US" altLang="en-US">
                <a:solidFill>
                  <a:srgbClr val="B90000"/>
                </a:solidFill>
              </a:rPr>
              <a:t>I give. You don’t. Are you liable?</a:t>
            </a:r>
          </a:p>
          <a:p>
            <a:endParaRPr lang="en-US" altLang="en-US" sz="2800"/>
          </a:p>
          <a:p>
            <a:endParaRPr lang="en-US" altLang="en-US" sz="2400"/>
          </a:p>
        </p:txBody>
      </p:sp>
      <p:sp>
        <p:nvSpPr>
          <p:cNvPr id="35843" name="Slide Number Placeholder 3">
            <a:extLst>
              <a:ext uri="{FF2B5EF4-FFF2-40B4-BE49-F238E27FC236}">
                <a16:creationId xmlns:a16="http://schemas.microsoft.com/office/drawing/2014/main" id="{DC55DC78-3FC3-7583-5A14-247FEC4CE3C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8C54EAC8-3328-0141-B18A-04109F4B9271}" type="slidenum">
              <a:rPr lang="en-US" altLang="en-US" sz="1200" smtClean="0">
                <a:latin typeface="Verdana" panose="020B0604030504040204" pitchFamily="34" charset="0"/>
              </a:rPr>
              <a:pPr>
                <a:spcBef>
                  <a:spcPct val="0"/>
                </a:spcBef>
                <a:buFontTx/>
                <a:buNone/>
              </a:pPr>
              <a:t>59</a:t>
            </a:fld>
            <a:endParaRPr lang="en-US" altLang="en-US" sz="1200">
              <a:latin typeface="Verdana" panose="020B060403050404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7FD55F71-CA03-1EB5-CEE7-CD48ABABD353}"/>
              </a:ext>
            </a:extLst>
          </p:cNvPr>
          <p:cNvSpPr>
            <a:spLocks noGrp="1" noChangeArrowheads="1"/>
          </p:cNvSpPr>
          <p:nvPr>
            <p:ph type="title"/>
          </p:nvPr>
        </p:nvSpPr>
        <p:spPr/>
        <p:txBody>
          <a:bodyPr/>
          <a:lstStyle/>
          <a:p>
            <a:r>
              <a:rPr lang="en-US" altLang="en-US">
                <a:solidFill>
                  <a:schemeClr val="tx1"/>
                </a:solidFill>
              </a:rPr>
              <a:t>The Coase Theorem</a:t>
            </a:r>
          </a:p>
        </p:txBody>
      </p:sp>
      <p:sp>
        <p:nvSpPr>
          <p:cNvPr id="122882" name="Rectangle 3">
            <a:extLst>
              <a:ext uri="{FF2B5EF4-FFF2-40B4-BE49-F238E27FC236}">
                <a16:creationId xmlns:a16="http://schemas.microsoft.com/office/drawing/2014/main" id="{D55750FE-3334-DB86-E0B5-22EF8A3D7268}"/>
              </a:ext>
            </a:extLst>
          </p:cNvPr>
          <p:cNvSpPr>
            <a:spLocks noGrp="1" noChangeArrowheads="1"/>
          </p:cNvSpPr>
          <p:nvPr>
            <p:ph idx="1"/>
          </p:nvPr>
        </p:nvSpPr>
        <p:spPr>
          <a:xfrm>
            <a:off x="533400" y="1241425"/>
            <a:ext cx="8229600" cy="4525963"/>
          </a:xfrm>
        </p:spPr>
        <p:txBody>
          <a:bodyPr/>
          <a:lstStyle/>
          <a:p>
            <a:pPr>
              <a:lnSpc>
                <a:spcPct val="90000"/>
              </a:lnSpc>
              <a:defRPr/>
            </a:pPr>
            <a:r>
              <a:rPr lang="en-US" altLang="en-US" dirty="0">
                <a:solidFill>
                  <a:srgbClr val="C00000"/>
                </a:solidFill>
              </a:rPr>
              <a:t>The Coase Theorem</a:t>
            </a:r>
            <a:r>
              <a:rPr lang="en-US" altLang="en-US" dirty="0"/>
              <a:t>: Parties will enter a binding contract to exploit all bargaining games unless prevented from doing so by </a:t>
            </a:r>
            <a:r>
              <a:rPr lang="en-US" altLang="en-US" i="1" dirty="0">
                <a:solidFill>
                  <a:srgbClr val="C00000"/>
                </a:solidFill>
              </a:rPr>
              <a:t>transaction costs</a:t>
            </a:r>
          </a:p>
          <a:p>
            <a:pPr marL="0" indent="0">
              <a:lnSpc>
                <a:spcPct val="90000"/>
              </a:lnSpc>
              <a:buFontTx/>
              <a:buNone/>
              <a:defRPr/>
            </a:pPr>
            <a:endParaRPr lang="en-US" altLang="en-US" i="1" dirty="0">
              <a:solidFill>
                <a:srgbClr val="C00000"/>
              </a:solidFill>
            </a:endParaRPr>
          </a:p>
        </p:txBody>
      </p:sp>
      <p:sp>
        <p:nvSpPr>
          <p:cNvPr id="54275" name="Slide Number Placeholder 5">
            <a:extLst>
              <a:ext uri="{FF2B5EF4-FFF2-40B4-BE49-F238E27FC236}">
                <a16:creationId xmlns:a16="http://schemas.microsoft.com/office/drawing/2014/main" id="{7C9C366D-F8BF-2325-ECB8-E0059179F70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B7F820FB-3F28-5440-B13A-575D05B183A8}" type="slidenum">
              <a:rPr lang="en-US" altLang="en-US" sz="1200" smtClean="0">
                <a:latin typeface="Verdana" panose="020B0604030504040204" pitchFamily="34" charset="0"/>
              </a:rPr>
              <a:pPr>
                <a:spcBef>
                  <a:spcPct val="0"/>
                </a:spcBef>
                <a:buFontTx/>
                <a:buNone/>
              </a:pPr>
              <a:t>6</a:t>
            </a:fld>
            <a:endParaRPr lang="en-US" altLang="en-US" sz="1200">
              <a:latin typeface="Verdana" panose="020B0604030504040204" pitchFamily="34" charset="0"/>
            </a:endParaRPr>
          </a:p>
        </p:txBody>
      </p:sp>
      <p:pic>
        <p:nvPicPr>
          <p:cNvPr id="54276" name="Picture 3">
            <a:extLst>
              <a:ext uri="{FF2B5EF4-FFF2-40B4-BE49-F238E27FC236}">
                <a16:creationId xmlns:a16="http://schemas.microsoft.com/office/drawing/2014/main" id="{2691C575-7751-3C30-036C-CCA37C9DEF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667000"/>
            <a:ext cx="327660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7" name="TextBox 1">
            <a:extLst>
              <a:ext uri="{FF2B5EF4-FFF2-40B4-BE49-F238E27FC236}">
                <a16:creationId xmlns:a16="http://schemas.microsoft.com/office/drawing/2014/main" id="{D7276DE8-5681-A7D6-AFB0-A5A3757D6BAA}"/>
              </a:ext>
            </a:extLst>
          </p:cNvPr>
          <p:cNvSpPr txBox="1">
            <a:spLocks noChangeArrowheads="1"/>
          </p:cNvSpPr>
          <p:nvPr/>
        </p:nvSpPr>
        <p:spPr bwMode="auto">
          <a:xfrm>
            <a:off x="5530850" y="6423025"/>
            <a:ext cx="2271713" cy="461963"/>
          </a:xfrm>
          <a:prstGeom prst="rect">
            <a:avLst/>
          </a:prstGeom>
          <a:solidFill>
            <a:schemeClr val="bg1">
              <a:lumMod val="85000"/>
            </a:schemeClr>
          </a:solidFill>
          <a:ln w="9525">
            <a:solidFill>
              <a:srgbClr val="B90000"/>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defRPr/>
            </a:pPr>
            <a:r>
              <a:rPr lang="en-US" altLang="en-US" sz="2400" dirty="0">
                <a:solidFill>
                  <a:srgbClr val="CC0000"/>
                </a:solidFill>
                <a:latin typeface="Verdana" panose="020B0604030504040204" pitchFamily="34" charset="0"/>
              </a:rPr>
              <a:t>Ronald Coase</a:t>
            </a:r>
          </a:p>
        </p:txBody>
      </p:sp>
    </p:spTree>
    <p:extLst>
      <p:ext uri="{BB962C8B-B14F-4D97-AF65-F5344CB8AC3E}">
        <p14:creationId xmlns:p14="http://schemas.microsoft.com/office/powerpoint/2010/main" val="21865852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51C5D9CE-FA51-5D74-F70A-2E0524CCEE0F}"/>
              </a:ext>
            </a:extLst>
          </p:cNvPr>
          <p:cNvSpPr>
            <a:spLocks noGrp="1" noChangeArrowheads="1"/>
          </p:cNvSpPr>
          <p:nvPr>
            <p:ph type="title"/>
          </p:nvPr>
        </p:nvSpPr>
        <p:spPr/>
        <p:txBody>
          <a:bodyPr/>
          <a:lstStyle/>
          <a:p>
            <a:r>
              <a:rPr lang="en-US" altLang="en-US" dirty="0">
                <a:solidFill>
                  <a:srgbClr val="C00000"/>
                </a:solidFill>
              </a:rPr>
              <a:t>What would action or forbearance look like?</a:t>
            </a:r>
          </a:p>
        </p:txBody>
      </p:sp>
      <p:sp>
        <p:nvSpPr>
          <p:cNvPr id="36866" name="Content Placeholder 2">
            <a:extLst>
              <a:ext uri="{FF2B5EF4-FFF2-40B4-BE49-F238E27FC236}">
                <a16:creationId xmlns:a16="http://schemas.microsoft.com/office/drawing/2014/main" id="{8FC6A39B-B984-FDC8-6486-0FD049FB0AB4}"/>
              </a:ext>
            </a:extLst>
          </p:cNvPr>
          <p:cNvSpPr>
            <a:spLocks noGrp="1" noChangeArrowheads="1"/>
          </p:cNvSpPr>
          <p:nvPr>
            <p:ph idx="1"/>
          </p:nvPr>
        </p:nvSpPr>
        <p:spPr/>
        <p:txBody>
          <a:bodyPr/>
          <a:lstStyle/>
          <a:p>
            <a:pPr lvl="1"/>
            <a:endParaRPr lang="en-US" altLang="en-US" sz="3200" dirty="0">
              <a:solidFill>
                <a:srgbClr val="000000"/>
              </a:solidFill>
            </a:endParaRPr>
          </a:p>
          <a:p>
            <a:pPr lvl="1"/>
            <a:r>
              <a:rPr lang="en-US" altLang="en-US" sz="3200" dirty="0">
                <a:solidFill>
                  <a:srgbClr val="000000"/>
                </a:solidFill>
              </a:rPr>
              <a:t>I pledge $500,000 to a college which promises to name a scholarship after me.</a:t>
            </a:r>
          </a:p>
          <a:p>
            <a:pPr lvl="1"/>
            <a:r>
              <a:rPr lang="en-US" altLang="en-US" sz="3200" dirty="0">
                <a:solidFill>
                  <a:srgbClr val="000000"/>
                </a:solidFill>
              </a:rPr>
              <a:t>Allegheny College at 176</a:t>
            </a:r>
          </a:p>
        </p:txBody>
      </p:sp>
      <p:sp>
        <p:nvSpPr>
          <p:cNvPr id="36867" name="Slide Number Placeholder 3">
            <a:extLst>
              <a:ext uri="{FF2B5EF4-FFF2-40B4-BE49-F238E27FC236}">
                <a16:creationId xmlns:a16="http://schemas.microsoft.com/office/drawing/2014/main" id="{BC730CF8-F659-AFD5-E95B-3C297882073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1B1298B-2FC9-2540-98B6-0F0CE328E558}" type="slidenum">
              <a:rPr lang="en-US" altLang="en-US" sz="1200" smtClean="0">
                <a:latin typeface="Verdana" panose="020B0604030504040204" pitchFamily="34" charset="0"/>
              </a:rPr>
              <a:pPr>
                <a:spcBef>
                  <a:spcPct val="0"/>
                </a:spcBef>
                <a:buFontTx/>
                <a:buNone/>
              </a:pPr>
              <a:t>60</a:t>
            </a:fld>
            <a:endParaRPr lang="en-US" altLang="en-US" sz="1200">
              <a:latin typeface="Verdana" panose="020B0604030504040204" pitchFamily="34" charset="0"/>
            </a:endParaRPr>
          </a:p>
        </p:txBody>
      </p:sp>
    </p:spTree>
    <p:extLst>
      <p:ext uri="{BB962C8B-B14F-4D97-AF65-F5344CB8AC3E}">
        <p14:creationId xmlns:p14="http://schemas.microsoft.com/office/powerpoint/2010/main" val="19924938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2DDAD6B8-32C9-A809-4D1A-CB861BE81C85}"/>
              </a:ext>
            </a:extLst>
          </p:cNvPr>
          <p:cNvSpPr>
            <a:spLocks noGrp="1" noChangeArrowheads="1"/>
          </p:cNvSpPr>
          <p:nvPr>
            <p:ph type="title"/>
          </p:nvPr>
        </p:nvSpPr>
        <p:spPr/>
        <p:txBody>
          <a:bodyPr/>
          <a:lstStyle/>
          <a:p>
            <a:r>
              <a:rPr lang="en-US" altLang="en-US" dirty="0">
                <a:solidFill>
                  <a:schemeClr val="tx1"/>
                </a:solidFill>
              </a:rPr>
              <a:t>Allegheny College</a:t>
            </a:r>
          </a:p>
        </p:txBody>
      </p:sp>
      <p:sp>
        <p:nvSpPr>
          <p:cNvPr id="38914" name="Content Placeholder 2">
            <a:extLst>
              <a:ext uri="{FF2B5EF4-FFF2-40B4-BE49-F238E27FC236}">
                <a16:creationId xmlns:a16="http://schemas.microsoft.com/office/drawing/2014/main" id="{BDE419DC-BE19-65E8-4B61-596F976734BB}"/>
              </a:ext>
            </a:extLst>
          </p:cNvPr>
          <p:cNvSpPr>
            <a:spLocks noGrp="1" noChangeArrowheads="1"/>
          </p:cNvSpPr>
          <p:nvPr>
            <p:ph idx="1"/>
          </p:nvPr>
        </p:nvSpPr>
        <p:spPr/>
        <p:txBody>
          <a:bodyPr/>
          <a:lstStyle/>
          <a:p>
            <a:endParaRPr lang="en-US" altLang="en-US" sz="2800" dirty="0"/>
          </a:p>
          <a:p>
            <a:r>
              <a:rPr lang="en-US" altLang="en-US" dirty="0">
                <a:solidFill>
                  <a:srgbClr val="CC0000"/>
                </a:solidFill>
              </a:rPr>
              <a:t>Does it matter that the college was </a:t>
            </a:r>
            <a:r>
              <a:rPr lang="en-US" altLang="en-US" sz="2800" dirty="0">
                <a:solidFill>
                  <a:srgbClr val="CC0000"/>
                </a:solidFill>
              </a:rPr>
              <a:t>a 501(c)3?</a:t>
            </a:r>
          </a:p>
          <a:p>
            <a:endParaRPr lang="en-US" altLang="en-US" sz="2800" dirty="0">
              <a:solidFill>
                <a:srgbClr val="CC0000"/>
              </a:solidFill>
            </a:endParaRPr>
          </a:p>
          <a:p>
            <a:r>
              <a:rPr lang="en-US" altLang="en-US" sz="2800" dirty="0">
                <a:solidFill>
                  <a:srgbClr val="CC0000"/>
                </a:solidFill>
              </a:rPr>
              <a:t>Charities and Mortmain</a:t>
            </a:r>
          </a:p>
          <a:p>
            <a:pPr lvl="1"/>
            <a:r>
              <a:rPr lang="en-US" altLang="en-US" sz="2400" dirty="0">
                <a:solidFill>
                  <a:srgbClr val="CC0000"/>
                </a:solidFill>
              </a:rPr>
              <a:t>Educational institutions</a:t>
            </a:r>
          </a:p>
          <a:p>
            <a:pPr lvl="1"/>
            <a:r>
              <a:rPr lang="en-US" altLang="en-US" sz="2400" dirty="0">
                <a:solidFill>
                  <a:srgbClr val="CC0000"/>
                </a:solidFill>
              </a:rPr>
              <a:t>Religious institutions</a:t>
            </a:r>
          </a:p>
          <a:p>
            <a:pPr lvl="1"/>
            <a:r>
              <a:rPr lang="en-US" altLang="en-US" sz="2400" dirty="0">
                <a:solidFill>
                  <a:srgbClr val="CC0000"/>
                </a:solidFill>
              </a:rPr>
              <a:t>Social welfare</a:t>
            </a:r>
          </a:p>
          <a:p>
            <a:endParaRPr lang="en-US" altLang="en-US" sz="2800" dirty="0"/>
          </a:p>
          <a:p>
            <a:endParaRPr lang="en-US" altLang="en-US" sz="2400" dirty="0"/>
          </a:p>
        </p:txBody>
      </p:sp>
      <p:sp>
        <p:nvSpPr>
          <p:cNvPr id="38915" name="Slide Number Placeholder 3">
            <a:extLst>
              <a:ext uri="{FF2B5EF4-FFF2-40B4-BE49-F238E27FC236}">
                <a16:creationId xmlns:a16="http://schemas.microsoft.com/office/drawing/2014/main" id="{B215B344-13CC-C7C8-8B80-666D8451747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49D8FCCC-C287-EA44-979C-9CD8CA4B3AC2}" type="slidenum">
              <a:rPr lang="en-US" altLang="en-US" sz="1200" smtClean="0">
                <a:latin typeface="Verdana" panose="020B0604030504040204" pitchFamily="34" charset="0"/>
              </a:rPr>
              <a:pPr>
                <a:spcBef>
                  <a:spcPct val="0"/>
                </a:spcBef>
                <a:buFontTx/>
                <a:buNone/>
              </a:pPr>
              <a:t>61</a:t>
            </a:fld>
            <a:endParaRPr lang="en-US" altLang="en-US" sz="1200">
              <a:latin typeface="Verdana" panose="020B060403050404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412E6C90-0102-7D17-39A2-3E37FF46C9E6}"/>
              </a:ext>
            </a:extLst>
          </p:cNvPr>
          <p:cNvSpPr>
            <a:spLocks noGrp="1" noChangeArrowheads="1"/>
          </p:cNvSpPr>
          <p:nvPr>
            <p:ph type="title"/>
          </p:nvPr>
        </p:nvSpPr>
        <p:spPr/>
        <p:txBody>
          <a:bodyPr/>
          <a:lstStyle/>
          <a:p>
            <a:r>
              <a:rPr lang="en-US" altLang="en-US">
                <a:solidFill>
                  <a:schemeClr val="tx1"/>
                </a:solidFill>
              </a:rPr>
              <a:t>Charitable Subscriptions</a:t>
            </a:r>
          </a:p>
        </p:txBody>
      </p:sp>
      <p:sp>
        <p:nvSpPr>
          <p:cNvPr id="39938" name="Content Placeholder 2">
            <a:extLst>
              <a:ext uri="{FF2B5EF4-FFF2-40B4-BE49-F238E27FC236}">
                <a16:creationId xmlns:a16="http://schemas.microsoft.com/office/drawing/2014/main" id="{DA027599-0E1D-8702-FF85-70ACE6E6FB74}"/>
              </a:ext>
            </a:extLst>
          </p:cNvPr>
          <p:cNvSpPr>
            <a:spLocks noGrp="1" noChangeArrowheads="1"/>
          </p:cNvSpPr>
          <p:nvPr>
            <p:ph idx="1"/>
          </p:nvPr>
        </p:nvSpPr>
        <p:spPr/>
        <p:txBody>
          <a:bodyPr/>
          <a:lstStyle/>
          <a:p>
            <a:endParaRPr lang="en-US" altLang="en-US" sz="2800" dirty="0"/>
          </a:p>
          <a:p>
            <a:r>
              <a:rPr lang="en-US" altLang="en-US" dirty="0"/>
              <a:t>What about Restatement § 90(2)</a:t>
            </a:r>
          </a:p>
          <a:p>
            <a:pPr lvl="1"/>
            <a:r>
              <a:rPr lang="en-US" altLang="en-US" dirty="0">
                <a:solidFill>
                  <a:srgbClr val="B90000"/>
                </a:solidFill>
              </a:rPr>
              <a:t>A charitable subscription or a marriage settlement is binding under 90(1) without proof that the promise induced action or forbearance</a:t>
            </a:r>
          </a:p>
          <a:p>
            <a:pPr lvl="1"/>
            <a:r>
              <a:rPr lang="en-US" altLang="en-US" dirty="0">
                <a:solidFill>
                  <a:srgbClr val="B90000"/>
                </a:solidFill>
              </a:rPr>
              <a:t>A matter of Aristotle’s distributive justice?</a:t>
            </a:r>
          </a:p>
          <a:p>
            <a:endParaRPr lang="en-US" altLang="en-US" sz="2800" dirty="0"/>
          </a:p>
          <a:p>
            <a:endParaRPr lang="en-US" altLang="en-US" sz="2400" dirty="0"/>
          </a:p>
        </p:txBody>
      </p:sp>
      <p:sp>
        <p:nvSpPr>
          <p:cNvPr id="39939" name="Slide Number Placeholder 3">
            <a:extLst>
              <a:ext uri="{FF2B5EF4-FFF2-40B4-BE49-F238E27FC236}">
                <a16:creationId xmlns:a16="http://schemas.microsoft.com/office/drawing/2014/main" id="{C96285D6-4517-CE67-91DC-2101903E1D9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56B41141-5E43-824D-8104-A61815EC2056}" type="slidenum">
              <a:rPr lang="en-US" altLang="en-US" sz="1200" smtClean="0">
                <a:latin typeface="Verdana" panose="020B0604030504040204" pitchFamily="34" charset="0"/>
              </a:rPr>
              <a:pPr>
                <a:spcBef>
                  <a:spcPct val="0"/>
                </a:spcBef>
                <a:buFontTx/>
                <a:buNone/>
              </a:pPr>
              <a:t>62</a:t>
            </a:fld>
            <a:endParaRPr lang="en-US" altLang="en-US" sz="1200">
              <a:latin typeface="Verdana" panose="020B060403050404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2F226C11-58D1-E189-8C58-1040F7AC681F}"/>
              </a:ext>
            </a:extLst>
          </p:cNvPr>
          <p:cNvSpPr>
            <a:spLocks noGrp="1" noChangeArrowheads="1"/>
          </p:cNvSpPr>
          <p:nvPr>
            <p:ph type="title"/>
          </p:nvPr>
        </p:nvSpPr>
        <p:spPr/>
        <p:txBody>
          <a:bodyPr/>
          <a:lstStyle/>
          <a:p>
            <a:r>
              <a:rPr lang="en-US" altLang="en-US" dirty="0">
                <a:solidFill>
                  <a:srgbClr val="000000"/>
                </a:solidFill>
              </a:rPr>
              <a:t>Charitable Subscriptions</a:t>
            </a:r>
          </a:p>
        </p:txBody>
      </p:sp>
      <p:sp>
        <p:nvSpPr>
          <p:cNvPr id="54274" name="Content Placeholder 2">
            <a:extLst>
              <a:ext uri="{FF2B5EF4-FFF2-40B4-BE49-F238E27FC236}">
                <a16:creationId xmlns:a16="http://schemas.microsoft.com/office/drawing/2014/main" id="{C1B5B1F2-B2DE-C8A8-B7EC-E52739905A06}"/>
              </a:ext>
            </a:extLst>
          </p:cNvPr>
          <p:cNvSpPr>
            <a:spLocks noGrp="1" noChangeArrowheads="1"/>
          </p:cNvSpPr>
          <p:nvPr>
            <p:ph idx="1"/>
          </p:nvPr>
        </p:nvSpPr>
        <p:spPr/>
        <p:txBody>
          <a:bodyPr/>
          <a:lstStyle/>
          <a:p>
            <a:endParaRPr lang="en-US" altLang="en-US" dirty="0"/>
          </a:p>
          <a:p>
            <a:r>
              <a:rPr lang="en-US" altLang="en-US" dirty="0">
                <a:solidFill>
                  <a:srgbClr val="C00000"/>
                </a:solidFill>
              </a:rPr>
              <a:t>Which rule produces more charitable giving?</a:t>
            </a:r>
          </a:p>
          <a:p>
            <a:r>
              <a:rPr lang="en-US" altLang="en-US" dirty="0">
                <a:solidFill>
                  <a:srgbClr val="C00000"/>
                </a:solidFill>
              </a:rPr>
              <a:t>Why so few such cases?</a:t>
            </a:r>
          </a:p>
        </p:txBody>
      </p:sp>
      <p:sp>
        <p:nvSpPr>
          <p:cNvPr id="54275" name="Slide Number Placeholder 3">
            <a:extLst>
              <a:ext uri="{FF2B5EF4-FFF2-40B4-BE49-F238E27FC236}">
                <a16:creationId xmlns:a16="http://schemas.microsoft.com/office/drawing/2014/main" id="{00651755-A5E0-173D-4EF0-5412D8EE81F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825986A7-055C-2943-8B87-00A6A0D289AF}" type="slidenum">
              <a:rPr lang="en-US" altLang="en-US" sz="1200" smtClean="0">
                <a:latin typeface="Verdana" panose="020B0604030504040204" pitchFamily="34" charset="0"/>
              </a:rPr>
              <a:pPr>
                <a:spcBef>
                  <a:spcPct val="0"/>
                </a:spcBef>
                <a:buFontTx/>
                <a:buNone/>
              </a:pPr>
              <a:t>63</a:t>
            </a:fld>
            <a:endParaRPr lang="en-US" altLang="en-US" sz="1200">
              <a:latin typeface="Verdana" panose="020B0604030504040204" pitchFamily="34" charset="0"/>
            </a:endParaRPr>
          </a:p>
        </p:txBody>
      </p:sp>
    </p:spTree>
    <p:extLst>
      <p:ext uri="{BB962C8B-B14F-4D97-AF65-F5344CB8AC3E}">
        <p14:creationId xmlns:p14="http://schemas.microsoft.com/office/powerpoint/2010/main" val="34280641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308B2E55-8CEC-A433-211D-DE9E5FE7BFD5}"/>
              </a:ext>
            </a:extLst>
          </p:cNvPr>
          <p:cNvSpPr>
            <a:spLocks noGrp="1" noChangeArrowheads="1"/>
          </p:cNvSpPr>
          <p:nvPr>
            <p:ph type="title"/>
          </p:nvPr>
        </p:nvSpPr>
        <p:spPr/>
        <p:txBody>
          <a:bodyPr/>
          <a:lstStyle/>
          <a:p>
            <a:r>
              <a:rPr lang="en-US" altLang="en-US">
                <a:solidFill>
                  <a:srgbClr val="000000"/>
                </a:solidFill>
              </a:rPr>
              <a:t>Charitable Subscriptions</a:t>
            </a:r>
          </a:p>
        </p:txBody>
      </p:sp>
      <p:sp>
        <p:nvSpPr>
          <p:cNvPr id="40962" name="Content Placeholder 2">
            <a:extLst>
              <a:ext uri="{FF2B5EF4-FFF2-40B4-BE49-F238E27FC236}">
                <a16:creationId xmlns:a16="http://schemas.microsoft.com/office/drawing/2014/main" id="{1A7B66C4-934D-DE18-7216-6BE653AF4785}"/>
              </a:ext>
            </a:extLst>
          </p:cNvPr>
          <p:cNvSpPr>
            <a:spLocks noGrp="1" noChangeArrowheads="1"/>
          </p:cNvSpPr>
          <p:nvPr>
            <p:ph idx="1"/>
          </p:nvPr>
        </p:nvSpPr>
        <p:spPr/>
        <p:txBody>
          <a:bodyPr/>
          <a:lstStyle/>
          <a:p>
            <a:endParaRPr lang="en-US" altLang="en-US" sz="2800"/>
          </a:p>
          <a:p>
            <a:r>
              <a:rPr lang="en-US" altLang="en-US"/>
              <a:t>What about Restatement § 90(2)</a:t>
            </a:r>
          </a:p>
          <a:p>
            <a:pPr lvl="1"/>
            <a:r>
              <a:rPr lang="en-US" altLang="en-US">
                <a:solidFill>
                  <a:srgbClr val="000000"/>
                </a:solidFill>
              </a:rPr>
              <a:t>A charitable subscription or a marriage settlement is binding under 90(1) without proof that the promise induced action or forbearance</a:t>
            </a:r>
          </a:p>
          <a:p>
            <a:pPr lvl="1"/>
            <a:r>
              <a:rPr lang="en-US" altLang="en-US">
                <a:solidFill>
                  <a:srgbClr val="B90000"/>
                </a:solidFill>
              </a:rPr>
              <a:t>Suppose the gift is to United Way for general purposes? Just how would one show reliance?</a:t>
            </a:r>
          </a:p>
          <a:p>
            <a:endParaRPr lang="en-US" altLang="en-US" sz="2800"/>
          </a:p>
          <a:p>
            <a:endParaRPr lang="en-US" altLang="en-US" sz="2400"/>
          </a:p>
        </p:txBody>
      </p:sp>
      <p:sp>
        <p:nvSpPr>
          <p:cNvPr id="40963" name="Slide Number Placeholder 3">
            <a:extLst>
              <a:ext uri="{FF2B5EF4-FFF2-40B4-BE49-F238E27FC236}">
                <a16:creationId xmlns:a16="http://schemas.microsoft.com/office/drawing/2014/main" id="{13228309-0F24-526E-89E4-B388A7DD862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EDA8FAEF-ADA9-1A42-BD76-008102DBB212}" type="slidenum">
              <a:rPr lang="en-US" altLang="en-US" sz="1200" smtClean="0">
                <a:latin typeface="Verdana" panose="020B0604030504040204" pitchFamily="34" charset="0"/>
              </a:rPr>
              <a:pPr>
                <a:spcBef>
                  <a:spcPct val="0"/>
                </a:spcBef>
                <a:buFontTx/>
                <a:buNone/>
              </a:pPr>
              <a:t>64</a:t>
            </a:fld>
            <a:endParaRPr lang="en-US" altLang="en-US" sz="1200">
              <a:latin typeface="Verdana" panose="020B060403050404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20D17B82-F5C4-FE63-B007-5772F121BFB0}"/>
              </a:ext>
            </a:extLst>
          </p:cNvPr>
          <p:cNvSpPr>
            <a:spLocks noGrp="1" noChangeArrowheads="1"/>
          </p:cNvSpPr>
          <p:nvPr>
            <p:ph type="title"/>
          </p:nvPr>
        </p:nvSpPr>
        <p:spPr/>
        <p:txBody>
          <a:bodyPr/>
          <a:lstStyle/>
          <a:p>
            <a:r>
              <a:rPr lang="en-US" altLang="en-US">
                <a:solidFill>
                  <a:srgbClr val="000000"/>
                </a:solidFill>
              </a:rPr>
              <a:t>Charitable Subscriptions</a:t>
            </a:r>
          </a:p>
        </p:txBody>
      </p:sp>
      <p:sp>
        <p:nvSpPr>
          <p:cNvPr id="41986" name="Content Placeholder 2">
            <a:extLst>
              <a:ext uri="{FF2B5EF4-FFF2-40B4-BE49-F238E27FC236}">
                <a16:creationId xmlns:a16="http://schemas.microsoft.com/office/drawing/2014/main" id="{099AE1DB-7BE2-9D42-42A6-43C7CE3117F4}"/>
              </a:ext>
            </a:extLst>
          </p:cNvPr>
          <p:cNvSpPr>
            <a:spLocks noGrp="1" noChangeArrowheads="1"/>
          </p:cNvSpPr>
          <p:nvPr>
            <p:ph idx="1"/>
          </p:nvPr>
        </p:nvSpPr>
        <p:spPr/>
        <p:txBody>
          <a:bodyPr/>
          <a:lstStyle/>
          <a:p>
            <a:endParaRPr lang="en-US" altLang="en-US" sz="2800" dirty="0"/>
          </a:p>
          <a:p>
            <a:r>
              <a:rPr lang="en-US" altLang="en-US" dirty="0">
                <a:solidFill>
                  <a:srgbClr val="B90000"/>
                </a:solidFill>
              </a:rPr>
              <a:t>Is Restatement §90(2) inconsistent with DeLeo at 174?</a:t>
            </a:r>
            <a:endParaRPr lang="en-US" altLang="en-US" sz="2800" dirty="0">
              <a:solidFill>
                <a:srgbClr val="B90000"/>
              </a:solidFill>
            </a:endParaRPr>
          </a:p>
          <a:p>
            <a:endParaRPr lang="en-US" altLang="en-US" sz="2400" dirty="0"/>
          </a:p>
        </p:txBody>
      </p:sp>
      <p:sp>
        <p:nvSpPr>
          <p:cNvPr id="41987" name="Slide Number Placeholder 3">
            <a:extLst>
              <a:ext uri="{FF2B5EF4-FFF2-40B4-BE49-F238E27FC236}">
                <a16:creationId xmlns:a16="http://schemas.microsoft.com/office/drawing/2014/main" id="{AA37B70A-61FB-EE5F-CE8C-A0CACE597BF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4417A9F-87DB-2D41-92EA-90AD2C217CC3}" type="slidenum">
              <a:rPr lang="en-US" altLang="en-US" sz="1200" smtClean="0">
                <a:latin typeface="Verdana" panose="020B0604030504040204" pitchFamily="34" charset="0"/>
              </a:rPr>
              <a:pPr>
                <a:spcBef>
                  <a:spcPct val="0"/>
                </a:spcBef>
                <a:buFontTx/>
                <a:buNone/>
              </a:pPr>
              <a:t>65</a:t>
            </a:fld>
            <a:endParaRPr lang="en-US" altLang="en-US" sz="1200">
              <a:latin typeface="Verdana" panose="020B0604030504040204"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03BD3E12-D6F3-68BC-B2CC-9811638AEBF1}"/>
              </a:ext>
            </a:extLst>
          </p:cNvPr>
          <p:cNvSpPr>
            <a:spLocks noGrp="1" noChangeArrowheads="1"/>
          </p:cNvSpPr>
          <p:nvPr>
            <p:ph type="title"/>
          </p:nvPr>
        </p:nvSpPr>
        <p:spPr/>
        <p:txBody>
          <a:bodyPr/>
          <a:lstStyle/>
          <a:p>
            <a:r>
              <a:rPr lang="en-US" altLang="en-US">
                <a:solidFill>
                  <a:schemeClr val="tx1"/>
                </a:solidFill>
              </a:rPr>
              <a:t>DeLeo </a:t>
            </a:r>
          </a:p>
        </p:txBody>
      </p:sp>
      <p:sp>
        <p:nvSpPr>
          <p:cNvPr id="45058" name="Content Placeholder 2">
            <a:extLst>
              <a:ext uri="{FF2B5EF4-FFF2-40B4-BE49-F238E27FC236}">
                <a16:creationId xmlns:a16="http://schemas.microsoft.com/office/drawing/2014/main" id="{187801D2-9D89-7C5A-C184-81FF790F3BAE}"/>
              </a:ext>
            </a:extLst>
          </p:cNvPr>
          <p:cNvSpPr>
            <a:spLocks noGrp="1" noChangeArrowheads="1"/>
          </p:cNvSpPr>
          <p:nvPr>
            <p:ph idx="1"/>
          </p:nvPr>
        </p:nvSpPr>
        <p:spPr>
          <a:xfrm>
            <a:off x="533400" y="1219200"/>
            <a:ext cx="8001000" cy="4267200"/>
          </a:xfrm>
        </p:spPr>
        <p:txBody>
          <a:bodyPr/>
          <a:lstStyle/>
          <a:p>
            <a:pPr marL="0" indent="0">
              <a:buFont typeface="Wingdings" pitchFamily="2" charset="2"/>
              <a:buNone/>
            </a:pPr>
            <a:endParaRPr lang="en-US" altLang="en-US" dirty="0"/>
          </a:p>
          <a:p>
            <a:pPr marL="0" indent="0"/>
            <a:r>
              <a:rPr lang="en-US" altLang="en-US" dirty="0">
                <a:solidFill>
                  <a:srgbClr val="B90000"/>
                </a:solidFill>
              </a:rPr>
              <a:t> Why did the absence of a writing matter?</a:t>
            </a:r>
          </a:p>
          <a:p>
            <a:pPr marL="0" indent="0"/>
            <a:endParaRPr lang="en-US" altLang="en-US" dirty="0">
              <a:solidFill>
                <a:srgbClr val="B90000"/>
              </a:solidFill>
            </a:endParaRPr>
          </a:p>
          <a:p>
            <a:pPr marL="0" indent="0"/>
            <a:r>
              <a:rPr lang="en-US" altLang="en-US" dirty="0">
                <a:solidFill>
                  <a:srgbClr val="B90000"/>
                </a:solidFill>
              </a:rPr>
              <a:t> Was there substantial reliance?</a:t>
            </a:r>
          </a:p>
          <a:p>
            <a:pPr marL="0" indent="0"/>
            <a:endParaRPr lang="en-US" altLang="en-US" dirty="0">
              <a:solidFill>
                <a:srgbClr val="B90000"/>
              </a:solidFill>
            </a:endParaRPr>
          </a:p>
        </p:txBody>
      </p:sp>
      <p:sp>
        <p:nvSpPr>
          <p:cNvPr id="45059" name="Slide Number Placeholder 3">
            <a:extLst>
              <a:ext uri="{FF2B5EF4-FFF2-40B4-BE49-F238E27FC236}">
                <a16:creationId xmlns:a16="http://schemas.microsoft.com/office/drawing/2014/main" id="{839232CB-3DAC-8951-BF89-41D051F5F37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BD60A698-865F-7D4C-A2C6-60EA84B9D78E}" type="slidenum">
              <a:rPr lang="en-US" altLang="en-US" sz="1200" smtClean="0">
                <a:latin typeface="Verdana" panose="020B0604030504040204" pitchFamily="34" charset="0"/>
              </a:rPr>
              <a:pPr>
                <a:spcBef>
                  <a:spcPct val="0"/>
                </a:spcBef>
                <a:buFontTx/>
                <a:buNone/>
              </a:pPr>
              <a:t>66</a:t>
            </a:fld>
            <a:endParaRPr lang="en-US" altLang="en-US" sz="1200">
              <a:latin typeface="Verdana" panose="020B060403050404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99212ECC-E9A9-AFFB-9B59-4F50F334BF8F}"/>
              </a:ext>
            </a:extLst>
          </p:cNvPr>
          <p:cNvSpPr>
            <a:spLocks noGrp="1" noChangeArrowheads="1"/>
          </p:cNvSpPr>
          <p:nvPr>
            <p:ph type="title"/>
          </p:nvPr>
        </p:nvSpPr>
        <p:spPr/>
        <p:txBody>
          <a:bodyPr/>
          <a:lstStyle/>
          <a:p>
            <a:r>
              <a:rPr lang="en-US" altLang="en-US">
                <a:solidFill>
                  <a:srgbClr val="000000"/>
                </a:solidFill>
              </a:rPr>
              <a:t>Charitable Subscriptions</a:t>
            </a:r>
          </a:p>
        </p:txBody>
      </p:sp>
      <p:sp>
        <p:nvSpPr>
          <p:cNvPr id="48130" name="Content Placeholder 2">
            <a:extLst>
              <a:ext uri="{FF2B5EF4-FFF2-40B4-BE49-F238E27FC236}">
                <a16:creationId xmlns:a16="http://schemas.microsoft.com/office/drawing/2014/main" id="{80DECE67-EF7E-B9A5-8C88-8BA00CB03DF1}"/>
              </a:ext>
            </a:extLst>
          </p:cNvPr>
          <p:cNvSpPr>
            <a:spLocks noGrp="1" noChangeArrowheads="1"/>
          </p:cNvSpPr>
          <p:nvPr>
            <p:ph idx="1"/>
          </p:nvPr>
        </p:nvSpPr>
        <p:spPr/>
        <p:txBody>
          <a:bodyPr/>
          <a:lstStyle/>
          <a:p>
            <a:endParaRPr lang="en-US" altLang="en-US" sz="2800" dirty="0"/>
          </a:p>
          <a:p>
            <a:r>
              <a:rPr lang="en-US" altLang="en-US" sz="2800" dirty="0">
                <a:solidFill>
                  <a:srgbClr val="000000"/>
                </a:solidFill>
              </a:rPr>
              <a:t>Restatement § 90(2) says reliance isn’t necessary</a:t>
            </a:r>
          </a:p>
          <a:p>
            <a:r>
              <a:rPr lang="en-US" altLang="en-US" sz="2800" dirty="0">
                <a:solidFill>
                  <a:srgbClr val="000000"/>
                </a:solidFill>
              </a:rPr>
              <a:t>But cf. </a:t>
            </a:r>
            <a:r>
              <a:rPr lang="en-US" altLang="en-US" sz="2400" dirty="0"/>
              <a:t>Restatement 90(1) A promise which the promisor should reasonably expect to induce action or forbearance on the part of the promisee or a third person and which does induce such action or forbearance is binding </a:t>
            </a:r>
            <a:r>
              <a:rPr lang="en-US" altLang="en-US" sz="2400" dirty="0">
                <a:solidFill>
                  <a:srgbClr val="C00000"/>
                </a:solidFill>
              </a:rPr>
              <a:t>if injustice can be avoided only by enforcement of the promise</a:t>
            </a:r>
            <a:r>
              <a:rPr lang="en-US" altLang="en-US" sz="2400" dirty="0"/>
              <a:t>.</a:t>
            </a:r>
            <a:endParaRPr lang="en-US" altLang="en-US" sz="2400" dirty="0">
              <a:solidFill>
                <a:srgbClr val="000000"/>
              </a:solidFill>
            </a:endParaRPr>
          </a:p>
          <a:p>
            <a:endParaRPr lang="en-US" altLang="en-US" sz="2400" dirty="0"/>
          </a:p>
        </p:txBody>
      </p:sp>
      <p:sp>
        <p:nvSpPr>
          <p:cNvPr id="48131" name="Slide Number Placeholder 3">
            <a:extLst>
              <a:ext uri="{FF2B5EF4-FFF2-40B4-BE49-F238E27FC236}">
                <a16:creationId xmlns:a16="http://schemas.microsoft.com/office/drawing/2014/main" id="{95A055A3-0F5B-16CC-B6AD-EE38C85C7A2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633B44A7-2324-9D48-BF25-C6EDB89B0E13}" type="slidenum">
              <a:rPr lang="en-US" altLang="en-US" sz="1200" smtClean="0">
                <a:latin typeface="Verdana" panose="020B0604030504040204" pitchFamily="34" charset="0"/>
              </a:rPr>
              <a:pPr>
                <a:spcBef>
                  <a:spcPct val="0"/>
                </a:spcBef>
                <a:buFontTx/>
                <a:buNone/>
              </a:pPr>
              <a:t>67</a:t>
            </a:fld>
            <a:endParaRPr lang="en-US" altLang="en-US" sz="1200">
              <a:latin typeface="Verdana" panose="020B0604030504040204"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9BFB8386-4B80-D7F7-8D3E-206C0262C828}"/>
              </a:ext>
            </a:extLst>
          </p:cNvPr>
          <p:cNvSpPr>
            <a:spLocks noGrp="1" noChangeArrowheads="1"/>
          </p:cNvSpPr>
          <p:nvPr>
            <p:ph type="title"/>
          </p:nvPr>
        </p:nvSpPr>
        <p:spPr/>
        <p:txBody>
          <a:bodyPr/>
          <a:lstStyle/>
          <a:p>
            <a:r>
              <a:rPr lang="en-US" altLang="en-US">
                <a:solidFill>
                  <a:srgbClr val="000000"/>
                </a:solidFill>
              </a:rPr>
              <a:t>Charitable Subscriptions</a:t>
            </a:r>
          </a:p>
        </p:txBody>
      </p:sp>
      <p:sp>
        <p:nvSpPr>
          <p:cNvPr id="49154" name="Content Placeholder 2">
            <a:extLst>
              <a:ext uri="{FF2B5EF4-FFF2-40B4-BE49-F238E27FC236}">
                <a16:creationId xmlns:a16="http://schemas.microsoft.com/office/drawing/2014/main" id="{E402B9EB-F243-537A-1E59-113271BF652B}"/>
              </a:ext>
            </a:extLst>
          </p:cNvPr>
          <p:cNvSpPr>
            <a:spLocks noGrp="1" noChangeArrowheads="1"/>
          </p:cNvSpPr>
          <p:nvPr>
            <p:ph idx="1"/>
          </p:nvPr>
        </p:nvSpPr>
        <p:spPr/>
        <p:txBody>
          <a:bodyPr/>
          <a:lstStyle/>
          <a:p>
            <a:endParaRPr lang="en-US" altLang="en-US" sz="2800"/>
          </a:p>
          <a:p>
            <a:r>
              <a:rPr lang="en-US" altLang="en-US" sz="2800">
                <a:solidFill>
                  <a:srgbClr val="B90000"/>
                </a:solidFill>
              </a:rPr>
              <a:t>Fiduciary relationships</a:t>
            </a:r>
          </a:p>
          <a:p>
            <a:pPr lvl="2"/>
            <a:r>
              <a:rPr lang="en-US" altLang="en-US" sz="2000"/>
              <a:t>Priest: penitent</a:t>
            </a:r>
          </a:p>
          <a:p>
            <a:pPr lvl="2"/>
            <a:r>
              <a:rPr lang="en-US" altLang="en-US" sz="2000"/>
              <a:t>Lawyer: client</a:t>
            </a:r>
          </a:p>
          <a:p>
            <a:pPr lvl="2"/>
            <a:r>
              <a:rPr lang="en-US" altLang="en-US" sz="2000"/>
              <a:t>Trustee: beneficiary</a:t>
            </a:r>
          </a:p>
          <a:p>
            <a:endParaRPr lang="en-US" altLang="en-US" sz="2400"/>
          </a:p>
        </p:txBody>
      </p:sp>
      <p:sp>
        <p:nvSpPr>
          <p:cNvPr id="49155" name="Slide Number Placeholder 3">
            <a:extLst>
              <a:ext uri="{FF2B5EF4-FFF2-40B4-BE49-F238E27FC236}">
                <a16:creationId xmlns:a16="http://schemas.microsoft.com/office/drawing/2014/main" id="{C4DCC50E-A7E4-09C6-3E24-2FD19956851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C5F56430-0415-104F-97E2-EB671D08C726}" type="slidenum">
              <a:rPr lang="en-US" altLang="en-US" sz="1200" smtClean="0">
                <a:latin typeface="Verdana" panose="020B0604030504040204" pitchFamily="34" charset="0"/>
              </a:rPr>
              <a:pPr>
                <a:spcBef>
                  <a:spcPct val="0"/>
                </a:spcBef>
                <a:buFontTx/>
                <a:buNone/>
              </a:pPr>
              <a:t>68</a:t>
            </a:fld>
            <a:endParaRPr lang="en-US" altLang="en-US" sz="1200">
              <a:latin typeface="Verdana" panose="020B0604030504040204"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07D385F6-C4FB-ACF5-A560-92C97F3DF96F}"/>
              </a:ext>
            </a:extLst>
          </p:cNvPr>
          <p:cNvSpPr>
            <a:spLocks noGrp="1" noChangeArrowheads="1"/>
          </p:cNvSpPr>
          <p:nvPr>
            <p:ph type="title"/>
          </p:nvPr>
        </p:nvSpPr>
        <p:spPr>
          <a:xfrm>
            <a:off x="574675" y="304800"/>
            <a:ext cx="8569325" cy="1219200"/>
          </a:xfrm>
        </p:spPr>
        <p:txBody>
          <a:bodyPr/>
          <a:lstStyle/>
          <a:p>
            <a:pPr eaLnBrk="1" hangingPunct="1"/>
            <a:r>
              <a:rPr lang="en-US" altLang="en-US"/>
              <a:t>George Mason School of Law</a:t>
            </a:r>
          </a:p>
        </p:txBody>
      </p:sp>
      <p:sp>
        <p:nvSpPr>
          <p:cNvPr id="15362" name="Rectangle 3">
            <a:extLst>
              <a:ext uri="{FF2B5EF4-FFF2-40B4-BE49-F238E27FC236}">
                <a16:creationId xmlns:a16="http://schemas.microsoft.com/office/drawing/2014/main" id="{78DD67BF-4AD8-709A-9A39-CDA2F8A91D9E}"/>
              </a:ext>
            </a:extLst>
          </p:cNvPr>
          <p:cNvSpPr>
            <a:spLocks noGrp="1" noChangeArrowheads="1"/>
          </p:cNvSpPr>
          <p:nvPr>
            <p:ph idx="1"/>
          </p:nvPr>
        </p:nvSpPr>
        <p:spPr/>
        <p:txBody>
          <a:bodyPr/>
          <a:lstStyle/>
          <a:p>
            <a:pPr eaLnBrk="1" hangingPunct="1">
              <a:lnSpc>
                <a:spcPct val="90000"/>
              </a:lnSpc>
            </a:pPr>
            <a:endParaRPr lang="en-US" altLang="en-US" dirty="0"/>
          </a:p>
          <a:p>
            <a:pPr algn="ctr" eaLnBrk="1" hangingPunct="1">
              <a:lnSpc>
                <a:spcPct val="90000"/>
              </a:lnSpc>
              <a:buFont typeface="Wingdings" pitchFamily="2" charset="2"/>
              <a:buNone/>
            </a:pPr>
            <a:r>
              <a:rPr lang="en-US" altLang="en-US" sz="3600" dirty="0">
                <a:solidFill>
                  <a:srgbClr val="990000"/>
                </a:solidFill>
              </a:rPr>
              <a:t>Contracts I</a:t>
            </a:r>
          </a:p>
          <a:p>
            <a:pPr algn="ctr" eaLnBrk="1" hangingPunct="1">
              <a:lnSpc>
                <a:spcPct val="90000"/>
              </a:lnSpc>
              <a:buFont typeface="Wingdings" pitchFamily="2" charset="2"/>
              <a:buNone/>
            </a:pPr>
            <a:endParaRPr lang="en-US" altLang="en-US" sz="3600" dirty="0">
              <a:solidFill>
                <a:srgbClr val="990000"/>
              </a:solidFill>
            </a:endParaRPr>
          </a:p>
          <a:p>
            <a:pPr algn="ctr" eaLnBrk="1" hangingPunct="1">
              <a:lnSpc>
                <a:spcPct val="90000"/>
              </a:lnSpc>
              <a:buFont typeface="Wingdings" pitchFamily="2" charset="2"/>
              <a:buNone/>
            </a:pPr>
            <a:r>
              <a:rPr lang="en-US" altLang="en-US" sz="3600" dirty="0"/>
              <a:t>Estoppel</a:t>
            </a:r>
          </a:p>
          <a:p>
            <a:pPr algn="ctr" eaLnBrk="1" hangingPunct="1">
              <a:lnSpc>
                <a:spcPct val="90000"/>
              </a:lnSpc>
              <a:buFont typeface="Wingdings" pitchFamily="2" charset="2"/>
              <a:buNone/>
            </a:pPr>
            <a:endParaRPr lang="en-US" altLang="en-US" sz="2400" dirty="0"/>
          </a:p>
          <a:p>
            <a:pPr algn="ctr" eaLnBrk="1" hangingPunct="1">
              <a:lnSpc>
                <a:spcPct val="90000"/>
              </a:lnSpc>
              <a:buFont typeface="Wingdings" pitchFamily="2" charset="2"/>
              <a:buNone/>
            </a:pPr>
            <a:endParaRPr lang="en-US" altLang="en-US" sz="2000" dirty="0"/>
          </a:p>
          <a:p>
            <a:pPr algn="ctr" eaLnBrk="1" hangingPunct="1">
              <a:lnSpc>
                <a:spcPct val="90000"/>
              </a:lnSpc>
              <a:buFont typeface="Wingdings" pitchFamily="2" charset="2"/>
              <a:buNone/>
            </a:pPr>
            <a:r>
              <a:rPr lang="en-US" altLang="en-US" sz="2400" dirty="0"/>
              <a:t>F.H. Buckley</a:t>
            </a:r>
          </a:p>
          <a:p>
            <a:pPr algn="ctr" eaLnBrk="1" hangingPunct="1">
              <a:lnSpc>
                <a:spcPct val="90000"/>
              </a:lnSpc>
              <a:buFont typeface="Wingdings" pitchFamily="2" charset="2"/>
              <a:buNone/>
            </a:pPr>
            <a:r>
              <a:rPr lang="en-US" altLang="en-US" dirty="0">
                <a:hlinkClick r:id="rId3"/>
              </a:rPr>
              <a:t>fbuckley@gmu.edu</a:t>
            </a:r>
            <a:endParaRPr lang="en-US" altLang="en-US" dirty="0"/>
          </a:p>
          <a:p>
            <a:pPr algn="ctr" eaLnBrk="1" hangingPunct="1">
              <a:lnSpc>
                <a:spcPct val="90000"/>
              </a:lnSpc>
              <a:buFont typeface="Wingdings" pitchFamily="2" charset="2"/>
              <a:buNone/>
            </a:pPr>
            <a:endParaRPr lang="en-US" altLang="en-US" dirty="0"/>
          </a:p>
        </p:txBody>
      </p:sp>
      <p:sp>
        <p:nvSpPr>
          <p:cNvPr id="15363" name="Slide Number Placeholder 5">
            <a:extLst>
              <a:ext uri="{FF2B5EF4-FFF2-40B4-BE49-F238E27FC236}">
                <a16:creationId xmlns:a16="http://schemas.microsoft.com/office/drawing/2014/main" id="{40E661B9-7458-8EA2-EC55-5FCF6314909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A3BC5C9E-F6F0-A940-9616-5EDC20F0C678}" type="slidenum">
              <a:rPr lang="en-US" altLang="en-US" sz="1200" smtClean="0">
                <a:latin typeface="Verdana" panose="020B0604030504040204" pitchFamily="34" charset="0"/>
              </a:rPr>
              <a:pPr>
                <a:spcBef>
                  <a:spcPct val="0"/>
                </a:spcBef>
                <a:buFontTx/>
                <a:buNone/>
              </a:pPr>
              <a:t>69</a:t>
            </a:fld>
            <a:endParaRPr lang="en-US" altLang="en-US" sz="1200">
              <a:latin typeface="Verdana" panose="020B0604030504040204" pitchFamily="34" charset="0"/>
            </a:endParaRPr>
          </a:p>
        </p:txBody>
      </p:sp>
    </p:spTree>
    <p:extLst>
      <p:ext uri="{BB962C8B-B14F-4D97-AF65-F5344CB8AC3E}">
        <p14:creationId xmlns:p14="http://schemas.microsoft.com/office/powerpoint/2010/main" val="1832146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8FDB4724-5941-F2EE-8CC7-2AA4AD32AFF3}"/>
              </a:ext>
            </a:extLst>
          </p:cNvPr>
          <p:cNvSpPr>
            <a:spLocks noGrp="1" noChangeArrowheads="1"/>
          </p:cNvSpPr>
          <p:nvPr>
            <p:ph type="title"/>
          </p:nvPr>
        </p:nvSpPr>
        <p:spPr/>
        <p:txBody>
          <a:bodyPr/>
          <a:lstStyle/>
          <a:p>
            <a:r>
              <a:rPr lang="en-US" altLang="en-US">
                <a:solidFill>
                  <a:schemeClr val="tx1"/>
                </a:solidFill>
              </a:rPr>
              <a:t>The Coase Theorem</a:t>
            </a:r>
          </a:p>
        </p:txBody>
      </p:sp>
      <p:sp>
        <p:nvSpPr>
          <p:cNvPr id="56322" name="Rectangle 3">
            <a:extLst>
              <a:ext uri="{FF2B5EF4-FFF2-40B4-BE49-F238E27FC236}">
                <a16:creationId xmlns:a16="http://schemas.microsoft.com/office/drawing/2014/main" id="{7FE86AEC-B783-CEED-A504-08F533062796}"/>
              </a:ext>
            </a:extLst>
          </p:cNvPr>
          <p:cNvSpPr>
            <a:spLocks noGrp="1" noChangeArrowheads="1"/>
          </p:cNvSpPr>
          <p:nvPr>
            <p:ph idx="1"/>
          </p:nvPr>
        </p:nvSpPr>
        <p:spPr>
          <a:xfrm>
            <a:off x="533400" y="1241425"/>
            <a:ext cx="8229600" cy="4525963"/>
          </a:xfrm>
        </p:spPr>
        <p:txBody>
          <a:bodyPr/>
          <a:lstStyle/>
          <a:p>
            <a:pPr>
              <a:lnSpc>
                <a:spcPct val="90000"/>
              </a:lnSpc>
            </a:pPr>
            <a:r>
              <a:rPr lang="en-US" altLang="en-US">
                <a:solidFill>
                  <a:srgbClr val="C00000"/>
                </a:solidFill>
              </a:rPr>
              <a:t>Imagine a world where bargaining is costless</a:t>
            </a:r>
          </a:p>
          <a:p>
            <a:pPr>
              <a:lnSpc>
                <a:spcPct val="90000"/>
              </a:lnSpc>
            </a:pPr>
            <a:endParaRPr lang="en-US" altLang="en-US">
              <a:solidFill>
                <a:srgbClr val="C00000"/>
              </a:solidFill>
            </a:endParaRPr>
          </a:p>
          <a:p>
            <a:pPr>
              <a:lnSpc>
                <a:spcPct val="90000"/>
              </a:lnSpc>
            </a:pPr>
            <a:r>
              <a:rPr lang="en-US" altLang="en-US">
                <a:solidFill>
                  <a:srgbClr val="C00000"/>
                </a:solidFill>
              </a:rPr>
              <a:t>Coase explained that, in such cases, the allocation of property rights is irrelevant</a:t>
            </a:r>
          </a:p>
          <a:p>
            <a:pPr lvl="1">
              <a:lnSpc>
                <a:spcPct val="90000"/>
              </a:lnSpc>
            </a:pPr>
            <a:r>
              <a:rPr lang="en-US" altLang="en-US"/>
              <a:t>For example, the right to pollute wastefully will be bargained away by people injured by pollution, and wastefully excessive anti-pollution rights will be bargained away by the polluter </a:t>
            </a:r>
          </a:p>
        </p:txBody>
      </p:sp>
      <p:sp>
        <p:nvSpPr>
          <p:cNvPr id="56323" name="Slide Number Placeholder 5">
            <a:extLst>
              <a:ext uri="{FF2B5EF4-FFF2-40B4-BE49-F238E27FC236}">
                <a16:creationId xmlns:a16="http://schemas.microsoft.com/office/drawing/2014/main" id="{30A98B41-7458-078A-5F0E-96AFFA5DA81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B5F34AEF-FE53-4148-A14B-CF840020721B}" type="slidenum">
              <a:rPr lang="en-US" altLang="en-US" sz="1200" smtClean="0">
                <a:latin typeface="Verdana" panose="020B0604030504040204" pitchFamily="34" charset="0"/>
              </a:rPr>
              <a:pPr>
                <a:spcBef>
                  <a:spcPct val="0"/>
                </a:spcBef>
                <a:buFontTx/>
                <a:buNone/>
              </a:pPr>
              <a:t>7</a:t>
            </a:fld>
            <a:endParaRPr lang="en-US" altLang="en-US" sz="1200">
              <a:latin typeface="Verdana" panose="020B0604030504040204" pitchFamily="34" charset="0"/>
            </a:endParaRPr>
          </a:p>
        </p:txBody>
      </p:sp>
    </p:spTree>
    <p:extLst>
      <p:ext uri="{BB962C8B-B14F-4D97-AF65-F5344CB8AC3E}">
        <p14:creationId xmlns:p14="http://schemas.microsoft.com/office/powerpoint/2010/main" val="785521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AFBFC"/>
            </a:gs>
            <a:gs pos="74001">
              <a:srgbClr val="D6DCE3"/>
            </a:gs>
            <a:gs pos="83000">
              <a:srgbClr val="D6DCE3"/>
            </a:gs>
            <a:gs pos="100000">
              <a:srgbClr val="E3E8EC"/>
            </a:gs>
          </a:gsLst>
          <a:lin ang="5400000" scaled="1"/>
        </a:gradFill>
        <a:effectLst/>
      </p:bgPr>
    </p:bg>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E34477C8-0223-859E-1D78-462C07A763AC}"/>
              </a:ext>
            </a:extLst>
          </p:cNvPr>
          <p:cNvSpPr>
            <a:spLocks noGrp="1" noChangeArrowheads="1"/>
          </p:cNvSpPr>
          <p:nvPr>
            <p:ph type="title"/>
          </p:nvPr>
        </p:nvSpPr>
        <p:spPr/>
        <p:txBody>
          <a:bodyPr/>
          <a:lstStyle/>
          <a:p>
            <a:r>
              <a:rPr lang="en-US" altLang="en-US"/>
              <a:t>The refinement of the classic conception of contracts</a:t>
            </a:r>
          </a:p>
        </p:txBody>
      </p:sp>
      <p:sp>
        <p:nvSpPr>
          <p:cNvPr id="17411" name="Content Placeholder 2">
            <a:extLst>
              <a:ext uri="{FF2B5EF4-FFF2-40B4-BE49-F238E27FC236}">
                <a16:creationId xmlns:a16="http://schemas.microsoft.com/office/drawing/2014/main" id="{77E3DE21-C371-F833-FA0D-0A2FD8C40940}"/>
              </a:ext>
            </a:extLst>
          </p:cNvPr>
          <p:cNvSpPr>
            <a:spLocks noGrp="1" noChangeArrowheads="1"/>
          </p:cNvSpPr>
          <p:nvPr>
            <p:ph idx="1"/>
          </p:nvPr>
        </p:nvSpPr>
        <p:spPr/>
        <p:txBody>
          <a:bodyPr/>
          <a:lstStyle/>
          <a:p>
            <a:endParaRPr lang="en-US" altLang="en-US" dirty="0"/>
          </a:p>
          <a:p>
            <a:r>
              <a:rPr lang="en-US" altLang="en-US" dirty="0"/>
              <a:t>Promissory Estoppel now</a:t>
            </a:r>
          </a:p>
          <a:p>
            <a:r>
              <a:rPr lang="en-US" altLang="en-US" dirty="0"/>
              <a:t>Relational Contracts later</a:t>
            </a:r>
          </a:p>
        </p:txBody>
      </p:sp>
      <p:sp>
        <p:nvSpPr>
          <p:cNvPr id="17412" name="Slide Number Placeholder 3">
            <a:extLst>
              <a:ext uri="{FF2B5EF4-FFF2-40B4-BE49-F238E27FC236}">
                <a16:creationId xmlns:a16="http://schemas.microsoft.com/office/drawing/2014/main" id="{2C7DB45E-7276-3EDC-AA1E-587C208E1EF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B893E31C-2DA1-1641-A882-FCBB3419DE4C}" type="slidenum">
              <a:rPr lang="en-US" altLang="en-US" sz="1200" smtClean="0">
                <a:latin typeface="Verdana" panose="020B0604030504040204" pitchFamily="34" charset="0"/>
              </a:rPr>
              <a:pPr>
                <a:spcBef>
                  <a:spcPct val="0"/>
                </a:spcBef>
                <a:buFontTx/>
                <a:buNone/>
              </a:pPr>
              <a:t>70</a:t>
            </a:fld>
            <a:endParaRPr lang="en-US" altLang="en-US" sz="1200">
              <a:latin typeface="Verdana" panose="020B0604030504040204" pitchFamily="34" charset="0"/>
            </a:endParaRPr>
          </a:p>
        </p:txBody>
      </p:sp>
    </p:spTree>
    <p:extLst>
      <p:ext uri="{BB962C8B-B14F-4D97-AF65-F5344CB8AC3E}">
        <p14:creationId xmlns:p14="http://schemas.microsoft.com/office/powerpoint/2010/main" val="10115574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AFBFC"/>
            </a:gs>
            <a:gs pos="74001">
              <a:srgbClr val="D6DCE3"/>
            </a:gs>
            <a:gs pos="83000">
              <a:srgbClr val="D6DCE3"/>
            </a:gs>
            <a:gs pos="100000">
              <a:srgbClr val="E3E8EC"/>
            </a:gs>
          </a:gsLst>
          <a:lin ang="5400000" scaled="1"/>
        </a:gradFill>
        <a:effectLst/>
      </p:bgPr>
    </p:bg>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1C107D11-A7F3-F5A3-DC72-6AFCC634EE36}"/>
              </a:ext>
            </a:extLst>
          </p:cNvPr>
          <p:cNvSpPr>
            <a:spLocks noGrp="1" noChangeArrowheads="1"/>
          </p:cNvSpPr>
          <p:nvPr>
            <p:ph type="title"/>
          </p:nvPr>
        </p:nvSpPr>
        <p:spPr/>
        <p:txBody>
          <a:bodyPr/>
          <a:lstStyle/>
          <a:p>
            <a:r>
              <a:rPr lang="en-US" altLang="en-US">
                <a:solidFill>
                  <a:srgbClr val="B90000"/>
                </a:solidFill>
              </a:rPr>
              <a:t>Restatement § 90(1):</a:t>
            </a:r>
            <a:br>
              <a:rPr lang="en-US" altLang="en-US">
                <a:solidFill>
                  <a:srgbClr val="B90000"/>
                </a:solidFill>
              </a:rPr>
            </a:br>
            <a:endParaRPr lang="en-US" altLang="en-US">
              <a:solidFill>
                <a:srgbClr val="B90000"/>
              </a:solidFill>
            </a:endParaRPr>
          </a:p>
        </p:txBody>
      </p:sp>
      <p:sp>
        <p:nvSpPr>
          <p:cNvPr id="19459" name="Content Placeholder 2">
            <a:extLst>
              <a:ext uri="{FF2B5EF4-FFF2-40B4-BE49-F238E27FC236}">
                <a16:creationId xmlns:a16="http://schemas.microsoft.com/office/drawing/2014/main" id="{854CB0CB-086E-8872-63EF-F34547AE5555}"/>
              </a:ext>
            </a:extLst>
          </p:cNvPr>
          <p:cNvSpPr>
            <a:spLocks noGrp="1" noChangeArrowheads="1"/>
          </p:cNvSpPr>
          <p:nvPr>
            <p:ph idx="1"/>
          </p:nvPr>
        </p:nvSpPr>
        <p:spPr/>
        <p:txBody>
          <a:bodyPr/>
          <a:lstStyle/>
          <a:p>
            <a:r>
              <a:rPr lang="en-US" altLang="en-US" sz="2800"/>
              <a:t>A promise which:</a:t>
            </a:r>
          </a:p>
          <a:p>
            <a:pPr lvl="1"/>
            <a:r>
              <a:rPr lang="en-US" altLang="en-US" sz="2400"/>
              <a:t> the </a:t>
            </a:r>
            <a:r>
              <a:rPr lang="en-US" altLang="en-US" sz="2400">
                <a:solidFill>
                  <a:srgbClr val="B90000"/>
                </a:solidFill>
              </a:rPr>
              <a:t>promisor should reasonably expect to induce action or forbearance </a:t>
            </a:r>
            <a:r>
              <a:rPr lang="en-US" altLang="en-US" sz="2400"/>
              <a:t>on the part of the promisee or a third person </a:t>
            </a:r>
          </a:p>
          <a:p>
            <a:pPr lvl="1"/>
            <a:r>
              <a:rPr lang="en-US" altLang="en-US" sz="2400"/>
              <a:t>and which </a:t>
            </a:r>
            <a:r>
              <a:rPr lang="en-US" altLang="en-US" sz="2400">
                <a:solidFill>
                  <a:srgbClr val="B90000"/>
                </a:solidFill>
              </a:rPr>
              <a:t>does induce such action or forbearance</a:t>
            </a:r>
            <a:r>
              <a:rPr lang="en-US" altLang="en-US" sz="2400"/>
              <a:t> </a:t>
            </a:r>
          </a:p>
          <a:p>
            <a:pPr lvl="1"/>
            <a:r>
              <a:rPr lang="en-US" altLang="en-US" sz="2400"/>
              <a:t>is binding if </a:t>
            </a:r>
            <a:r>
              <a:rPr lang="en-US" altLang="en-US" sz="2400">
                <a:solidFill>
                  <a:srgbClr val="B90000"/>
                </a:solidFill>
              </a:rPr>
              <a:t>injustice can be avoided only by enforcement </a:t>
            </a:r>
            <a:r>
              <a:rPr lang="en-US" altLang="en-US" sz="2400"/>
              <a:t>of the promise. The remedy granted for breach may be limited as justice requires.</a:t>
            </a:r>
          </a:p>
          <a:p>
            <a:endParaRPr lang="en-US" altLang="en-US"/>
          </a:p>
        </p:txBody>
      </p:sp>
      <p:sp>
        <p:nvSpPr>
          <p:cNvPr id="19460" name="Slide Number Placeholder 3">
            <a:extLst>
              <a:ext uri="{FF2B5EF4-FFF2-40B4-BE49-F238E27FC236}">
                <a16:creationId xmlns:a16="http://schemas.microsoft.com/office/drawing/2014/main" id="{CB817A05-D210-D164-74D1-2FCA6265F47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557CFEE2-981E-AA41-9FF3-5D2F59EFB3A2}" type="slidenum">
              <a:rPr lang="en-US" altLang="en-US" sz="1200" smtClean="0">
                <a:latin typeface="Verdana" panose="020B0604030504040204" pitchFamily="34" charset="0"/>
              </a:rPr>
              <a:pPr>
                <a:spcBef>
                  <a:spcPct val="0"/>
                </a:spcBef>
                <a:buFontTx/>
                <a:buNone/>
              </a:pPr>
              <a:t>71</a:t>
            </a:fld>
            <a:endParaRPr lang="en-US" altLang="en-US" sz="1200">
              <a:latin typeface="Verdana" panose="020B0604030504040204" pitchFamily="34" charset="0"/>
            </a:endParaRPr>
          </a:p>
        </p:txBody>
      </p:sp>
    </p:spTree>
    <p:extLst>
      <p:ext uri="{BB962C8B-B14F-4D97-AF65-F5344CB8AC3E}">
        <p14:creationId xmlns:p14="http://schemas.microsoft.com/office/powerpoint/2010/main" val="9305507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57014411-AD15-0254-ABED-F09414410B91}"/>
              </a:ext>
            </a:extLst>
          </p:cNvPr>
          <p:cNvSpPr>
            <a:spLocks noGrp="1" noChangeArrowheads="1"/>
          </p:cNvSpPr>
          <p:nvPr>
            <p:ph type="title"/>
          </p:nvPr>
        </p:nvSpPr>
        <p:spPr/>
        <p:txBody>
          <a:bodyPr/>
          <a:lstStyle/>
          <a:p>
            <a:r>
              <a:rPr lang="en-US" altLang="en-US"/>
              <a:t>Varieties of Promissory Estoppel</a:t>
            </a:r>
          </a:p>
        </p:txBody>
      </p:sp>
      <p:sp>
        <p:nvSpPr>
          <p:cNvPr id="30722" name="Content Placeholder 2">
            <a:extLst>
              <a:ext uri="{FF2B5EF4-FFF2-40B4-BE49-F238E27FC236}">
                <a16:creationId xmlns:a16="http://schemas.microsoft.com/office/drawing/2014/main" id="{43E8D101-4FB0-3937-3A35-2FECCD602460}"/>
              </a:ext>
            </a:extLst>
          </p:cNvPr>
          <p:cNvSpPr>
            <a:spLocks noGrp="1" noChangeArrowheads="1"/>
          </p:cNvSpPr>
          <p:nvPr>
            <p:ph idx="1"/>
          </p:nvPr>
        </p:nvSpPr>
        <p:spPr/>
        <p:txBody>
          <a:bodyPr/>
          <a:lstStyle/>
          <a:p>
            <a:endParaRPr lang="en-US" altLang="en-US" dirty="0"/>
          </a:p>
          <a:p>
            <a:r>
              <a:rPr lang="en-US" altLang="en-US" dirty="0"/>
              <a:t>Statute of Frauds</a:t>
            </a:r>
          </a:p>
          <a:p>
            <a:r>
              <a:rPr lang="en-US" altLang="en-US" dirty="0"/>
              <a:t>Charitable Subscriptions</a:t>
            </a:r>
          </a:p>
          <a:p>
            <a:r>
              <a:rPr lang="en-US" altLang="en-US" dirty="0">
                <a:solidFill>
                  <a:srgbClr val="C00000"/>
                </a:solidFill>
              </a:rPr>
              <a:t>Family Promises</a:t>
            </a:r>
          </a:p>
          <a:p>
            <a:r>
              <a:rPr lang="en-US" altLang="en-US" dirty="0">
                <a:solidFill>
                  <a:srgbClr val="C00000"/>
                </a:solidFill>
              </a:rPr>
              <a:t>Employment Contracts</a:t>
            </a:r>
          </a:p>
          <a:p>
            <a:r>
              <a:rPr lang="en-US" altLang="en-US" dirty="0">
                <a:solidFill>
                  <a:srgbClr val="C00000"/>
                </a:solidFill>
              </a:rPr>
              <a:t>Promises to Insure</a:t>
            </a:r>
          </a:p>
        </p:txBody>
      </p:sp>
      <p:sp>
        <p:nvSpPr>
          <p:cNvPr id="30723" name="Slide Number Placeholder 3">
            <a:extLst>
              <a:ext uri="{FF2B5EF4-FFF2-40B4-BE49-F238E27FC236}">
                <a16:creationId xmlns:a16="http://schemas.microsoft.com/office/drawing/2014/main" id="{ECAEA4E9-1204-7321-94C6-6797423C061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E86E74A-F34E-B74C-AF18-0CEF64D66D1E}" type="slidenum">
              <a:rPr lang="en-US" altLang="en-US" sz="1200" smtClean="0">
                <a:latin typeface="Verdana" panose="020B0604030504040204" pitchFamily="34" charset="0"/>
              </a:rPr>
              <a:pPr>
                <a:spcBef>
                  <a:spcPct val="0"/>
                </a:spcBef>
                <a:buFontTx/>
                <a:buNone/>
              </a:pPr>
              <a:t>72</a:t>
            </a:fld>
            <a:endParaRPr lang="en-US" altLang="en-US" sz="1200">
              <a:latin typeface="Verdana" panose="020B0604030504040204" pitchFamily="34" charset="0"/>
            </a:endParaRPr>
          </a:p>
        </p:txBody>
      </p:sp>
    </p:spTree>
    <p:extLst>
      <p:ext uri="{BB962C8B-B14F-4D97-AF65-F5344CB8AC3E}">
        <p14:creationId xmlns:p14="http://schemas.microsoft.com/office/powerpoint/2010/main" val="26130219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85664149-CEB1-E0EB-CDA3-4526CA95B624}"/>
              </a:ext>
            </a:extLst>
          </p:cNvPr>
          <p:cNvSpPr>
            <a:spLocks noGrp="1" noChangeArrowheads="1"/>
          </p:cNvSpPr>
          <p:nvPr>
            <p:ph type="title"/>
          </p:nvPr>
        </p:nvSpPr>
        <p:spPr/>
        <p:txBody>
          <a:bodyPr/>
          <a:lstStyle/>
          <a:p>
            <a:r>
              <a:rPr lang="en-US" altLang="en-US">
                <a:solidFill>
                  <a:srgbClr val="C00000"/>
                </a:solidFill>
              </a:rPr>
              <a:t>Family Promises</a:t>
            </a:r>
          </a:p>
        </p:txBody>
      </p:sp>
      <p:sp>
        <p:nvSpPr>
          <p:cNvPr id="56322" name="Content Placeholder 2">
            <a:extLst>
              <a:ext uri="{FF2B5EF4-FFF2-40B4-BE49-F238E27FC236}">
                <a16:creationId xmlns:a16="http://schemas.microsoft.com/office/drawing/2014/main" id="{F320AC54-707A-56B9-8709-C0F24D898F7F}"/>
              </a:ext>
            </a:extLst>
          </p:cNvPr>
          <p:cNvSpPr>
            <a:spLocks noGrp="1" noChangeArrowheads="1"/>
          </p:cNvSpPr>
          <p:nvPr>
            <p:ph idx="1"/>
          </p:nvPr>
        </p:nvSpPr>
        <p:spPr/>
        <p:txBody>
          <a:bodyPr/>
          <a:lstStyle/>
          <a:p>
            <a:endParaRPr lang="en-US" altLang="en-US"/>
          </a:p>
          <a:p>
            <a:r>
              <a:rPr lang="en-US" altLang="en-US"/>
              <a:t>Do they deserve special consideration?</a:t>
            </a:r>
          </a:p>
          <a:p>
            <a:pPr lvl="1"/>
            <a:r>
              <a:rPr lang="en-US" altLang="en-US">
                <a:solidFill>
                  <a:schemeClr val="tx2"/>
                </a:solidFill>
              </a:rPr>
              <a:t>If so, which way does this cut?</a:t>
            </a:r>
          </a:p>
        </p:txBody>
      </p:sp>
      <p:sp>
        <p:nvSpPr>
          <p:cNvPr id="56323" name="Slide Number Placeholder 3">
            <a:extLst>
              <a:ext uri="{FF2B5EF4-FFF2-40B4-BE49-F238E27FC236}">
                <a16:creationId xmlns:a16="http://schemas.microsoft.com/office/drawing/2014/main" id="{A4512BDA-35CF-4BA5-2B16-8971633DB69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E77C7E2-3C13-DE45-AEFB-F22E8424CB0B}" type="slidenum">
              <a:rPr lang="en-US" altLang="en-US" sz="1200" smtClean="0">
                <a:latin typeface="Verdana" panose="020B0604030504040204" pitchFamily="34" charset="0"/>
              </a:rPr>
              <a:pPr>
                <a:spcBef>
                  <a:spcPct val="0"/>
                </a:spcBef>
                <a:buFontTx/>
                <a:buNone/>
              </a:pPr>
              <a:t>73</a:t>
            </a:fld>
            <a:endParaRPr lang="en-US" altLang="en-US" sz="1200">
              <a:latin typeface="Verdana" panose="020B0604030504040204" pitchFamily="34" charset="0"/>
            </a:endParaRPr>
          </a:p>
        </p:txBody>
      </p:sp>
    </p:spTree>
    <p:extLst>
      <p:ext uri="{BB962C8B-B14F-4D97-AF65-F5344CB8AC3E}">
        <p14:creationId xmlns:p14="http://schemas.microsoft.com/office/powerpoint/2010/main" val="22658695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01237-9DB9-98E7-8034-D5824F5563C6}"/>
              </a:ext>
            </a:extLst>
          </p:cNvPr>
          <p:cNvSpPr>
            <a:spLocks noGrp="1"/>
          </p:cNvSpPr>
          <p:nvPr>
            <p:ph type="title"/>
          </p:nvPr>
        </p:nvSpPr>
        <p:spPr/>
        <p:txBody>
          <a:bodyPr/>
          <a:lstStyle/>
          <a:p>
            <a:pPr>
              <a:defRPr/>
            </a:pPr>
            <a:r>
              <a:rPr lang="en-US" dirty="0" err="1">
                <a:solidFill>
                  <a:srgbClr val="C00000"/>
                </a:solidFill>
                <a:ea typeface="+mj-ea"/>
                <a:cs typeface="+mj-cs"/>
              </a:rPr>
              <a:t>Haase</a:t>
            </a:r>
            <a:r>
              <a:rPr lang="en-US" dirty="0">
                <a:solidFill>
                  <a:srgbClr val="C00000"/>
                </a:solidFill>
                <a:ea typeface="+mj-ea"/>
                <a:cs typeface="+mj-cs"/>
              </a:rPr>
              <a:t> v. Cardoza at 183</a:t>
            </a:r>
          </a:p>
        </p:txBody>
      </p:sp>
      <p:sp>
        <p:nvSpPr>
          <p:cNvPr id="60418" name="Content Placeholder 2">
            <a:extLst>
              <a:ext uri="{FF2B5EF4-FFF2-40B4-BE49-F238E27FC236}">
                <a16:creationId xmlns:a16="http://schemas.microsoft.com/office/drawing/2014/main" id="{230AA6CE-4AE8-F158-E121-7C8E958B3C82}"/>
              </a:ext>
            </a:extLst>
          </p:cNvPr>
          <p:cNvSpPr>
            <a:spLocks noGrp="1" noChangeArrowheads="1"/>
          </p:cNvSpPr>
          <p:nvPr>
            <p:ph idx="1"/>
          </p:nvPr>
        </p:nvSpPr>
        <p:spPr/>
        <p:txBody>
          <a:bodyPr/>
          <a:lstStyle/>
          <a:p>
            <a:endParaRPr lang="en-US" altLang="en-US" dirty="0"/>
          </a:p>
          <a:p>
            <a:r>
              <a:rPr lang="en-US" altLang="en-US" dirty="0"/>
              <a:t>Was the promise supported by consideration?</a:t>
            </a:r>
          </a:p>
          <a:p>
            <a:r>
              <a:rPr lang="en-US" altLang="en-US" dirty="0">
                <a:solidFill>
                  <a:srgbClr val="000000"/>
                </a:solidFill>
              </a:rPr>
              <a:t>What about reliance? A change of position?</a:t>
            </a:r>
            <a:endParaRPr lang="en-US" altLang="en-US" dirty="0">
              <a:solidFill>
                <a:srgbClr val="B90000"/>
              </a:solidFill>
            </a:endParaRPr>
          </a:p>
          <a:p>
            <a:pPr marL="0" indent="0">
              <a:buNone/>
            </a:pPr>
            <a:endParaRPr lang="en-US" altLang="en-US" dirty="0">
              <a:solidFill>
                <a:srgbClr val="B90000"/>
              </a:solidFill>
            </a:endParaRPr>
          </a:p>
        </p:txBody>
      </p:sp>
      <p:sp>
        <p:nvSpPr>
          <p:cNvPr id="60419" name="Slide Number Placeholder 3">
            <a:extLst>
              <a:ext uri="{FF2B5EF4-FFF2-40B4-BE49-F238E27FC236}">
                <a16:creationId xmlns:a16="http://schemas.microsoft.com/office/drawing/2014/main" id="{BCF0D36B-CABA-2D31-6FA4-0E7421D3543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629BB2B7-2CFE-5345-9015-B6233C9BA89F}" type="slidenum">
              <a:rPr lang="en-US" altLang="en-US" sz="1200" smtClean="0">
                <a:latin typeface="Verdana" panose="020B0604030504040204" pitchFamily="34" charset="0"/>
              </a:rPr>
              <a:pPr>
                <a:spcBef>
                  <a:spcPct val="0"/>
                </a:spcBef>
                <a:buFontTx/>
                <a:buNone/>
              </a:pPr>
              <a:t>74</a:t>
            </a:fld>
            <a:endParaRPr lang="en-US" altLang="en-US" sz="1200">
              <a:latin typeface="Verdana" panose="020B0604030504040204" pitchFamily="34" charset="0"/>
            </a:endParaRPr>
          </a:p>
        </p:txBody>
      </p:sp>
    </p:spTree>
    <p:extLst>
      <p:ext uri="{BB962C8B-B14F-4D97-AF65-F5344CB8AC3E}">
        <p14:creationId xmlns:p14="http://schemas.microsoft.com/office/powerpoint/2010/main" val="39811709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01237-9DB9-98E7-8034-D5824F5563C6}"/>
              </a:ext>
            </a:extLst>
          </p:cNvPr>
          <p:cNvSpPr>
            <a:spLocks noGrp="1"/>
          </p:cNvSpPr>
          <p:nvPr>
            <p:ph type="title"/>
          </p:nvPr>
        </p:nvSpPr>
        <p:spPr/>
        <p:txBody>
          <a:bodyPr/>
          <a:lstStyle/>
          <a:p>
            <a:pPr>
              <a:defRPr/>
            </a:pPr>
            <a:r>
              <a:rPr lang="en-US" dirty="0" err="1">
                <a:solidFill>
                  <a:srgbClr val="C00000"/>
                </a:solidFill>
                <a:ea typeface="+mj-ea"/>
                <a:cs typeface="+mj-cs"/>
              </a:rPr>
              <a:t>Haase</a:t>
            </a:r>
            <a:r>
              <a:rPr lang="en-US" dirty="0">
                <a:solidFill>
                  <a:srgbClr val="C00000"/>
                </a:solidFill>
                <a:ea typeface="+mj-ea"/>
                <a:cs typeface="+mj-cs"/>
              </a:rPr>
              <a:t> v. Cardoza at 183</a:t>
            </a:r>
          </a:p>
        </p:txBody>
      </p:sp>
      <p:sp>
        <p:nvSpPr>
          <p:cNvPr id="60418" name="Content Placeholder 2">
            <a:extLst>
              <a:ext uri="{FF2B5EF4-FFF2-40B4-BE49-F238E27FC236}">
                <a16:creationId xmlns:a16="http://schemas.microsoft.com/office/drawing/2014/main" id="{230AA6CE-4AE8-F158-E121-7C8E958B3C82}"/>
              </a:ext>
            </a:extLst>
          </p:cNvPr>
          <p:cNvSpPr>
            <a:spLocks noGrp="1" noChangeArrowheads="1"/>
          </p:cNvSpPr>
          <p:nvPr>
            <p:ph idx="1"/>
          </p:nvPr>
        </p:nvSpPr>
        <p:spPr/>
        <p:txBody>
          <a:bodyPr/>
          <a:lstStyle/>
          <a:p>
            <a:endParaRPr lang="en-US" altLang="en-US" dirty="0"/>
          </a:p>
          <a:p>
            <a:r>
              <a:rPr lang="en-US" altLang="en-US" dirty="0"/>
              <a:t>Was the promise supported by consideration?</a:t>
            </a:r>
          </a:p>
          <a:p>
            <a:r>
              <a:rPr lang="en-US" altLang="en-US" dirty="0">
                <a:solidFill>
                  <a:srgbClr val="000000"/>
                </a:solidFill>
              </a:rPr>
              <a:t>What about reliance? A change of position?</a:t>
            </a:r>
            <a:endParaRPr lang="en-US" altLang="en-US" dirty="0">
              <a:solidFill>
                <a:srgbClr val="B90000"/>
              </a:solidFill>
            </a:endParaRPr>
          </a:p>
          <a:p>
            <a:r>
              <a:rPr lang="en-US" altLang="en-US" dirty="0">
                <a:solidFill>
                  <a:srgbClr val="B90000"/>
                </a:solidFill>
              </a:rPr>
              <a:t>What about the equities? Did Alice really stiff Rose and Loretta?</a:t>
            </a:r>
          </a:p>
          <a:p>
            <a:endParaRPr lang="en-US" altLang="en-US" dirty="0">
              <a:solidFill>
                <a:srgbClr val="B90000"/>
              </a:solidFill>
            </a:endParaRPr>
          </a:p>
        </p:txBody>
      </p:sp>
      <p:sp>
        <p:nvSpPr>
          <p:cNvPr id="60419" name="Slide Number Placeholder 3">
            <a:extLst>
              <a:ext uri="{FF2B5EF4-FFF2-40B4-BE49-F238E27FC236}">
                <a16:creationId xmlns:a16="http://schemas.microsoft.com/office/drawing/2014/main" id="{BCF0D36B-CABA-2D31-6FA4-0E7421D3543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629BB2B7-2CFE-5345-9015-B6233C9BA89F}" type="slidenum">
              <a:rPr lang="en-US" altLang="en-US" sz="1200" smtClean="0">
                <a:latin typeface="Verdana" panose="020B0604030504040204" pitchFamily="34" charset="0"/>
              </a:rPr>
              <a:pPr>
                <a:spcBef>
                  <a:spcPct val="0"/>
                </a:spcBef>
                <a:buFontTx/>
                <a:buNone/>
              </a:pPr>
              <a:t>75</a:t>
            </a:fld>
            <a:endParaRPr lang="en-US" altLang="en-US" sz="1200">
              <a:latin typeface="Verdana" panose="020B0604030504040204" pitchFamily="34" charset="0"/>
            </a:endParaRPr>
          </a:p>
        </p:txBody>
      </p:sp>
    </p:spTree>
    <p:extLst>
      <p:ext uri="{BB962C8B-B14F-4D97-AF65-F5344CB8AC3E}">
        <p14:creationId xmlns:p14="http://schemas.microsoft.com/office/powerpoint/2010/main" val="32284510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0B928-09F6-3F21-C039-A46D801070E2}"/>
              </a:ext>
            </a:extLst>
          </p:cNvPr>
          <p:cNvSpPr>
            <a:spLocks noGrp="1"/>
          </p:cNvSpPr>
          <p:nvPr>
            <p:ph type="title"/>
          </p:nvPr>
        </p:nvSpPr>
        <p:spPr/>
        <p:txBody>
          <a:bodyPr/>
          <a:lstStyle/>
          <a:p>
            <a:pPr>
              <a:defRPr/>
            </a:pPr>
            <a:r>
              <a:rPr lang="en-US" dirty="0">
                <a:solidFill>
                  <a:srgbClr val="C00000"/>
                </a:solidFill>
                <a:ea typeface="+mj-ea"/>
                <a:cs typeface="+mj-cs"/>
              </a:rPr>
              <a:t>Ricketts v. </a:t>
            </a:r>
            <a:r>
              <a:rPr lang="en-US" dirty="0" err="1">
                <a:solidFill>
                  <a:srgbClr val="C00000"/>
                </a:solidFill>
                <a:ea typeface="+mj-ea"/>
                <a:cs typeface="+mj-cs"/>
              </a:rPr>
              <a:t>Scothorn</a:t>
            </a:r>
            <a:r>
              <a:rPr lang="en-US" dirty="0">
                <a:solidFill>
                  <a:srgbClr val="C00000"/>
                </a:solidFill>
                <a:ea typeface="+mj-ea"/>
                <a:cs typeface="+mj-cs"/>
              </a:rPr>
              <a:t> p.185</a:t>
            </a:r>
          </a:p>
        </p:txBody>
      </p:sp>
      <p:sp>
        <p:nvSpPr>
          <p:cNvPr id="61442" name="Content Placeholder 2">
            <a:extLst>
              <a:ext uri="{FF2B5EF4-FFF2-40B4-BE49-F238E27FC236}">
                <a16:creationId xmlns:a16="http://schemas.microsoft.com/office/drawing/2014/main" id="{70D23D2C-2C5A-6748-8B36-782076F6543C}"/>
              </a:ext>
            </a:extLst>
          </p:cNvPr>
          <p:cNvSpPr>
            <a:spLocks noGrp="1" noChangeArrowheads="1"/>
          </p:cNvSpPr>
          <p:nvPr>
            <p:ph idx="1"/>
          </p:nvPr>
        </p:nvSpPr>
        <p:spPr/>
        <p:txBody>
          <a:bodyPr/>
          <a:lstStyle/>
          <a:p>
            <a:endParaRPr lang="en-US" altLang="en-US"/>
          </a:p>
        </p:txBody>
      </p:sp>
      <p:sp>
        <p:nvSpPr>
          <p:cNvPr id="61443" name="Slide Number Placeholder 3">
            <a:extLst>
              <a:ext uri="{FF2B5EF4-FFF2-40B4-BE49-F238E27FC236}">
                <a16:creationId xmlns:a16="http://schemas.microsoft.com/office/drawing/2014/main" id="{2E627A46-F633-1DA0-DB3A-BFC5EF0C9C1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E9A2AE6-BD17-214B-BFFC-CC0D410EB399}" type="slidenum">
              <a:rPr lang="en-US" altLang="en-US" sz="1200" smtClean="0">
                <a:latin typeface="Verdana" panose="020B0604030504040204" pitchFamily="34" charset="0"/>
              </a:rPr>
              <a:pPr>
                <a:spcBef>
                  <a:spcPct val="0"/>
                </a:spcBef>
                <a:buFontTx/>
                <a:buNone/>
              </a:pPr>
              <a:t>76</a:t>
            </a:fld>
            <a:endParaRPr lang="en-US" altLang="en-US" sz="1200">
              <a:latin typeface="Verdana" panose="020B0604030504040204" pitchFamily="34" charset="0"/>
            </a:endParaRPr>
          </a:p>
        </p:txBody>
      </p:sp>
    </p:spTree>
    <p:extLst>
      <p:ext uri="{BB962C8B-B14F-4D97-AF65-F5344CB8AC3E}">
        <p14:creationId xmlns:p14="http://schemas.microsoft.com/office/powerpoint/2010/main" val="13169888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7C4A7-446E-BFBC-29FF-5845ADFE6204}"/>
              </a:ext>
            </a:extLst>
          </p:cNvPr>
          <p:cNvSpPr>
            <a:spLocks noGrp="1"/>
          </p:cNvSpPr>
          <p:nvPr>
            <p:ph type="title"/>
          </p:nvPr>
        </p:nvSpPr>
        <p:spPr/>
        <p:txBody>
          <a:bodyPr/>
          <a:lstStyle/>
          <a:p>
            <a:pPr>
              <a:defRPr/>
            </a:pPr>
            <a:r>
              <a:rPr lang="en-US" dirty="0">
                <a:solidFill>
                  <a:srgbClr val="000000"/>
                </a:solidFill>
                <a:ea typeface="+mj-ea"/>
                <a:cs typeface="+mj-cs"/>
              </a:rPr>
              <a:t>Ricketts v. </a:t>
            </a:r>
            <a:r>
              <a:rPr lang="en-US" dirty="0" err="1">
                <a:solidFill>
                  <a:srgbClr val="000000"/>
                </a:solidFill>
                <a:ea typeface="+mj-ea"/>
                <a:cs typeface="+mj-cs"/>
              </a:rPr>
              <a:t>Scothorn</a:t>
            </a:r>
            <a:endParaRPr lang="en-US" dirty="0">
              <a:solidFill>
                <a:srgbClr val="000000"/>
              </a:solidFill>
              <a:ea typeface="+mj-ea"/>
              <a:cs typeface="+mj-cs"/>
            </a:endParaRPr>
          </a:p>
        </p:txBody>
      </p:sp>
      <p:sp>
        <p:nvSpPr>
          <p:cNvPr id="62466" name="Content Placeholder 2">
            <a:extLst>
              <a:ext uri="{FF2B5EF4-FFF2-40B4-BE49-F238E27FC236}">
                <a16:creationId xmlns:a16="http://schemas.microsoft.com/office/drawing/2014/main" id="{651412BD-9A75-5DEF-863E-862E13F06A4D}"/>
              </a:ext>
            </a:extLst>
          </p:cNvPr>
          <p:cNvSpPr>
            <a:spLocks noGrp="1" noChangeArrowheads="1"/>
          </p:cNvSpPr>
          <p:nvPr>
            <p:ph idx="1"/>
          </p:nvPr>
        </p:nvSpPr>
        <p:spPr/>
        <p:txBody>
          <a:bodyPr/>
          <a:lstStyle/>
          <a:p>
            <a:endParaRPr lang="en-US" altLang="en-US" dirty="0"/>
          </a:p>
          <a:p>
            <a:r>
              <a:rPr lang="en-US" altLang="en-US" dirty="0">
                <a:solidFill>
                  <a:srgbClr val="C00000"/>
                </a:solidFill>
              </a:rPr>
              <a:t>Was consideration given by Katie for the promise?</a:t>
            </a:r>
          </a:p>
          <a:p>
            <a:pPr lvl="1"/>
            <a:r>
              <a:rPr lang="en-US" altLang="en-US" dirty="0"/>
              <a:t>What if the grandfather had said, “I’ll pay you if you quit your job.”</a:t>
            </a:r>
          </a:p>
          <a:p>
            <a:pPr lvl="1"/>
            <a:r>
              <a:rPr lang="en-US" altLang="en-US" dirty="0"/>
              <a:t>Recall Hamer</a:t>
            </a:r>
          </a:p>
        </p:txBody>
      </p:sp>
      <p:sp>
        <p:nvSpPr>
          <p:cNvPr id="62467" name="Slide Number Placeholder 3">
            <a:extLst>
              <a:ext uri="{FF2B5EF4-FFF2-40B4-BE49-F238E27FC236}">
                <a16:creationId xmlns:a16="http://schemas.microsoft.com/office/drawing/2014/main" id="{0971F284-7D07-39ED-D962-E6DCFC976CE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FC69CFBD-3FEC-824C-B274-993EF3F0B1FB}" type="slidenum">
              <a:rPr lang="en-US" altLang="en-US" sz="1200" smtClean="0">
                <a:latin typeface="Verdana" panose="020B0604030504040204" pitchFamily="34" charset="0"/>
              </a:rPr>
              <a:pPr>
                <a:spcBef>
                  <a:spcPct val="0"/>
                </a:spcBef>
                <a:buFontTx/>
                <a:buNone/>
              </a:pPr>
              <a:t>77</a:t>
            </a:fld>
            <a:endParaRPr lang="en-US" altLang="en-US" sz="1200">
              <a:latin typeface="Verdana" panose="020B0604030504040204" pitchFamily="34" charset="0"/>
            </a:endParaRPr>
          </a:p>
        </p:txBody>
      </p:sp>
    </p:spTree>
    <p:extLst>
      <p:ext uri="{BB962C8B-B14F-4D97-AF65-F5344CB8AC3E}">
        <p14:creationId xmlns:p14="http://schemas.microsoft.com/office/powerpoint/2010/main" val="35396652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C0417-4ACC-F3F0-5A71-8E133CD2C9A8}"/>
              </a:ext>
            </a:extLst>
          </p:cNvPr>
          <p:cNvSpPr>
            <a:spLocks noGrp="1"/>
          </p:cNvSpPr>
          <p:nvPr>
            <p:ph type="title"/>
          </p:nvPr>
        </p:nvSpPr>
        <p:spPr/>
        <p:txBody>
          <a:bodyPr/>
          <a:lstStyle/>
          <a:p>
            <a:pPr>
              <a:defRPr/>
            </a:pPr>
            <a:r>
              <a:rPr lang="en-US" dirty="0">
                <a:solidFill>
                  <a:srgbClr val="000000"/>
                </a:solidFill>
                <a:ea typeface="+mj-ea"/>
                <a:cs typeface="+mj-cs"/>
              </a:rPr>
              <a:t>Ricketts v. </a:t>
            </a:r>
            <a:r>
              <a:rPr lang="en-US" dirty="0" err="1">
                <a:solidFill>
                  <a:srgbClr val="000000"/>
                </a:solidFill>
                <a:ea typeface="+mj-ea"/>
                <a:cs typeface="+mj-cs"/>
              </a:rPr>
              <a:t>Scothorn</a:t>
            </a:r>
            <a:endParaRPr lang="en-US" dirty="0">
              <a:solidFill>
                <a:srgbClr val="000000"/>
              </a:solidFill>
              <a:ea typeface="+mj-ea"/>
              <a:cs typeface="+mj-cs"/>
            </a:endParaRPr>
          </a:p>
        </p:txBody>
      </p:sp>
      <p:sp>
        <p:nvSpPr>
          <p:cNvPr id="64514" name="Content Placeholder 2">
            <a:extLst>
              <a:ext uri="{FF2B5EF4-FFF2-40B4-BE49-F238E27FC236}">
                <a16:creationId xmlns:a16="http://schemas.microsoft.com/office/drawing/2014/main" id="{00CFBBEB-CE74-C736-8092-6109C159EC6F}"/>
              </a:ext>
            </a:extLst>
          </p:cNvPr>
          <p:cNvSpPr>
            <a:spLocks noGrp="1" noChangeArrowheads="1"/>
          </p:cNvSpPr>
          <p:nvPr>
            <p:ph idx="1"/>
          </p:nvPr>
        </p:nvSpPr>
        <p:spPr/>
        <p:txBody>
          <a:bodyPr/>
          <a:lstStyle/>
          <a:p>
            <a:endParaRPr lang="en-US" altLang="en-US"/>
          </a:p>
          <a:p>
            <a:r>
              <a:rPr lang="en-US" altLang="en-US">
                <a:solidFill>
                  <a:srgbClr val="B90000"/>
                </a:solidFill>
              </a:rPr>
              <a:t>Why did the grandfather renege (even before he died)?</a:t>
            </a:r>
          </a:p>
        </p:txBody>
      </p:sp>
      <p:sp>
        <p:nvSpPr>
          <p:cNvPr id="64515" name="Slide Number Placeholder 3">
            <a:extLst>
              <a:ext uri="{FF2B5EF4-FFF2-40B4-BE49-F238E27FC236}">
                <a16:creationId xmlns:a16="http://schemas.microsoft.com/office/drawing/2014/main" id="{521C6485-5F01-D05D-B6F4-4F174744E7D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6CCC652F-7475-9741-AE69-FFC34F9C454C}" type="slidenum">
              <a:rPr lang="en-US" altLang="en-US" sz="1200" smtClean="0">
                <a:latin typeface="Verdana" panose="020B0604030504040204" pitchFamily="34" charset="0"/>
              </a:rPr>
              <a:pPr>
                <a:spcBef>
                  <a:spcPct val="0"/>
                </a:spcBef>
                <a:buFontTx/>
                <a:buNone/>
              </a:pPr>
              <a:t>78</a:t>
            </a:fld>
            <a:endParaRPr lang="en-US" altLang="en-US" sz="1200">
              <a:latin typeface="Verdana" panose="020B0604030504040204" pitchFamily="34" charset="0"/>
            </a:endParaRPr>
          </a:p>
        </p:txBody>
      </p:sp>
    </p:spTree>
    <p:extLst>
      <p:ext uri="{BB962C8B-B14F-4D97-AF65-F5344CB8AC3E}">
        <p14:creationId xmlns:p14="http://schemas.microsoft.com/office/powerpoint/2010/main" val="36708347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AF403-8AB5-330E-37EA-355EA8179A12}"/>
              </a:ext>
            </a:extLst>
          </p:cNvPr>
          <p:cNvSpPr>
            <a:spLocks noGrp="1"/>
          </p:cNvSpPr>
          <p:nvPr>
            <p:ph type="title"/>
          </p:nvPr>
        </p:nvSpPr>
        <p:spPr/>
        <p:txBody>
          <a:bodyPr/>
          <a:lstStyle/>
          <a:p>
            <a:pPr>
              <a:defRPr/>
            </a:pPr>
            <a:r>
              <a:rPr lang="en-US" dirty="0">
                <a:solidFill>
                  <a:srgbClr val="000000"/>
                </a:solidFill>
                <a:ea typeface="+mj-ea"/>
                <a:cs typeface="+mj-cs"/>
              </a:rPr>
              <a:t>Ricketts v. </a:t>
            </a:r>
            <a:r>
              <a:rPr lang="en-US" dirty="0" err="1">
                <a:solidFill>
                  <a:srgbClr val="000000"/>
                </a:solidFill>
                <a:ea typeface="+mj-ea"/>
                <a:cs typeface="+mj-cs"/>
              </a:rPr>
              <a:t>Scothorn</a:t>
            </a:r>
            <a:endParaRPr lang="en-US" dirty="0">
              <a:solidFill>
                <a:srgbClr val="000000"/>
              </a:solidFill>
              <a:ea typeface="+mj-ea"/>
              <a:cs typeface="+mj-cs"/>
            </a:endParaRPr>
          </a:p>
        </p:txBody>
      </p:sp>
      <p:sp>
        <p:nvSpPr>
          <p:cNvPr id="65538" name="Content Placeholder 2">
            <a:extLst>
              <a:ext uri="{FF2B5EF4-FFF2-40B4-BE49-F238E27FC236}">
                <a16:creationId xmlns:a16="http://schemas.microsoft.com/office/drawing/2014/main" id="{FA702031-7AD4-67CE-6050-3AE99E9BE40C}"/>
              </a:ext>
            </a:extLst>
          </p:cNvPr>
          <p:cNvSpPr>
            <a:spLocks noGrp="1" noChangeArrowheads="1"/>
          </p:cNvSpPr>
          <p:nvPr>
            <p:ph idx="1"/>
          </p:nvPr>
        </p:nvSpPr>
        <p:spPr/>
        <p:txBody>
          <a:bodyPr/>
          <a:lstStyle/>
          <a:p>
            <a:endParaRPr lang="en-US" altLang="en-US"/>
          </a:p>
          <a:p>
            <a:r>
              <a:rPr lang="en-US" altLang="en-US"/>
              <a:t>Why did the grandfather renege (even before he died)?</a:t>
            </a:r>
          </a:p>
          <a:p>
            <a:pPr lvl="1"/>
            <a:r>
              <a:rPr lang="en-US" altLang="en-US">
                <a:solidFill>
                  <a:srgbClr val="B90000"/>
                </a:solidFill>
              </a:rPr>
              <a:t>“If he could sell his farm…”</a:t>
            </a:r>
          </a:p>
          <a:p>
            <a:pPr lvl="1"/>
            <a:r>
              <a:rPr lang="en-US" altLang="en-US">
                <a:solidFill>
                  <a:srgbClr val="B90000"/>
                </a:solidFill>
              </a:rPr>
              <a:t>Let Katie work for Funke and Ogden as a bookkeeper</a:t>
            </a:r>
          </a:p>
        </p:txBody>
      </p:sp>
      <p:sp>
        <p:nvSpPr>
          <p:cNvPr id="65539" name="Slide Number Placeholder 3">
            <a:extLst>
              <a:ext uri="{FF2B5EF4-FFF2-40B4-BE49-F238E27FC236}">
                <a16:creationId xmlns:a16="http://schemas.microsoft.com/office/drawing/2014/main" id="{9CA8291A-8A23-C255-3E5A-4992A361F39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EF8596D1-8C29-2547-B237-2185556ADDCF}" type="slidenum">
              <a:rPr lang="en-US" altLang="en-US" sz="1200" smtClean="0">
                <a:latin typeface="Verdana" panose="020B0604030504040204" pitchFamily="34" charset="0"/>
              </a:rPr>
              <a:pPr>
                <a:spcBef>
                  <a:spcPct val="0"/>
                </a:spcBef>
                <a:buFontTx/>
                <a:buNone/>
              </a:pPr>
              <a:t>79</a:t>
            </a:fld>
            <a:endParaRPr lang="en-US" altLang="en-US" sz="1200">
              <a:latin typeface="Verdana" panose="020B0604030504040204" pitchFamily="34" charset="0"/>
            </a:endParaRPr>
          </a:p>
        </p:txBody>
      </p:sp>
    </p:spTree>
    <p:extLst>
      <p:ext uri="{BB962C8B-B14F-4D97-AF65-F5344CB8AC3E}">
        <p14:creationId xmlns:p14="http://schemas.microsoft.com/office/powerpoint/2010/main" val="4267144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D2740653-6137-925C-E6AE-FAB878BED17B}"/>
              </a:ext>
            </a:extLst>
          </p:cNvPr>
          <p:cNvSpPr>
            <a:spLocks noGrp="1" noChangeArrowheads="1"/>
          </p:cNvSpPr>
          <p:nvPr>
            <p:ph type="title"/>
          </p:nvPr>
        </p:nvSpPr>
        <p:spPr/>
        <p:txBody>
          <a:bodyPr/>
          <a:lstStyle/>
          <a:p>
            <a:r>
              <a:rPr lang="en-US" altLang="en-US"/>
              <a:t>Where there is a right to pollute</a:t>
            </a:r>
            <a:br>
              <a:rPr lang="en-US" altLang="en-US"/>
            </a:br>
            <a:r>
              <a:rPr lang="en-US" altLang="en-US" sz="1800">
                <a:solidFill>
                  <a:schemeClr val="tx1"/>
                </a:solidFill>
              </a:rPr>
              <a:t>Polluter emits pollution into river where 4 downstream people 2-5 suffer from it</a:t>
            </a:r>
          </a:p>
        </p:txBody>
      </p:sp>
      <p:graphicFrame>
        <p:nvGraphicFramePr>
          <p:cNvPr id="6" name="Table 6">
            <a:extLst>
              <a:ext uri="{FF2B5EF4-FFF2-40B4-BE49-F238E27FC236}">
                <a16:creationId xmlns:a16="http://schemas.microsoft.com/office/drawing/2014/main" id="{4088E5F9-2F8B-3194-7219-30B87647D64C}"/>
              </a:ext>
            </a:extLst>
          </p:cNvPr>
          <p:cNvGraphicFramePr>
            <a:graphicFrameLocks noGrp="1"/>
          </p:cNvGraphicFramePr>
          <p:nvPr>
            <p:ph idx="1"/>
          </p:nvPr>
        </p:nvGraphicFramePr>
        <p:xfrm>
          <a:off x="457200" y="1600200"/>
          <a:ext cx="8229600" cy="296704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80">
                <a:tc>
                  <a:txBody>
                    <a:bodyPr/>
                    <a:lstStyle/>
                    <a:p>
                      <a:endParaRPr lang="en-US" sz="1800" dirty="0"/>
                    </a:p>
                  </a:txBody>
                  <a:tcPr marT="45725" marB="45725"/>
                </a:tc>
                <a:tc>
                  <a:txBody>
                    <a:bodyPr/>
                    <a:lstStyle/>
                    <a:p>
                      <a:endParaRPr lang="en-US" sz="1800" dirty="0">
                        <a:solidFill>
                          <a:srgbClr val="C00000"/>
                        </a:solidFill>
                      </a:endParaRPr>
                    </a:p>
                  </a:txBody>
                  <a:tcPr marT="45725" marB="45725"/>
                </a:tc>
                <a:tc>
                  <a:txBody>
                    <a:bodyPr/>
                    <a:lstStyle/>
                    <a:p>
                      <a:r>
                        <a:rPr lang="en-US" sz="1800" dirty="0">
                          <a:solidFill>
                            <a:srgbClr val="C00000"/>
                          </a:solidFill>
                        </a:rPr>
                        <a:t>Benefit</a:t>
                      </a:r>
                    </a:p>
                  </a:txBody>
                  <a:tcPr marT="45725" marB="45725"/>
                </a:tc>
                <a:tc>
                  <a:txBody>
                    <a:bodyPr/>
                    <a:lstStyle/>
                    <a:p>
                      <a:r>
                        <a:rPr lang="en-US" sz="1800" dirty="0">
                          <a:solidFill>
                            <a:srgbClr val="C00000"/>
                          </a:solidFill>
                        </a:rPr>
                        <a:t>Cost</a:t>
                      </a:r>
                    </a:p>
                  </a:txBody>
                  <a:tcPr marT="45725" marB="45725"/>
                </a:tc>
                <a:tc>
                  <a:txBody>
                    <a:bodyPr/>
                    <a:lstStyle/>
                    <a:p>
                      <a:endParaRPr lang="en-US" sz="1800"/>
                    </a:p>
                  </a:txBody>
                  <a:tcPr marT="45725" marB="45725"/>
                </a:tc>
                <a:extLst>
                  <a:ext uri="{0D108BD9-81ED-4DB2-BD59-A6C34878D82A}">
                    <a16:rowId xmlns:a16="http://schemas.microsoft.com/office/drawing/2014/main" val="10000"/>
                  </a:ext>
                </a:extLst>
              </a:tr>
              <a:tr h="370880">
                <a:tc>
                  <a:txBody>
                    <a:bodyPr/>
                    <a:lstStyle/>
                    <a:p>
                      <a:endParaRPr lang="en-US" sz="1800"/>
                    </a:p>
                  </a:txBody>
                  <a:tcPr marT="45725" marB="45725"/>
                </a:tc>
                <a:tc>
                  <a:txBody>
                    <a:bodyPr/>
                    <a:lstStyle/>
                    <a:p>
                      <a:r>
                        <a:rPr lang="en-US" sz="1800" dirty="0"/>
                        <a:t>Polluter</a:t>
                      </a:r>
                    </a:p>
                  </a:txBody>
                  <a:tcPr marT="45725" marB="45725"/>
                </a:tc>
                <a:tc>
                  <a:txBody>
                    <a:bodyPr/>
                    <a:lstStyle/>
                    <a:p>
                      <a:r>
                        <a:rPr lang="en-US" sz="1800" dirty="0"/>
                        <a:t>10</a:t>
                      </a:r>
                    </a:p>
                  </a:txBody>
                  <a:tcPr marT="45725" marB="45725"/>
                </a:tc>
                <a:tc>
                  <a:txBody>
                    <a:bodyPr/>
                    <a:lstStyle/>
                    <a:p>
                      <a:r>
                        <a:rPr lang="en-US" sz="1800" dirty="0"/>
                        <a:t>5</a:t>
                      </a:r>
                    </a:p>
                  </a:txBody>
                  <a:tcPr marT="45725" marB="45725"/>
                </a:tc>
                <a:tc>
                  <a:txBody>
                    <a:bodyPr/>
                    <a:lstStyle/>
                    <a:p>
                      <a:endParaRPr lang="en-US" sz="1800"/>
                    </a:p>
                  </a:txBody>
                  <a:tcPr marT="45725" marB="45725"/>
                </a:tc>
                <a:extLst>
                  <a:ext uri="{0D108BD9-81ED-4DB2-BD59-A6C34878D82A}">
                    <a16:rowId xmlns:a16="http://schemas.microsoft.com/office/drawing/2014/main" val="10001"/>
                  </a:ext>
                </a:extLst>
              </a:tr>
              <a:tr h="370880">
                <a:tc>
                  <a:txBody>
                    <a:bodyPr/>
                    <a:lstStyle/>
                    <a:p>
                      <a:endParaRPr lang="en-US" sz="1800"/>
                    </a:p>
                  </a:txBody>
                  <a:tcPr marT="45725" marB="45725"/>
                </a:tc>
                <a:tc>
                  <a:txBody>
                    <a:bodyPr/>
                    <a:lstStyle/>
                    <a:p>
                      <a:r>
                        <a:rPr lang="en-US" sz="1800" dirty="0"/>
                        <a:t>1</a:t>
                      </a:r>
                    </a:p>
                  </a:txBody>
                  <a:tcPr marT="45725" marB="45725"/>
                </a:tc>
                <a:tc>
                  <a:txBody>
                    <a:bodyPr/>
                    <a:lstStyle/>
                    <a:p>
                      <a:endParaRPr lang="en-US" sz="1800" dirty="0"/>
                    </a:p>
                  </a:txBody>
                  <a:tcPr marT="45725" marB="45725"/>
                </a:tc>
                <a:tc>
                  <a:txBody>
                    <a:bodyPr/>
                    <a:lstStyle/>
                    <a:p>
                      <a:r>
                        <a:rPr lang="en-US" sz="1800" dirty="0"/>
                        <a:t>5</a:t>
                      </a:r>
                    </a:p>
                  </a:txBody>
                  <a:tcPr marT="45725" marB="45725"/>
                </a:tc>
                <a:tc>
                  <a:txBody>
                    <a:bodyPr/>
                    <a:lstStyle/>
                    <a:p>
                      <a:endParaRPr lang="en-US" sz="1800"/>
                    </a:p>
                  </a:txBody>
                  <a:tcPr marT="45725" marB="45725"/>
                </a:tc>
                <a:extLst>
                  <a:ext uri="{0D108BD9-81ED-4DB2-BD59-A6C34878D82A}">
                    <a16:rowId xmlns:a16="http://schemas.microsoft.com/office/drawing/2014/main" val="10002"/>
                  </a:ext>
                </a:extLst>
              </a:tr>
              <a:tr h="370880">
                <a:tc>
                  <a:txBody>
                    <a:bodyPr/>
                    <a:lstStyle/>
                    <a:p>
                      <a:endParaRPr lang="en-US" sz="1800"/>
                    </a:p>
                  </a:txBody>
                  <a:tcPr marT="45725" marB="45725"/>
                </a:tc>
                <a:tc>
                  <a:txBody>
                    <a:bodyPr/>
                    <a:lstStyle/>
                    <a:p>
                      <a:r>
                        <a:rPr lang="en-US" sz="1800" dirty="0"/>
                        <a:t>2</a:t>
                      </a:r>
                    </a:p>
                  </a:txBody>
                  <a:tcPr marT="45725" marB="45725"/>
                </a:tc>
                <a:tc>
                  <a:txBody>
                    <a:bodyPr/>
                    <a:lstStyle/>
                    <a:p>
                      <a:endParaRPr lang="en-US" sz="1800"/>
                    </a:p>
                  </a:txBody>
                  <a:tcPr marT="45725" marB="45725"/>
                </a:tc>
                <a:tc>
                  <a:txBody>
                    <a:bodyPr/>
                    <a:lstStyle/>
                    <a:p>
                      <a:r>
                        <a:rPr lang="en-US" sz="1800" dirty="0"/>
                        <a:t>5</a:t>
                      </a:r>
                    </a:p>
                  </a:txBody>
                  <a:tcPr marT="45725" marB="45725"/>
                </a:tc>
                <a:tc>
                  <a:txBody>
                    <a:bodyPr/>
                    <a:lstStyle/>
                    <a:p>
                      <a:endParaRPr lang="en-US" sz="1800"/>
                    </a:p>
                  </a:txBody>
                  <a:tcPr marT="45725" marB="45725"/>
                </a:tc>
                <a:extLst>
                  <a:ext uri="{0D108BD9-81ED-4DB2-BD59-A6C34878D82A}">
                    <a16:rowId xmlns:a16="http://schemas.microsoft.com/office/drawing/2014/main" val="10003"/>
                  </a:ext>
                </a:extLst>
              </a:tr>
              <a:tr h="370880">
                <a:tc>
                  <a:txBody>
                    <a:bodyPr/>
                    <a:lstStyle/>
                    <a:p>
                      <a:endParaRPr lang="en-US" sz="1800"/>
                    </a:p>
                  </a:txBody>
                  <a:tcPr marT="45725" marB="45725"/>
                </a:tc>
                <a:tc>
                  <a:txBody>
                    <a:bodyPr/>
                    <a:lstStyle/>
                    <a:p>
                      <a:r>
                        <a:rPr lang="en-US" sz="1800" dirty="0"/>
                        <a:t>3</a:t>
                      </a:r>
                    </a:p>
                  </a:txBody>
                  <a:tcPr marT="45725" marB="45725"/>
                </a:tc>
                <a:tc>
                  <a:txBody>
                    <a:bodyPr/>
                    <a:lstStyle/>
                    <a:p>
                      <a:endParaRPr lang="en-US" sz="1800"/>
                    </a:p>
                  </a:txBody>
                  <a:tcPr marT="45725" marB="45725"/>
                </a:tc>
                <a:tc>
                  <a:txBody>
                    <a:bodyPr/>
                    <a:lstStyle/>
                    <a:p>
                      <a:r>
                        <a:rPr lang="en-US" sz="1800" dirty="0"/>
                        <a:t>5</a:t>
                      </a:r>
                    </a:p>
                  </a:txBody>
                  <a:tcPr marT="45725" marB="45725"/>
                </a:tc>
                <a:tc>
                  <a:txBody>
                    <a:bodyPr/>
                    <a:lstStyle/>
                    <a:p>
                      <a:endParaRPr lang="en-US" sz="1800"/>
                    </a:p>
                  </a:txBody>
                  <a:tcPr marT="45725" marB="45725"/>
                </a:tc>
                <a:extLst>
                  <a:ext uri="{0D108BD9-81ED-4DB2-BD59-A6C34878D82A}">
                    <a16:rowId xmlns:a16="http://schemas.microsoft.com/office/drawing/2014/main" val="10004"/>
                  </a:ext>
                </a:extLst>
              </a:tr>
              <a:tr h="370880">
                <a:tc>
                  <a:txBody>
                    <a:bodyPr/>
                    <a:lstStyle/>
                    <a:p>
                      <a:endParaRPr lang="en-US" sz="1800"/>
                    </a:p>
                  </a:txBody>
                  <a:tcPr marT="45725" marB="45725"/>
                </a:tc>
                <a:tc>
                  <a:txBody>
                    <a:bodyPr/>
                    <a:lstStyle/>
                    <a:p>
                      <a:r>
                        <a:rPr lang="en-US" sz="1800" dirty="0"/>
                        <a:t>4</a:t>
                      </a:r>
                    </a:p>
                  </a:txBody>
                  <a:tcPr marT="45725" marB="45725"/>
                </a:tc>
                <a:tc>
                  <a:txBody>
                    <a:bodyPr/>
                    <a:lstStyle/>
                    <a:p>
                      <a:endParaRPr lang="en-US" sz="1800"/>
                    </a:p>
                  </a:txBody>
                  <a:tcPr marT="45725" marB="45725"/>
                </a:tc>
                <a:tc>
                  <a:txBody>
                    <a:bodyPr/>
                    <a:lstStyle/>
                    <a:p>
                      <a:r>
                        <a:rPr lang="en-US" sz="1800" dirty="0"/>
                        <a:t>5</a:t>
                      </a:r>
                    </a:p>
                  </a:txBody>
                  <a:tcPr marT="45725" marB="45725"/>
                </a:tc>
                <a:tc>
                  <a:txBody>
                    <a:bodyPr/>
                    <a:lstStyle/>
                    <a:p>
                      <a:endParaRPr lang="en-US" sz="1800"/>
                    </a:p>
                  </a:txBody>
                  <a:tcPr marT="45725" marB="45725"/>
                </a:tc>
                <a:extLst>
                  <a:ext uri="{0D108BD9-81ED-4DB2-BD59-A6C34878D82A}">
                    <a16:rowId xmlns:a16="http://schemas.microsoft.com/office/drawing/2014/main" val="10005"/>
                  </a:ext>
                </a:extLst>
              </a:tr>
              <a:tr h="370880">
                <a:tc>
                  <a:txBody>
                    <a:bodyPr/>
                    <a:lstStyle/>
                    <a:p>
                      <a:endParaRPr lang="en-US" sz="1800"/>
                    </a:p>
                  </a:txBody>
                  <a:tcPr marT="45725" marB="45725"/>
                </a:tc>
                <a:tc>
                  <a:txBody>
                    <a:bodyPr/>
                    <a:lstStyle/>
                    <a:p>
                      <a:r>
                        <a:rPr lang="en-US" sz="1800" dirty="0"/>
                        <a:t>5</a:t>
                      </a:r>
                    </a:p>
                  </a:txBody>
                  <a:tcPr marT="45725" marB="45725"/>
                </a:tc>
                <a:tc>
                  <a:txBody>
                    <a:bodyPr/>
                    <a:lstStyle/>
                    <a:p>
                      <a:endParaRPr lang="en-US" sz="1800"/>
                    </a:p>
                  </a:txBody>
                  <a:tcPr marT="45725" marB="45725"/>
                </a:tc>
                <a:tc>
                  <a:txBody>
                    <a:bodyPr/>
                    <a:lstStyle/>
                    <a:p>
                      <a:r>
                        <a:rPr lang="en-US" sz="1800" dirty="0"/>
                        <a:t>5</a:t>
                      </a:r>
                    </a:p>
                  </a:txBody>
                  <a:tcPr marT="45725" marB="45725"/>
                </a:tc>
                <a:tc>
                  <a:txBody>
                    <a:bodyPr/>
                    <a:lstStyle/>
                    <a:p>
                      <a:endParaRPr lang="en-US" sz="1800"/>
                    </a:p>
                  </a:txBody>
                  <a:tcPr marT="45725" marB="45725"/>
                </a:tc>
                <a:extLst>
                  <a:ext uri="{0D108BD9-81ED-4DB2-BD59-A6C34878D82A}">
                    <a16:rowId xmlns:a16="http://schemas.microsoft.com/office/drawing/2014/main" val="10006"/>
                  </a:ext>
                </a:extLst>
              </a:tr>
              <a:tr h="370880">
                <a:tc>
                  <a:txBody>
                    <a:bodyPr/>
                    <a:lstStyle/>
                    <a:p>
                      <a:r>
                        <a:rPr lang="en-US" sz="1800" dirty="0"/>
                        <a:t>Total</a:t>
                      </a:r>
                    </a:p>
                  </a:txBody>
                  <a:tcPr marT="45725" marB="45725"/>
                </a:tc>
                <a:tc>
                  <a:txBody>
                    <a:bodyPr/>
                    <a:lstStyle/>
                    <a:p>
                      <a:endParaRPr lang="en-US" sz="1800"/>
                    </a:p>
                  </a:txBody>
                  <a:tcPr marT="45725" marB="45725"/>
                </a:tc>
                <a:tc>
                  <a:txBody>
                    <a:bodyPr/>
                    <a:lstStyle/>
                    <a:p>
                      <a:r>
                        <a:rPr lang="en-US" sz="1800" dirty="0"/>
                        <a:t>10</a:t>
                      </a:r>
                    </a:p>
                  </a:txBody>
                  <a:tcPr marT="45725" marB="45725"/>
                </a:tc>
                <a:tc>
                  <a:txBody>
                    <a:bodyPr/>
                    <a:lstStyle/>
                    <a:p>
                      <a:r>
                        <a:rPr lang="en-US" sz="1800" dirty="0"/>
                        <a:t>30</a:t>
                      </a:r>
                    </a:p>
                  </a:txBody>
                  <a:tcPr marT="45725" marB="45725"/>
                </a:tc>
                <a:tc>
                  <a:txBody>
                    <a:bodyPr/>
                    <a:lstStyle/>
                    <a:p>
                      <a:endParaRPr lang="en-US" sz="1800" dirty="0"/>
                    </a:p>
                  </a:txBody>
                  <a:tcPr marT="45725" marB="45725"/>
                </a:tc>
                <a:extLst>
                  <a:ext uri="{0D108BD9-81ED-4DB2-BD59-A6C34878D82A}">
                    <a16:rowId xmlns:a16="http://schemas.microsoft.com/office/drawing/2014/main" val="10007"/>
                  </a:ext>
                </a:extLst>
              </a:tr>
            </a:tbl>
          </a:graphicData>
        </a:graphic>
      </p:graphicFrame>
      <p:sp>
        <p:nvSpPr>
          <p:cNvPr id="58426" name="Slide Number Placeholder 3">
            <a:extLst>
              <a:ext uri="{FF2B5EF4-FFF2-40B4-BE49-F238E27FC236}">
                <a16:creationId xmlns:a16="http://schemas.microsoft.com/office/drawing/2014/main" id="{3B14080A-B57F-F83C-4711-F95BBAC3D32A}"/>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0FF36F4B-D530-C849-A2B7-391562D5ACF9}" type="slidenum">
              <a:rPr lang="en-US" altLang="en-US" sz="1200" smtClean="0">
                <a:latin typeface="Verdana" panose="020B0604030504040204" pitchFamily="34" charset="0"/>
              </a:rPr>
              <a:pPr>
                <a:spcBef>
                  <a:spcPct val="0"/>
                </a:spcBef>
                <a:buFontTx/>
                <a:buNone/>
              </a:pPr>
              <a:t>8</a:t>
            </a:fld>
            <a:endParaRPr lang="en-US" altLang="en-US" sz="1200">
              <a:latin typeface="Verdana" panose="020B0604030504040204" pitchFamily="34" charset="0"/>
            </a:endParaRPr>
          </a:p>
        </p:txBody>
      </p:sp>
      <p:sp>
        <p:nvSpPr>
          <p:cNvPr id="58427" name="TextBox 6">
            <a:extLst>
              <a:ext uri="{FF2B5EF4-FFF2-40B4-BE49-F238E27FC236}">
                <a16:creationId xmlns:a16="http://schemas.microsoft.com/office/drawing/2014/main" id="{5EED7297-04B9-1663-4EEC-D7B0D2078E02}"/>
              </a:ext>
            </a:extLst>
          </p:cNvPr>
          <p:cNvSpPr txBox="1">
            <a:spLocks noChangeArrowheads="1"/>
          </p:cNvSpPr>
          <p:nvPr/>
        </p:nvSpPr>
        <p:spPr bwMode="auto">
          <a:xfrm>
            <a:off x="1371600" y="4876800"/>
            <a:ext cx="61968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2800" dirty="0">
                <a:solidFill>
                  <a:srgbClr val="C00000"/>
                </a:solidFill>
                <a:latin typeface="Verdana" panose="020B0604030504040204" pitchFamily="34" charset="0"/>
              </a:rPr>
              <a:t>What’s the </a:t>
            </a:r>
            <a:r>
              <a:rPr lang="en-US" altLang="en-US" sz="2800" dirty="0" err="1">
                <a:solidFill>
                  <a:srgbClr val="C00000"/>
                </a:solidFill>
                <a:latin typeface="Verdana" panose="020B0604030504040204" pitchFamily="34" charset="0"/>
              </a:rPr>
              <a:t>Coasian</a:t>
            </a:r>
            <a:r>
              <a:rPr lang="en-US" altLang="en-US" sz="2800" dirty="0">
                <a:solidFill>
                  <a:srgbClr val="C00000"/>
                </a:solidFill>
                <a:latin typeface="Verdana" panose="020B0604030504040204" pitchFamily="34" charset="0"/>
              </a:rPr>
              <a:t> bargain here </a:t>
            </a:r>
          </a:p>
          <a:p>
            <a:pPr>
              <a:spcBef>
                <a:spcPct val="0"/>
              </a:spcBef>
              <a:buFontTx/>
              <a:buNone/>
            </a:pPr>
            <a:r>
              <a:rPr lang="en-US" altLang="en-US" sz="2800" dirty="0">
                <a:solidFill>
                  <a:srgbClr val="C00000"/>
                </a:solidFill>
                <a:latin typeface="Verdana" panose="020B0604030504040204" pitchFamily="34" charset="0"/>
              </a:rPr>
              <a:t>if there’s no liability for pollution</a:t>
            </a:r>
          </a:p>
        </p:txBody>
      </p:sp>
    </p:spTree>
    <p:extLst>
      <p:ext uri="{BB962C8B-B14F-4D97-AF65-F5344CB8AC3E}">
        <p14:creationId xmlns:p14="http://schemas.microsoft.com/office/powerpoint/2010/main" val="30990852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97E4C-4D30-03AD-AA44-B2C4C66B35AA}"/>
              </a:ext>
            </a:extLst>
          </p:cNvPr>
          <p:cNvSpPr>
            <a:spLocks noGrp="1"/>
          </p:cNvSpPr>
          <p:nvPr>
            <p:ph type="title"/>
          </p:nvPr>
        </p:nvSpPr>
        <p:spPr/>
        <p:txBody>
          <a:bodyPr/>
          <a:lstStyle/>
          <a:p>
            <a:pPr>
              <a:defRPr/>
            </a:pPr>
            <a:r>
              <a:rPr lang="en-US" dirty="0">
                <a:solidFill>
                  <a:srgbClr val="000000"/>
                </a:solidFill>
                <a:ea typeface="+mj-ea"/>
                <a:cs typeface="+mj-cs"/>
              </a:rPr>
              <a:t>Ricketts v. </a:t>
            </a:r>
            <a:r>
              <a:rPr lang="en-US" dirty="0" err="1">
                <a:solidFill>
                  <a:srgbClr val="000000"/>
                </a:solidFill>
                <a:ea typeface="+mj-ea"/>
                <a:cs typeface="+mj-cs"/>
              </a:rPr>
              <a:t>Scothorn</a:t>
            </a:r>
            <a:endParaRPr lang="en-US" dirty="0">
              <a:solidFill>
                <a:srgbClr val="000000"/>
              </a:solidFill>
              <a:ea typeface="+mj-ea"/>
              <a:cs typeface="+mj-cs"/>
            </a:endParaRPr>
          </a:p>
        </p:txBody>
      </p:sp>
      <p:sp>
        <p:nvSpPr>
          <p:cNvPr id="66562" name="Content Placeholder 2">
            <a:extLst>
              <a:ext uri="{FF2B5EF4-FFF2-40B4-BE49-F238E27FC236}">
                <a16:creationId xmlns:a16="http://schemas.microsoft.com/office/drawing/2014/main" id="{4C0E7273-4F18-BD6E-B281-1EDC35A34028}"/>
              </a:ext>
            </a:extLst>
          </p:cNvPr>
          <p:cNvSpPr>
            <a:spLocks noGrp="1" noChangeArrowheads="1"/>
          </p:cNvSpPr>
          <p:nvPr>
            <p:ph idx="1"/>
          </p:nvPr>
        </p:nvSpPr>
        <p:spPr/>
        <p:txBody>
          <a:bodyPr/>
          <a:lstStyle/>
          <a:p>
            <a:endParaRPr lang="en-US" altLang="en-US"/>
          </a:p>
          <a:p>
            <a:r>
              <a:rPr lang="en-US" altLang="en-US">
                <a:solidFill>
                  <a:srgbClr val="C00000"/>
                </a:solidFill>
              </a:rPr>
              <a:t>Was there reliance by Scothorn?</a:t>
            </a:r>
          </a:p>
        </p:txBody>
      </p:sp>
      <p:sp>
        <p:nvSpPr>
          <p:cNvPr id="66563" name="Slide Number Placeholder 3">
            <a:extLst>
              <a:ext uri="{FF2B5EF4-FFF2-40B4-BE49-F238E27FC236}">
                <a16:creationId xmlns:a16="http://schemas.microsoft.com/office/drawing/2014/main" id="{FD43E6CA-4F94-F7C2-CF61-06438746463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87EA058E-7372-734F-84C1-F5FECA705E33}" type="slidenum">
              <a:rPr lang="en-US" altLang="en-US" sz="1200" smtClean="0">
                <a:latin typeface="Verdana" panose="020B0604030504040204" pitchFamily="34" charset="0"/>
              </a:rPr>
              <a:pPr>
                <a:spcBef>
                  <a:spcPct val="0"/>
                </a:spcBef>
                <a:buFontTx/>
                <a:buNone/>
              </a:pPr>
              <a:t>80</a:t>
            </a:fld>
            <a:endParaRPr lang="en-US" altLang="en-US" sz="1200">
              <a:latin typeface="Verdana" panose="020B0604030504040204" pitchFamily="34" charset="0"/>
            </a:endParaRPr>
          </a:p>
        </p:txBody>
      </p:sp>
    </p:spTree>
    <p:extLst>
      <p:ext uri="{BB962C8B-B14F-4D97-AF65-F5344CB8AC3E}">
        <p14:creationId xmlns:p14="http://schemas.microsoft.com/office/powerpoint/2010/main" val="12705638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7DC70-AD04-A1DE-3A37-F4E272611EB1}"/>
              </a:ext>
            </a:extLst>
          </p:cNvPr>
          <p:cNvSpPr>
            <a:spLocks noGrp="1"/>
          </p:cNvSpPr>
          <p:nvPr>
            <p:ph type="title"/>
          </p:nvPr>
        </p:nvSpPr>
        <p:spPr/>
        <p:txBody>
          <a:bodyPr/>
          <a:lstStyle/>
          <a:p>
            <a:pPr>
              <a:defRPr/>
            </a:pPr>
            <a:r>
              <a:rPr lang="en-US" dirty="0">
                <a:solidFill>
                  <a:srgbClr val="000000"/>
                </a:solidFill>
                <a:ea typeface="+mj-ea"/>
                <a:cs typeface="+mj-cs"/>
              </a:rPr>
              <a:t>Ricketts v. </a:t>
            </a:r>
            <a:r>
              <a:rPr lang="en-US" dirty="0" err="1">
                <a:solidFill>
                  <a:srgbClr val="000000"/>
                </a:solidFill>
                <a:ea typeface="+mj-ea"/>
                <a:cs typeface="+mj-cs"/>
              </a:rPr>
              <a:t>Scothorn</a:t>
            </a:r>
            <a:endParaRPr lang="en-US" dirty="0">
              <a:solidFill>
                <a:srgbClr val="000000"/>
              </a:solidFill>
              <a:ea typeface="+mj-ea"/>
              <a:cs typeface="+mj-cs"/>
            </a:endParaRPr>
          </a:p>
        </p:txBody>
      </p:sp>
      <p:sp>
        <p:nvSpPr>
          <p:cNvPr id="67586" name="Content Placeholder 2">
            <a:extLst>
              <a:ext uri="{FF2B5EF4-FFF2-40B4-BE49-F238E27FC236}">
                <a16:creationId xmlns:a16="http://schemas.microsoft.com/office/drawing/2014/main" id="{D22A15B1-023D-EDAD-A5BB-B922F1F29101}"/>
              </a:ext>
            </a:extLst>
          </p:cNvPr>
          <p:cNvSpPr>
            <a:spLocks noGrp="1" noChangeArrowheads="1"/>
          </p:cNvSpPr>
          <p:nvPr>
            <p:ph idx="1"/>
          </p:nvPr>
        </p:nvSpPr>
        <p:spPr/>
        <p:txBody>
          <a:bodyPr/>
          <a:lstStyle/>
          <a:p>
            <a:endParaRPr lang="en-US" altLang="en-US"/>
          </a:p>
          <a:p>
            <a:r>
              <a:rPr lang="en-US" altLang="en-US"/>
              <a:t>Was there reliance by Scothorn?</a:t>
            </a:r>
          </a:p>
          <a:p>
            <a:pPr marL="469900" lvl="1" indent="-469900">
              <a:buFont typeface="Wingdings" pitchFamily="2" charset="2"/>
              <a:buChar char="o"/>
            </a:pPr>
            <a:r>
              <a:rPr lang="en-US" altLang="en-US">
                <a:solidFill>
                  <a:srgbClr val="CC0000"/>
                </a:solidFill>
              </a:rPr>
              <a:t>“Having intentionally influenced the plaintiff to alter her position for the worse … it would be grossly inequitable to permit … the executor … to resist payment”</a:t>
            </a:r>
          </a:p>
          <a:p>
            <a:endParaRPr lang="en-US" altLang="en-US">
              <a:solidFill>
                <a:schemeClr val="accent2"/>
              </a:solidFill>
            </a:endParaRPr>
          </a:p>
        </p:txBody>
      </p:sp>
      <p:sp>
        <p:nvSpPr>
          <p:cNvPr id="67587" name="Slide Number Placeholder 3">
            <a:extLst>
              <a:ext uri="{FF2B5EF4-FFF2-40B4-BE49-F238E27FC236}">
                <a16:creationId xmlns:a16="http://schemas.microsoft.com/office/drawing/2014/main" id="{2D2B3018-914B-87D3-AF54-2B2CEFE017C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462AAB6A-4AAA-5A41-B727-2195DD8E5FB3}" type="slidenum">
              <a:rPr lang="en-US" altLang="en-US" sz="1200" smtClean="0">
                <a:latin typeface="Verdana" panose="020B0604030504040204" pitchFamily="34" charset="0"/>
              </a:rPr>
              <a:pPr>
                <a:spcBef>
                  <a:spcPct val="0"/>
                </a:spcBef>
                <a:buFontTx/>
                <a:buNone/>
              </a:pPr>
              <a:t>81</a:t>
            </a:fld>
            <a:endParaRPr lang="en-US" altLang="en-US" sz="1200">
              <a:latin typeface="Verdana" panose="020B0604030504040204" pitchFamily="34" charset="0"/>
            </a:endParaRPr>
          </a:p>
        </p:txBody>
      </p:sp>
    </p:spTree>
    <p:extLst>
      <p:ext uri="{BB962C8B-B14F-4D97-AF65-F5344CB8AC3E}">
        <p14:creationId xmlns:p14="http://schemas.microsoft.com/office/powerpoint/2010/main" val="21885369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BA4A3-4B4C-AA94-B53E-3E19CD1D7332}"/>
              </a:ext>
            </a:extLst>
          </p:cNvPr>
          <p:cNvSpPr>
            <a:spLocks noGrp="1"/>
          </p:cNvSpPr>
          <p:nvPr>
            <p:ph type="title"/>
          </p:nvPr>
        </p:nvSpPr>
        <p:spPr/>
        <p:txBody>
          <a:bodyPr/>
          <a:lstStyle/>
          <a:p>
            <a:pPr>
              <a:defRPr/>
            </a:pPr>
            <a:r>
              <a:rPr lang="en-US" dirty="0">
                <a:solidFill>
                  <a:srgbClr val="000000"/>
                </a:solidFill>
                <a:ea typeface="+mj-ea"/>
                <a:cs typeface="+mj-cs"/>
              </a:rPr>
              <a:t>Ricketts v. </a:t>
            </a:r>
            <a:r>
              <a:rPr lang="en-US" dirty="0" err="1">
                <a:solidFill>
                  <a:srgbClr val="000000"/>
                </a:solidFill>
                <a:ea typeface="+mj-ea"/>
                <a:cs typeface="+mj-cs"/>
              </a:rPr>
              <a:t>Scothorn</a:t>
            </a:r>
            <a:endParaRPr lang="en-US" dirty="0">
              <a:solidFill>
                <a:srgbClr val="000000"/>
              </a:solidFill>
              <a:ea typeface="+mj-ea"/>
              <a:cs typeface="+mj-cs"/>
            </a:endParaRPr>
          </a:p>
        </p:txBody>
      </p:sp>
      <p:sp>
        <p:nvSpPr>
          <p:cNvPr id="68610" name="Content Placeholder 2">
            <a:extLst>
              <a:ext uri="{FF2B5EF4-FFF2-40B4-BE49-F238E27FC236}">
                <a16:creationId xmlns:a16="http://schemas.microsoft.com/office/drawing/2014/main" id="{09331024-4518-19D8-4377-1152B2E8E11E}"/>
              </a:ext>
            </a:extLst>
          </p:cNvPr>
          <p:cNvSpPr>
            <a:spLocks noGrp="1" noChangeArrowheads="1"/>
          </p:cNvSpPr>
          <p:nvPr>
            <p:ph idx="1"/>
          </p:nvPr>
        </p:nvSpPr>
        <p:spPr/>
        <p:txBody>
          <a:bodyPr/>
          <a:lstStyle/>
          <a:p>
            <a:endParaRPr lang="en-US" altLang="en-US" dirty="0"/>
          </a:p>
          <a:p>
            <a:r>
              <a:rPr lang="en-US" altLang="en-US" dirty="0"/>
              <a:t>Was there reliance by </a:t>
            </a:r>
            <a:r>
              <a:rPr lang="en-US" altLang="en-US" dirty="0" err="1"/>
              <a:t>Scothorn</a:t>
            </a:r>
            <a:r>
              <a:rPr lang="en-US" altLang="en-US" dirty="0"/>
              <a:t>?</a:t>
            </a:r>
          </a:p>
          <a:p>
            <a:pPr marL="469900" lvl="1" indent="-469900">
              <a:buFont typeface="Wingdings" pitchFamily="2" charset="2"/>
              <a:buChar char="o"/>
            </a:pPr>
            <a:r>
              <a:rPr lang="en-US" altLang="en-US" dirty="0"/>
              <a:t>“Having intentionally influenced the plaintiff to alter her position for the worse … it would be grossly inequitable to permit … the executor … to resist payment”</a:t>
            </a:r>
          </a:p>
          <a:p>
            <a:pPr marL="469900" lvl="1" indent="-469900">
              <a:buFont typeface="Wingdings" pitchFamily="2" charset="2"/>
              <a:buChar char="o"/>
            </a:pPr>
            <a:r>
              <a:rPr lang="en-US" altLang="en-US" dirty="0">
                <a:solidFill>
                  <a:srgbClr val="CC0000"/>
                </a:solidFill>
              </a:rPr>
              <a:t>Does Kirksey require reconsideration?</a:t>
            </a:r>
          </a:p>
          <a:p>
            <a:endParaRPr lang="en-US" altLang="en-US" dirty="0">
              <a:solidFill>
                <a:schemeClr val="accent2"/>
              </a:solidFill>
            </a:endParaRPr>
          </a:p>
        </p:txBody>
      </p:sp>
      <p:sp>
        <p:nvSpPr>
          <p:cNvPr id="68611" name="Slide Number Placeholder 3">
            <a:extLst>
              <a:ext uri="{FF2B5EF4-FFF2-40B4-BE49-F238E27FC236}">
                <a16:creationId xmlns:a16="http://schemas.microsoft.com/office/drawing/2014/main" id="{ABBC48A4-2A6D-5E27-8B04-DDD5ADA61CF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3DB6C81F-20EC-DD44-BC46-F86369E64C4A}" type="slidenum">
              <a:rPr lang="en-US" altLang="en-US" sz="1200" smtClean="0">
                <a:latin typeface="Verdana" panose="020B0604030504040204" pitchFamily="34" charset="0"/>
              </a:rPr>
              <a:pPr>
                <a:spcBef>
                  <a:spcPct val="0"/>
                </a:spcBef>
                <a:buFontTx/>
                <a:buNone/>
              </a:pPr>
              <a:t>82</a:t>
            </a:fld>
            <a:endParaRPr lang="en-US" altLang="en-US" sz="1200">
              <a:latin typeface="Verdana" panose="020B0604030504040204" pitchFamily="34" charset="0"/>
            </a:endParaRPr>
          </a:p>
        </p:txBody>
      </p:sp>
    </p:spTree>
    <p:extLst>
      <p:ext uri="{BB962C8B-B14F-4D97-AF65-F5344CB8AC3E}">
        <p14:creationId xmlns:p14="http://schemas.microsoft.com/office/powerpoint/2010/main" val="5623246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51EEB-E023-7907-45ED-1D686130EF16}"/>
              </a:ext>
            </a:extLst>
          </p:cNvPr>
          <p:cNvSpPr>
            <a:spLocks noGrp="1"/>
          </p:cNvSpPr>
          <p:nvPr>
            <p:ph type="title"/>
          </p:nvPr>
        </p:nvSpPr>
        <p:spPr/>
        <p:txBody>
          <a:bodyPr/>
          <a:lstStyle/>
          <a:p>
            <a:pPr>
              <a:defRPr/>
            </a:pPr>
            <a:r>
              <a:rPr lang="en-US" dirty="0">
                <a:solidFill>
                  <a:schemeClr val="tx1"/>
                </a:solidFill>
                <a:ea typeface="+mj-ea"/>
                <a:cs typeface="+mj-cs"/>
              </a:rPr>
              <a:t>Family promises</a:t>
            </a:r>
          </a:p>
        </p:txBody>
      </p:sp>
      <p:sp>
        <p:nvSpPr>
          <p:cNvPr id="69634" name="Content Placeholder 2">
            <a:extLst>
              <a:ext uri="{FF2B5EF4-FFF2-40B4-BE49-F238E27FC236}">
                <a16:creationId xmlns:a16="http://schemas.microsoft.com/office/drawing/2014/main" id="{95845D82-A0FB-6F6D-1ED6-AAEC0477CE62}"/>
              </a:ext>
            </a:extLst>
          </p:cNvPr>
          <p:cNvSpPr>
            <a:spLocks noGrp="1" noChangeArrowheads="1"/>
          </p:cNvSpPr>
          <p:nvPr>
            <p:ph idx="1"/>
          </p:nvPr>
        </p:nvSpPr>
        <p:spPr/>
        <p:txBody>
          <a:bodyPr/>
          <a:lstStyle/>
          <a:p>
            <a:endParaRPr lang="en-US" altLang="en-US">
              <a:solidFill>
                <a:srgbClr val="B90000"/>
              </a:solidFill>
            </a:endParaRPr>
          </a:p>
          <a:p>
            <a:r>
              <a:rPr lang="en-US" altLang="en-US">
                <a:solidFill>
                  <a:srgbClr val="B90000"/>
                </a:solidFill>
              </a:rPr>
              <a:t>Why might a promisor want to incur legal liability?</a:t>
            </a:r>
          </a:p>
          <a:p>
            <a:endParaRPr lang="en-US" altLang="en-US">
              <a:solidFill>
                <a:srgbClr val="B90000"/>
              </a:solidFill>
            </a:endParaRPr>
          </a:p>
          <a:p>
            <a:endParaRPr lang="en-US" altLang="en-US"/>
          </a:p>
        </p:txBody>
      </p:sp>
      <p:sp>
        <p:nvSpPr>
          <p:cNvPr id="69635" name="Slide Number Placeholder 3">
            <a:extLst>
              <a:ext uri="{FF2B5EF4-FFF2-40B4-BE49-F238E27FC236}">
                <a16:creationId xmlns:a16="http://schemas.microsoft.com/office/drawing/2014/main" id="{3DFAABCC-E52F-FC88-FC9E-7B3A76EBB35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D24AE688-D01B-E846-83B5-8EDA66CBF568}" type="slidenum">
              <a:rPr lang="en-US" altLang="en-US" sz="1200" smtClean="0">
                <a:latin typeface="Verdana" panose="020B0604030504040204" pitchFamily="34" charset="0"/>
              </a:rPr>
              <a:pPr>
                <a:spcBef>
                  <a:spcPct val="0"/>
                </a:spcBef>
                <a:buFontTx/>
                <a:buNone/>
              </a:pPr>
              <a:t>83</a:t>
            </a:fld>
            <a:endParaRPr lang="en-US" altLang="en-US" sz="1200">
              <a:latin typeface="Verdana" panose="020B0604030504040204" pitchFamily="34" charset="0"/>
            </a:endParaRPr>
          </a:p>
        </p:txBody>
      </p:sp>
    </p:spTree>
    <p:extLst>
      <p:ext uri="{BB962C8B-B14F-4D97-AF65-F5344CB8AC3E}">
        <p14:creationId xmlns:p14="http://schemas.microsoft.com/office/powerpoint/2010/main" val="8662708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6B691-26BD-AE90-9D8E-182AD0DFE7EA}"/>
              </a:ext>
            </a:extLst>
          </p:cNvPr>
          <p:cNvSpPr>
            <a:spLocks noGrp="1"/>
          </p:cNvSpPr>
          <p:nvPr>
            <p:ph type="title"/>
          </p:nvPr>
        </p:nvSpPr>
        <p:spPr/>
        <p:txBody>
          <a:bodyPr/>
          <a:lstStyle/>
          <a:p>
            <a:pPr>
              <a:defRPr/>
            </a:pPr>
            <a:r>
              <a:rPr lang="en-US" dirty="0">
                <a:solidFill>
                  <a:schemeClr val="tx1"/>
                </a:solidFill>
                <a:ea typeface="+mj-ea"/>
                <a:cs typeface="+mj-cs"/>
              </a:rPr>
              <a:t>Family promises</a:t>
            </a:r>
          </a:p>
        </p:txBody>
      </p:sp>
      <p:sp>
        <p:nvSpPr>
          <p:cNvPr id="70658" name="Content Placeholder 2">
            <a:extLst>
              <a:ext uri="{FF2B5EF4-FFF2-40B4-BE49-F238E27FC236}">
                <a16:creationId xmlns:a16="http://schemas.microsoft.com/office/drawing/2014/main" id="{B49624DC-929E-8D4C-42FC-55CC630120B9}"/>
              </a:ext>
            </a:extLst>
          </p:cNvPr>
          <p:cNvSpPr>
            <a:spLocks noGrp="1" noChangeArrowheads="1"/>
          </p:cNvSpPr>
          <p:nvPr>
            <p:ph idx="1"/>
          </p:nvPr>
        </p:nvSpPr>
        <p:spPr/>
        <p:txBody>
          <a:bodyPr/>
          <a:lstStyle/>
          <a:p>
            <a:endParaRPr lang="en-US" altLang="en-US">
              <a:solidFill>
                <a:srgbClr val="B90000"/>
              </a:solidFill>
            </a:endParaRPr>
          </a:p>
          <a:p>
            <a:r>
              <a:rPr lang="en-US" altLang="en-US"/>
              <a:t>Why might a promisor want to incur legal liability?</a:t>
            </a:r>
          </a:p>
          <a:p>
            <a:endParaRPr lang="en-US" altLang="en-US">
              <a:solidFill>
                <a:srgbClr val="B90000"/>
              </a:solidFill>
            </a:endParaRPr>
          </a:p>
          <a:p>
            <a:r>
              <a:rPr lang="en-US" altLang="en-US">
                <a:solidFill>
                  <a:srgbClr val="B90000"/>
                </a:solidFill>
              </a:rPr>
              <a:t>And why might he not want to do so?</a:t>
            </a:r>
          </a:p>
          <a:p>
            <a:endParaRPr lang="en-US" altLang="en-US"/>
          </a:p>
        </p:txBody>
      </p:sp>
      <p:sp>
        <p:nvSpPr>
          <p:cNvPr id="70659" name="Slide Number Placeholder 3">
            <a:extLst>
              <a:ext uri="{FF2B5EF4-FFF2-40B4-BE49-F238E27FC236}">
                <a16:creationId xmlns:a16="http://schemas.microsoft.com/office/drawing/2014/main" id="{5AE7ABE5-E877-4CCE-C047-7E1DA2B1443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F927C9C7-1C9D-ED4D-A03C-7DD49AD113B2}" type="slidenum">
              <a:rPr lang="en-US" altLang="en-US" sz="1200" smtClean="0">
                <a:latin typeface="Verdana" panose="020B0604030504040204" pitchFamily="34" charset="0"/>
              </a:rPr>
              <a:pPr>
                <a:spcBef>
                  <a:spcPct val="0"/>
                </a:spcBef>
                <a:buFontTx/>
                <a:buNone/>
              </a:pPr>
              <a:t>84</a:t>
            </a:fld>
            <a:endParaRPr lang="en-US" altLang="en-US" sz="1200">
              <a:latin typeface="Verdana" panose="020B0604030504040204" pitchFamily="34" charset="0"/>
            </a:endParaRPr>
          </a:p>
        </p:txBody>
      </p:sp>
    </p:spTree>
    <p:extLst>
      <p:ext uri="{BB962C8B-B14F-4D97-AF65-F5344CB8AC3E}">
        <p14:creationId xmlns:p14="http://schemas.microsoft.com/office/powerpoint/2010/main" val="39357816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E493D-D1C2-428F-5511-7E4C89AE2CAF}"/>
              </a:ext>
            </a:extLst>
          </p:cNvPr>
          <p:cNvSpPr>
            <a:spLocks noGrp="1"/>
          </p:cNvSpPr>
          <p:nvPr>
            <p:ph type="title"/>
          </p:nvPr>
        </p:nvSpPr>
        <p:spPr/>
        <p:txBody>
          <a:bodyPr/>
          <a:lstStyle/>
          <a:p>
            <a:pPr>
              <a:defRPr/>
            </a:pPr>
            <a:r>
              <a:rPr lang="en-US" dirty="0">
                <a:solidFill>
                  <a:schemeClr val="tx1"/>
                </a:solidFill>
                <a:ea typeface="+mj-ea"/>
                <a:cs typeface="+mj-cs"/>
              </a:rPr>
              <a:t>Family promises</a:t>
            </a:r>
          </a:p>
        </p:txBody>
      </p:sp>
      <p:sp>
        <p:nvSpPr>
          <p:cNvPr id="71682" name="Content Placeholder 2">
            <a:extLst>
              <a:ext uri="{FF2B5EF4-FFF2-40B4-BE49-F238E27FC236}">
                <a16:creationId xmlns:a16="http://schemas.microsoft.com/office/drawing/2014/main" id="{8F6013EB-161E-082B-6A99-5EE84B499C4B}"/>
              </a:ext>
            </a:extLst>
          </p:cNvPr>
          <p:cNvSpPr>
            <a:spLocks noGrp="1" noChangeArrowheads="1"/>
          </p:cNvSpPr>
          <p:nvPr>
            <p:ph idx="1"/>
          </p:nvPr>
        </p:nvSpPr>
        <p:spPr/>
        <p:txBody>
          <a:bodyPr/>
          <a:lstStyle/>
          <a:p>
            <a:endParaRPr lang="en-US" altLang="en-US">
              <a:solidFill>
                <a:srgbClr val="B90000"/>
              </a:solidFill>
            </a:endParaRPr>
          </a:p>
          <a:p>
            <a:r>
              <a:rPr lang="en-US" altLang="en-US">
                <a:solidFill>
                  <a:srgbClr val="B90000"/>
                </a:solidFill>
              </a:rPr>
              <a:t>If we enforce them all, do we make promisees better off?</a:t>
            </a:r>
            <a:endParaRPr lang="en-US" altLang="en-US"/>
          </a:p>
        </p:txBody>
      </p:sp>
      <p:sp>
        <p:nvSpPr>
          <p:cNvPr id="71683" name="Slide Number Placeholder 3">
            <a:extLst>
              <a:ext uri="{FF2B5EF4-FFF2-40B4-BE49-F238E27FC236}">
                <a16:creationId xmlns:a16="http://schemas.microsoft.com/office/drawing/2014/main" id="{AC5415A0-EEE0-061A-176E-DBCCBE41172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DEFFCDF0-9D22-3D4D-B948-3A07C444C54C}" type="slidenum">
              <a:rPr lang="en-US" altLang="en-US" sz="1200" smtClean="0">
                <a:latin typeface="Verdana" panose="020B0604030504040204" pitchFamily="34" charset="0"/>
              </a:rPr>
              <a:pPr>
                <a:spcBef>
                  <a:spcPct val="0"/>
                </a:spcBef>
                <a:buFontTx/>
                <a:buNone/>
              </a:pPr>
              <a:t>85</a:t>
            </a:fld>
            <a:endParaRPr lang="en-US" altLang="en-US" sz="1200">
              <a:latin typeface="Verdana" panose="020B0604030504040204" pitchFamily="34" charset="0"/>
            </a:endParaRPr>
          </a:p>
        </p:txBody>
      </p:sp>
    </p:spTree>
    <p:extLst>
      <p:ext uri="{BB962C8B-B14F-4D97-AF65-F5344CB8AC3E}">
        <p14:creationId xmlns:p14="http://schemas.microsoft.com/office/powerpoint/2010/main" val="6340600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33238B04-BF50-2D63-B540-AEF3618CAE3C}"/>
              </a:ext>
            </a:extLst>
          </p:cNvPr>
          <p:cNvSpPr>
            <a:spLocks noGrp="1" noChangeArrowheads="1"/>
          </p:cNvSpPr>
          <p:nvPr>
            <p:ph type="title"/>
          </p:nvPr>
        </p:nvSpPr>
        <p:spPr/>
        <p:txBody>
          <a:bodyPr/>
          <a:lstStyle/>
          <a:p>
            <a:r>
              <a:rPr lang="en-US" altLang="en-US">
                <a:solidFill>
                  <a:srgbClr val="C00000"/>
                </a:solidFill>
              </a:rPr>
              <a:t>The Employment Context</a:t>
            </a:r>
          </a:p>
        </p:txBody>
      </p:sp>
      <p:sp>
        <p:nvSpPr>
          <p:cNvPr id="72706" name="Content Placeholder 2">
            <a:extLst>
              <a:ext uri="{FF2B5EF4-FFF2-40B4-BE49-F238E27FC236}">
                <a16:creationId xmlns:a16="http://schemas.microsoft.com/office/drawing/2014/main" id="{7ED152B0-3404-7F9A-3935-892CEB2FCD3F}"/>
              </a:ext>
            </a:extLst>
          </p:cNvPr>
          <p:cNvSpPr>
            <a:spLocks noGrp="1" noChangeArrowheads="1"/>
          </p:cNvSpPr>
          <p:nvPr>
            <p:ph idx="1"/>
          </p:nvPr>
        </p:nvSpPr>
        <p:spPr/>
        <p:txBody>
          <a:bodyPr/>
          <a:lstStyle/>
          <a:p>
            <a:endParaRPr lang="en-US" altLang="en-US" dirty="0"/>
          </a:p>
          <a:p>
            <a:r>
              <a:rPr lang="en-US" altLang="en-US" dirty="0">
                <a:solidFill>
                  <a:srgbClr val="C00000"/>
                </a:solidFill>
              </a:rPr>
              <a:t>Feinberg v. Pfeiffer p.193</a:t>
            </a:r>
          </a:p>
          <a:p>
            <a:pPr lvl="1"/>
            <a:r>
              <a:rPr lang="en-US" altLang="en-US" dirty="0"/>
              <a:t>What was the promise and why was it made?</a:t>
            </a:r>
          </a:p>
          <a:p>
            <a:pPr lvl="1"/>
            <a:r>
              <a:rPr lang="en-US" altLang="en-US" dirty="0"/>
              <a:t>Does it matter how it was made?</a:t>
            </a:r>
          </a:p>
        </p:txBody>
      </p:sp>
      <p:sp>
        <p:nvSpPr>
          <p:cNvPr id="72707" name="Slide Number Placeholder 3">
            <a:extLst>
              <a:ext uri="{FF2B5EF4-FFF2-40B4-BE49-F238E27FC236}">
                <a16:creationId xmlns:a16="http://schemas.microsoft.com/office/drawing/2014/main" id="{C94152F4-996C-589D-6416-5C961D03EB5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76A96A11-EF75-D542-94E0-A3770CD7020F}" type="slidenum">
              <a:rPr lang="en-US" altLang="en-US" sz="1200" smtClean="0">
                <a:latin typeface="Verdana" panose="020B0604030504040204" pitchFamily="34" charset="0"/>
              </a:rPr>
              <a:pPr>
                <a:spcBef>
                  <a:spcPct val="0"/>
                </a:spcBef>
                <a:buFontTx/>
                <a:buNone/>
              </a:pPr>
              <a:t>86</a:t>
            </a:fld>
            <a:endParaRPr lang="en-US" altLang="en-US" sz="1200">
              <a:latin typeface="Verdana" panose="020B0604030504040204" pitchFamily="34" charset="0"/>
            </a:endParaRPr>
          </a:p>
        </p:txBody>
      </p:sp>
    </p:spTree>
    <p:extLst>
      <p:ext uri="{BB962C8B-B14F-4D97-AF65-F5344CB8AC3E}">
        <p14:creationId xmlns:p14="http://schemas.microsoft.com/office/powerpoint/2010/main" val="3448709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a:extLst>
              <a:ext uri="{FF2B5EF4-FFF2-40B4-BE49-F238E27FC236}">
                <a16:creationId xmlns:a16="http://schemas.microsoft.com/office/drawing/2014/main" id="{4BFE7F47-7219-B17A-CDCB-853FC2A1CF7E}"/>
              </a:ext>
            </a:extLst>
          </p:cNvPr>
          <p:cNvSpPr>
            <a:spLocks noGrp="1" noChangeArrowheads="1"/>
          </p:cNvSpPr>
          <p:nvPr>
            <p:ph type="title"/>
          </p:nvPr>
        </p:nvSpPr>
        <p:spPr/>
        <p:txBody>
          <a:bodyPr/>
          <a:lstStyle/>
          <a:p>
            <a:r>
              <a:rPr lang="en-US" altLang="en-US">
                <a:solidFill>
                  <a:srgbClr val="000000"/>
                </a:solidFill>
              </a:rPr>
              <a:t>The Employment Context</a:t>
            </a:r>
          </a:p>
        </p:txBody>
      </p:sp>
      <p:sp>
        <p:nvSpPr>
          <p:cNvPr id="74754" name="Content Placeholder 2">
            <a:extLst>
              <a:ext uri="{FF2B5EF4-FFF2-40B4-BE49-F238E27FC236}">
                <a16:creationId xmlns:a16="http://schemas.microsoft.com/office/drawing/2014/main" id="{8239D654-D99B-B8B4-C58F-96F7D373F19E}"/>
              </a:ext>
            </a:extLst>
          </p:cNvPr>
          <p:cNvSpPr>
            <a:spLocks noGrp="1" noChangeArrowheads="1"/>
          </p:cNvSpPr>
          <p:nvPr>
            <p:ph idx="1"/>
          </p:nvPr>
        </p:nvSpPr>
        <p:spPr/>
        <p:txBody>
          <a:bodyPr/>
          <a:lstStyle/>
          <a:p>
            <a:endParaRPr lang="en-US" altLang="en-US"/>
          </a:p>
          <a:p>
            <a:r>
              <a:rPr lang="en-US" altLang="en-US"/>
              <a:t>Feinberg v. Pfeiffer p.173</a:t>
            </a:r>
          </a:p>
          <a:p>
            <a:pPr lvl="1"/>
            <a:r>
              <a:rPr lang="en-US" altLang="en-US"/>
              <a:t>What was the promise and why was it made?</a:t>
            </a:r>
          </a:p>
          <a:p>
            <a:pPr lvl="1"/>
            <a:r>
              <a:rPr lang="en-US" altLang="en-US">
                <a:solidFill>
                  <a:srgbClr val="B90000"/>
                </a:solidFill>
              </a:rPr>
              <a:t>Was there consideration?</a:t>
            </a:r>
          </a:p>
        </p:txBody>
      </p:sp>
      <p:sp>
        <p:nvSpPr>
          <p:cNvPr id="74755" name="Slide Number Placeholder 3">
            <a:extLst>
              <a:ext uri="{FF2B5EF4-FFF2-40B4-BE49-F238E27FC236}">
                <a16:creationId xmlns:a16="http://schemas.microsoft.com/office/drawing/2014/main" id="{B5C63A6E-81CF-3C7C-AEC1-C86ACE99BB0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E9BEAC59-944A-4E4E-BDAA-4C8CBE0CC14E}" type="slidenum">
              <a:rPr lang="en-US" altLang="en-US" sz="1200" smtClean="0">
                <a:latin typeface="Verdana" panose="020B0604030504040204" pitchFamily="34" charset="0"/>
              </a:rPr>
              <a:pPr>
                <a:spcBef>
                  <a:spcPct val="0"/>
                </a:spcBef>
                <a:buFontTx/>
                <a:buNone/>
              </a:pPr>
              <a:t>87</a:t>
            </a:fld>
            <a:endParaRPr lang="en-US" altLang="en-US" sz="1200">
              <a:latin typeface="Verdana" panose="020B0604030504040204" pitchFamily="34" charset="0"/>
            </a:endParaRPr>
          </a:p>
        </p:txBody>
      </p:sp>
    </p:spTree>
    <p:extLst>
      <p:ext uri="{BB962C8B-B14F-4D97-AF65-F5344CB8AC3E}">
        <p14:creationId xmlns:p14="http://schemas.microsoft.com/office/powerpoint/2010/main" val="22639677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a:extLst>
              <a:ext uri="{FF2B5EF4-FFF2-40B4-BE49-F238E27FC236}">
                <a16:creationId xmlns:a16="http://schemas.microsoft.com/office/drawing/2014/main" id="{67595D3B-12CB-44FB-E2F0-8C1D9D6D6BA8}"/>
              </a:ext>
            </a:extLst>
          </p:cNvPr>
          <p:cNvSpPr>
            <a:spLocks noGrp="1" noChangeArrowheads="1"/>
          </p:cNvSpPr>
          <p:nvPr>
            <p:ph type="title"/>
          </p:nvPr>
        </p:nvSpPr>
        <p:spPr/>
        <p:txBody>
          <a:bodyPr/>
          <a:lstStyle/>
          <a:p>
            <a:r>
              <a:rPr lang="en-US" altLang="en-US">
                <a:solidFill>
                  <a:srgbClr val="000000"/>
                </a:solidFill>
              </a:rPr>
              <a:t>The Employment Context</a:t>
            </a:r>
          </a:p>
        </p:txBody>
      </p:sp>
      <p:sp>
        <p:nvSpPr>
          <p:cNvPr id="76802" name="Content Placeholder 2">
            <a:extLst>
              <a:ext uri="{FF2B5EF4-FFF2-40B4-BE49-F238E27FC236}">
                <a16:creationId xmlns:a16="http://schemas.microsoft.com/office/drawing/2014/main" id="{21302F4D-DD57-5D2D-D85C-DE5CACC04ECB}"/>
              </a:ext>
            </a:extLst>
          </p:cNvPr>
          <p:cNvSpPr>
            <a:spLocks noGrp="1" noChangeArrowheads="1"/>
          </p:cNvSpPr>
          <p:nvPr>
            <p:ph idx="1"/>
          </p:nvPr>
        </p:nvSpPr>
        <p:spPr/>
        <p:txBody>
          <a:bodyPr/>
          <a:lstStyle/>
          <a:p>
            <a:endParaRPr lang="en-US" altLang="en-US"/>
          </a:p>
          <a:p>
            <a:r>
              <a:rPr lang="en-US" altLang="en-US"/>
              <a:t>Feinberg v. Pfeiffer p.173</a:t>
            </a:r>
          </a:p>
          <a:p>
            <a:pPr lvl="1"/>
            <a:r>
              <a:rPr lang="en-US" altLang="en-US"/>
              <a:t>What was the promise and why was it made?</a:t>
            </a:r>
          </a:p>
          <a:p>
            <a:pPr lvl="1"/>
            <a:r>
              <a:rPr lang="en-US" altLang="en-US"/>
              <a:t>Was there consideration?</a:t>
            </a:r>
          </a:p>
          <a:p>
            <a:pPr lvl="1"/>
            <a:r>
              <a:rPr lang="en-US" altLang="en-US">
                <a:solidFill>
                  <a:srgbClr val="C00000"/>
                </a:solidFill>
              </a:rPr>
              <a:t>Cf. Restatement § 86 on past consideration</a:t>
            </a:r>
          </a:p>
          <a:p>
            <a:pPr lvl="1"/>
            <a:endParaRPr lang="en-US" altLang="en-US">
              <a:solidFill>
                <a:srgbClr val="B90000"/>
              </a:solidFill>
            </a:endParaRPr>
          </a:p>
        </p:txBody>
      </p:sp>
      <p:sp>
        <p:nvSpPr>
          <p:cNvPr id="76803" name="Slide Number Placeholder 3">
            <a:extLst>
              <a:ext uri="{FF2B5EF4-FFF2-40B4-BE49-F238E27FC236}">
                <a16:creationId xmlns:a16="http://schemas.microsoft.com/office/drawing/2014/main" id="{99F86458-18FE-D14B-74E3-E624AFE20C0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10DE1AB1-4988-A144-B515-2E1115B8ACC4}" type="slidenum">
              <a:rPr lang="en-US" altLang="en-US" sz="1200" smtClean="0">
                <a:latin typeface="Verdana" panose="020B0604030504040204" pitchFamily="34" charset="0"/>
              </a:rPr>
              <a:pPr>
                <a:spcBef>
                  <a:spcPct val="0"/>
                </a:spcBef>
                <a:buFontTx/>
                <a:buNone/>
              </a:pPr>
              <a:t>88</a:t>
            </a:fld>
            <a:endParaRPr lang="en-US" altLang="en-US" sz="1200">
              <a:latin typeface="Verdana" panose="020B0604030504040204" pitchFamily="34" charset="0"/>
            </a:endParaRPr>
          </a:p>
        </p:txBody>
      </p:sp>
    </p:spTree>
    <p:extLst>
      <p:ext uri="{BB962C8B-B14F-4D97-AF65-F5344CB8AC3E}">
        <p14:creationId xmlns:p14="http://schemas.microsoft.com/office/powerpoint/2010/main" val="17054541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a:extLst>
              <a:ext uri="{FF2B5EF4-FFF2-40B4-BE49-F238E27FC236}">
                <a16:creationId xmlns:a16="http://schemas.microsoft.com/office/drawing/2014/main" id="{71FCBC3F-F585-1360-4A5D-07EC7CF1744D}"/>
              </a:ext>
            </a:extLst>
          </p:cNvPr>
          <p:cNvSpPr>
            <a:spLocks noGrp="1" noChangeArrowheads="1"/>
          </p:cNvSpPr>
          <p:nvPr>
            <p:ph type="title"/>
          </p:nvPr>
        </p:nvSpPr>
        <p:spPr/>
        <p:txBody>
          <a:bodyPr/>
          <a:lstStyle/>
          <a:p>
            <a:r>
              <a:rPr lang="en-US" altLang="en-US">
                <a:solidFill>
                  <a:schemeClr val="tx1"/>
                </a:solidFill>
              </a:rPr>
              <a:t>Past Consideration Doctrine</a:t>
            </a:r>
            <a:endParaRPr lang="en-US" altLang="en-US">
              <a:solidFill>
                <a:schemeClr val="accent2"/>
              </a:solidFill>
            </a:endParaRPr>
          </a:p>
        </p:txBody>
      </p:sp>
      <p:sp>
        <p:nvSpPr>
          <p:cNvPr id="118786" name="Content Placeholder 2">
            <a:extLst>
              <a:ext uri="{FF2B5EF4-FFF2-40B4-BE49-F238E27FC236}">
                <a16:creationId xmlns:a16="http://schemas.microsoft.com/office/drawing/2014/main" id="{94A6F51D-D83C-CBD0-33A5-E87843985034}"/>
              </a:ext>
            </a:extLst>
          </p:cNvPr>
          <p:cNvSpPr>
            <a:spLocks noGrp="1"/>
          </p:cNvSpPr>
          <p:nvPr>
            <p:ph idx="1"/>
          </p:nvPr>
        </p:nvSpPr>
        <p:spPr/>
        <p:txBody>
          <a:bodyPr/>
          <a:lstStyle/>
          <a:p>
            <a:pPr>
              <a:buFont typeface="Wingdings" charset="0"/>
              <a:buChar char="o"/>
              <a:defRPr/>
            </a:pPr>
            <a:r>
              <a:rPr lang="en-US" sz="2400" dirty="0">
                <a:solidFill>
                  <a:schemeClr val="accent4"/>
                </a:solidFill>
                <a:ea typeface="MS PGothic" charset="0"/>
              </a:rPr>
              <a:t>Restatement 86(1)</a:t>
            </a:r>
            <a:r>
              <a:rPr lang="en-US" sz="2400" dirty="0">
                <a:solidFill>
                  <a:schemeClr val="accent4"/>
                </a:solidFill>
              </a:rPr>
              <a:t>(1) A promise made in recognition of a benefit previously received by the promisor from the </a:t>
            </a:r>
            <a:r>
              <a:rPr lang="en-US" sz="2400" dirty="0" err="1">
                <a:solidFill>
                  <a:schemeClr val="accent4"/>
                </a:solidFill>
              </a:rPr>
              <a:t>promisee</a:t>
            </a:r>
            <a:r>
              <a:rPr lang="en-US" sz="2400" dirty="0">
                <a:solidFill>
                  <a:schemeClr val="accent4"/>
                </a:solidFill>
              </a:rPr>
              <a:t> is binding to the extent necessary to prevent injustice.</a:t>
            </a:r>
          </a:p>
          <a:p>
            <a:pPr>
              <a:buFont typeface="Wingdings" charset="0"/>
              <a:buChar char="o"/>
              <a:defRPr/>
            </a:pPr>
            <a:r>
              <a:rPr lang="en-US" sz="2400" dirty="0"/>
              <a:t>(2) A promise is not binding under Subsection (1): (a) </a:t>
            </a:r>
            <a:r>
              <a:rPr lang="en-US" sz="2000" dirty="0"/>
              <a:t>if </a:t>
            </a:r>
            <a:r>
              <a:rPr lang="en-US" sz="2000" dirty="0">
                <a:solidFill>
                  <a:srgbClr val="C00000"/>
                </a:solidFill>
              </a:rPr>
              <a:t>the promisee conferred the benefit as a gift or for other reasons the promisor has not been unjustly enriched; </a:t>
            </a:r>
            <a:r>
              <a:rPr lang="en-US" sz="2000" dirty="0">
                <a:solidFill>
                  <a:schemeClr val="accent6"/>
                </a:solidFill>
              </a:rPr>
              <a:t>or </a:t>
            </a:r>
            <a:r>
              <a:rPr lang="en-US" sz="2000" dirty="0">
                <a:solidFill>
                  <a:srgbClr val="000000"/>
                </a:solidFill>
              </a:rPr>
              <a:t>(b) to the extent that its value is disproportionate to the benefit.</a:t>
            </a:r>
            <a:endParaRPr lang="en-US" sz="2000" dirty="0">
              <a:solidFill>
                <a:srgbClr val="000000"/>
              </a:solidFill>
              <a:ea typeface="MS PGothic" charset="0"/>
            </a:endParaRPr>
          </a:p>
        </p:txBody>
      </p:sp>
      <p:sp>
        <p:nvSpPr>
          <p:cNvPr id="78851" name="Slide Number Placeholder 3">
            <a:extLst>
              <a:ext uri="{FF2B5EF4-FFF2-40B4-BE49-F238E27FC236}">
                <a16:creationId xmlns:a16="http://schemas.microsoft.com/office/drawing/2014/main" id="{9820A272-BB7C-DDB9-CD82-FB8959C495A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B0CCF2E0-C06F-E044-94A7-3386B30C3650}" type="slidenum">
              <a:rPr lang="en-US" altLang="en-US" sz="1200" smtClean="0">
                <a:latin typeface="Verdana" panose="020B0604030504040204" pitchFamily="34" charset="0"/>
              </a:rPr>
              <a:pPr>
                <a:spcBef>
                  <a:spcPct val="0"/>
                </a:spcBef>
                <a:buFontTx/>
                <a:buNone/>
              </a:pPr>
              <a:t>89</a:t>
            </a:fld>
            <a:endParaRPr lang="en-US" altLang="en-US" sz="1200">
              <a:latin typeface="Verdana" panose="020B0604030504040204" pitchFamily="34" charset="0"/>
            </a:endParaRPr>
          </a:p>
        </p:txBody>
      </p:sp>
    </p:spTree>
    <p:extLst>
      <p:ext uri="{BB962C8B-B14F-4D97-AF65-F5344CB8AC3E}">
        <p14:creationId xmlns:p14="http://schemas.microsoft.com/office/powerpoint/2010/main" val="2906813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07A4B8F3-39F7-5D87-4537-B9FCEA0E8E95}"/>
              </a:ext>
            </a:extLst>
          </p:cNvPr>
          <p:cNvSpPr>
            <a:spLocks noGrp="1" noChangeArrowheads="1"/>
          </p:cNvSpPr>
          <p:nvPr>
            <p:ph type="title"/>
          </p:nvPr>
        </p:nvSpPr>
        <p:spPr/>
        <p:txBody>
          <a:bodyPr/>
          <a:lstStyle/>
          <a:p>
            <a:r>
              <a:rPr lang="en-US" altLang="en-US"/>
              <a:t>Where there is a right to unpolluted rivers</a:t>
            </a:r>
            <a:br>
              <a:rPr lang="en-US" altLang="en-US"/>
            </a:br>
            <a:r>
              <a:rPr lang="en-US" altLang="en-US" sz="1800">
                <a:solidFill>
                  <a:schemeClr val="tx1"/>
                </a:solidFill>
              </a:rPr>
              <a:t>Polluter emits pollution into river where downstream people 1-5 suffer from it</a:t>
            </a:r>
          </a:p>
        </p:txBody>
      </p:sp>
      <p:graphicFrame>
        <p:nvGraphicFramePr>
          <p:cNvPr id="6" name="Table 6">
            <a:extLst>
              <a:ext uri="{FF2B5EF4-FFF2-40B4-BE49-F238E27FC236}">
                <a16:creationId xmlns:a16="http://schemas.microsoft.com/office/drawing/2014/main" id="{F1C9A9B5-468B-BA01-F819-EE866C7666FC}"/>
              </a:ext>
            </a:extLst>
          </p:cNvPr>
          <p:cNvGraphicFramePr>
            <a:graphicFrameLocks noGrp="1"/>
          </p:cNvGraphicFramePr>
          <p:nvPr>
            <p:ph idx="1"/>
          </p:nvPr>
        </p:nvGraphicFramePr>
        <p:xfrm>
          <a:off x="457200" y="1600200"/>
          <a:ext cx="8229600" cy="296704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80">
                <a:tc>
                  <a:txBody>
                    <a:bodyPr/>
                    <a:lstStyle/>
                    <a:p>
                      <a:endParaRPr lang="en-US" sz="1800" dirty="0"/>
                    </a:p>
                  </a:txBody>
                  <a:tcPr marT="45725" marB="45725"/>
                </a:tc>
                <a:tc>
                  <a:txBody>
                    <a:bodyPr/>
                    <a:lstStyle/>
                    <a:p>
                      <a:endParaRPr lang="en-US" sz="1800" dirty="0">
                        <a:solidFill>
                          <a:srgbClr val="C00000"/>
                        </a:solidFill>
                      </a:endParaRPr>
                    </a:p>
                  </a:txBody>
                  <a:tcPr marT="45725" marB="45725"/>
                </a:tc>
                <a:tc>
                  <a:txBody>
                    <a:bodyPr/>
                    <a:lstStyle/>
                    <a:p>
                      <a:r>
                        <a:rPr lang="en-US" sz="1800" dirty="0">
                          <a:solidFill>
                            <a:srgbClr val="C00000"/>
                          </a:solidFill>
                        </a:rPr>
                        <a:t>Benefit</a:t>
                      </a:r>
                    </a:p>
                  </a:txBody>
                  <a:tcPr marT="45725" marB="45725"/>
                </a:tc>
                <a:tc>
                  <a:txBody>
                    <a:bodyPr/>
                    <a:lstStyle/>
                    <a:p>
                      <a:r>
                        <a:rPr lang="en-US" sz="1800" dirty="0">
                          <a:solidFill>
                            <a:srgbClr val="C00000"/>
                          </a:solidFill>
                        </a:rPr>
                        <a:t>Cost</a:t>
                      </a:r>
                    </a:p>
                  </a:txBody>
                  <a:tcPr marT="45725" marB="45725"/>
                </a:tc>
                <a:tc>
                  <a:txBody>
                    <a:bodyPr/>
                    <a:lstStyle/>
                    <a:p>
                      <a:endParaRPr lang="en-US" sz="1800"/>
                    </a:p>
                  </a:txBody>
                  <a:tcPr marT="45725" marB="45725"/>
                </a:tc>
                <a:extLst>
                  <a:ext uri="{0D108BD9-81ED-4DB2-BD59-A6C34878D82A}">
                    <a16:rowId xmlns:a16="http://schemas.microsoft.com/office/drawing/2014/main" val="10000"/>
                  </a:ext>
                </a:extLst>
              </a:tr>
              <a:tr h="370880">
                <a:tc>
                  <a:txBody>
                    <a:bodyPr/>
                    <a:lstStyle/>
                    <a:p>
                      <a:endParaRPr lang="en-US" sz="1800"/>
                    </a:p>
                  </a:txBody>
                  <a:tcPr marT="45725" marB="45725"/>
                </a:tc>
                <a:tc>
                  <a:txBody>
                    <a:bodyPr/>
                    <a:lstStyle/>
                    <a:p>
                      <a:r>
                        <a:rPr lang="en-US" sz="1800" dirty="0"/>
                        <a:t>Polluter</a:t>
                      </a:r>
                    </a:p>
                  </a:txBody>
                  <a:tcPr marT="45725" marB="45725"/>
                </a:tc>
                <a:tc>
                  <a:txBody>
                    <a:bodyPr/>
                    <a:lstStyle/>
                    <a:p>
                      <a:r>
                        <a:rPr lang="en-US" sz="1800" dirty="0"/>
                        <a:t>100</a:t>
                      </a:r>
                    </a:p>
                  </a:txBody>
                  <a:tcPr marT="45725" marB="45725"/>
                </a:tc>
                <a:tc>
                  <a:txBody>
                    <a:bodyPr/>
                    <a:lstStyle/>
                    <a:p>
                      <a:r>
                        <a:rPr lang="en-US" sz="1800" dirty="0"/>
                        <a:t>5</a:t>
                      </a:r>
                    </a:p>
                  </a:txBody>
                  <a:tcPr marT="45725" marB="45725"/>
                </a:tc>
                <a:tc>
                  <a:txBody>
                    <a:bodyPr/>
                    <a:lstStyle/>
                    <a:p>
                      <a:endParaRPr lang="en-US" sz="1800"/>
                    </a:p>
                  </a:txBody>
                  <a:tcPr marT="45725" marB="45725"/>
                </a:tc>
                <a:extLst>
                  <a:ext uri="{0D108BD9-81ED-4DB2-BD59-A6C34878D82A}">
                    <a16:rowId xmlns:a16="http://schemas.microsoft.com/office/drawing/2014/main" val="10001"/>
                  </a:ext>
                </a:extLst>
              </a:tr>
              <a:tr h="370880">
                <a:tc>
                  <a:txBody>
                    <a:bodyPr/>
                    <a:lstStyle/>
                    <a:p>
                      <a:endParaRPr lang="en-US" sz="1800"/>
                    </a:p>
                  </a:txBody>
                  <a:tcPr marT="45725" marB="45725"/>
                </a:tc>
                <a:tc>
                  <a:txBody>
                    <a:bodyPr/>
                    <a:lstStyle/>
                    <a:p>
                      <a:r>
                        <a:rPr lang="en-US" sz="1800" dirty="0"/>
                        <a:t>1</a:t>
                      </a:r>
                    </a:p>
                  </a:txBody>
                  <a:tcPr marT="45725" marB="45725"/>
                </a:tc>
                <a:tc>
                  <a:txBody>
                    <a:bodyPr/>
                    <a:lstStyle/>
                    <a:p>
                      <a:endParaRPr lang="en-US" sz="1800" dirty="0"/>
                    </a:p>
                  </a:txBody>
                  <a:tcPr marT="45725" marB="45725"/>
                </a:tc>
                <a:tc>
                  <a:txBody>
                    <a:bodyPr/>
                    <a:lstStyle/>
                    <a:p>
                      <a:r>
                        <a:rPr lang="en-US" sz="1800" dirty="0"/>
                        <a:t>5</a:t>
                      </a:r>
                    </a:p>
                  </a:txBody>
                  <a:tcPr marT="45725" marB="45725"/>
                </a:tc>
                <a:tc>
                  <a:txBody>
                    <a:bodyPr/>
                    <a:lstStyle/>
                    <a:p>
                      <a:endParaRPr lang="en-US" sz="1800"/>
                    </a:p>
                  </a:txBody>
                  <a:tcPr marT="45725" marB="45725"/>
                </a:tc>
                <a:extLst>
                  <a:ext uri="{0D108BD9-81ED-4DB2-BD59-A6C34878D82A}">
                    <a16:rowId xmlns:a16="http://schemas.microsoft.com/office/drawing/2014/main" val="10002"/>
                  </a:ext>
                </a:extLst>
              </a:tr>
              <a:tr h="370880">
                <a:tc>
                  <a:txBody>
                    <a:bodyPr/>
                    <a:lstStyle/>
                    <a:p>
                      <a:endParaRPr lang="en-US" sz="1800"/>
                    </a:p>
                  </a:txBody>
                  <a:tcPr marT="45725" marB="45725"/>
                </a:tc>
                <a:tc>
                  <a:txBody>
                    <a:bodyPr/>
                    <a:lstStyle/>
                    <a:p>
                      <a:r>
                        <a:rPr lang="en-US" sz="1800" dirty="0"/>
                        <a:t>2</a:t>
                      </a:r>
                    </a:p>
                  </a:txBody>
                  <a:tcPr marT="45725" marB="45725"/>
                </a:tc>
                <a:tc>
                  <a:txBody>
                    <a:bodyPr/>
                    <a:lstStyle/>
                    <a:p>
                      <a:endParaRPr lang="en-US" sz="1800"/>
                    </a:p>
                  </a:txBody>
                  <a:tcPr marT="45725" marB="45725"/>
                </a:tc>
                <a:tc>
                  <a:txBody>
                    <a:bodyPr/>
                    <a:lstStyle/>
                    <a:p>
                      <a:r>
                        <a:rPr lang="en-US" sz="1800" dirty="0"/>
                        <a:t>5</a:t>
                      </a:r>
                    </a:p>
                  </a:txBody>
                  <a:tcPr marT="45725" marB="45725"/>
                </a:tc>
                <a:tc>
                  <a:txBody>
                    <a:bodyPr/>
                    <a:lstStyle/>
                    <a:p>
                      <a:endParaRPr lang="en-US" sz="1800"/>
                    </a:p>
                  </a:txBody>
                  <a:tcPr marT="45725" marB="45725"/>
                </a:tc>
                <a:extLst>
                  <a:ext uri="{0D108BD9-81ED-4DB2-BD59-A6C34878D82A}">
                    <a16:rowId xmlns:a16="http://schemas.microsoft.com/office/drawing/2014/main" val="10003"/>
                  </a:ext>
                </a:extLst>
              </a:tr>
              <a:tr h="370880">
                <a:tc>
                  <a:txBody>
                    <a:bodyPr/>
                    <a:lstStyle/>
                    <a:p>
                      <a:endParaRPr lang="en-US" sz="1800"/>
                    </a:p>
                  </a:txBody>
                  <a:tcPr marT="45725" marB="45725"/>
                </a:tc>
                <a:tc>
                  <a:txBody>
                    <a:bodyPr/>
                    <a:lstStyle/>
                    <a:p>
                      <a:r>
                        <a:rPr lang="en-US" sz="1800" dirty="0"/>
                        <a:t>3</a:t>
                      </a:r>
                    </a:p>
                  </a:txBody>
                  <a:tcPr marT="45725" marB="45725"/>
                </a:tc>
                <a:tc>
                  <a:txBody>
                    <a:bodyPr/>
                    <a:lstStyle/>
                    <a:p>
                      <a:endParaRPr lang="en-US" sz="1800"/>
                    </a:p>
                  </a:txBody>
                  <a:tcPr marT="45725" marB="45725"/>
                </a:tc>
                <a:tc>
                  <a:txBody>
                    <a:bodyPr/>
                    <a:lstStyle/>
                    <a:p>
                      <a:r>
                        <a:rPr lang="en-US" sz="1800" dirty="0"/>
                        <a:t>5</a:t>
                      </a:r>
                    </a:p>
                  </a:txBody>
                  <a:tcPr marT="45725" marB="45725"/>
                </a:tc>
                <a:tc>
                  <a:txBody>
                    <a:bodyPr/>
                    <a:lstStyle/>
                    <a:p>
                      <a:endParaRPr lang="en-US" sz="1800"/>
                    </a:p>
                  </a:txBody>
                  <a:tcPr marT="45725" marB="45725"/>
                </a:tc>
                <a:extLst>
                  <a:ext uri="{0D108BD9-81ED-4DB2-BD59-A6C34878D82A}">
                    <a16:rowId xmlns:a16="http://schemas.microsoft.com/office/drawing/2014/main" val="10004"/>
                  </a:ext>
                </a:extLst>
              </a:tr>
              <a:tr h="370880">
                <a:tc>
                  <a:txBody>
                    <a:bodyPr/>
                    <a:lstStyle/>
                    <a:p>
                      <a:endParaRPr lang="en-US" sz="1800"/>
                    </a:p>
                  </a:txBody>
                  <a:tcPr marT="45725" marB="45725"/>
                </a:tc>
                <a:tc>
                  <a:txBody>
                    <a:bodyPr/>
                    <a:lstStyle/>
                    <a:p>
                      <a:r>
                        <a:rPr lang="en-US" sz="1800" dirty="0"/>
                        <a:t>4</a:t>
                      </a:r>
                    </a:p>
                  </a:txBody>
                  <a:tcPr marT="45725" marB="45725"/>
                </a:tc>
                <a:tc>
                  <a:txBody>
                    <a:bodyPr/>
                    <a:lstStyle/>
                    <a:p>
                      <a:endParaRPr lang="en-US" sz="1800"/>
                    </a:p>
                  </a:txBody>
                  <a:tcPr marT="45725" marB="45725"/>
                </a:tc>
                <a:tc>
                  <a:txBody>
                    <a:bodyPr/>
                    <a:lstStyle/>
                    <a:p>
                      <a:r>
                        <a:rPr lang="en-US" sz="1800" dirty="0"/>
                        <a:t>5</a:t>
                      </a:r>
                    </a:p>
                  </a:txBody>
                  <a:tcPr marT="45725" marB="45725"/>
                </a:tc>
                <a:tc>
                  <a:txBody>
                    <a:bodyPr/>
                    <a:lstStyle/>
                    <a:p>
                      <a:endParaRPr lang="en-US" sz="1800"/>
                    </a:p>
                  </a:txBody>
                  <a:tcPr marT="45725" marB="45725"/>
                </a:tc>
                <a:extLst>
                  <a:ext uri="{0D108BD9-81ED-4DB2-BD59-A6C34878D82A}">
                    <a16:rowId xmlns:a16="http://schemas.microsoft.com/office/drawing/2014/main" val="10005"/>
                  </a:ext>
                </a:extLst>
              </a:tr>
              <a:tr h="370880">
                <a:tc>
                  <a:txBody>
                    <a:bodyPr/>
                    <a:lstStyle/>
                    <a:p>
                      <a:endParaRPr lang="en-US" sz="1800"/>
                    </a:p>
                  </a:txBody>
                  <a:tcPr marT="45725" marB="45725"/>
                </a:tc>
                <a:tc>
                  <a:txBody>
                    <a:bodyPr/>
                    <a:lstStyle/>
                    <a:p>
                      <a:r>
                        <a:rPr lang="en-US" sz="1800" dirty="0"/>
                        <a:t>5</a:t>
                      </a:r>
                    </a:p>
                  </a:txBody>
                  <a:tcPr marT="45725" marB="45725"/>
                </a:tc>
                <a:tc>
                  <a:txBody>
                    <a:bodyPr/>
                    <a:lstStyle/>
                    <a:p>
                      <a:endParaRPr lang="en-US" sz="1800"/>
                    </a:p>
                  </a:txBody>
                  <a:tcPr marT="45725" marB="45725"/>
                </a:tc>
                <a:tc>
                  <a:txBody>
                    <a:bodyPr/>
                    <a:lstStyle/>
                    <a:p>
                      <a:r>
                        <a:rPr lang="en-US" sz="1800" dirty="0"/>
                        <a:t>5</a:t>
                      </a:r>
                    </a:p>
                  </a:txBody>
                  <a:tcPr marT="45725" marB="45725"/>
                </a:tc>
                <a:tc>
                  <a:txBody>
                    <a:bodyPr/>
                    <a:lstStyle/>
                    <a:p>
                      <a:endParaRPr lang="en-US" sz="1800"/>
                    </a:p>
                  </a:txBody>
                  <a:tcPr marT="45725" marB="45725"/>
                </a:tc>
                <a:extLst>
                  <a:ext uri="{0D108BD9-81ED-4DB2-BD59-A6C34878D82A}">
                    <a16:rowId xmlns:a16="http://schemas.microsoft.com/office/drawing/2014/main" val="10006"/>
                  </a:ext>
                </a:extLst>
              </a:tr>
              <a:tr h="370880">
                <a:tc>
                  <a:txBody>
                    <a:bodyPr/>
                    <a:lstStyle/>
                    <a:p>
                      <a:r>
                        <a:rPr lang="en-US" sz="1800" dirty="0"/>
                        <a:t>Total</a:t>
                      </a:r>
                    </a:p>
                  </a:txBody>
                  <a:tcPr marT="45725" marB="45725"/>
                </a:tc>
                <a:tc>
                  <a:txBody>
                    <a:bodyPr/>
                    <a:lstStyle/>
                    <a:p>
                      <a:endParaRPr lang="en-US" sz="1800"/>
                    </a:p>
                  </a:txBody>
                  <a:tcPr marT="45725" marB="45725"/>
                </a:tc>
                <a:tc>
                  <a:txBody>
                    <a:bodyPr/>
                    <a:lstStyle/>
                    <a:p>
                      <a:r>
                        <a:rPr lang="en-US" sz="1800" dirty="0"/>
                        <a:t>100</a:t>
                      </a:r>
                    </a:p>
                  </a:txBody>
                  <a:tcPr marT="45725" marB="45725"/>
                </a:tc>
                <a:tc>
                  <a:txBody>
                    <a:bodyPr/>
                    <a:lstStyle/>
                    <a:p>
                      <a:r>
                        <a:rPr lang="en-US" sz="1800" dirty="0"/>
                        <a:t>30</a:t>
                      </a:r>
                    </a:p>
                  </a:txBody>
                  <a:tcPr marT="45725" marB="45725"/>
                </a:tc>
                <a:tc>
                  <a:txBody>
                    <a:bodyPr/>
                    <a:lstStyle/>
                    <a:p>
                      <a:endParaRPr lang="en-US" sz="1800" dirty="0"/>
                    </a:p>
                  </a:txBody>
                  <a:tcPr marT="45725" marB="45725"/>
                </a:tc>
                <a:extLst>
                  <a:ext uri="{0D108BD9-81ED-4DB2-BD59-A6C34878D82A}">
                    <a16:rowId xmlns:a16="http://schemas.microsoft.com/office/drawing/2014/main" val="10007"/>
                  </a:ext>
                </a:extLst>
              </a:tr>
            </a:tbl>
          </a:graphicData>
        </a:graphic>
      </p:graphicFrame>
      <p:sp>
        <p:nvSpPr>
          <p:cNvPr id="59450" name="Slide Number Placeholder 3">
            <a:extLst>
              <a:ext uri="{FF2B5EF4-FFF2-40B4-BE49-F238E27FC236}">
                <a16:creationId xmlns:a16="http://schemas.microsoft.com/office/drawing/2014/main" id="{50C0FDC4-EE1D-46ED-8337-A60DBF707546}"/>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7EA2BFE6-607E-3E43-A7E2-1BD2D1D2A36A}" type="slidenum">
              <a:rPr lang="en-US" altLang="en-US" sz="1200" smtClean="0">
                <a:latin typeface="Verdana" panose="020B0604030504040204" pitchFamily="34" charset="0"/>
              </a:rPr>
              <a:pPr>
                <a:spcBef>
                  <a:spcPct val="0"/>
                </a:spcBef>
                <a:buFontTx/>
                <a:buNone/>
              </a:pPr>
              <a:t>9</a:t>
            </a:fld>
            <a:endParaRPr lang="en-US" altLang="en-US" sz="1200">
              <a:latin typeface="Verdana" panose="020B0604030504040204" pitchFamily="34" charset="0"/>
            </a:endParaRPr>
          </a:p>
        </p:txBody>
      </p:sp>
      <p:sp>
        <p:nvSpPr>
          <p:cNvPr id="59451" name="TextBox 6">
            <a:extLst>
              <a:ext uri="{FF2B5EF4-FFF2-40B4-BE49-F238E27FC236}">
                <a16:creationId xmlns:a16="http://schemas.microsoft.com/office/drawing/2014/main" id="{868BB993-50EB-05F9-E666-9B1DD118EE3C}"/>
              </a:ext>
            </a:extLst>
          </p:cNvPr>
          <p:cNvSpPr txBox="1">
            <a:spLocks noChangeArrowheads="1"/>
          </p:cNvSpPr>
          <p:nvPr/>
        </p:nvSpPr>
        <p:spPr bwMode="auto">
          <a:xfrm>
            <a:off x="1600200" y="5024438"/>
            <a:ext cx="61968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2800" dirty="0">
                <a:solidFill>
                  <a:srgbClr val="C00000"/>
                </a:solidFill>
                <a:latin typeface="Verdana" panose="020B0604030504040204" pitchFamily="34" charset="0"/>
              </a:rPr>
              <a:t>What’s the </a:t>
            </a:r>
            <a:r>
              <a:rPr lang="en-US" altLang="en-US" sz="2800" dirty="0" err="1">
                <a:solidFill>
                  <a:srgbClr val="C00000"/>
                </a:solidFill>
                <a:latin typeface="Verdana" panose="020B0604030504040204" pitchFamily="34" charset="0"/>
              </a:rPr>
              <a:t>Coasian</a:t>
            </a:r>
            <a:r>
              <a:rPr lang="en-US" altLang="en-US" sz="2800" dirty="0">
                <a:solidFill>
                  <a:srgbClr val="C00000"/>
                </a:solidFill>
                <a:latin typeface="Verdana" panose="020B0604030504040204" pitchFamily="34" charset="0"/>
              </a:rPr>
              <a:t> bargain here </a:t>
            </a:r>
          </a:p>
          <a:p>
            <a:pPr>
              <a:spcBef>
                <a:spcPct val="0"/>
              </a:spcBef>
              <a:buFontTx/>
              <a:buNone/>
            </a:pPr>
            <a:r>
              <a:rPr lang="en-US" altLang="en-US" sz="2800" dirty="0">
                <a:solidFill>
                  <a:srgbClr val="C00000"/>
                </a:solidFill>
                <a:latin typeface="Verdana" panose="020B0604030504040204" pitchFamily="34" charset="0"/>
              </a:rPr>
              <a:t>if there’s liability for pollution?</a:t>
            </a:r>
          </a:p>
        </p:txBody>
      </p:sp>
    </p:spTree>
    <p:extLst>
      <p:ext uri="{BB962C8B-B14F-4D97-AF65-F5344CB8AC3E}">
        <p14:creationId xmlns:p14="http://schemas.microsoft.com/office/powerpoint/2010/main" val="405817460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a:extLst>
              <a:ext uri="{FF2B5EF4-FFF2-40B4-BE49-F238E27FC236}">
                <a16:creationId xmlns:a16="http://schemas.microsoft.com/office/drawing/2014/main" id="{99543407-4793-26A7-B6CD-BE37D5E32EC3}"/>
              </a:ext>
            </a:extLst>
          </p:cNvPr>
          <p:cNvSpPr>
            <a:spLocks noGrp="1" noChangeArrowheads="1"/>
          </p:cNvSpPr>
          <p:nvPr>
            <p:ph type="title"/>
          </p:nvPr>
        </p:nvSpPr>
        <p:spPr/>
        <p:txBody>
          <a:bodyPr/>
          <a:lstStyle/>
          <a:p>
            <a:r>
              <a:rPr lang="en-US" altLang="en-US">
                <a:solidFill>
                  <a:srgbClr val="000000"/>
                </a:solidFill>
              </a:rPr>
              <a:t>The Employment Context</a:t>
            </a:r>
          </a:p>
        </p:txBody>
      </p:sp>
      <p:sp>
        <p:nvSpPr>
          <p:cNvPr id="79874" name="Content Placeholder 2">
            <a:extLst>
              <a:ext uri="{FF2B5EF4-FFF2-40B4-BE49-F238E27FC236}">
                <a16:creationId xmlns:a16="http://schemas.microsoft.com/office/drawing/2014/main" id="{12F40309-95DB-871A-43F3-B2A1CDFEEEDA}"/>
              </a:ext>
            </a:extLst>
          </p:cNvPr>
          <p:cNvSpPr>
            <a:spLocks noGrp="1" noChangeArrowheads="1"/>
          </p:cNvSpPr>
          <p:nvPr>
            <p:ph idx="1"/>
          </p:nvPr>
        </p:nvSpPr>
        <p:spPr/>
        <p:txBody>
          <a:bodyPr/>
          <a:lstStyle/>
          <a:p>
            <a:endParaRPr lang="en-US" altLang="en-US"/>
          </a:p>
          <a:p>
            <a:r>
              <a:rPr lang="en-US" altLang="en-US"/>
              <a:t>Feinberg v. Pfeiffer</a:t>
            </a:r>
          </a:p>
          <a:p>
            <a:pPr lvl="1"/>
            <a:r>
              <a:rPr lang="en-US" altLang="en-US"/>
              <a:t>Promissory Estoppel: </a:t>
            </a:r>
            <a:r>
              <a:rPr lang="en-US" altLang="en-US">
                <a:solidFill>
                  <a:srgbClr val="C00000"/>
                </a:solidFill>
              </a:rPr>
              <a:t>What was the reliance?</a:t>
            </a:r>
          </a:p>
          <a:p>
            <a:pPr lvl="2"/>
            <a:r>
              <a:rPr lang="en-US" altLang="en-US">
                <a:solidFill>
                  <a:srgbClr val="000000"/>
                </a:solidFill>
              </a:rPr>
              <a:t>How old was she in 1947?</a:t>
            </a:r>
          </a:p>
          <a:p>
            <a:pPr lvl="2"/>
            <a:r>
              <a:rPr lang="en-US" altLang="en-US">
                <a:solidFill>
                  <a:srgbClr val="000000"/>
                </a:solidFill>
              </a:rPr>
              <a:t>And for how much longer did she work for Pfeiffer?</a:t>
            </a:r>
          </a:p>
        </p:txBody>
      </p:sp>
      <p:sp>
        <p:nvSpPr>
          <p:cNvPr id="79875" name="Slide Number Placeholder 3">
            <a:extLst>
              <a:ext uri="{FF2B5EF4-FFF2-40B4-BE49-F238E27FC236}">
                <a16:creationId xmlns:a16="http://schemas.microsoft.com/office/drawing/2014/main" id="{2268DF74-96DF-5034-8FB9-DD1969079F4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3C3AF272-7387-3740-8AE9-3E218D4F4643}" type="slidenum">
              <a:rPr lang="en-US" altLang="en-US" sz="1200" smtClean="0">
                <a:latin typeface="Verdana" panose="020B0604030504040204" pitchFamily="34" charset="0"/>
              </a:rPr>
              <a:pPr>
                <a:spcBef>
                  <a:spcPct val="0"/>
                </a:spcBef>
                <a:buFontTx/>
                <a:buNone/>
              </a:pPr>
              <a:t>90</a:t>
            </a:fld>
            <a:endParaRPr lang="en-US" altLang="en-US" sz="1200">
              <a:latin typeface="Verdana" panose="020B0604030504040204" pitchFamily="34" charset="0"/>
            </a:endParaRPr>
          </a:p>
        </p:txBody>
      </p:sp>
    </p:spTree>
    <p:extLst>
      <p:ext uri="{BB962C8B-B14F-4D97-AF65-F5344CB8AC3E}">
        <p14:creationId xmlns:p14="http://schemas.microsoft.com/office/powerpoint/2010/main" val="6373552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a:extLst>
              <a:ext uri="{FF2B5EF4-FFF2-40B4-BE49-F238E27FC236}">
                <a16:creationId xmlns:a16="http://schemas.microsoft.com/office/drawing/2014/main" id="{718D856E-394A-6A75-371D-2D83391E2C7C}"/>
              </a:ext>
            </a:extLst>
          </p:cNvPr>
          <p:cNvSpPr>
            <a:spLocks noGrp="1" noChangeArrowheads="1"/>
          </p:cNvSpPr>
          <p:nvPr>
            <p:ph type="title"/>
          </p:nvPr>
        </p:nvSpPr>
        <p:spPr/>
        <p:txBody>
          <a:bodyPr/>
          <a:lstStyle/>
          <a:p>
            <a:r>
              <a:rPr lang="en-US" altLang="en-US">
                <a:solidFill>
                  <a:srgbClr val="000000"/>
                </a:solidFill>
              </a:rPr>
              <a:t>The Employment Context</a:t>
            </a:r>
          </a:p>
        </p:txBody>
      </p:sp>
      <p:sp>
        <p:nvSpPr>
          <p:cNvPr id="81922" name="Content Placeholder 2">
            <a:extLst>
              <a:ext uri="{FF2B5EF4-FFF2-40B4-BE49-F238E27FC236}">
                <a16:creationId xmlns:a16="http://schemas.microsoft.com/office/drawing/2014/main" id="{6D87766A-057B-75C2-77EE-99F7D8F8AA93}"/>
              </a:ext>
            </a:extLst>
          </p:cNvPr>
          <p:cNvSpPr>
            <a:spLocks noGrp="1" noChangeArrowheads="1"/>
          </p:cNvSpPr>
          <p:nvPr>
            <p:ph idx="1"/>
          </p:nvPr>
        </p:nvSpPr>
        <p:spPr/>
        <p:txBody>
          <a:bodyPr/>
          <a:lstStyle/>
          <a:p>
            <a:endParaRPr lang="en-US" altLang="en-US"/>
          </a:p>
          <a:p>
            <a:r>
              <a:rPr lang="en-US" altLang="en-US"/>
              <a:t>Feinberg v. Pfeiffer</a:t>
            </a:r>
          </a:p>
          <a:p>
            <a:pPr lvl="1"/>
            <a:r>
              <a:rPr lang="en-US" altLang="en-US"/>
              <a:t>What was the promise and why was it made?</a:t>
            </a:r>
          </a:p>
          <a:p>
            <a:pPr lvl="1"/>
            <a:r>
              <a:rPr lang="en-US" altLang="en-US"/>
              <a:t>What was the reliance?</a:t>
            </a:r>
          </a:p>
          <a:p>
            <a:pPr lvl="2"/>
            <a:r>
              <a:rPr lang="en-US" altLang="en-US">
                <a:solidFill>
                  <a:srgbClr val="B90000"/>
                </a:solidFill>
              </a:rPr>
              <a:t>What if she had quit because she was too ill to work?</a:t>
            </a:r>
          </a:p>
        </p:txBody>
      </p:sp>
      <p:sp>
        <p:nvSpPr>
          <p:cNvPr id="81923" name="Slide Number Placeholder 3">
            <a:extLst>
              <a:ext uri="{FF2B5EF4-FFF2-40B4-BE49-F238E27FC236}">
                <a16:creationId xmlns:a16="http://schemas.microsoft.com/office/drawing/2014/main" id="{A1749FA7-9DB9-4692-E5A0-2A5EC98D30B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FD980141-101B-D84E-BAB5-AD140F049529}" type="slidenum">
              <a:rPr lang="en-US" altLang="en-US" sz="1200" smtClean="0">
                <a:latin typeface="Verdana" panose="020B0604030504040204" pitchFamily="34" charset="0"/>
              </a:rPr>
              <a:pPr>
                <a:spcBef>
                  <a:spcPct val="0"/>
                </a:spcBef>
                <a:buFontTx/>
                <a:buNone/>
              </a:pPr>
              <a:t>91</a:t>
            </a:fld>
            <a:endParaRPr lang="en-US" altLang="en-US" sz="1200">
              <a:latin typeface="Verdana" panose="020B0604030504040204" pitchFamily="34" charset="0"/>
            </a:endParaRPr>
          </a:p>
        </p:txBody>
      </p:sp>
    </p:spTree>
    <p:extLst>
      <p:ext uri="{BB962C8B-B14F-4D97-AF65-F5344CB8AC3E}">
        <p14:creationId xmlns:p14="http://schemas.microsoft.com/office/powerpoint/2010/main" val="3768208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a:extLst>
              <a:ext uri="{FF2B5EF4-FFF2-40B4-BE49-F238E27FC236}">
                <a16:creationId xmlns:a16="http://schemas.microsoft.com/office/drawing/2014/main" id="{0EC35D60-3E6A-8E9F-3DAD-77EC0749C2CE}"/>
              </a:ext>
            </a:extLst>
          </p:cNvPr>
          <p:cNvSpPr>
            <a:spLocks noGrp="1" noChangeArrowheads="1"/>
          </p:cNvSpPr>
          <p:nvPr>
            <p:ph type="title"/>
          </p:nvPr>
        </p:nvSpPr>
        <p:spPr/>
        <p:txBody>
          <a:bodyPr/>
          <a:lstStyle/>
          <a:p>
            <a:r>
              <a:rPr lang="en-US" altLang="en-US">
                <a:solidFill>
                  <a:srgbClr val="000000"/>
                </a:solidFill>
              </a:rPr>
              <a:t>The Employment Context</a:t>
            </a:r>
          </a:p>
        </p:txBody>
      </p:sp>
      <p:sp>
        <p:nvSpPr>
          <p:cNvPr id="83970" name="Content Placeholder 2">
            <a:extLst>
              <a:ext uri="{FF2B5EF4-FFF2-40B4-BE49-F238E27FC236}">
                <a16:creationId xmlns:a16="http://schemas.microsoft.com/office/drawing/2014/main" id="{36C4EB89-8D4D-4DE3-0333-5E348DED5D28}"/>
              </a:ext>
            </a:extLst>
          </p:cNvPr>
          <p:cNvSpPr>
            <a:spLocks noGrp="1" noChangeArrowheads="1"/>
          </p:cNvSpPr>
          <p:nvPr>
            <p:ph idx="1"/>
          </p:nvPr>
        </p:nvSpPr>
        <p:spPr/>
        <p:txBody>
          <a:bodyPr/>
          <a:lstStyle/>
          <a:p>
            <a:endParaRPr lang="en-US" altLang="en-US" dirty="0"/>
          </a:p>
          <a:p>
            <a:r>
              <a:rPr lang="en-US" altLang="en-US" dirty="0"/>
              <a:t>Feinberg v. Pfeiffer</a:t>
            </a:r>
          </a:p>
          <a:p>
            <a:pPr lvl="1"/>
            <a:r>
              <a:rPr lang="en-US" altLang="en-US" dirty="0">
                <a:solidFill>
                  <a:srgbClr val="B90000"/>
                </a:solidFill>
              </a:rPr>
              <a:t>What about the equities of the case?</a:t>
            </a:r>
          </a:p>
          <a:p>
            <a:pPr lvl="1"/>
            <a:r>
              <a:rPr lang="en-US" altLang="en-US" dirty="0">
                <a:solidFill>
                  <a:srgbClr val="B90000"/>
                </a:solidFill>
              </a:rPr>
              <a:t>Do the rules unwind if we take the equities into account?</a:t>
            </a:r>
          </a:p>
        </p:txBody>
      </p:sp>
      <p:sp>
        <p:nvSpPr>
          <p:cNvPr id="83971" name="Slide Number Placeholder 3">
            <a:extLst>
              <a:ext uri="{FF2B5EF4-FFF2-40B4-BE49-F238E27FC236}">
                <a16:creationId xmlns:a16="http://schemas.microsoft.com/office/drawing/2014/main" id="{57481EFD-F8A2-C6A1-93F6-A86F96D6508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EE8FA4C4-0EBC-CB46-A531-150A308BD3C5}" type="slidenum">
              <a:rPr lang="en-US" altLang="en-US" sz="1200" smtClean="0">
                <a:latin typeface="Verdana" panose="020B0604030504040204" pitchFamily="34" charset="0"/>
              </a:rPr>
              <a:pPr>
                <a:spcBef>
                  <a:spcPct val="0"/>
                </a:spcBef>
                <a:buFontTx/>
                <a:buNone/>
              </a:pPr>
              <a:t>92</a:t>
            </a:fld>
            <a:endParaRPr lang="en-US" altLang="en-US" sz="1200">
              <a:latin typeface="Verdana" panose="020B0604030504040204" pitchFamily="34" charset="0"/>
            </a:endParaRPr>
          </a:p>
        </p:txBody>
      </p:sp>
    </p:spTree>
    <p:extLst>
      <p:ext uri="{BB962C8B-B14F-4D97-AF65-F5344CB8AC3E}">
        <p14:creationId xmlns:p14="http://schemas.microsoft.com/office/powerpoint/2010/main" val="12420179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a:extLst>
              <a:ext uri="{FF2B5EF4-FFF2-40B4-BE49-F238E27FC236}">
                <a16:creationId xmlns:a16="http://schemas.microsoft.com/office/drawing/2014/main" id="{1BDC88C8-C316-82AC-1A0F-03AFE74478D7}"/>
              </a:ext>
            </a:extLst>
          </p:cNvPr>
          <p:cNvSpPr>
            <a:spLocks noGrp="1" noChangeArrowheads="1"/>
          </p:cNvSpPr>
          <p:nvPr>
            <p:ph type="title"/>
          </p:nvPr>
        </p:nvSpPr>
        <p:spPr/>
        <p:txBody>
          <a:bodyPr/>
          <a:lstStyle/>
          <a:p>
            <a:r>
              <a:rPr lang="en-US" altLang="en-US" dirty="0">
                <a:solidFill>
                  <a:srgbClr val="C00000"/>
                </a:solidFill>
              </a:rPr>
              <a:t>Why a different result in Hayes?</a:t>
            </a:r>
            <a:br>
              <a:rPr lang="en-US" altLang="en-US" dirty="0">
                <a:solidFill>
                  <a:srgbClr val="C00000"/>
                </a:solidFill>
              </a:rPr>
            </a:br>
            <a:r>
              <a:rPr lang="en-US" altLang="en-US" dirty="0">
                <a:solidFill>
                  <a:srgbClr val="C00000"/>
                </a:solidFill>
              </a:rPr>
              <a:t>P. 197</a:t>
            </a:r>
          </a:p>
        </p:txBody>
      </p:sp>
      <p:sp>
        <p:nvSpPr>
          <p:cNvPr id="86018" name="Content Placeholder 2">
            <a:extLst>
              <a:ext uri="{FF2B5EF4-FFF2-40B4-BE49-F238E27FC236}">
                <a16:creationId xmlns:a16="http://schemas.microsoft.com/office/drawing/2014/main" id="{C88FE31A-A242-6083-346B-05E94F34E3FB}"/>
              </a:ext>
            </a:extLst>
          </p:cNvPr>
          <p:cNvSpPr>
            <a:spLocks noGrp="1" noChangeArrowheads="1"/>
          </p:cNvSpPr>
          <p:nvPr>
            <p:ph idx="1"/>
          </p:nvPr>
        </p:nvSpPr>
        <p:spPr/>
        <p:txBody>
          <a:bodyPr/>
          <a:lstStyle/>
          <a:p>
            <a:endParaRPr lang="en-US" altLang="en-US"/>
          </a:p>
        </p:txBody>
      </p:sp>
      <p:sp>
        <p:nvSpPr>
          <p:cNvPr id="86019" name="Slide Number Placeholder 3">
            <a:extLst>
              <a:ext uri="{FF2B5EF4-FFF2-40B4-BE49-F238E27FC236}">
                <a16:creationId xmlns:a16="http://schemas.microsoft.com/office/drawing/2014/main" id="{3FB42281-CD73-53FA-996F-A953D76CAFB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E2F4E9F2-7537-EB47-AF70-54FEDBDCABD2}" type="slidenum">
              <a:rPr lang="en-US" altLang="en-US" sz="1200" smtClean="0">
                <a:latin typeface="Verdana" panose="020B0604030504040204" pitchFamily="34" charset="0"/>
              </a:rPr>
              <a:pPr>
                <a:spcBef>
                  <a:spcPct val="0"/>
                </a:spcBef>
                <a:buFontTx/>
                <a:buNone/>
              </a:pPr>
              <a:t>93</a:t>
            </a:fld>
            <a:endParaRPr lang="en-US" altLang="en-US" sz="1200">
              <a:latin typeface="Verdana" panose="020B0604030504040204" pitchFamily="34" charset="0"/>
            </a:endParaRPr>
          </a:p>
        </p:txBody>
      </p:sp>
    </p:spTree>
    <p:extLst>
      <p:ext uri="{BB962C8B-B14F-4D97-AF65-F5344CB8AC3E}">
        <p14:creationId xmlns:p14="http://schemas.microsoft.com/office/powerpoint/2010/main" val="10690677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0E4C0970-D645-B204-C9D0-E0DF86B7A272}"/>
              </a:ext>
            </a:extLst>
          </p:cNvPr>
          <p:cNvSpPr>
            <a:spLocks noGrp="1" noChangeArrowheads="1"/>
          </p:cNvSpPr>
          <p:nvPr>
            <p:ph type="title"/>
          </p:nvPr>
        </p:nvSpPr>
        <p:spPr/>
        <p:txBody>
          <a:bodyPr/>
          <a:lstStyle/>
          <a:p>
            <a:r>
              <a:rPr lang="en-US" altLang="en-US">
                <a:solidFill>
                  <a:schemeClr val="tx1"/>
                </a:solidFill>
              </a:rPr>
              <a:t>Why a different result in Hayes?</a:t>
            </a:r>
          </a:p>
        </p:txBody>
      </p:sp>
      <p:sp>
        <p:nvSpPr>
          <p:cNvPr id="87042" name="Content Placeholder 2">
            <a:extLst>
              <a:ext uri="{FF2B5EF4-FFF2-40B4-BE49-F238E27FC236}">
                <a16:creationId xmlns:a16="http://schemas.microsoft.com/office/drawing/2014/main" id="{4B7A26F2-AFA1-4B5C-7544-ADF11858E161}"/>
              </a:ext>
            </a:extLst>
          </p:cNvPr>
          <p:cNvSpPr>
            <a:spLocks noGrp="1" noChangeArrowheads="1"/>
          </p:cNvSpPr>
          <p:nvPr>
            <p:ph idx="1"/>
          </p:nvPr>
        </p:nvSpPr>
        <p:spPr/>
        <p:txBody>
          <a:bodyPr/>
          <a:lstStyle/>
          <a:p>
            <a:endParaRPr lang="en-US" altLang="en-US"/>
          </a:p>
          <a:p>
            <a:r>
              <a:rPr lang="en-US" altLang="en-US"/>
              <a:t>Feinberg retired after the promise; </a:t>
            </a:r>
            <a:r>
              <a:rPr lang="en-US" altLang="en-US">
                <a:solidFill>
                  <a:srgbClr val="B90000"/>
                </a:solidFill>
              </a:rPr>
              <a:t>Hayes decided to retire before the promise, and retired a week after it was made</a:t>
            </a:r>
          </a:p>
        </p:txBody>
      </p:sp>
      <p:sp>
        <p:nvSpPr>
          <p:cNvPr id="87043" name="Slide Number Placeholder 3">
            <a:extLst>
              <a:ext uri="{FF2B5EF4-FFF2-40B4-BE49-F238E27FC236}">
                <a16:creationId xmlns:a16="http://schemas.microsoft.com/office/drawing/2014/main" id="{9E62059B-A107-7F7C-47BA-21F49E1DA79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38897AD9-F116-6148-9197-E1C0772FFF1F}" type="slidenum">
              <a:rPr lang="en-US" altLang="en-US" sz="1200" smtClean="0">
                <a:latin typeface="Verdana" panose="020B0604030504040204" pitchFamily="34" charset="0"/>
              </a:rPr>
              <a:pPr>
                <a:spcBef>
                  <a:spcPct val="0"/>
                </a:spcBef>
                <a:buFontTx/>
                <a:buNone/>
              </a:pPr>
              <a:t>94</a:t>
            </a:fld>
            <a:endParaRPr lang="en-US" altLang="en-US" sz="1200">
              <a:latin typeface="Verdana" panose="020B0604030504040204" pitchFamily="34" charset="0"/>
            </a:endParaRPr>
          </a:p>
        </p:txBody>
      </p:sp>
    </p:spTree>
    <p:extLst>
      <p:ext uri="{BB962C8B-B14F-4D97-AF65-F5344CB8AC3E}">
        <p14:creationId xmlns:p14="http://schemas.microsoft.com/office/powerpoint/2010/main" val="28939314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a:extLst>
              <a:ext uri="{FF2B5EF4-FFF2-40B4-BE49-F238E27FC236}">
                <a16:creationId xmlns:a16="http://schemas.microsoft.com/office/drawing/2014/main" id="{08F30523-F836-8F3A-F8CB-46426D9AC4D8}"/>
              </a:ext>
            </a:extLst>
          </p:cNvPr>
          <p:cNvSpPr>
            <a:spLocks noGrp="1" noChangeArrowheads="1"/>
          </p:cNvSpPr>
          <p:nvPr>
            <p:ph type="title"/>
          </p:nvPr>
        </p:nvSpPr>
        <p:spPr/>
        <p:txBody>
          <a:bodyPr/>
          <a:lstStyle/>
          <a:p>
            <a:r>
              <a:rPr lang="en-US" altLang="en-US"/>
              <a:t>Promises to insure</a:t>
            </a:r>
          </a:p>
        </p:txBody>
      </p:sp>
      <p:pic>
        <p:nvPicPr>
          <p:cNvPr id="88066" name="Content Placeholder 4">
            <a:extLst>
              <a:ext uri="{FF2B5EF4-FFF2-40B4-BE49-F238E27FC236}">
                <a16:creationId xmlns:a16="http://schemas.microsoft.com/office/drawing/2014/main" id="{5AF5E86B-2FDC-7C59-0D4B-C7ED686A12E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7014" b="17014"/>
          <a:stretch>
            <a:fillRect/>
          </a:stretch>
        </p:blipFill>
        <p:spPr>
          <a:xfrm>
            <a:off x="457200" y="2552700"/>
            <a:ext cx="8001000" cy="4267200"/>
          </a:xfrm>
        </p:spPr>
      </p:pic>
      <p:sp>
        <p:nvSpPr>
          <p:cNvPr id="88067" name="Slide Number Placeholder 3">
            <a:extLst>
              <a:ext uri="{FF2B5EF4-FFF2-40B4-BE49-F238E27FC236}">
                <a16:creationId xmlns:a16="http://schemas.microsoft.com/office/drawing/2014/main" id="{67DBA761-0FB7-68BC-6985-988131CC77A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39692B07-A7ED-6B4D-B82B-A6E5CB34B2BC}" type="slidenum">
              <a:rPr lang="en-US" altLang="en-US" sz="1200" smtClean="0">
                <a:latin typeface="Verdana" panose="020B0604030504040204" pitchFamily="34" charset="0"/>
              </a:rPr>
              <a:pPr>
                <a:spcBef>
                  <a:spcPct val="0"/>
                </a:spcBef>
                <a:buFontTx/>
                <a:buNone/>
              </a:pPr>
              <a:t>95</a:t>
            </a:fld>
            <a:endParaRPr lang="en-US" altLang="en-US" sz="1200">
              <a:latin typeface="Verdana" panose="020B0604030504040204" pitchFamily="34" charset="0"/>
            </a:endParaRPr>
          </a:p>
        </p:txBody>
      </p:sp>
      <p:sp>
        <p:nvSpPr>
          <p:cNvPr id="88068" name="Rounded Rectangular Callout 5">
            <a:extLst>
              <a:ext uri="{FF2B5EF4-FFF2-40B4-BE49-F238E27FC236}">
                <a16:creationId xmlns:a16="http://schemas.microsoft.com/office/drawing/2014/main" id="{F7D3A555-442D-587E-E2A5-A946B464CB43}"/>
              </a:ext>
            </a:extLst>
          </p:cNvPr>
          <p:cNvSpPr>
            <a:spLocks noChangeArrowheads="1"/>
          </p:cNvSpPr>
          <p:nvPr/>
        </p:nvSpPr>
        <p:spPr bwMode="auto">
          <a:xfrm>
            <a:off x="5880100" y="1981200"/>
            <a:ext cx="3276600" cy="1066800"/>
          </a:xfrm>
          <a:prstGeom prst="wedgeRoundRectCallout">
            <a:avLst>
              <a:gd name="adj1" fmla="val -27810"/>
              <a:gd name="adj2" fmla="val 155356"/>
              <a:gd name="adj3" fmla="val 16667"/>
            </a:avLst>
          </a:prstGeom>
          <a:solidFill>
            <a:srgbClr val="FCFEBE"/>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2400" dirty="0">
                <a:solidFill>
                  <a:srgbClr val="CC0000"/>
                </a:solidFill>
                <a:latin typeface="Verdana" panose="020B0604030504040204" pitchFamily="34" charset="0"/>
              </a:rPr>
              <a:t>You DID insure, didn’t you Rhett?</a:t>
            </a:r>
          </a:p>
        </p:txBody>
      </p:sp>
    </p:spTree>
    <p:extLst>
      <p:ext uri="{BB962C8B-B14F-4D97-AF65-F5344CB8AC3E}">
        <p14:creationId xmlns:p14="http://schemas.microsoft.com/office/powerpoint/2010/main" val="399844910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a:extLst>
              <a:ext uri="{FF2B5EF4-FFF2-40B4-BE49-F238E27FC236}">
                <a16:creationId xmlns:a16="http://schemas.microsoft.com/office/drawing/2014/main" id="{3911B884-A249-DAB2-0DAC-A66E8A5FCE62}"/>
              </a:ext>
            </a:extLst>
          </p:cNvPr>
          <p:cNvSpPr>
            <a:spLocks noGrp="1" noChangeArrowheads="1"/>
          </p:cNvSpPr>
          <p:nvPr>
            <p:ph type="title"/>
          </p:nvPr>
        </p:nvSpPr>
        <p:spPr/>
        <p:txBody>
          <a:bodyPr/>
          <a:lstStyle/>
          <a:p>
            <a:r>
              <a:rPr lang="en-US" altLang="en-US" dirty="0" err="1"/>
              <a:t>Geremia</a:t>
            </a:r>
            <a:r>
              <a:rPr lang="en-US" altLang="en-US" dirty="0"/>
              <a:t> at 207</a:t>
            </a:r>
          </a:p>
        </p:txBody>
      </p:sp>
      <p:sp>
        <p:nvSpPr>
          <p:cNvPr id="89090" name="Content Placeholder 2">
            <a:extLst>
              <a:ext uri="{FF2B5EF4-FFF2-40B4-BE49-F238E27FC236}">
                <a16:creationId xmlns:a16="http://schemas.microsoft.com/office/drawing/2014/main" id="{51834CEC-86E6-2077-47BC-39D049E5D303}"/>
              </a:ext>
            </a:extLst>
          </p:cNvPr>
          <p:cNvSpPr>
            <a:spLocks noGrp="1" noChangeArrowheads="1"/>
          </p:cNvSpPr>
          <p:nvPr>
            <p:ph idx="1"/>
          </p:nvPr>
        </p:nvSpPr>
        <p:spPr/>
        <p:txBody>
          <a:bodyPr/>
          <a:lstStyle/>
          <a:p>
            <a:endParaRPr lang="en-US" altLang="en-US" dirty="0"/>
          </a:p>
          <a:p>
            <a:r>
              <a:rPr lang="en-US" altLang="en-US" dirty="0"/>
              <a:t>Was there a promise by lender to insure the car?</a:t>
            </a:r>
          </a:p>
        </p:txBody>
      </p:sp>
      <p:sp>
        <p:nvSpPr>
          <p:cNvPr id="89091" name="Slide Number Placeholder 3">
            <a:extLst>
              <a:ext uri="{FF2B5EF4-FFF2-40B4-BE49-F238E27FC236}">
                <a16:creationId xmlns:a16="http://schemas.microsoft.com/office/drawing/2014/main" id="{1A1639C7-526B-B603-98BE-D1ABA5F6EDF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8B1AC247-0A41-A047-B240-D058DFEA5E63}" type="slidenum">
              <a:rPr lang="en-US" altLang="en-US" sz="1200" smtClean="0">
                <a:latin typeface="Verdana" panose="020B0604030504040204" pitchFamily="34" charset="0"/>
              </a:rPr>
              <a:pPr>
                <a:spcBef>
                  <a:spcPct val="0"/>
                </a:spcBef>
                <a:buFontTx/>
                <a:buNone/>
              </a:pPr>
              <a:t>96</a:t>
            </a:fld>
            <a:endParaRPr lang="en-US" altLang="en-US" sz="1200">
              <a:latin typeface="Verdana" panose="020B0604030504040204" pitchFamily="34" charset="0"/>
            </a:endParaRPr>
          </a:p>
        </p:txBody>
      </p:sp>
    </p:spTree>
    <p:extLst>
      <p:ext uri="{BB962C8B-B14F-4D97-AF65-F5344CB8AC3E}">
        <p14:creationId xmlns:p14="http://schemas.microsoft.com/office/powerpoint/2010/main" val="103205193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a:extLst>
              <a:ext uri="{FF2B5EF4-FFF2-40B4-BE49-F238E27FC236}">
                <a16:creationId xmlns:a16="http://schemas.microsoft.com/office/drawing/2014/main" id="{F5B09FB7-3719-4E07-00F5-62B3023A2FED}"/>
              </a:ext>
            </a:extLst>
          </p:cNvPr>
          <p:cNvSpPr>
            <a:spLocks noGrp="1" noChangeArrowheads="1"/>
          </p:cNvSpPr>
          <p:nvPr>
            <p:ph type="title"/>
          </p:nvPr>
        </p:nvSpPr>
        <p:spPr/>
        <p:txBody>
          <a:bodyPr/>
          <a:lstStyle/>
          <a:p>
            <a:r>
              <a:rPr lang="en-US" altLang="en-US" dirty="0" err="1"/>
              <a:t>Geremia</a:t>
            </a:r>
            <a:endParaRPr lang="en-US" altLang="en-US" dirty="0"/>
          </a:p>
        </p:txBody>
      </p:sp>
      <p:sp>
        <p:nvSpPr>
          <p:cNvPr id="90114" name="Content Placeholder 2">
            <a:extLst>
              <a:ext uri="{FF2B5EF4-FFF2-40B4-BE49-F238E27FC236}">
                <a16:creationId xmlns:a16="http://schemas.microsoft.com/office/drawing/2014/main" id="{C2D39F09-A969-5522-ECC2-8DE643CA9F4E}"/>
              </a:ext>
            </a:extLst>
          </p:cNvPr>
          <p:cNvSpPr>
            <a:spLocks noGrp="1" noChangeArrowheads="1"/>
          </p:cNvSpPr>
          <p:nvPr>
            <p:ph idx="1"/>
          </p:nvPr>
        </p:nvSpPr>
        <p:spPr/>
        <p:txBody>
          <a:bodyPr/>
          <a:lstStyle/>
          <a:p>
            <a:endParaRPr lang="en-US" altLang="en-US" dirty="0"/>
          </a:p>
          <a:p>
            <a:r>
              <a:rPr lang="en-US" altLang="en-US" dirty="0"/>
              <a:t>Did the lender promise to insure the car?</a:t>
            </a:r>
          </a:p>
          <a:p>
            <a:pPr lvl="1"/>
            <a:r>
              <a:rPr lang="en-US" altLang="en-US" dirty="0">
                <a:solidFill>
                  <a:srgbClr val="CC0000"/>
                </a:solidFill>
              </a:rPr>
              <a:t>“We shall be forced to renew this policy for you”</a:t>
            </a:r>
          </a:p>
          <a:p>
            <a:pPr lvl="1"/>
            <a:r>
              <a:rPr lang="en-US" altLang="en-US" dirty="0">
                <a:solidFill>
                  <a:srgbClr val="CC0000"/>
                </a:solidFill>
              </a:rPr>
              <a:t>And was this supported by consideration?</a:t>
            </a:r>
          </a:p>
        </p:txBody>
      </p:sp>
      <p:sp>
        <p:nvSpPr>
          <p:cNvPr id="90115" name="Slide Number Placeholder 3">
            <a:extLst>
              <a:ext uri="{FF2B5EF4-FFF2-40B4-BE49-F238E27FC236}">
                <a16:creationId xmlns:a16="http://schemas.microsoft.com/office/drawing/2014/main" id="{4617F816-B2E5-F539-7376-F8EEAF32DB6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E6FA3D73-CD2A-4144-AB94-1F3BBCDEDDC4}" type="slidenum">
              <a:rPr lang="en-US" altLang="en-US" sz="1200" smtClean="0">
                <a:latin typeface="Verdana" panose="020B0604030504040204" pitchFamily="34" charset="0"/>
              </a:rPr>
              <a:pPr>
                <a:spcBef>
                  <a:spcPct val="0"/>
                </a:spcBef>
                <a:buFontTx/>
                <a:buNone/>
              </a:pPr>
              <a:t>97</a:t>
            </a:fld>
            <a:endParaRPr lang="en-US" altLang="en-US" sz="1200">
              <a:latin typeface="Verdana" panose="020B0604030504040204" pitchFamily="34" charset="0"/>
            </a:endParaRPr>
          </a:p>
        </p:txBody>
      </p:sp>
    </p:spTree>
    <p:extLst>
      <p:ext uri="{BB962C8B-B14F-4D97-AF65-F5344CB8AC3E}">
        <p14:creationId xmlns:p14="http://schemas.microsoft.com/office/powerpoint/2010/main" val="81859094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a:extLst>
              <a:ext uri="{FF2B5EF4-FFF2-40B4-BE49-F238E27FC236}">
                <a16:creationId xmlns:a16="http://schemas.microsoft.com/office/drawing/2014/main" id="{905DBBA3-4918-4005-0FEC-DBBB065AEF85}"/>
              </a:ext>
            </a:extLst>
          </p:cNvPr>
          <p:cNvSpPr>
            <a:spLocks noGrp="1" noChangeArrowheads="1"/>
          </p:cNvSpPr>
          <p:nvPr>
            <p:ph type="title"/>
          </p:nvPr>
        </p:nvSpPr>
        <p:spPr/>
        <p:txBody>
          <a:bodyPr/>
          <a:lstStyle/>
          <a:p>
            <a:r>
              <a:rPr lang="en-US" altLang="en-US" dirty="0" err="1">
                <a:solidFill>
                  <a:srgbClr val="000000"/>
                </a:solidFill>
              </a:rPr>
              <a:t>Geremia</a:t>
            </a:r>
            <a:endParaRPr lang="en-US" altLang="en-US" dirty="0">
              <a:solidFill>
                <a:srgbClr val="000000"/>
              </a:solidFill>
            </a:endParaRPr>
          </a:p>
        </p:txBody>
      </p:sp>
      <p:sp>
        <p:nvSpPr>
          <p:cNvPr id="91138" name="Content Placeholder 2">
            <a:extLst>
              <a:ext uri="{FF2B5EF4-FFF2-40B4-BE49-F238E27FC236}">
                <a16:creationId xmlns:a16="http://schemas.microsoft.com/office/drawing/2014/main" id="{EB229AEA-4DDD-F018-D0DC-31CCA3D3166F}"/>
              </a:ext>
            </a:extLst>
          </p:cNvPr>
          <p:cNvSpPr>
            <a:spLocks noGrp="1" noChangeArrowheads="1"/>
          </p:cNvSpPr>
          <p:nvPr>
            <p:ph idx="1"/>
          </p:nvPr>
        </p:nvSpPr>
        <p:spPr/>
        <p:txBody>
          <a:bodyPr/>
          <a:lstStyle/>
          <a:p>
            <a:endParaRPr lang="en-US" altLang="en-US"/>
          </a:p>
          <a:p>
            <a:r>
              <a:rPr lang="en-US" altLang="en-US"/>
              <a:t>A case for promissory estoppel</a:t>
            </a:r>
          </a:p>
          <a:p>
            <a:pPr lvl="1"/>
            <a:r>
              <a:rPr lang="en-US" altLang="en-US">
                <a:solidFill>
                  <a:srgbClr val="CC0000"/>
                </a:solidFill>
              </a:rPr>
              <a:t>Cf. Restatement 90, comment e: “applied with caution”</a:t>
            </a:r>
          </a:p>
        </p:txBody>
      </p:sp>
      <p:sp>
        <p:nvSpPr>
          <p:cNvPr id="91139" name="Slide Number Placeholder 3">
            <a:extLst>
              <a:ext uri="{FF2B5EF4-FFF2-40B4-BE49-F238E27FC236}">
                <a16:creationId xmlns:a16="http://schemas.microsoft.com/office/drawing/2014/main" id="{6BF90BC6-1BE1-130A-57C2-78C40793D13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879D5800-44EE-0B4B-9FF4-754681F16256}" type="slidenum">
              <a:rPr lang="en-US" altLang="en-US" sz="1200" smtClean="0">
                <a:latin typeface="Verdana" panose="020B0604030504040204" pitchFamily="34" charset="0"/>
              </a:rPr>
              <a:pPr>
                <a:spcBef>
                  <a:spcPct val="0"/>
                </a:spcBef>
                <a:buFontTx/>
                <a:buNone/>
              </a:pPr>
              <a:t>98</a:t>
            </a:fld>
            <a:endParaRPr lang="en-US" altLang="en-US" sz="1200">
              <a:latin typeface="Verdana" panose="020B0604030504040204" pitchFamily="34" charset="0"/>
            </a:endParaRPr>
          </a:p>
        </p:txBody>
      </p:sp>
    </p:spTree>
    <p:extLst>
      <p:ext uri="{BB962C8B-B14F-4D97-AF65-F5344CB8AC3E}">
        <p14:creationId xmlns:p14="http://schemas.microsoft.com/office/powerpoint/2010/main" val="63470135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a:extLst>
              <a:ext uri="{FF2B5EF4-FFF2-40B4-BE49-F238E27FC236}">
                <a16:creationId xmlns:a16="http://schemas.microsoft.com/office/drawing/2014/main" id="{6EE4D149-75EC-3E5D-B98A-5074A8F90580}"/>
              </a:ext>
            </a:extLst>
          </p:cNvPr>
          <p:cNvSpPr>
            <a:spLocks noGrp="1" noChangeArrowheads="1"/>
          </p:cNvSpPr>
          <p:nvPr>
            <p:ph type="title"/>
          </p:nvPr>
        </p:nvSpPr>
        <p:spPr/>
        <p:txBody>
          <a:bodyPr/>
          <a:lstStyle/>
          <a:p>
            <a:r>
              <a:rPr lang="en-US" altLang="en-US" dirty="0" err="1"/>
              <a:t>Graddon</a:t>
            </a:r>
            <a:r>
              <a:rPr lang="en-US" altLang="en-US" dirty="0"/>
              <a:t> and Spiegel 210-11</a:t>
            </a:r>
          </a:p>
        </p:txBody>
      </p:sp>
      <p:sp>
        <p:nvSpPr>
          <p:cNvPr id="92162" name="Content Placeholder 2">
            <a:extLst>
              <a:ext uri="{FF2B5EF4-FFF2-40B4-BE49-F238E27FC236}">
                <a16:creationId xmlns:a16="http://schemas.microsoft.com/office/drawing/2014/main" id="{C5688D49-2FEE-8E2C-CC39-993C4B1865D7}"/>
              </a:ext>
            </a:extLst>
          </p:cNvPr>
          <p:cNvSpPr>
            <a:spLocks noGrp="1" noChangeArrowheads="1"/>
          </p:cNvSpPr>
          <p:nvPr>
            <p:ph idx="1"/>
          </p:nvPr>
        </p:nvSpPr>
        <p:spPr/>
        <p:txBody>
          <a:bodyPr/>
          <a:lstStyle/>
          <a:p>
            <a:r>
              <a:rPr lang="en-US" altLang="en-US"/>
              <a:t>Graddon: ”Do you want the full amount of the insurance”</a:t>
            </a:r>
          </a:p>
          <a:p>
            <a:r>
              <a:rPr lang="en-US" altLang="en-US"/>
              <a:t>Spiegel: Agent promises “to take care of renewing” insurance policy</a:t>
            </a:r>
          </a:p>
        </p:txBody>
      </p:sp>
      <p:sp>
        <p:nvSpPr>
          <p:cNvPr id="92163" name="Slide Number Placeholder 3">
            <a:extLst>
              <a:ext uri="{FF2B5EF4-FFF2-40B4-BE49-F238E27FC236}">
                <a16:creationId xmlns:a16="http://schemas.microsoft.com/office/drawing/2014/main" id="{F1784182-C55F-AD23-305D-3836F9FAB3B3}"/>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D3AB2EFB-076C-9849-92BD-4736A5C11C5E}" type="slidenum">
              <a:rPr lang="en-US" altLang="en-US" sz="1200" smtClean="0">
                <a:latin typeface="Verdana" panose="020B0604030504040204" pitchFamily="34" charset="0"/>
              </a:rPr>
              <a:pPr>
                <a:spcBef>
                  <a:spcPct val="0"/>
                </a:spcBef>
                <a:buFontTx/>
                <a:buNone/>
              </a:pPr>
              <a:t>99</a:t>
            </a:fld>
            <a:endParaRPr lang="en-US" altLang="en-US" sz="1200">
              <a:latin typeface="Verdana" panose="020B0604030504040204" pitchFamily="34" charset="0"/>
            </a:endParaRPr>
          </a:p>
        </p:txBody>
      </p:sp>
    </p:spTree>
    <p:extLst>
      <p:ext uri="{BB962C8B-B14F-4D97-AF65-F5344CB8AC3E}">
        <p14:creationId xmlns:p14="http://schemas.microsoft.com/office/powerpoint/2010/main" val="792929386"/>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20953</TotalTime>
  <Words>3575</Words>
  <Application>Microsoft Macintosh PowerPoint</Application>
  <PresentationFormat>On-screen Show (4:3)</PresentationFormat>
  <Paragraphs>589</Paragraphs>
  <Slides>99</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99</vt:i4>
      </vt:variant>
    </vt:vector>
  </HeadingPairs>
  <TitlesOfParts>
    <vt:vector size="106" baseType="lpstr">
      <vt:lpstr>Arial</vt:lpstr>
      <vt:lpstr>Bookman Old Style</vt:lpstr>
      <vt:lpstr>Times</vt:lpstr>
      <vt:lpstr>Times New Roman</vt:lpstr>
      <vt:lpstr>Verdana</vt:lpstr>
      <vt:lpstr>Wingdings</vt:lpstr>
      <vt:lpstr>Custom Design</vt:lpstr>
      <vt:lpstr>George Mason School of Law</vt:lpstr>
      <vt:lpstr>Question 2 (50%, 30 minutes) </vt:lpstr>
      <vt:lpstr>Question 2 (50%, 30 minutes) </vt:lpstr>
      <vt:lpstr>Question 2 (50%, 30 minutes) </vt:lpstr>
      <vt:lpstr>George Mason School of Law</vt:lpstr>
      <vt:lpstr>The Coase Theorem</vt:lpstr>
      <vt:lpstr>The Coase Theorem</vt:lpstr>
      <vt:lpstr>Where there is a right to pollute Polluter emits pollution into river where 4 downstream people 2-5 suffer from it</vt:lpstr>
      <vt:lpstr>Where there is a right to unpolluted rivers Polluter emits pollution into river where downstream people 1-5 suffer from it</vt:lpstr>
      <vt:lpstr>Contractarianism</vt:lpstr>
      <vt:lpstr>So what are transaction costs?</vt:lpstr>
      <vt:lpstr>So what are transaction costs?</vt:lpstr>
      <vt:lpstr>So what are transaction costs?</vt:lpstr>
      <vt:lpstr>So what are transaction costs?</vt:lpstr>
      <vt:lpstr>Illegal contracts</vt:lpstr>
      <vt:lpstr>The refinement of the classic conception of contracts</vt:lpstr>
      <vt:lpstr>When should a promise be legally binding?</vt:lpstr>
      <vt:lpstr>Restatement § 90(1): </vt:lpstr>
      <vt:lpstr>What we’ll look at</vt:lpstr>
      <vt:lpstr>Promissory estoppel as non-Paretian</vt:lpstr>
      <vt:lpstr>Promissory estoppel as non-Paretian</vt:lpstr>
      <vt:lpstr>Estoppel: An Ideological Conflict?</vt:lpstr>
      <vt:lpstr>Varities of Estoppel</vt:lpstr>
      <vt:lpstr>Estoppel and Consideration as rivals</vt:lpstr>
      <vt:lpstr>Does Promissory Estoppel limit or expand promissory liability?</vt:lpstr>
      <vt:lpstr>Does Promissory Estoppel limit or expand promissory liability?</vt:lpstr>
      <vt:lpstr>Varieties of Promissory Estoppel</vt:lpstr>
      <vt:lpstr>Getting around the SoF</vt:lpstr>
      <vt:lpstr>Will estoppel work against the SoF? </vt:lpstr>
      <vt:lpstr>Will estoppel work against the SoF? </vt:lpstr>
      <vt:lpstr>Was McIntosh at 564 a proper case for estoppel? </vt:lpstr>
      <vt:lpstr>Was McIntosh a proper case for estoppel?</vt:lpstr>
      <vt:lpstr>Are salesmen given tenure?</vt:lpstr>
      <vt:lpstr>Was McIntosh a proper case for estoppel?</vt:lpstr>
      <vt:lpstr>The Limits of Estoppel</vt:lpstr>
      <vt:lpstr>Is land different?</vt:lpstr>
      <vt:lpstr>Part Performance and Land</vt:lpstr>
      <vt:lpstr>Will estoppel work against the SoF? </vt:lpstr>
      <vt:lpstr>Monetti at 574</vt:lpstr>
      <vt:lpstr>Monetti</vt:lpstr>
      <vt:lpstr>Monetti</vt:lpstr>
      <vt:lpstr>The Restatement’s writing:  What has to be included?</vt:lpstr>
      <vt:lpstr>The UCC’s writing: What has to be included?</vt:lpstr>
      <vt:lpstr>“Signed by the party to be charged”</vt:lpstr>
      <vt:lpstr>Monetti</vt:lpstr>
      <vt:lpstr>What is a signature?</vt:lpstr>
      <vt:lpstr>Uniform Electronic Transactions Act</vt:lpstr>
      <vt:lpstr>Monetti</vt:lpstr>
      <vt:lpstr>Monetti</vt:lpstr>
      <vt:lpstr>Monetti</vt:lpstr>
      <vt:lpstr>Monetti</vt:lpstr>
      <vt:lpstr>Monetti</vt:lpstr>
      <vt:lpstr>Monetti</vt:lpstr>
      <vt:lpstr>Monetti</vt:lpstr>
      <vt:lpstr>Part Performance in the Restatement</vt:lpstr>
      <vt:lpstr>Charitable Subscriptions</vt:lpstr>
      <vt:lpstr>Charitable Subscriptions</vt:lpstr>
      <vt:lpstr>Restatement § 90(1)</vt:lpstr>
      <vt:lpstr>Charitable Subscriptions</vt:lpstr>
      <vt:lpstr>What would action or forbearance look like?</vt:lpstr>
      <vt:lpstr>Allegheny College</vt:lpstr>
      <vt:lpstr>Charitable Subscriptions</vt:lpstr>
      <vt:lpstr>Charitable Subscriptions</vt:lpstr>
      <vt:lpstr>Charitable Subscriptions</vt:lpstr>
      <vt:lpstr>Charitable Subscriptions</vt:lpstr>
      <vt:lpstr>DeLeo </vt:lpstr>
      <vt:lpstr>Charitable Subscriptions</vt:lpstr>
      <vt:lpstr>Charitable Subscriptions</vt:lpstr>
      <vt:lpstr>George Mason School of Law</vt:lpstr>
      <vt:lpstr>The refinement of the classic conception of contracts</vt:lpstr>
      <vt:lpstr>Restatement § 90(1): </vt:lpstr>
      <vt:lpstr>Varieties of Promissory Estoppel</vt:lpstr>
      <vt:lpstr>Family Promises</vt:lpstr>
      <vt:lpstr>Haase v. Cardoza at 183</vt:lpstr>
      <vt:lpstr>Haase v. Cardoza at 183</vt:lpstr>
      <vt:lpstr>Ricketts v. Scothorn p.185</vt:lpstr>
      <vt:lpstr>Ricketts v. Scothorn</vt:lpstr>
      <vt:lpstr>Ricketts v. Scothorn</vt:lpstr>
      <vt:lpstr>Ricketts v. Scothorn</vt:lpstr>
      <vt:lpstr>Ricketts v. Scothorn</vt:lpstr>
      <vt:lpstr>Ricketts v. Scothorn</vt:lpstr>
      <vt:lpstr>Ricketts v. Scothorn</vt:lpstr>
      <vt:lpstr>Family promises</vt:lpstr>
      <vt:lpstr>Family promises</vt:lpstr>
      <vt:lpstr>Family promises</vt:lpstr>
      <vt:lpstr>The Employment Context</vt:lpstr>
      <vt:lpstr>The Employment Context</vt:lpstr>
      <vt:lpstr>The Employment Context</vt:lpstr>
      <vt:lpstr>Past Consideration Doctrine</vt:lpstr>
      <vt:lpstr>The Employment Context</vt:lpstr>
      <vt:lpstr>The Employment Context</vt:lpstr>
      <vt:lpstr>The Employment Context</vt:lpstr>
      <vt:lpstr>Why a different result in Hayes? P. 197</vt:lpstr>
      <vt:lpstr>Why a different result in Hayes?</vt:lpstr>
      <vt:lpstr>Promises to insure</vt:lpstr>
      <vt:lpstr>Geremia at 207</vt:lpstr>
      <vt:lpstr>Geremia</vt:lpstr>
      <vt:lpstr>Geremia</vt:lpstr>
      <vt:lpstr>Graddon and Spiegel 210-11</vt:lpstr>
    </vt:vector>
  </TitlesOfParts>
  <Company>George Mason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 Buckley</dc:creator>
  <cp:lastModifiedBy>Francis Buckley</cp:lastModifiedBy>
  <cp:revision>900</cp:revision>
  <dcterms:created xsi:type="dcterms:W3CDTF">2005-05-17T16:46:00Z</dcterms:created>
  <dcterms:modified xsi:type="dcterms:W3CDTF">2023-10-26T18:51:08Z</dcterms:modified>
</cp:coreProperties>
</file>