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40"/>
  </p:notesMasterIdLst>
  <p:handoutMasterIdLst>
    <p:handoutMasterId r:id="rId41"/>
  </p:handoutMasterIdLst>
  <p:sldIdLst>
    <p:sldId id="587" r:id="rId2"/>
    <p:sldId id="763" r:id="rId3"/>
    <p:sldId id="588" r:id="rId4"/>
    <p:sldId id="663" r:id="rId5"/>
    <p:sldId id="750" r:id="rId6"/>
    <p:sldId id="733" r:id="rId7"/>
    <p:sldId id="659" r:id="rId8"/>
    <p:sldId id="661" r:id="rId9"/>
    <p:sldId id="660" r:id="rId10"/>
    <p:sldId id="698" r:id="rId11"/>
    <p:sldId id="736" r:id="rId12"/>
    <p:sldId id="767" r:id="rId13"/>
    <p:sldId id="597" r:id="rId14"/>
    <p:sldId id="770" r:id="rId15"/>
    <p:sldId id="589" r:id="rId16"/>
    <p:sldId id="737" r:id="rId17"/>
    <p:sldId id="702" r:id="rId18"/>
    <p:sldId id="590" r:id="rId19"/>
    <p:sldId id="598" r:id="rId20"/>
    <p:sldId id="618" r:id="rId21"/>
    <p:sldId id="620" r:id="rId22"/>
    <p:sldId id="751" r:id="rId23"/>
    <p:sldId id="619" r:id="rId24"/>
    <p:sldId id="617" r:id="rId25"/>
    <p:sldId id="752" r:id="rId26"/>
    <p:sldId id="777" r:id="rId27"/>
    <p:sldId id="669" r:id="rId28"/>
    <p:sldId id="742" r:id="rId29"/>
    <p:sldId id="626" r:id="rId30"/>
    <p:sldId id="591" r:id="rId31"/>
    <p:sldId id="629" r:id="rId32"/>
    <p:sldId id="630" r:id="rId33"/>
    <p:sldId id="754" r:id="rId34"/>
    <p:sldId id="778" r:id="rId35"/>
    <p:sldId id="595" r:id="rId36"/>
    <p:sldId id="762" r:id="rId37"/>
    <p:sldId id="759" r:id="rId38"/>
    <p:sldId id="681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E64A7748-0B0A-9AFE-9B59-FCAF5D78DA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03F23A12-A825-79FA-33FA-0B5B5BC560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992E3B80-5C77-8950-6550-22FF86592E3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>
            <a:extLst>
              <a:ext uri="{FF2B5EF4-FFF2-40B4-BE49-F238E27FC236}">
                <a16:creationId xmlns:a16="http://schemas.microsoft.com/office/drawing/2014/main" id="{3773DA07-9EC6-264F-CB6E-CD8F10E09A3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51F2BD-7AAE-724E-AAB0-D6CDDAC3A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22923E74-4812-3FD3-2390-EFC456210E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8FC70341-1A92-40B8-0F47-3C8A084987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C1CFCC1-0770-AC52-516E-7F4691E20C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C827EAF0-4B9B-ADA1-901E-01824DA73A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CDCB5A7D-BA2E-7F20-F118-4FC0522D9D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A39136EC-2623-ED00-AEF9-A4F61BC9A1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61EA2-7696-6947-B512-C62B2DE51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A9D1B760-97E8-14F7-F35F-B7A278152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8EE6C35-6ED9-1540-A38E-D78C9BB1DA81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2A924C9-9459-8210-9AE4-360A7E4C9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FDC5658-84CA-9D7D-4AC0-E1C88F472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D81E062-61B6-7F3A-FC8C-16DFDE82B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743024A6-2FD4-8B8D-1D52-4E56A747B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64077BC9-8437-0922-B925-95DB0C7443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D4342661-F1DE-05FB-7374-A4914F30E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6B5936EB-BFA0-012B-4A5B-666EB2C865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F275DFC4-402A-E6CE-685E-CFF994AE5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C6447CA1-B1E5-1477-A14E-6DD972233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42AA657B-8AF3-61D6-5FDB-45B6F693B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F3F9E1A2-791F-3540-B96E-7FC741003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408393A0-4764-E7E2-4243-19DA3D8D5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DDA48CD0-618B-35F9-8322-8F29412FE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3850BC24-956E-9BBA-10EF-83370909D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FB82CB0-C4E4-9552-D257-88E37C7D3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5EBE2CE-65E5-6CAC-07D4-810299812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85E1EB2-31F3-9D8C-E12E-4C36BBC1E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F33DB97E-D8A3-CD77-2FB2-C286A0017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547C02F8-AE3C-CAEC-8677-9C9168549E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8E73F338-461E-6083-78F8-5ECC39A3C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786F60BE-DE28-F73C-7849-7219D8578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E0A2A2B-2D83-1E2C-D346-069EE2749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98759226-9437-235E-7529-265CBA596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3784E81-A025-9FD4-19DB-12C5CD440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95A1EDA9-1BF0-93AF-2C22-E3861180A2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947934B0-A119-1E3C-A4B6-20541CA0F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14501FCA-2EBF-0C2C-510D-FB5C35131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17B70FE2-2D01-D0EB-881A-E6B6EA53B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2F690997-297D-D465-6FF4-F3AD2211F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3153850B-43BB-684D-3408-3843A9284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CFA7D4AB-1713-22B1-A416-292898021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990CBF1F-3CF5-13F1-0D16-C0FB8710B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CA05E5A7-4865-61C9-1F9D-0FEDD0716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19A80EB4-ABD5-5276-2345-CF9EA23FA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C361B02B-BC86-AE1C-910F-6A989E345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7F8FB3A1-C96F-691A-9A8A-74FC1C347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629269AF-509E-B06C-ED11-51418887C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B03A541D-DFED-06D5-1043-23DB98FBC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0C2890EA-0273-ED48-8E10-67DD455C6F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FDCB8649-A098-124D-B831-79BDAF604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7C2B8084-0AB6-F40A-D664-B1A1205FB1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A448B098-AF2D-D1EB-4569-69B61DE2D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B92AD93B-07B5-1D81-66BD-4B400B849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4D000C11-4553-6863-E3D9-D60097519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9F77B70-91D7-469B-3AF9-AFC524F2F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5BD941C-0279-92C9-1D49-421710730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664E0AF1-5692-7EED-C056-53F9547139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F4F6D002-E542-E613-34DF-D49B4462A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D9F92A88-0C2C-88C8-C25C-D44A66F48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AB9EFCDB-387C-F130-8960-562C34E13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0A09D602-73EF-6645-CA8F-CAEF17A3D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B0198B96-A7C7-96CD-CA20-7255742F8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F8AE5342-C378-4B00-E5AA-453F50792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F07C8B40-21D0-9DBA-94C7-21747CFF8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154F848A-0B09-B239-AAAB-2912C16D1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828EDF34-EE0E-7650-741D-BDCF5C03A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D36E4A6-E4CD-4BB1-1C13-7C4A58B12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D81E23C4-147F-DEAA-1756-4207F94DA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BAEAD15-C3D6-201E-9E64-0A38F9B64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60188392-C63B-9E04-76E8-BE3BD6A00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3DA9500-C4AA-CDCF-17BE-43C4189A0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73B2E29D-A195-52B7-9604-4029D4FB4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1C51154-2A0B-CEBF-7B85-44FBBB7D8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BE2AC330-56C1-A2DF-CD37-CB0E82C93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C7727281-3643-F3D1-99E1-15FF33318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CAE78D9-9625-02F2-0FF2-4DF0EDE31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E8CD3EEE-FB84-759A-D92B-5B29AF283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25568D0-F433-7DE4-920F-B723CD0D9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B143F5-7710-FBF0-4926-CDC761F6AC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D97593-DA37-6BD7-8873-5DA014EE27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138AF-1E3D-A943-938E-AEC56C06E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11B9294-99A0-DDE9-A888-AB1F9983F6E7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3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A21B11-EE69-4AB6-5791-E71B739677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AA2B5D-B72B-B3C9-F6C7-8726892FF0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D61A-9928-DC44-BAD1-327EF91AF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49BC96B-55C8-EE9D-FADF-F5ADA24273DD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8BEB42-7074-8A4F-3E76-B4A2C6C187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ED030EB-7632-7240-6CE3-204FE2939E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7DD7-1BD9-6A41-8A84-14A19EEEA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89D43DB-F8CA-AF97-02EF-8E300BAC4E43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9272B9-C43F-E481-60CF-C2AAF3A1F8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E3F5B64-DBC4-260A-DFBD-F191BD78DB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5AD9-7B1D-D84B-A2CE-C6DC7FB02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26B65EC-E92C-7FB5-BF1F-7C19714C5572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6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B90E62-9503-4DC6-9473-90D9F632BD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389925C-69C0-2E6F-0CAC-3672052830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1F46-4757-E542-A298-151F0E978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D1AEF8E-CC06-D7EB-B441-49A0E17D889F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9F8500-847E-6B92-8E22-4E221F3B98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D9C7E0A-BCB9-952A-8440-18BDAF1238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2A54A-2EA5-214B-8A3D-7385A5B36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749E790-597E-4315-BB6F-A5C997EC923B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2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692CAE-C607-B35A-513B-B5AC75593B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4B597-0A95-F9E2-FD95-28CE1A0E82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CA70-A9D8-CC4E-8D2D-626AC52BB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A336500-70EE-C9A9-0A27-BCE0E56122EC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8C041B-899C-17AA-CA8D-A75322024C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1A72692-C04D-FC9E-6098-6762C4E201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24615-23BD-B54C-8065-41F92EACE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97BB8DC-FDEF-38A6-78FD-6DD18C8C06D8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691EDD1-8DFF-9084-B7EA-63EAC81AC4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AAFC9AB-3B98-79DF-858F-3E8FBC1A84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5321-65EB-6846-A323-96A4D1529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184A468-1DEE-3DBA-E3B6-84E1C1E5C9C8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85EC52-B2FB-7888-F503-0D8247B445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E3EAA21-37E4-397F-0F29-650AF3FF1F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9D04-B6EB-504F-AE4F-1BDB50FAA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597349F-FC51-A4E7-B399-86D6A0FFA48D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1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9A3A9F-C7C1-ADD7-47E7-2FB6F8EC51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8476D7E-1A80-D410-D5B3-9A50E92237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917D6-32C7-3049-BE9F-6E5C787F6C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D0290BA-65D6-67D9-416F-C39DBEB3751B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6B2C98-5B03-308B-16A3-D97E44213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3F6941-9B14-D956-783F-0A2ACBEE1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05" name="Rectangle 5">
            <a:extLst>
              <a:ext uri="{FF2B5EF4-FFF2-40B4-BE49-F238E27FC236}">
                <a16:creationId xmlns:a16="http://schemas.microsoft.com/office/drawing/2014/main" id="{3520503E-B6AB-B9C1-D073-A8026B1B3FE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07" name="Rectangle 7">
            <a:extLst>
              <a:ext uri="{FF2B5EF4-FFF2-40B4-BE49-F238E27FC236}">
                <a16:creationId xmlns:a16="http://schemas.microsoft.com/office/drawing/2014/main" id="{C0F3F7A7-86A4-CDCC-A495-615405C5DD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71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6E1172-9EF2-1843-954C-D8E9C8A06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09608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1E67DA7-514A-D30D-6775-8320D1D585A8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1600200" y="6096000"/>
            <a:ext cx="5562600" cy="47625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C2B38C3-7C7A-85EC-6849-FEDE0806FE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3320" name="AutoShape 11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B310CB86-FCAB-1FB3-02FC-DD567F590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29400" y="6324600"/>
            <a:ext cx="914400" cy="5334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3321" name="AutoShape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D0E886B-21C7-7F1E-20E4-FE862CC536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buckley@g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D7FF7B1-CB97-8D57-7445-1A41C5CF5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pPr eaLnBrk="1" hangingPunct="1"/>
            <a:r>
              <a:rPr lang="en-US" altLang="en-US"/>
              <a:t>George Mason School of Law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824F9F0-6245-EB37-9D54-EC0DE3E2D9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 dirty="0">
                <a:solidFill>
                  <a:srgbClr val="990000"/>
                </a:solidFill>
              </a:rPr>
              <a:t>Contracts II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dirty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/>
              <a:t>H. </a:t>
            </a:r>
            <a:r>
              <a:rPr lang="en-US" altLang="en-US" sz="3600" dirty="0"/>
              <a:t>Statute of Frauds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F.H. Buckley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hlinkClick r:id="rId3"/>
              </a:rPr>
              <a:t>fbuckley@gmu.edu</a:t>
            </a:r>
            <a:endParaRPr lang="en-US" altLang="en-US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1732C0E9-7692-0C5B-A3CF-FE00B0156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19B4E3-7EC7-8D49-A163-DA673F5BE75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30678B8-F97B-FDEE-2141-70951AB2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The Restatement’s sanction for non-compliance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941CDB4E-CBEA-A8D1-7C28-1BC3700AC9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Restatement § 110(1): not enforceable absent a </a:t>
            </a:r>
            <a:r>
              <a:rPr lang="en-US" altLang="en-US">
                <a:solidFill>
                  <a:srgbClr val="C00000"/>
                </a:solidFill>
              </a:rPr>
              <a:t>written memorandum signed by the party to be charged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651EC448-6A5A-EB9E-4A59-CCCBC7D30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912F2D-0AF6-074C-B4ED-70B1523AA58A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86B59F3-FC40-C74B-9A4D-0F5C0095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The </a:t>
            </a:r>
            <a:r>
              <a:rPr lang="en-US" dirty="0" err="1">
                <a:solidFill>
                  <a:srgbClr val="C00000"/>
                </a:solidFill>
                <a:ea typeface="+mj-ea"/>
                <a:cs typeface="+mj-cs"/>
              </a:rPr>
              <a:t>UCCsanction</a:t>
            </a: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 for non-compliance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66F926A4-0D55-EA42-88E8-B5B50F985D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UCC § 2-201(1) Except as otherwise provided in this section a contract for the sale of goods for the price of $500 or more is </a:t>
            </a:r>
            <a:r>
              <a:rPr lang="en-US" altLang="en-US" sz="2400">
                <a:solidFill>
                  <a:srgbClr val="B90000"/>
                </a:solidFill>
              </a:rPr>
              <a:t>not enforceable </a:t>
            </a:r>
            <a:r>
              <a:rPr lang="en-US" altLang="en-US" sz="2400"/>
              <a:t>by way of action or defense unless there is </a:t>
            </a:r>
            <a:r>
              <a:rPr lang="en-US" altLang="en-US" sz="2400">
                <a:solidFill>
                  <a:srgbClr val="B90000"/>
                </a:solidFill>
              </a:rPr>
              <a:t>some writing sufficient to indicate that a contract for sale has been made </a:t>
            </a:r>
            <a:r>
              <a:rPr lang="en-US" altLang="en-US" sz="2400"/>
              <a:t>between the parties and </a:t>
            </a:r>
            <a:r>
              <a:rPr lang="en-US" altLang="en-US" sz="2400">
                <a:solidFill>
                  <a:srgbClr val="B90000"/>
                </a:solidFill>
              </a:rPr>
              <a:t>signed by the party against whom enforcement is sought </a:t>
            </a:r>
            <a:r>
              <a:rPr lang="en-US" altLang="en-US" sz="2400"/>
              <a:t>or by his authorized agent or broker. 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BC1E37B-452B-8421-9534-4498515F1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007A77-6C70-D248-839B-D46A6E358B23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1F5BEBBB-7A2F-1E7C-3BA7-18B97C7EA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The problem: </a:t>
            </a:r>
            <a:br>
              <a:rPr lang="en-US" altLang="en-US">
                <a:solidFill>
                  <a:srgbClr val="C00000"/>
                </a:solidFill>
              </a:rPr>
            </a:br>
            <a:r>
              <a:rPr lang="en-US" altLang="en-US">
                <a:solidFill>
                  <a:srgbClr val="C00000"/>
                </a:solidFill>
              </a:rPr>
              <a:t>A trap for the unwary?</a:t>
            </a:r>
          </a:p>
        </p:txBody>
      </p:sp>
      <p:sp>
        <p:nvSpPr>
          <p:cNvPr id="34818" name="Content Placeholder 1">
            <a:extLst>
              <a:ext uri="{FF2B5EF4-FFF2-40B4-BE49-F238E27FC236}">
                <a16:creationId xmlns:a16="http://schemas.microsoft.com/office/drawing/2014/main" id="{B1DBB6A6-AC2F-B78A-AC9A-7F7B78AF5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It nullifies false agreements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While nullifying what otherwise would be true agreements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A87ED0FC-23A8-47C8-3F9E-48B4A5824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C10105-DC57-FD47-891C-0154C2774B5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34820" name="Content Placeholder 4">
            <a:extLst>
              <a:ext uri="{FF2B5EF4-FFF2-40B4-BE49-F238E27FC236}">
                <a16:creationId xmlns:a16="http://schemas.microsoft.com/office/drawing/2014/main" id="{456B68D1-D68A-5568-DB74-36F5107B1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76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0333215B-0AF8-CC64-3906-7D9B08623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The Statute of Frauds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rgbClr val="B90000"/>
                </a:solidFill>
              </a:rPr>
              <a:t>Restatement §110</a:t>
            </a:r>
            <a:endParaRPr lang="en-US" altLang="en-US" sz="2800" dirty="0">
              <a:solidFill>
                <a:srgbClr val="B90000"/>
              </a:solidFill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37E434A3-433F-EE9E-268D-8524833F4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400" b="1"/>
              <a:t>(a) a contract of an </a:t>
            </a:r>
            <a:r>
              <a:rPr lang="en-US" altLang="en-US" sz="1400" b="1">
                <a:solidFill>
                  <a:srgbClr val="B90000"/>
                </a:solidFill>
              </a:rPr>
              <a:t>executor</a:t>
            </a:r>
            <a:r>
              <a:rPr lang="en-US" altLang="en-US" sz="1400" b="1"/>
              <a:t> or administrator to answer for a duty of his decedent;</a:t>
            </a:r>
            <a:endParaRPr lang="en-US" altLang="en-US" sz="1400"/>
          </a:p>
          <a:p>
            <a:r>
              <a:rPr lang="en-US" altLang="en-US" sz="1400" b="1"/>
              <a:t>(b) a contract to answer for the duty of another (the </a:t>
            </a:r>
            <a:r>
              <a:rPr lang="en-US" altLang="en-US" sz="1400" b="1">
                <a:solidFill>
                  <a:srgbClr val="B90000"/>
                </a:solidFill>
              </a:rPr>
              <a:t>suretyship</a:t>
            </a:r>
            <a:r>
              <a:rPr lang="en-US" altLang="en-US" sz="1400" b="1"/>
              <a:t> provision);</a:t>
            </a:r>
            <a:r>
              <a:rPr lang="en-US" altLang="en-US" sz="1400"/>
              <a:t> </a:t>
            </a:r>
          </a:p>
          <a:p>
            <a:r>
              <a:rPr lang="en-US" altLang="en-US" sz="1400" b="1"/>
              <a:t>(c) a contract made upon consideration of </a:t>
            </a:r>
            <a:r>
              <a:rPr lang="en-US" altLang="en-US" sz="1400" b="1">
                <a:solidFill>
                  <a:srgbClr val="B90000"/>
                </a:solidFill>
              </a:rPr>
              <a:t>marriage</a:t>
            </a:r>
            <a:r>
              <a:rPr lang="en-US" altLang="en-US" sz="1400" b="1"/>
              <a:t> (the marriage provision);</a:t>
            </a:r>
            <a:endParaRPr lang="en-US" altLang="en-US" sz="1400"/>
          </a:p>
          <a:p>
            <a:r>
              <a:rPr lang="en-US" altLang="en-US" sz="1400" b="1"/>
              <a:t>(d) a contract for the sale of an interest in </a:t>
            </a:r>
            <a:r>
              <a:rPr lang="en-US" altLang="en-US" sz="1400" b="1">
                <a:solidFill>
                  <a:srgbClr val="B90000"/>
                </a:solidFill>
              </a:rPr>
              <a:t>land</a:t>
            </a:r>
            <a:r>
              <a:rPr lang="en-US" altLang="en-US" sz="1400" b="1"/>
              <a:t> (the land contract provision);</a:t>
            </a:r>
            <a:endParaRPr lang="en-US" altLang="en-US" sz="1400"/>
          </a:p>
          <a:p>
            <a:r>
              <a:rPr lang="en-US" altLang="en-US" sz="1400" b="1"/>
              <a:t>(e) a contract that is not to be performed within </a:t>
            </a:r>
            <a:r>
              <a:rPr lang="en-US" altLang="en-US" sz="1400" b="1">
                <a:solidFill>
                  <a:schemeClr val="tx2"/>
                </a:solidFill>
              </a:rPr>
              <a:t>one</a:t>
            </a:r>
            <a:r>
              <a:rPr lang="en-US" altLang="en-US" sz="1400" b="1">
                <a:solidFill>
                  <a:srgbClr val="B90000"/>
                </a:solidFill>
              </a:rPr>
              <a:t> year </a:t>
            </a:r>
            <a:r>
              <a:rPr lang="en-US" altLang="en-US" sz="1400" b="1"/>
              <a:t>from the making thereof (the one-year provision).</a:t>
            </a:r>
            <a:endParaRPr lang="en-US" altLang="en-US" sz="1400"/>
          </a:p>
          <a:p>
            <a:r>
              <a:rPr lang="en-US" altLang="en-US" sz="1400" b="1"/>
              <a:t>(2) The following classes of contracts, which were traditionally subject to the Statute of Frauds, are now governed by Statute of Frauds provisions of the Uniform Commercial Code:</a:t>
            </a:r>
            <a:endParaRPr lang="en-US" altLang="en-US" sz="1400"/>
          </a:p>
          <a:p>
            <a:r>
              <a:rPr lang="en-US" altLang="en-US" sz="1400" b="1"/>
              <a:t>(a) a contract for the sale of </a:t>
            </a:r>
            <a:r>
              <a:rPr lang="en-US" altLang="en-US" sz="1400" b="1">
                <a:solidFill>
                  <a:srgbClr val="B90000"/>
                </a:solidFill>
              </a:rPr>
              <a:t>goods</a:t>
            </a:r>
            <a:r>
              <a:rPr lang="en-US" altLang="en-US" sz="1400" b="1"/>
              <a:t> for the price of $500 or more (Uniform Commercial Code § 2-201);</a:t>
            </a:r>
            <a:endParaRPr lang="en-US" altLang="en-US" sz="1400"/>
          </a:p>
          <a:p>
            <a:r>
              <a:rPr lang="en-US" altLang="en-US" sz="1400" b="1"/>
              <a:t>(c) a contract for the sale of </a:t>
            </a:r>
            <a:r>
              <a:rPr lang="en-US" altLang="en-US" sz="1400" b="1">
                <a:solidFill>
                  <a:srgbClr val="CC0000"/>
                </a:solidFill>
              </a:rPr>
              <a:t>personal property not otherwise covered</a:t>
            </a:r>
            <a:r>
              <a:rPr lang="en-US" altLang="en-US" sz="1400" b="1"/>
              <a:t>, to the extent of enforcement by way of action or defense beyond $5,000 in amount or value of remedy (Uniform Commercial Code § 1-206).</a:t>
            </a:r>
            <a:endParaRPr lang="en-US" altLang="en-US" sz="140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36D14313-1600-94B8-D5D1-8CA02F6F65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711351-32CF-3A44-B9D1-1156E767DBF3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D456A177-E1A4-041F-94C9-1A00C9F8D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Restatement §110</a:t>
            </a:r>
            <a:br>
              <a:rPr lang="en-US" altLang="en-US" dirty="0">
                <a:solidFill>
                  <a:srgbClr val="B90000"/>
                </a:solidFill>
              </a:rPr>
            </a:br>
            <a:r>
              <a:rPr lang="en-US" altLang="en-US" dirty="0">
                <a:solidFill>
                  <a:srgbClr val="B90000"/>
                </a:solidFill>
              </a:rPr>
              <a:t>MY LEGS</a:t>
            </a:r>
            <a:endParaRPr lang="en-US" altLang="en-US" sz="2800" dirty="0">
              <a:solidFill>
                <a:srgbClr val="B90000"/>
              </a:solidFill>
            </a:endParaRP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198C884-D780-6003-93B0-046AA599E8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001000" cy="4267200"/>
          </a:xfrm>
        </p:spPr>
        <p:txBody>
          <a:bodyPr/>
          <a:lstStyle/>
          <a:p>
            <a:pPr>
              <a:buFont typeface="Wingdings" pitchFamily="2" charset="2"/>
              <a:buChar char="o"/>
            </a:pPr>
            <a:r>
              <a:rPr lang="en-US" altLang="en-US" sz="2400" b="1">
                <a:solidFill>
                  <a:srgbClr val="C00000"/>
                </a:solidFill>
              </a:rPr>
              <a:t>M</a:t>
            </a:r>
            <a:r>
              <a:rPr lang="en-US" altLang="en-US" sz="2400" b="1"/>
              <a:t>: consideration of </a:t>
            </a:r>
            <a:r>
              <a:rPr lang="en-US" altLang="en-US" sz="2400" b="1">
                <a:solidFill>
                  <a:srgbClr val="B90000"/>
                </a:solidFill>
              </a:rPr>
              <a:t>marriage</a:t>
            </a:r>
            <a:r>
              <a:rPr lang="en-US" altLang="en-US" sz="2400" b="1"/>
              <a:t>;</a:t>
            </a:r>
            <a:endParaRPr lang="en-US" altLang="en-US" sz="2400"/>
          </a:p>
          <a:p>
            <a:pPr>
              <a:buFont typeface="Wingdings" pitchFamily="2" charset="2"/>
              <a:buChar char="o"/>
            </a:pPr>
            <a:r>
              <a:rPr lang="en-US" altLang="en-US" sz="2400" b="1">
                <a:solidFill>
                  <a:srgbClr val="B90000"/>
                </a:solidFill>
              </a:rPr>
              <a:t>Y</a:t>
            </a:r>
            <a:r>
              <a:rPr lang="en-US" altLang="en-US" sz="2400" b="1"/>
              <a:t>: not to be performed within </a:t>
            </a:r>
            <a:r>
              <a:rPr lang="en-US" altLang="en-US" sz="2400" b="1">
                <a:solidFill>
                  <a:schemeClr val="tx2"/>
                </a:solidFill>
              </a:rPr>
              <a:t>one</a:t>
            </a:r>
            <a:r>
              <a:rPr lang="en-US" altLang="en-US" sz="2400" b="1">
                <a:solidFill>
                  <a:srgbClr val="B90000"/>
                </a:solidFill>
              </a:rPr>
              <a:t> year</a:t>
            </a:r>
            <a:r>
              <a:rPr lang="en-US" altLang="en-US" sz="2400" b="1"/>
              <a:t>;</a:t>
            </a:r>
            <a:endParaRPr lang="en-US" altLang="en-US" sz="2400"/>
          </a:p>
          <a:p>
            <a:pPr>
              <a:buFont typeface="Wingdings" pitchFamily="2" charset="2"/>
              <a:buChar char="o"/>
            </a:pPr>
            <a:r>
              <a:rPr lang="en-US" altLang="en-US" sz="2400" b="1">
                <a:solidFill>
                  <a:srgbClr val="B90000"/>
                </a:solidFill>
              </a:rPr>
              <a:t>L</a:t>
            </a:r>
            <a:r>
              <a:rPr lang="en-US" altLang="en-US" sz="2400" b="1"/>
              <a:t>: sale of an interest in </a:t>
            </a:r>
            <a:r>
              <a:rPr lang="en-US" altLang="en-US" sz="2400" b="1">
                <a:solidFill>
                  <a:srgbClr val="B90000"/>
                </a:solidFill>
              </a:rPr>
              <a:t>land</a:t>
            </a:r>
            <a:r>
              <a:rPr lang="en-US" altLang="en-US" sz="2400" b="1"/>
              <a:t>;</a:t>
            </a:r>
            <a:endParaRPr lang="en-US" altLang="en-US" sz="2400"/>
          </a:p>
          <a:p>
            <a:pPr>
              <a:buFont typeface="Wingdings" pitchFamily="2" charset="2"/>
              <a:buChar char="o"/>
            </a:pPr>
            <a:r>
              <a:rPr lang="en-US" altLang="en-US" sz="2400" b="1">
                <a:solidFill>
                  <a:srgbClr val="B90000"/>
                </a:solidFill>
              </a:rPr>
              <a:t>E</a:t>
            </a:r>
            <a:r>
              <a:rPr lang="en-US" altLang="en-US" sz="2400" b="1"/>
              <a:t>: a contract of an </a:t>
            </a:r>
            <a:r>
              <a:rPr lang="en-US" altLang="en-US" sz="2400" b="1">
                <a:solidFill>
                  <a:srgbClr val="B90000"/>
                </a:solidFill>
              </a:rPr>
              <a:t>executor</a:t>
            </a:r>
            <a:r>
              <a:rPr lang="en-US" altLang="en-US" sz="2400" b="1"/>
              <a:t>;</a:t>
            </a:r>
          </a:p>
          <a:p>
            <a:pPr>
              <a:buFont typeface="Wingdings" pitchFamily="2" charset="2"/>
              <a:buChar char="o"/>
            </a:pPr>
            <a:r>
              <a:rPr lang="en-US" altLang="en-US" sz="2400" b="1">
                <a:solidFill>
                  <a:srgbClr val="B90000"/>
                </a:solidFill>
              </a:rPr>
              <a:t>G</a:t>
            </a:r>
            <a:r>
              <a:rPr lang="en-US" altLang="en-US" sz="2400" b="1"/>
              <a:t>: sale of </a:t>
            </a:r>
            <a:r>
              <a:rPr lang="en-US" altLang="en-US" sz="2400" b="1">
                <a:solidFill>
                  <a:srgbClr val="B90000"/>
                </a:solidFill>
              </a:rPr>
              <a:t>goods</a:t>
            </a:r>
            <a:r>
              <a:rPr lang="en-US" altLang="en-US" sz="2400" b="1"/>
              <a:t> for $500 or more;</a:t>
            </a:r>
            <a:endParaRPr lang="en-US" altLang="en-US" sz="2400"/>
          </a:p>
          <a:p>
            <a:pPr>
              <a:buFont typeface="Wingdings" pitchFamily="2" charset="2"/>
              <a:buChar char="o"/>
            </a:pPr>
            <a:r>
              <a:rPr lang="en-US" altLang="en-US" sz="2400" b="1">
                <a:solidFill>
                  <a:srgbClr val="B90000"/>
                </a:solidFill>
              </a:rPr>
              <a:t>S</a:t>
            </a:r>
            <a:r>
              <a:rPr lang="en-US" altLang="en-US" sz="2400" b="1"/>
              <a:t>: a contract to answer for the duty of another (the suretyship provision)</a:t>
            </a:r>
            <a:endParaRPr lang="en-US" altLang="en-US" sz="2400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AB31E039-4159-459D-876D-9C22FDE369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21EC70-EF8A-5A47-B894-EC19FA2A0644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BE0F94CC-5F12-43D0-DDB0-D6F677CD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n-ea"/>
                <a:cs typeface="+mn-cs"/>
              </a:rPr>
              <a:t>Marriage Settlements</a:t>
            </a:r>
            <a:endParaRPr lang="en-US" dirty="0">
              <a:solidFill>
                <a:srgbClr val="C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C0FB2F00-69F5-14BD-3306-C83FC7372F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/>
              <a:t>The old action for breach of promise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963575F0-2D31-5C61-FAD4-AC8EFF229A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6897D8-DE62-A644-90D8-D7BD12047A7E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40964" name="Picture 6" descr="breach">
            <a:extLst>
              <a:ext uri="{FF2B5EF4-FFF2-40B4-BE49-F238E27FC236}">
                <a16:creationId xmlns:a16="http://schemas.microsoft.com/office/drawing/2014/main" id="{6880EDE0-84CF-BC8C-7458-6389FA38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28863"/>
            <a:ext cx="64293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6CE0712F-3F87-05C2-437F-CC159D9E4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Marriage Settlements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1E734D74-EAD3-554B-5A3D-9BCD541BC8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A and B promise to marry and A reneges?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D8868740-5B5D-23BE-CDFB-97F5E35EC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C3D756-AF35-6741-B1C6-CCC3E55B687A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43012" name="Picture 6" descr="breach">
            <a:extLst>
              <a:ext uri="{FF2B5EF4-FFF2-40B4-BE49-F238E27FC236}">
                <a16:creationId xmlns:a16="http://schemas.microsoft.com/office/drawing/2014/main" id="{9A6016C0-09FE-65C9-0C38-B9936F6BD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841780F1-593E-61F3-C069-15AB80E86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Marriage Settlements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95C03313-0F83-58AF-582B-5EA59FFA89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/>
          </a:p>
          <a:p>
            <a:pPr lvl="1"/>
            <a:r>
              <a:rPr lang="en-US" altLang="en-US"/>
              <a:t>Restatement § 124</a:t>
            </a:r>
          </a:p>
          <a:p>
            <a:pPr lvl="2"/>
            <a:r>
              <a:rPr lang="en-US" altLang="en-US">
                <a:solidFill>
                  <a:srgbClr val="C00000"/>
                </a:solidFill>
              </a:rPr>
              <a:t>Within the SoF if the consideration is a “marriage or a promise to marry” unless only “mutual promises of two persons to marry each other”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D50FEC20-B227-2E4B-800D-4CFD0B52D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5AED7E-D704-0E46-B6D8-6B75070AA13E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45060" name="Picture 6" descr="breach">
            <a:extLst>
              <a:ext uri="{FF2B5EF4-FFF2-40B4-BE49-F238E27FC236}">
                <a16:creationId xmlns:a16="http://schemas.microsoft.com/office/drawing/2014/main" id="{293622CB-CDA8-5BFE-C2E6-9A5BAFB7D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FA54ECF7-1E1F-366B-3B04-1306D1A78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Promises not to be performed within One Year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B4062DE5-0E87-6C1A-287C-C644CFE6ED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Restatement § 110(1)(e)</a:t>
            </a:r>
          </a:p>
          <a:p>
            <a:pPr lvl="1"/>
            <a:r>
              <a:rPr lang="en-US" altLang="en-US">
                <a:solidFill>
                  <a:srgbClr val="CC0000"/>
                </a:solidFill>
              </a:rPr>
              <a:t>What is the rationale for the rule?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0C44CF3B-3CFC-BF3D-F294-FEDF46E186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2FADC9-CDFD-8A4F-803B-567445D289FE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D29485DF-CC23-5AF6-D432-B4B6C09DC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975" y="244475"/>
            <a:ext cx="8416925" cy="1219200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How does the one-year rule work?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DF27652B-F48C-CAEC-3C49-DB28523C45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“</a:t>
            </a:r>
            <a:r>
              <a:rPr lang="en-US" altLang="ja-JP"/>
              <a:t>Not to be performed within one year from the making thereof</a:t>
            </a:r>
            <a:r>
              <a:rPr lang="ja-JP" altLang="en-US"/>
              <a:t>”</a:t>
            </a:r>
            <a:endParaRPr lang="en-US" altLang="ja-JP"/>
          </a:p>
          <a:p>
            <a:pPr lvl="1"/>
            <a:r>
              <a:rPr lang="en-US" altLang="en-US">
                <a:solidFill>
                  <a:srgbClr val="B90000"/>
                </a:solidFill>
              </a:rPr>
              <a:t>What does the </a:t>
            </a:r>
            <a:r>
              <a:rPr lang="el-GR" altLang="en-US">
                <a:solidFill>
                  <a:srgbClr val="B90000"/>
                </a:solidFill>
              </a:rPr>
              <a:t>Π</a:t>
            </a:r>
            <a:r>
              <a:rPr lang="en-US" altLang="en-US">
                <a:solidFill>
                  <a:srgbClr val="B90000"/>
                </a:solidFill>
              </a:rPr>
              <a:t> have to assert to win in McIntosh at 515?</a:t>
            </a:r>
            <a:endParaRPr lang="el-GR" altLang="en-US">
              <a:solidFill>
                <a:srgbClr val="B90000"/>
              </a:solidFill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B4207C50-7FE9-6D1A-4C49-212DA3A777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A4B831-4F36-2E4E-AA1B-477FF938C6E1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D1C2A13-AEC4-A7CA-9A68-8430D4578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3338" y="479425"/>
            <a:ext cx="9144001" cy="11430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The importance of a writing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0A1B2FB1-F655-F05B-374C-287332335E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Can a contract be enforced absent a writing: The Statute of Frauds</a:t>
            </a:r>
          </a:p>
          <a:p>
            <a:endParaRPr lang="en-US" altLang="en-US"/>
          </a:p>
          <a:p>
            <a:r>
              <a:rPr lang="en-US" altLang="en-US"/>
              <a:t>If there is a writing, can a court look beyond it to oral evidence: The Parol Evidence Rule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44C0BBB6-7554-B0BC-684F-4AD1307371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DA5FCB-5E74-EE49-9C19-E64351025897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4">
            <a:extLst>
              <a:ext uri="{FF2B5EF4-FFF2-40B4-BE49-F238E27FC236}">
                <a16:creationId xmlns:a16="http://schemas.microsoft.com/office/drawing/2014/main" id="{0095B882-2524-09DE-26F5-0206F9416C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ED04F7-ECFA-B34D-9AA6-DD59D48B7CD2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85F12E1F-AA96-D021-2025-934F5BEC28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416925" cy="121920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How does the one-year rule work?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CA34504-64A6-81C2-95BC-E71401EFC3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22288" y="1671638"/>
            <a:ext cx="8001000" cy="42672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/>
              <a:t>Not to be performed within one year from the making thereof</a:t>
            </a:r>
            <a:r>
              <a:rPr lang="ja-JP" altLang="en-US"/>
              <a:t>”</a:t>
            </a:r>
            <a:endParaRPr lang="en-US" altLang="ja-JP"/>
          </a:p>
          <a:p>
            <a:pPr lvl="1"/>
            <a:r>
              <a:rPr lang="en-US" altLang="en-US"/>
              <a:t>What does the </a:t>
            </a:r>
            <a:r>
              <a:rPr lang="el-GR" altLang="en-US"/>
              <a:t>Π</a:t>
            </a:r>
            <a:r>
              <a:rPr lang="en-US" altLang="en-US"/>
              <a:t> have to assert to win in McIntosh?</a:t>
            </a:r>
          </a:p>
          <a:p>
            <a:pPr lvl="2"/>
            <a:r>
              <a:rPr lang="en-US" altLang="en-US">
                <a:solidFill>
                  <a:srgbClr val="C00000"/>
                </a:solidFill>
              </a:rPr>
              <a:t>Not terminable at will, but for a fixed term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EAE5DB9E-80A8-2C28-A96E-D8A4A9F49EB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05CAD6D-9D23-F649-A27F-712217B781FA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4">
            <a:extLst>
              <a:ext uri="{FF2B5EF4-FFF2-40B4-BE49-F238E27FC236}">
                <a16:creationId xmlns:a16="http://schemas.microsoft.com/office/drawing/2014/main" id="{5A353E07-34A1-94AB-D3F0-F942B58BD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1236A2-8AD2-DF40-AFC5-F3E94EA92A87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7769A465-E86A-D6D9-35A5-F5033B7549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3538" y="228600"/>
            <a:ext cx="8416925" cy="121920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How does the one-year rule work?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28530D6B-724D-2A2B-77C8-F020F1C4C6E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8001000" cy="42672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/>
              <a:t>Not to be performed within one year from the making thereof</a:t>
            </a:r>
            <a:r>
              <a:rPr lang="ja-JP" altLang="en-US"/>
              <a:t>”</a:t>
            </a:r>
            <a:endParaRPr lang="en-US" altLang="ja-JP"/>
          </a:p>
          <a:p>
            <a:pPr lvl="1"/>
            <a:r>
              <a:rPr lang="en-US" altLang="en-US"/>
              <a:t>What does the </a:t>
            </a:r>
            <a:r>
              <a:rPr lang="el-GR" altLang="en-US"/>
              <a:t>Π</a:t>
            </a:r>
            <a:r>
              <a:rPr lang="en-US" altLang="en-US"/>
              <a:t> have to assert to win in McIntosh?</a:t>
            </a:r>
          </a:p>
          <a:p>
            <a:pPr lvl="2"/>
            <a:r>
              <a:rPr lang="en-US" altLang="en-US"/>
              <a:t>Not terminable at will, but for a fixed term</a:t>
            </a:r>
          </a:p>
          <a:p>
            <a:pPr lvl="2"/>
            <a:r>
              <a:rPr lang="en-US" altLang="en-US">
                <a:solidFill>
                  <a:srgbClr val="C00000"/>
                </a:solidFill>
              </a:rPr>
              <a:t>And what that term might be?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A2F66992-0BB6-4407-8A4C-78336DF55DA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66F8178-2848-4747-9F8A-2D697986DCAC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>
            <a:extLst>
              <a:ext uri="{FF2B5EF4-FFF2-40B4-BE49-F238E27FC236}">
                <a16:creationId xmlns:a16="http://schemas.microsoft.com/office/drawing/2014/main" id="{03503B08-9F73-ECC9-DCC7-401DB2561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380039-E7A9-864E-91E4-1332E23D3C6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55298" name="Title 1">
            <a:extLst>
              <a:ext uri="{FF2B5EF4-FFF2-40B4-BE49-F238E27FC236}">
                <a16:creationId xmlns:a16="http://schemas.microsoft.com/office/drawing/2014/main" id="{9063FD8A-68EE-4CF6-BD01-BC0EEE3FE2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3538" y="342900"/>
            <a:ext cx="8416925" cy="121920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How does the one-year rule work?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297289CE-2B5A-D71C-DBE4-CD25B437352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8001000" cy="42672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/>
              <a:t>Not to be performed within one year from the making thereof</a:t>
            </a:r>
            <a:r>
              <a:rPr lang="ja-JP" altLang="en-US"/>
              <a:t>”</a:t>
            </a:r>
            <a:endParaRPr lang="en-US" altLang="ja-JP"/>
          </a:p>
          <a:p>
            <a:pPr lvl="1"/>
            <a:r>
              <a:rPr lang="en-US" altLang="en-US"/>
              <a:t>What does the </a:t>
            </a:r>
            <a:r>
              <a:rPr lang="el-GR" altLang="en-US"/>
              <a:t>Π</a:t>
            </a:r>
            <a:r>
              <a:rPr lang="en-US" altLang="en-US"/>
              <a:t> have to assert to win in McIntosh?</a:t>
            </a:r>
          </a:p>
          <a:p>
            <a:pPr lvl="2"/>
            <a:r>
              <a:rPr lang="en-US" altLang="en-US"/>
              <a:t>Not terminable at will, but for a fixed term</a:t>
            </a:r>
          </a:p>
          <a:p>
            <a:pPr lvl="2"/>
            <a:r>
              <a:rPr lang="en-US" altLang="en-US">
                <a:solidFill>
                  <a:schemeClr val="tx2"/>
                </a:solidFill>
              </a:rPr>
              <a:t>And what that term might be? </a:t>
            </a:r>
          </a:p>
          <a:p>
            <a:pPr lvl="3"/>
            <a:r>
              <a:rPr lang="en-US" altLang="en-US" sz="2400">
                <a:solidFill>
                  <a:srgbClr val="B90000"/>
                </a:solidFill>
              </a:rPr>
              <a:t> Gee, let</a:t>
            </a:r>
            <a:r>
              <a:rPr lang="ja-JP" altLang="en-US" sz="2400">
                <a:solidFill>
                  <a:srgbClr val="B90000"/>
                </a:solidFill>
              </a:rPr>
              <a:t>’</a:t>
            </a:r>
            <a:r>
              <a:rPr lang="en-US" altLang="ja-JP" sz="2400">
                <a:solidFill>
                  <a:srgbClr val="B90000"/>
                </a:solidFill>
              </a:rPr>
              <a:t>s say one year</a:t>
            </a:r>
            <a:endParaRPr lang="en-US" altLang="en-US" sz="2400">
              <a:solidFill>
                <a:srgbClr val="B90000"/>
              </a:solidFill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7D05B14D-E4E9-2FE6-8575-1E80E43CC1C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82B94F4-87C5-DA43-966B-582E9784A371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4">
            <a:extLst>
              <a:ext uri="{FF2B5EF4-FFF2-40B4-BE49-F238E27FC236}">
                <a16:creationId xmlns:a16="http://schemas.microsoft.com/office/drawing/2014/main" id="{541FA691-51E9-B2BD-4B45-D214DEC1D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D7E48-747A-464D-97B3-023065E3DB42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57346" name="Title 1">
            <a:extLst>
              <a:ext uri="{FF2B5EF4-FFF2-40B4-BE49-F238E27FC236}">
                <a16:creationId xmlns:a16="http://schemas.microsoft.com/office/drawing/2014/main" id="{F28F3CC1-AB0F-D305-8406-7E3502A6CB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42900"/>
            <a:ext cx="8416925" cy="12192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</a:rPr>
              <a:t>How does the one-year rule work?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5D877DFC-28E7-B8CE-ACBF-43475EBAFFE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8001000" cy="42672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/>
              <a:t>Not to be performed within one year from the making thereof</a:t>
            </a:r>
            <a:r>
              <a:rPr lang="ja-JP" altLang="en-US"/>
              <a:t>”</a:t>
            </a:r>
            <a:endParaRPr lang="en-US" altLang="ja-JP"/>
          </a:p>
          <a:p>
            <a:pPr lvl="1"/>
            <a:r>
              <a:rPr lang="en-US" altLang="en-US"/>
              <a:t>What does the </a:t>
            </a:r>
            <a:r>
              <a:rPr lang="el-GR" altLang="en-US"/>
              <a:t>Π</a:t>
            </a:r>
            <a:r>
              <a:rPr lang="en-US" altLang="en-US"/>
              <a:t> have to assert to win in McIntosh?</a:t>
            </a:r>
          </a:p>
          <a:p>
            <a:pPr lvl="2"/>
            <a:r>
              <a:rPr lang="en-US" altLang="en-US"/>
              <a:t>Not terminable at will, but for a fixed term</a:t>
            </a:r>
          </a:p>
          <a:p>
            <a:pPr lvl="2"/>
            <a:r>
              <a:rPr lang="en-US" altLang="en-US"/>
              <a:t>What that term might be</a:t>
            </a:r>
          </a:p>
          <a:p>
            <a:pPr lvl="2"/>
            <a:r>
              <a:rPr lang="en-US" altLang="en-US">
                <a:solidFill>
                  <a:srgbClr val="C00000"/>
                </a:solidFill>
              </a:rPr>
              <a:t>But then </a:t>
            </a:r>
            <a:r>
              <a:rPr lang="el-GR" altLang="en-US">
                <a:solidFill>
                  <a:srgbClr val="C00000"/>
                </a:solidFill>
              </a:rPr>
              <a:t>Δ</a:t>
            </a:r>
            <a:r>
              <a:rPr lang="en-US" altLang="en-US">
                <a:solidFill>
                  <a:srgbClr val="C00000"/>
                </a:solidFill>
              </a:rPr>
              <a:t> asserts the promise is not unenforceable by virtue of the Statute of Frauds</a:t>
            </a:r>
            <a:endParaRPr lang="el-GR" altLang="en-US">
              <a:solidFill>
                <a:srgbClr val="C00000"/>
              </a:solidFill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6DE2261-030D-C669-AC99-4F1417874BD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1674BCE-A853-1848-AF18-2158DC5139A9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>
            <a:extLst>
              <a:ext uri="{FF2B5EF4-FFF2-40B4-BE49-F238E27FC236}">
                <a16:creationId xmlns:a16="http://schemas.microsoft.com/office/drawing/2014/main" id="{16B431C0-0218-5B4A-B738-062BE3834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BA0726-EAE3-0B40-83F2-83DE10F6E53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59394" name="Title 1">
            <a:extLst>
              <a:ext uri="{FF2B5EF4-FFF2-40B4-BE49-F238E27FC236}">
                <a16:creationId xmlns:a16="http://schemas.microsoft.com/office/drawing/2014/main" id="{685A9343-E816-0AE6-6296-7F2932489F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416925" cy="121920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How does the one-year rule work?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2AEDD3BE-D459-EA3B-0B5F-C508026C03C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27075" y="1676400"/>
            <a:ext cx="8001000" cy="42672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 dirty="0"/>
              <a:t>Not to be performed within one year from the making thereof</a:t>
            </a:r>
            <a:r>
              <a:rPr lang="ja-JP" altLang="en-US"/>
              <a:t>”</a:t>
            </a:r>
            <a:endParaRPr lang="en-US" altLang="ja-JP" dirty="0"/>
          </a:p>
          <a:p>
            <a:pPr lvl="1"/>
            <a:r>
              <a:rPr lang="en-US" altLang="en-US" sz="2400" dirty="0">
                <a:solidFill>
                  <a:srgbClr val="C00000"/>
                </a:solidFill>
              </a:rPr>
              <a:t>It</a:t>
            </a:r>
            <a:r>
              <a:rPr lang="ja-JP" altLang="en-US" sz="2400">
                <a:solidFill>
                  <a:srgbClr val="C00000"/>
                </a:solidFill>
              </a:rPr>
              <a:t>’</a:t>
            </a:r>
            <a:r>
              <a:rPr lang="en-US" altLang="ja-JP" sz="2400" dirty="0">
                <a:solidFill>
                  <a:srgbClr val="C00000"/>
                </a:solidFill>
              </a:rPr>
              <a:t>s Oct. 8, 2023. I ask you to work for me from Nov. 1, 2024 until Nov. 1, 2025</a:t>
            </a:r>
          </a:p>
          <a:p>
            <a:pPr lvl="2"/>
            <a:endParaRPr lang="en-US" altLang="en-US" dirty="0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4B4B9D0B-BB6E-0DFC-DD84-8EBB4CA13A9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B66D90-DA25-EF4D-B1B1-459173C0D2AF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4">
            <a:extLst>
              <a:ext uri="{FF2B5EF4-FFF2-40B4-BE49-F238E27FC236}">
                <a16:creationId xmlns:a16="http://schemas.microsoft.com/office/drawing/2014/main" id="{087B0214-0D92-2083-D792-A35AC6777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80479E-72A2-1443-9BFD-EB36D196AC81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1442" name="Title 1">
            <a:extLst>
              <a:ext uri="{FF2B5EF4-FFF2-40B4-BE49-F238E27FC236}">
                <a16:creationId xmlns:a16="http://schemas.microsoft.com/office/drawing/2014/main" id="{9F1CC1D0-AD2E-83CA-FAA6-95FBD1DC42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416925" cy="121920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How does the one-year rule work?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0C44184E-33BF-F341-C91D-D4313D26C22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3400" y="1676400"/>
            <a:ext cx="8001000" cy="42672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/>
              <a:t>Not to be performed within one year from the making thereof</a:t>
            </a:r>
            <a:r>
              <a:rPr lang="ja-JP" altLang="en-US"/>
              <a:t>”</a:t>
            </a:r>
            <a:endParaRPr lang="en-US" altLang="ja-JP"/>
          </a:p>
          <a:p>
            <a:pPr lvl="1"/>
            <a:r>
              <a:rPr lang="en-US" altLang="en-US" sz="2400">
                <a:solidFill>
                  <a:schemeClr val="tx2"/>
                </a:solidFill>
              </a:rPr>
              <a:t>Restatement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/>
              <a:t>§ 130(1) Where any promise in a contract </a:t>
            </a:r>
            <a:r>
              <a:rPr lang="en-US" altLang="en-US" sz="2400">
                <a:solidFill>
                  <a:srgbClr val="B90000"/>
                </a:solidFill>
              </a:rPr>
              <a:t>cannot be fully performed within a year from the time the contract is made</a:t>
            </a:r>
            <a:r>
              <a:rPr lang="en-US" altLang="en-US" sz="2400"/>
              <a:t>, all promises in the contract are within the Statute of Frauds until one party to the contract completes his performance.</a:t>
            </a:r>
          </a:p>
          <a:p>
            <a:pPr lvl="1"/>
            <a:endParaRPr lang="en-US" altLang="ja-JP" sz="2400">
              <a:solidFill>
                <a:schemeClr val="accent2"/>
              </a:solidFill>
            </a:endParaRPr>
          </a:p>
          <a:p>
            <a:pPr lvl="2"/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4D268239-B90B-595B-4B8B-28CE7A0C213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CABA0A9-4657-EB4A-A50B-D153D4C3102F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4">
            <a:extLst>
              <a:ext uri="{FF2B5EF4-FFF2-40B4-BE49-F238E27FC236}">
                <a16:creationId xmlns:a16="http://schemas.microsoft.com/office/drawing/2014/main" id="{491FA716-3325-B0DF-7128-5D0A6272F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18FADA-70EC-0C4A-B736-F6D825665DF4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3490" name="Title 1">
            <a:extLst>
              <a:ext uri="{FF2B5EF4-FFF2-40B4-BE49-F238E27FC236}">
                <a16:creationId xmlns:a16="http://schemas.microsoft.com/office/drawing/2014/main" id="{FD1FC153-0B82-DA45-66A6-123EE8E5F0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416925" cy="121920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How does the one-year rule work?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9F558AD2-346D-52DE-23F6-AB4BA623C48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71500" y="1676400"/>
            <a:ext cx="8001000" cy="42672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/>
              <a:t>Not to be performed within one year from the making thereof</a:t>
            </a:r>
            <a:r>
              <a:rPr lang="ja-JP" altLang="en-US"/>
              <a:t>”</a:t>
            </a:r>
            <a:endParaRPr lang="en-US" altLang="ja-JP"/>
          </a:p>
          <a:p>
            <a:pPr lvl="1"/>
            <a:r>
              <a:rPr lang="en-US" altLang="en-US" sz="2400">
                <a:solidFill>
                  <a:schemeClr val="tx2"/>
                </a:solidFill>
              </a:rPr>
              <a:t>Restatement</a:t>
            </a:r>
            <a:r>
              <a:rPr lang="en-US" altLang="en-US" sz="2400">
                <a:solidFill>
                  <a:schemeClr val="accent2"/>
                </a:solidFill>
              </a:rPr>
              <a:t> </a:t>
            </a:r>
            <a:r>
              <a:rPr lang="en-US" altLang="en-US" sz="2400"/>
              <a:t>§ 130(1) Where any promise in a contract cannot be fully performed within a year from the time the contract is made, all promises in the contract are within the Statute of Frauds </a:t>
            </a:r>
            <a:r>
              <a:rPr lang="en-US" altLang="en-US" sz="2400">
                <a:solidFill>
                  <a:srgbClr val="C00000"/>
                </a:solidFill>
              </a:rPr>
              <a:t>until one party to the contract completes his performance.</a:t>
            </a:r>
          </a:p>
          <a:p>
            <a:pPr lvl="1"/>
            <a:endParaRPr lang="en-US" altLang="ja-JP" sz="2400">
              <a:solidFill>
                <a:schemeClr val="accent2"/>
              </a:solidFill>
            </a:endParaRPr>
          </a:p>
          <a:p>
            <a:pPr lvl="2"/>
            <a:endParaRPr lang="en-US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B567549C-18CB-DABB-971A-6C20B66B192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F97050-A337-F646-8017-C359743477A9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4">
            <a:extLst>
              <a:ext uri="{FF2B5EF4-FFF2-40B4-BE49-F238E27FC236}">
                <a16:creationId xmlns:a16="http://schemas.microsoft.com/office/drawing/2014/main" id="{F0B21A02-9F2D-9ABA-AEEC-C875A5DA80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4260CF-8A72-FD49-A1A0-5D4DD6FDE18B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5538" name="Title 1">
            <a:extLst>
              <a:ext uri="{FF2B5EF4-FFF2-40B4-BE49-F238E27FC236}">
                <a16:creationId xmlns:a16="http://schemas.microsoft.com/office/drawing/2014/main" id="{A55DC1B3-2D1E-55D5-83D2-48F9151D33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3213"/>
            <a:ext cx="8416925" cy="121920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How does the one-year rule work?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309F1A6C-6B54-8BE7-6E88-4EF1B3B4F5E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3400" y="1725613"/>
            <a:ext cx="8001000" cy="42672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 dirty="0"/>
              <a:t>Not to be performed within one year from the making thereof</a:t>
            </a:r>
            <a:r>
              <a:rPr lang="ja-JP" altLang="en-US"/>
              <a:t>”</a:t>
            </a:r>
            <a:endParaRPr lang="en-US" altLang="ja-JP" dirty="0"/>
          </a:p>
          <a:p>
            <a:pPr lvl="1"/>
            <a:r>
              <a:rPr lang="en-US" altLang="en-US" sz="2400" dirty="0">
                <a:solidFill>
                  <a:srgbClr val="C00000"/>
                </a:solidFill>
              </a:rPr>
              <a:t>It</a:t>
            </a:r>
            <a:r>
              <a:rPr lang="ja-JP" altLang="en-US" sz="2400">
                <a:solidFill>
                  <a:srgbClr val="C00000"/>
                </a:solidFill>
              </a:rPr>
              <a:t>’</a:t>
            </a:r>
            <a:r>
              <a:rPr lang="en-US" altLang="ja-JP" sz="2400" dirty="0">
                <a:solidFill>
                  <a:srgbClr val="C00000"/>
                </a:solidFill>
              </a:rPr>
              <a:t>s Oct. 9, 2023. I ask you to repaint the ceiling of the Sistine Chapel, which likely will take five years</a:t>
            </a:r>
            <a:r>
              <a:rPr lang="en-US" altLang="ja-JP" sz="2400" dirty="0"/>
              <a:t>.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093FD11F-A31B-3C1B-CE1B-D704F08522F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A1781D-C231-4B4B-AD13-799E567118BC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4">
            <a:extLst>
              <a:ext uri="{FF2B5EF4-FFF2-40B4-BE49-F238E27FC236}">
                <a16:creationId xmlns:a16="http://schemas.microsoft.com/office/drawing/2014/main" id="{4F48896C-B565-4705-D73A-01B696611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16BD69-2CC5-E240-80F5-A14459A0DD6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7586" name="Title 1">
            <a:extLst>
              <a:ext uri="{FF2B5EF4-FFF2-40B4-BE49-F238E27FC236}">
                <a16:creationId xmlns:a16="http://schemas.microsoft.com/office/drawing/2014/main" id="{EC028A56-046E-E14E-E088-B6EA5D9AD1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7075" y="304800"/>
            <a:ext cx="8416925" cy="121920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How does the one-year rule work?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C105F0F8-D994-1E22-86A5-F05496A89DA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27075" y="1625600"/>
            <a:ext cx="8001000" cy="4267200"/>
          </a:xfrm>
        </p:spPr>
        <p:txBody>
          <a:bodyPr/>
          <a:lstStyle/>
          <a:p>
            <a:r>
              <a:rPr lang="en-US" altLang="ja-JP" sz="2400" dirty="0"/>
              <a:t>I ask you to repaint the ceiling of the Sistine Chapel, which likely will take five years.</a:t>
            </a:r>
          </a:p>
          <a:p>
            <a:pPr lvl="1"/>
            <a:r>
              <a:rPr lang="en-US" altLang="en-US" sz="2000" dirty="0">
                <a:solidFill>
                  <a:schemeClr val="tx2"/>
                </a:solidFill>
              </a:rPr>
              <a:t>Restatement</a:t>
            </a:r>
            <a:r>
              <a:rPr lang="en-US" altLang="en-US" sz="2000" dirty="0">
                <a:solidFill>
                  <a:schemeClr val="accent2"/>
                </a:solidFill>
              </a:rPr>
              <a:t> </a:t>
            </a:r>
            <a:r>
              <a:rPr lang="en-US" altLang="en-US" sz="2000" dirty="0"/>
              <a:t>§ 130(1) Where any promise in a contract </a:t>
            </a:r>
            <a:r>
              <a:rPr lang="en-US" altLang="en-US" sz="2000" dirty="0">
                <a:solidFill>
                  <a:srgbClr val="B90000"/>
                </a:solidFill>
              </a:rPr>
              <a:t>cannot </a:t>
            </a:r>
            <a:r>
              <a:rPr lang="en-US" altLang="en-US" sz="2000" dirty="0"/>
              <a:t>be fully performed within a year from the time the contract is made</a:t>
            </a:r>
            <a:endParaRPr lang="en-US" altLang="ja-JP" sz="2400" dirty="0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85FEB520-5747-D40F-D151-195C84EBDD6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26D17D-812E-A64E-BA8A-58E91CA4394B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67589" name="Picture 1">
            <a:extLst>
              <a:ext uri="{FF2B5EF4-FFF2-40B4-BE49-F238E27FC236}">
                <a16:creationId xmlns:a16="http://schemas.microsoft.com/office/drawing/2014/main" id="{E782AF6A-F86D-BAAF-D851-A2BBB4702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59200"/>
            <a:ext cx="320992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4">
            <a:extLst>
              <a:ext uri="{FF2B5EF4-FFF2-40B4-BE49-F238E27FC236}">
                <a16:creationId xmlns:a16="http://schemas.microsoft.com/office/drawing/2014/main" id="{FF0B29A2-B63F-8A09-8348-069727E29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929680-6DA8-9B48-BB32-E8239C1A973B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69634" name="Title 1">
            <a:extLst>
              <a:ext uri="{FF2B5EF4-FFF2-40B4-BE49-F238E27FC236}">
                <a16:creationId xmlns:a16="http://schemas.microsoft.com/office/drawing/2014/main" id="{A3837D27-65ED-12AF-036D-7CD11F2066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3538" y="304800"/>
            <a:ext cx="8416925" cy="121920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How does the one-year rule work?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95249EDB-AD96-A145-E7BF-74E2E46D17D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71500" y="1676400"/>
            <a:ext cx="8001000" cy="42672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/>
              <a:t>Not to be performed within one year from the making thereof</a:t>
            </a:r>
            <a:r>
              <a:rPr lang="ja-JP" altLang="en-US"/>
              <a:t>”</a:t>
            </a:r>
            <a:endParaRPr lang="en-US" altLang="ja-JP"/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I insure your house against fire for five years without a writing. It burns after three years</a:t>
            </a:r>
            <a:r>
              <a:rPr lang="en-US" altLang="en-US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07954A0D-D259-7B75-2ACD-FC65463137E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900BCA9-AB74-6140-810F-E45CA8FDF100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C6466D8-55EC-D3E6-E7A8-BFF456B37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r>
              <a:rPr lang="en-US" altLang="en-US" sz="3600" dirty="0">
                <a:solidFill>
                  <a:srgbClr val="C00000"/>
                </a:solidFill>
              </a:rPr>
              <a:t>The Statute of Frauds: Why 1677?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28C93588-D543-DC8C-B747-A6C315577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FFECB2-E5B9-834B-9FA7-9F360B0220F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18438" name="Picture 6" descr="Restored May 2021">
            <a:extLst>
              <a:ext uri="{FF2B5EF4-FFF2-40B4-BE49-F238E27FC236}">
                <a16:creationId xmlns:a16="http://schemas.microsoft.com/office/drawing/2014/main" id="{71E0A10D-6FB6-D2F5-1F77-8456A430B7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093B2D-295D-FEAA-B932-09AE3ACD7666}"/>
              </a:ext>
            </a:extLst>
          </p:cNvPr>
          <p:cNvSpPr txBox="1"/>
          <p:nvPr/>
        </p:nvSpPr>
        <p:spPr>
          <a:xfrm>
            <a:off x="3886200" y="6322367"/>
            <a:ext cx="170751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Charles II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9757A770-0A2C-F82C-8D97-30741486E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Land: 110(1)(d)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F6612D9-FFB1-CFDE-8DCA-FC8161EF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lang="en-US" dirty="0">
              <a:solidFill>
                <a:schemeClr val="accent6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C41E89A4-6225-9440-6A14-A8FF0EB5F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8877C-85B5-EC45-8339-EBF0C9459227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71684" name="Picture 6">
            <a:extLst>
              <a:ext uri="{FF2B5EF4-FFF2-40B4-BE49-F238E27FC236}">
                <a16:creationId xmlns:a16="http://schemas.microsoft.com/office/drawing/2014/main" id="{B1D21624-8ED5-2EB5-1EAE-7A3F03A58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r="6349" b="22321"/>
          <a:stretch>
            <a:fillRect/>
          </a:stretch>
        </p:blipFill>
        <p:spPr bwMode="auto">
          <a:xfrm>
            <a:off x="1752600" y="1676400"/>
            <a:ext cx="57150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783996-6FAC-3213-7507-D738DC63C2AD}"/>
              </a:ext>
            </a:extLst>
          </p:cNvPr>
          <p:cNvSpPr txBox="1"/>
          <p:nvPr/>
        </p:nvSpPr>
        <p:spPr>
          <a:xfrm>
            <a:off x="3124200" y="6211888"/>
            <a:ext cx="3489325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ja-JP" altLang="en-US" sz="1800">
                <a:solidFill>
                  <a:srgbClr val="B90000"/>
                </a:solidFill>
              </a:rPr>
              <a:t>“</a:t>
            </a:r>
            <a:r>
              <a:rPr lang="en-US" altLang="ja-JP" sz="1800" dirty="0">
                <a:solidFill>
                  <a:srgbClr val="B90000"/>
                </a:solidFill>
              </a:rPr>
              <a:t>Tis the only thing worth </a:t>
            </a:r>
          </a:p>
          <a:p>
            <a:pPr>
              <a:defRPr/>
            </a:pPr>
            <a:r>
              <a:rPr lang="en-US" altLang="en-US" sz="1800" dirty="0">
                <a:solidFill>
                  <a:srgbClr val="B90000"/>
                </a:solidFill>
              </a:rPr>
              <a:t>fighting for, worth dying for</a:t>
            </a:r>
            <a:r>
              <a:rPr lang="ja-JP" altLang="en-US" sz="1800">
                <a:solidFill>
                  <a:srgbClr val="B90000"/>
                </a:solidFill>
              </a:rPr>
              <a:t>”</a:t>
            </a:r>
            <a:endParaRPr lang="en-US" altLang="en-US" sz="1800" dirty="0">
              <a:solidFill>
                <a:srgbClr val="B9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64BBB2E1-324D-9B39-8CCA-5759CEEFE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Is land different?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777FCF80-30A2-0BB7-6CAE-D3CB9B57A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751114"/>
            <a:ext cx="8229600" cy="4525963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What do real estate agents make you do if you want to buy a house?</a:t>
            </a:r>
          </a:p>
          <a:p>
            <a:pPr lvl="1"/>
            <a:endParaRPr lang="en-US" altLang="en-US" dirty="0"/>
          </a:p>
        </p:txBody>
      </p:sp>
      <p:sp>
        <p:nvSpPr>
          <p:cNvPr id="73731" name="Slide Number Placeholder 4">
            <a:extLst>
              <a:ext uri="{FF2B5EF4-FFF2-40B4-BE49-F238E27FC236}">
                <a16:creationId xmlns:a16="http://schemas.microsoft.com/office/drawing/2014/main" id="{847EB6AE-E528-841F-14FE-962AFEB25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48E407-4BF7-BE42-81AB-373255A3AEEA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73732" name="Picture 3">
            <a:extLst>
              <a:ext uri="{FF2B5EF4-FFF2-40B4-BE49-F238E27FC236}">
                <a16:creationId xmlns:a16="http://schemas.microsoft.com/office/drawing/2014/main" id="{94E3E44B-98FD-6D25-8B35-3D6B6DBA6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 b="22321"/>
          <a:stretch>
            <a:fillRect/>
          </a:stretch>
        </p:blipFill>
        <p:spPr bwMode="auto">
          <a:xfrm>
            <a:off x="2209800" y="2653058"/>
            <a:ext cx="4419600" cy="345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8A222886-C4BD-CD36-E8D1-0505D09A2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land different?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199737F9-8241-B9D7-FF51-51BFEE10EC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What do real estate agents make you do if you want to buy a house?</a:t>
            </a:r>
          </a:p>
          <a:p>
            <a:pPr lvl="1"/>
            <a:r>
              <a:rPr lang="en-US" altLang="en-US">
                <a:solidFill>
                  <a:srgbClr val="C00000"/>
                </a:solidFill>
              </a:rPr>
              <a:t>Written offers throughout</a:t>
            </a:r>
          </a:p>
          <a:p>
            <a:pPr lvl="1"/>
            <a:r>
              <a:rPr lang="en-US" altLang="en-US">
                <a:solidFill>
                  <a:srgbClr val="C00000"/>
                </a:solidFill>
              </a:rPr>
              <a:t>Closing</a:t>
            </a: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D29B75EC-BA61-C69D-61B7-41ABF86E4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62FA29-FA4D-FE4E-BEA4-E6D04C9EB1FB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F4783EAD-25B9-7B9E-D8F1-E4E17297A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land different?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37598843-399E-5354-73BD-B6997C2994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Restatement § 125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“A promise to transfer to any person any interest in land”</a:t>
            </a:r>
          </a:p>
          <a:p>
            <a:pPr lvl="2"/>
            <a:r>
              <a:rPr lang="en-US" altLang="en-US" sz="2800">
                <a:solidFill>
                  <a:srgbClr val="B90000"/>
                </a:solidFill>
              </a:rPr>
              <a:t>Qu. Leaseholds? Cf. 125(4): </a:t>
            </a:r>
            <a:r>
              <a:rPr lang="en-US" altLang="en-US"/>
              <a:t>Statutes in most states except from the land contract and one-year provisions of the Statute of Frauds short-term leases and contracts to lease, usually for a term not longer than one year.</a:t>
            </a:r>
            <a:endParaRPr lang="en-US" altLang="en-US" sz="2800">
              <a:solidFill>
                <a:srgbClr val="B90000"/>
              </a:solidFill>
            </a:endParaRPr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44098EA6-1C42-D57F-12A2-86C5AF33E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495731-B8E6-2942-BCF2-21442BEEC1A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C9C5DBDF-5A2D-CD0E-3176-E679FAA95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Executors</a:t>
            </a:r>
          </a:p>
        </p:txBody>
      </p:sp>
      <p:sp>
        <p:nvSpPr>
          <p:cNvPr id="79874" name="Content Placeholder 2">
            <a:extLst>
              <a:ext uri="{FF2B5EF4-FFF2-40B4-BE49-F238E27FC236}">
                <a16:creationId xmlns:a16="http://schemas.microsoft.com/office/drawing/2014/main" id="{66BB0CC1-4BB9-D438-0B19-2408CA8D91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65F0510B-10AB-AA78-D7E2-C5229AF47C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430014-107B-2346-BA1E-FF71BCCF9CA0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336EF4CA-BFFC-806A-CB27-0D7FF9E10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Goods worth more than $500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B91206D0-0C8F-48E0-0F76-3113F22277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Restatement § 110(2)(a) </a:t>
            </a:r>
            <a:r>
              <a:rPr lang="en-US" altLang="en-US">
                <a:solidFill>
                  <a:srgbClr val="B90000"/>
                </a:solidFill>
                <a:latin typeface="Times New Roman" panose="02020603050405020304" pitchFamily="18" charset="0"/>
              </a:rPr>
              <a:t>→ </a:t>
            </a:r>
            <a:r>
              <a:rPr lang="en-US" altLang="en-US">
                <a:solidFill>
                  <a:srgbClr val="B90000"/>
                </a:solidFill>
              </a:rPr>
              <a:t>UCC § 2-201</a:t>
            </a:r>
          </a:p>
          <a:p>
            <a:pPr lvl="1"/>
            <a:r>
              <a:rPr lang="en-US" altLang="en-US" sz="1800"/>
              <a:t>a contract for the </a:t>
            </a:r>
            <a:r>
              <a:rPr lang="en-US" altLang="en-US" sz="1800">
                <a:solidFill>
                  <a:srgbClr val="B90000"/>
                </a:solidFill>
              </a:rPr>
              <a:t>sale of goods for the price of $500 or more</a:t>
            </a:r>
            <a:r>
              <a:rPr lang="en-US" altLang="en-US" sz="1800"/>
              <a:t> is not enforceable by way of action or defense unless there is some writing sufficient to indicate that a contract for sale has been made between the parties and signed by the party against whom enforcement is sought or by his authorized agent or broker. A writing is not insufficient because it omits or incorrectly states a term agreed upon but the contract is not enforceable under this paragraph beyond the quantity of goods shown in such writing.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D623B92C-46FA-F8A1-0026-8EA5D3D66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33890B-3694-3642-9DF3-FBBCE9B65142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C96B3B60-1F64-3079-27E9-4C50D0FDB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Goods worth more than $500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E6F9CE1A-32FD-0786-F626-0840999071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solidFill>
                  <a:srgbClr val="B90000"/>
                </a:solidFill>
              </a:rPr>
              <a:t>Restatement § 110(2)(a) </a:t>
            </a:r>
            <a:r>
              <a:rPr lang="en-US" altLang="en-US" dirty="0">
                <a:solidFill>
                  <a:srgbClr val="B90000"/>
                </a:solidFill>
                <a:latin typeface="Times New Roman" panose="02020603050405020304" pitchFamily="18" charset="0"/>
              </a:rPr>
              <a:t>→ </a:t>
            </a:r>
            <a:r>
              <a:rPr lang="en-US" altLang="en-US" dirty="0">
                <a:solidFill>
                  <a:srgbClr val="B90000"/>
                </a:solidFill>
              </a:rPr>
              <a:t>UCC § 2-201</a:t>
            </a:r>
          </a:p>
          <a:p>
            <a:pPr lvl="1"/>
            <a:r>
              <a:rPr lang="en-US" altLang="en-US" sz="1800" dirty="0"/>
              <a:t>a cont</a:t>
            </a:r>
            <a:r>
              <a:rPr lang="en-US" altLang="en-US" sz="1800" dirty="0">
                <a:solidFill>
                  <a:srgbClr val="000000"/>
                </a:solidFill>
              </a:rPr>
              <a:t>ract for the sale of goods for the price of $500 or more </a:t>
            </a:r>
            <a:r>
              <a:rPr lang="en-US" altLang="en-US" sz="1800" dirty="0"/>
              <a:t>is not enforceable by way of action or defense unless there is </a:t>
            </a:r>
            <a:r>
              <a:rPr lang="en-US" altLang="en-US" sz="1800" dirty="0">
                <a:solidFill>
                  <a:srgbClr val="B90000"/>
                </a:solidFill>
              </a:rPr>
              <a:t>some writing sufficient to indicate that a contract for sale has been made </a:t>
            </a:r>
            <a:r>
              <a:rPr lang="en-US" altLang="en-US" sz="1800" dirty="0">
                <a:solidFill>
                  <a:schemeClr val="tx2"/>
                </a:solidFill>
              </a:rPr>
              <a:t>between the parties and signed by the party against whom enforcement is sought or by his authorized agent or broker. </a:t>
            </a:r>
            <a:r>
              <a:rPr lang="en-US" altLang="en-US" sz="1800" dirty="0">
                <a:solidFill>
                  <a:srgbClr val="B90000"/>
                </a:solidFill>
              </a:rPr>
              <a:t>A writing is not insufficient because it omits or incorrectly states a term </a:t>
            </a:r>
            <a:r>
              <a:rPr lang="en-US" altLang="en-US" sz="1800" dirty="0"/>
              <a:t>agreed upon but the contract is </a:t>
            </a:r>
            <a:r>
              <a:rPr lang="en-US" altLang="en-US" sz="1800" dirty="0">
                <a:solidFill>
                  <a:schemeClr val="tx2"/>
                </a:solidFill>
              </a:rPr>
              <a:t>not enforceable under this paragraph beyond the quantity of goods shown in such writing.</a:t>
            </a: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3132C663-6A4F-90A5-65FF-5E14F45847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E4E6D-A4DE-EE42-8D0D-96FEDA808DFD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49C6A543-0023-E99D-C424-78EE65C0E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Goods worth more than $500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E88C6881-F7EA-BEE9-B337-78D4F8E7E1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Restatement § 110(2)(a) </a:t>
            </a:r>
            <a:r>
              <a:rPr lang="en-US" altLang="en-US">
                <a:solidFill>
                  <a:srgbClr val="B90000"/>
                </a:solidFill>
                <a:latin typeface="Times New Roman" panose="02020603050405020304" pitchFamily="18" charset="0"/>
              </a:rPr>
              <a:t>→ </a:t>
            </a:r>
            <a:r>
              <a:rPr lang="en-US" altLang="en-US">
                <a:solidFill>
                  <a:srgbClr val="B90000"/>
                </a:solidFill>
              </a:rPr>
              <a:t>UCC § 2-201</a:t>
            </a:r>
          </a:p>
          <a:p>
            <a:pPr lvl="1"/>
            <a:r>
              <a:rPr lang="en-US" altLang="en-US" sz="1800"/>
              <a:t>a contract for the </a:t>
            </a:r>
            <a:r>
              <a:rPr lang="en-US" altLang="en-US" sz="1800">
                <a:solidFill>
                  <a:srgbClr val="B90000"/>
                </a:solidFill>
              </a:rPr>
              <a:t>sale of goods for the price of $500 or more</a:t>
            </a:r>
            <a:r>
              <a:rPr lang="en-US" altLang="en-US" sz="1800"/>
              <a:t> is not enforceable by way of action or defense unless there is some writing sufficient to indicate that a contract for sale has been made between the parties and signed by the party against whom enforcement is sought or by his authorized agent or broker. A writing is not insufficient because it omits or incorrectly states a term agreed upon but the contract is </a:t>
            </a:r>
            <a:r>
              <a:rPr lang="en-US" altLang="en-US" sz="1800">
                <a:solidFill>
                  <a:srgbClr val="B90000"/>
                </a:solidFill>
              </a:rPr>
              <a:t>not enforceable under this paragraph beyond the quantity of goods shown in such writing</a:t>
            </a:r>
            <a:r>
              <a:rPr lang="en-US" altLang="en-US" sz="1800"/>
              <a:t>.</a:t>
            </a:r>
            <a:endParaRPr lang="en-US" altLang="en-US" sz="1800">
              <a:solidFill>
                <a:srgbClr val="B90000"/>
              </a:solidFill>
            </a:endParaRPr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0A669536-2395-61C6-5D60-7A3AA34BF9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322D76-187B-5241-A872-7FE253CBD8B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4">
            <a:extLst>
              <a:ext uri="{FF2B5EF4-FFF2-40B4-BE49-F238E27FC236}">
                <a16:creationId xmlns:a16="http://schemas.microsoft.com/office/drawing/2014/main" id="{2B390974-4DDA-B693-90B6-C48AE37624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440301-F7E5-B544-8C5F-B14228AB9D63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87042" name="Title 1">
            <a:extLst>
              <a:ext uri="{FF2B5EF4-FFF2-40B4-BE49-F238E27FC236}">
                <a16:creationId xmlns:a16="http://schemas.microsoft.com/office/drawing/2014/main" id="{FE35A47E-3374-7B3F-4C1C-ABD113D924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96863"/>
            <a:ext cx="8001000" cy="1216025"/>
          </a:xfrm>
        </p:spPr>
        <p:txBody>
          <a:bodyPr/>
          <a:lstStyle/>
          <a:p>
            <a:r>
              <a:rPr lang="en-US" altLang="en-US" sz="3400">
                <a:solidFill>
                  <a:srgbClr val="C00000"/>
                </a:solidFill>
              </a:rPr>
              <a:t>Suretyship (guarantor)</a:t>
            </a:r>
            <a:endParaRPr lang="en-US" altLang="en-US" sz="2400">
              <a:solidFill>
                <a:srgbClr val="C00000"/>
              </a:solidFill>
            </a:endParaRP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B23097A7-10B9-AD3C-2167-154D4533BC5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80010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/>
              <a:t>				</a:t>
            </a:r>
            <a:r>
              <a:rPr lang="en-US" altLang="en-US" sz="2400"/>
              <a:t>		Seller of Ferrari</a:t>
            </a:r>
          </a:p>
          <a:p>
            <a:pPr>
              <a:buFont typeface="Wingdings" pitchFamily="2" charset="2"/>
              <a:buNone/>
            </a:pPr>
            <a:endParaRPr lang="en-US" altLang="en-US" sz="2400"/>
          </a:p>
          <a:p>
            <a:pPr>
              <a:buFont typeface="Wingdings" pitchFamily="2" charset="2"/>
              <a:buNone/>
            </a:pPr>
            <a:endParaRPr lang="en-US" altLang="en-US" sz="2400"/>
          </a:p>
          <a:p>
            <a:pPr>
              <a:buFont typeface="Wingdings" pitchFamily="2" charset="2"/>
              <a:buNone/>
            </a:pPr>
            <a:r>
              <a:rPr lang="en-US" altLang="en-US" sz="2400"/>
              <a:t>		Idiot, Doting Parent		  Spendthrift Child</a:t>
            </a:r>
          </a:p>
          <a:p>
            <a:pPr>
              <a:buFont typeface="Wingdings" pitchFamily="2" charset="2"/>
              <a:buNone/>
            </a:pPr>
            <a:r>
              <a:rPr lang="en-US" altLang="en-US" sz="2400"/>
              <a:t>		stands surety</a:t>
            </a:r>
          </a:p>
          <a:p>
            <a:pPr>
              <a:buFont typeface="Wingdings" pitchFamily="2" charset="2"/>
              <a:buNone/>
            </a:pPr>
            <a:r>
              <a:rPr lang="en-US" altLang="en-US" sz="2400"/>
              <a:t>		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F7FFD4B3-A708-730A-2FF9-390243D55BB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B33B43A-6226-B44C-B61F-FF6A798D2136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D15E10-F7C0-0E4E-C5E2-03E0AD3BF7D4}"/>
              </a:ext>
            </a:extLst>
          </p:cNvPr>
          <p:cNvCxnSpPr/>
          <p:nvPr/>
        </p:nvCxnSpPr>
        <p:spPr bwMode="auto">
          <a:xfrm>
            <a:off x="6477000" y="2854325"/>
            <a:ext cx="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B4B690-3A37-A87F-858E-E8F01DB7C645}"/>
              </a:ext>
            </a:extLst>
          </p:cNvPr>
          <p:cNvCxnSpPr/>
          <p:nvPr/>
        </p:nvCxnSpPr>
        <p:spPr bwMode="auto">
          <a:xfrm flipV="1">
            <a:off x="3048000" y="2854325"/>
            <a:ext cx="1524000" cy="6080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3BA87C1-BF58-9D09-3EFD-E7F6D6964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143000"/>
          </a:xfrm>
        </p:spPr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Defects in the law of evidence</a:t>
            </a:r>
          </a:p>
        </p:txBody>
      </p:sp>
      <p:sp>
        <p:nvSpPr>
          <p:cNvPr id="20482" name="Content Placeholder 5">
            <a:extLst>
              <a:ext uri="{FF2B5EF4-FFF2-40B4-BE49-F238E27FC236}">
                <a16:creationId xmlns:a16="http://schemas.microsoft.com/office/drawing/2014/main" id="{4B5229DD-94BD-3676-07D1-D642A37AD2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01000" cy="4267200"/>
          </a:xfrm>
        </p:spPr>
        <p:txBody>
          <a:bodyPr/>
          <a:lstStyle/>
          <a:p>
            <a:r>
              <a:rPr lang="en-US" altLang="en-US" dirty="0"/>
              <a:t>Juries as fact-finders</a:t>
            </a:r>
          </a:p>
          <a:p>
            <a:r>
              <a:rPr lang="en-US" altLang="en-US" dirty="0"/>
              <a:t>Interested parties not admissible as witnesses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EFAD79F4-0C25-3AFF-0E1E-A11168426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81B5C8-5D67-4F4F-9BD2-50517D0CD5A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20484" name="Content Placeholder 4">
            <a:extLst>
              <a:ext uri="{FF2B5EF4-FFF2-40B4-BE49-F238E27FC236}">
                <a16:creationId xmlns:a16="http://schemas.microsoft.com/office/drawing/2014/main" id="{52E7D36F-7A9B-B72C-BCE1-204A504B9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78427"/>
            <a:ext cx="6283325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CEF808D-2025-39C0-9917-001E5AB46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Why 1677?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73C72-E6BD-DA0B-B2B6-14DEF55D2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Juries as fact-finders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Interested parties not admissible as witnesses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n-ea"/>
                <a:cs typeface="+mn-cs"/>
              </a:rPr>
              <a:t>If that made the Statute of Frauds necessary then, why do we need it now?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5BC3EF53-B346-9A8D-F4B0-2AF4AFE3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D253F6-1F28-6847-A99F-A8781D180FB3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22532" name="Content Placeholder 4">
            <a:extLst>
              <a:ext uri="{FF2B5EF4-FFF2-40B4-BE49-F238E27FC236}">
                <a16:creationId xmlns:a16="http://schemas.microsoft.com/office/drawing/2014/main" id="{853C49F3-1B16-43DA-6F11-BAC7B5051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0"/>
            <a:ext cx="283051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FE6DFC8-B576-2868-B06D-DB615FDE2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What</a:t>
            </a:r>
            <a:r>
              <a:rPr lang="ja-JP" altLang="en-US" sz="3600">
                <a:solidFill>
                  <a:srgbClr val="C00000"/>
                </a:solidFill>
              </a:rPr>
              <a:t>’</a:t>
            </a:r>
            <a:r>
              <a:rPr lang="en-US" altLang="ja-JP" sz="3600">
                <a:solidFill>
                  <a:srgbClr val="C00000"/>
                </a:solidFill>
              </a:rPr>
              <a:t>s the purpose of the SoF?</a:t>
            </a:r>
            <a:endParaRPr lang="en-US" altLang="en-US" sz="3600">
              <a:solidFill>
                <a:srgbClr val="C00000"/>
              </a:solidFill>
            </a:endParaRP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F6AFDA53-2789-5BC9-E4E8-205FF4B3C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7849B5-E39C-A442-8D87-FDFBF09F3FC9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24579" name="TextBox 1">
            <a:extLst>
              <a:ext uri="{FF2B5EF4-FFF2-40B4-BE49-F238E27FC236}">
                <a16:creationId xmlns:a16="http://schemas.microsoft.com/office/drawing/2014/main" id="{5FF1C269-9BDE-A3D4-1AED-7D4BB2B3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latin typeface="Verdana" panose="020B0604030504040204" pitchFamily="34" charset="0"/>
              </a:rPr>
              <a:t>McIntosh at 564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4">
            <a:extLst>
              <a:ext uri="{FF2B5EF4-FFF2-40B4-BE49-F238E27FC236}">
                <a16:creationId xmlns:a16="http://schemas.microsoft.com/office/drawing/2014/main" id="{B23EBAEE-2384-3B62-33B6-729765AF1A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5FF88C-5714-D546-BAD5-877509EF1FAC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ADE11B16-DCFB-70B4-04EC-FEEA25AD2F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What</a:t>
            </a:r>
            <a:r>
              <a:rPr lang="ja-JP" altLang="en-US" sz="3600">
                <a:solidFill>
                  <a:srgbClr val="C00000"/>
                </a:solidFill>
              </a:rPr>
              <a:t>’</a:t>
            </a:r>
            <a:r>
              <a:rPr lang="en-US" altLang="ja-JP" sz="3600">
                <a:solidFill>
                  <a:srgbClr val="C00000"/>
                </a:solidFill>
              </a:rPr>
              <a:t>s the purpose of the SoF?</a:t>
            </a:r>
            <a:endParaRPr lang="en-US" altLang="en-US" sz="3600">
              <a:solidFill>
                <a:schemeClr val="tx1"/>
              </a:solidFill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CCD68B6-F24C-67BE-F258-FAEEAB2CB3D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14400" y="1752600"/>
            <a:ext cx="8001000" cy="42672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Evidentiary</a:t>
            </a:r>
          </a:p>
          <a:p>
            <a:pPr lvl="1"/>
            <a:r>
              <a:rPr lang="en-US" altLang="en-US"/>
              <a:t>Antifraud</a:t>
            </a:r>
          </a:p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740D141-9814-0BAE-912B-9FA7412A566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BD1BC95-0EC8-E840-B37F-9302518BC2EB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4">
            <a:extLst>
              <a:ext uri="{FF2B5EF4-FFF2-40B4-BE49-F238E27FC236}">
                <a16:creationId xmlns:a16="http://schemas.microsoft.com/office/drawing/2014/main" id="{91ABACDD-E927-A3D5-B27F-C5213ABC8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00B86E-F942-1C49-8CCC-8B2FC903EBD8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7056F07F-BE99-EFD3-5BF1-02941923EC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What</a:t>
            </a:r>
            <a:r>
              <a:rPr lang="ja-JP" altLang="en-US" sz="3600">
                <a:solidFill>
                  <a:srgbClr val="C00000"/>
                </a:solidFill>
              </a:rPr>
              <a:t>’</a:t>
            </a:r>
            <a:r>
              <a:rPr lang="en-US" altLang="ja-JP" sz="3600">
                <a:solidFill>
                  <a:srgbClr val="C00000"/>
                </a:solidFill>
              </a:rPr>
              <a:t>s the purpose of the SoF?</a:t>
            </a:r>
            <a:endParaRPr lang="en-US" altLang="en-US" sz="3600">
              <a:solidFill>
                <a:srgbClr val="C00000"/>
              </a:solidFill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890A6F0-6304-5A51-708B-81C1E91F053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62000" y="1752600"/>
            <a:ext cx="8001000" cy="42672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Evidentiary</a:t>
            </a:r>
          </a:p>
          <a:p>
            <a:pPr lvl="1"/>
            <a:r>
              <a:rPr lang="en-US" altLang="en-US"/>
              <a:t>Antifraud</a:t>
            </a:r>
          </a:p>
          <a:p>
            <a:r>
              <a:rPr lang="en-US" altLang="en-US">
                <a:solidFill>
                  <a:srgbClr val="C00000"/>
                </a:solidFill>
              </a:rPr>
              <a:t>Cautionary</a:t>
            </a:r>
          </a:p>
          <a:p>
            <a:pPr lvl="1"/>
            <a:r>
              <a:rPr lang="en-US" altLang="en-US"/>
              <a:t>Reflects seriousness of contracting</a:t>
            </a:r>
          </a:p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549A8CF-9602-8B9B-BBCF-5BB7A3FDE4F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C17DF8C-159E-DD45-8CED-B8492067555D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4">
            <a:extLst>
              <a:ext uri="{FF2B5EF4-FFF2-40B4-BE49-F238E27FC236}">
                <a16:creationId xmlns:a16="http://schemas.microsoft.com/office/drawing/2014/main" id="{A1229494-F888-1E55-A6DE-6EB3678BD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36310-8FA2-1540-9670-5DD81FAC6D76}" type="slidenum">
              <a:rPr lang="en-US" altLang="en-U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4CF6A869-8034-0B6E-CE57-E070D14B9E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What</a:t>
            </a:r>
            <a:r>
              <a:rPr lang="ja-JP" altLang="en-US" sz="3600">
                <a:solidFill>
                  <a:srgbClr val="C00000"/>
                </a:solidFill>
              </a:rPr>
              <a:t>’</a:t>
            </a:r>
            <a:r>
              <a:rPr lang="en-US" altLang="ja-JP" sz="3600">
                <a:solidFill>
                  <a:srgbClr val="C00000"/>
                </a:solidFill>
              </a:rPr>
              <a:t>s the purpose of the SoF?</a:t>
            </a:r>
            <a:endParaRPr lang="en-US" altLang="en-US" sz="3600">
              <a:solidFill>
                <a:srgbClr val="C00000"/>
              </a:solidFill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1CCE83B-22D8-3BA4-0051-0333F7CDCA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1676400"/>
            <a:ext cx="8001000" cy="4267200"/>
          </a:xfrm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Evidentiary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Antifraud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Cautionary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Reflects seriousness of contracting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n-ea"/>
                <a:cs typeface="+mn-cs"/>
              </a:rPr>
              <a:t>Channeling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Distinguishing enforceable contracts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90B06CB-FD95-5B6F-8805-3B45CFB8DCD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0C1368E-0F57-674E-8A18-9008CBF5EE16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14110</TotalTime>
  <Words>1743</Words>
  <Application>Microsoft Macintosh PowerPoint</Application>
  <PresentationFormat>On-screen Show (4:3)</PresentationFormat>
  <Paragraphs>214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Times New Roman</vt:lpstr>
      <vt:lpstr>Verdana</vt:lpstr>
      <vt:lpstr>Wingdings</vt:lpstr>
      <vt:lpstr>Custom Design</vt:lpstr>
      <vt:lpstr>George Mason School of Law</vt:lpstr>
      <vt:lpstr>The importance of a writing</vt:lpstr>
      <vt:lpstr>The Statute of Frauds: Why 1677?</vt:lpstr>
      <vt:lpstr>Defects in the law of evidence</vt:lpstr>
      <vt:lpstr>Why 1677?</vt:lpstr>
      <vt:lpstr>What’s the purpose of the SoF?</vt:lpstr>
      <vt:lpstr>What’s the purpose of the SoF?</vt:lpstr>
      <vt:lpstr>What’s the purpose of the SoF?</vt:lpstr>
      <vt:lpstr>What’s the purpose of the SoF?</vt:lpstr>
      <vt:lpstr>The Restatement’s sanction for non-compliance</vt:lpstr>
      <vt:lpstr>The UCCsanction for non-compliance</vt:lpstr>
      <vt:lpstr>The problem:  A trap for the unwary?</vt:lpstr>
      <vt:lpstr>The Statute of Frauds Restatement §110</vt:lpstr>
      <vt:lpstr> Restatement §110 MY LEGS</vt:lpstr>
      <vt:lpstr>Marriage Settlements</vt:lpstr>
      <vt:lpstr>Marriage Settlements</vt:lpstr>
      <vt:lpstr>Marriage Settlements</vt:lpstr>
      <vt:lpstr>Promises not to be performed within One Year</vt:lpstr>
      <vt:lpstr>How does the one-year rule work?</vt:lpstr>
      <vt:lpstr>How does the one-year rule work?</vt:lpstr>
      <vt:lpstr>How does the one-year rule work?</vt:lpstr>
      <vt:lpstr>How does the one-year rule work?</vt:lpstr>
      <vt:lpstr>How does the one-year rule work?</vt:lpstr>
      <vt:lpstr>How does the one-year rule work?</vt:lpstr>
      <vt:lpstr>How does the one-year rule work?</vt:lpstr>
      <vt:lpstr>How does the one-year rule work?</vt:lpstr>
      <vt:lpstr>How does the one-year rule work?</vt:lpstr>
      <vt:lpstr>How does the one-year rule work?</vt:lpstr>
      <vt:lpstr>How does the one-year rule work?</vt:lpstr>
      <vt:lpstr>Land: 110(1)(d)</vt:lpstr>
      <vt:lpstr>Is land different?</vt:lpstr>
      <vt:lpstr>Is land different?</vt:lpstr>
      <vt:lpstr>Is land different?</vt:lpstr>
      <vt:lpstr>Executors</vt:lpstr>
      <vt:lpstr>Goods worth more than $500</vt:lpstr>
      <vt:lpstr>Goods worth more than $500</vt:lpstr>
      <vt:lpstr>Goods worth more than $500</vt:lpstr>
      <vt:lpstr>Suretyship (guarantor)</vt:lpstr>
    </vt:vector>
  </TitlesOfParts>
  <Company>George Mason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Buckley</dc:creator>
  <cp:lastModifiedBy>Francis Buckley</cp:lastModifiedBy>
  <cp:revision>727</cp:revision>
  <dcterms:created xsi:type="dcterms:W3CDTF">2005-05-17T16:46:00Z</dcterms:created>
  <dcterms:modified xsi:type="dcterms:W3CDTF">2023-10-09T19:28:53Z</dcterms:modified>
</cp:coreProperties>
</file>