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717" r:id="rId1"/>
  </p:sldMasterIdLst>
  <p:notesMasterIdLst>
    <p:notesMasterId r:id="rId88"/>
  </p:notesMasterIdLst>
  <p:handoutMasterIdLst>
    <p:handoutMasterId r:id="rId89"/>
  </p:handoutMasterIdLst>
  <p:sldIdLst>
    <p:sldId id="587" r:id="rId2"/>
    <p:sldId id="744" r:id="rId3"/>
    <p:sldId id="739" r:id="rId4"/>
    <p:sldId id="591" r:id="rId5"/>
    <p:sldId id="740" r:id="rId6"/>
    <p:sldId id="747" r:id="rId7"/>
    <p:sldId id="741" r:id="rId8"/>
    <p:sldId id="742" r:id="rId9"/>
    <p:sldId id="738" r:id="rId10"/>
    <p:sldId id="743" r:id="rId11"/>
    <p:sldId id="651" r:id="rId12"/>
    <p:sldId id="626" r:id="rId13"/>
    <p:sldId id="588" r:id="rId14"/>
    <p:sldId id="734" r:id="rId15"/>
    <p:sldId id="736" r:id="rId16"/>
    <p:sldId id="922" r:id="rId17"/>
    <p:sldId id="749" r:id="rId18"/>
    <p:sldId id="711" r:id="rId19"/>
    <p:sldId id="677" r:id="rId20"/>
    <p:sldId id="717" r:id="rId21"/>
    <p:sldId id="722" r:id="rId22"/>
    <p:sldId id="628" r:id="rId23"/>
    <p:sldId id="592" r:id="rId24"/>
    <p:sldId id="682" r:id="rId25"/>
    <p:sldId id="718" r:id="rId26"/>
    <p:sldId id="712" r:id="rId27"/>
    <p:sldId id="713" r:id="rId28"/>
    <p:sldId id="719" r:id="rId29"/>
    <p:sldId id="629" r:id="rId30"/>
    <p:sldId id="654" r:id="rId31"/>
    <p:sldId id="699" r:id="rId32"/>
    <p:sldId id="630" r:id="rId33"/>
    <p:sldId id="655" r:id="rId34"/>
    <p:sldId id="733" r:id="rId35"/>
    <p:sldId id="594" r:id="rId36"/>
    <p:sldId id="658" r:id="rId37"/>
    <p:sldId id="602" r:id="rId38"/>
    <p:sldId id="603" r:id="rId39"/>
    <p:sldId id="604" r:id="rId40"/>
    <p:sldId id="656" r:id="rId41"/>
    <p:sldId id="657" r:id="rId42"/>
    <p:sldId id="669" r:id="rId43"/>
    <p:sldId id="921" r:id="rId44"/>
    <p:sldId id="723" r:id="rId45"/>
    <p:sldId id="637" r:id="rId46"/>
    <p:sldId id="610" r:id="rId47"/>
    <p:sldId id="720" r:id="rId48"/>
    <p:sldId id="609" r:id="rId49"/>
    <p:sldId id="686" r:id="rId50"/>
    <p:sldId id="642" r:id="rId51"/>
    <p:sldId id="662" r:id="rId52"/>
    <p:sldId id="671" r:id="rId53"/>
    <p:sldId id="663" r:id="rId54"/>
    <p:sldId id="661" r:id="rId55"/>
    <p:sldId id="618" r:id="rId56"/>
    <p:sldId id="646" r:id="rId57"/>
    <p:sldId id="691" r:id="rId58"/>
    <p:sldId id="616" r:id="rId59"/>
    <p:sldId id="667" r:id="rId60"/>
    <p:sldId id="617" r:id="rId61"/>
    <p:sldId id="659" r:id="rId62"/>
    <p:sldId id="607" r:id="rId63"/>
    <p:sldId id="635" r:id="rId64"/>
    <p:sldId id="634" r:id="rId65"/>
    <p:sldId id="701" r:id="rId66"/>
    <p:sldId id="608" r:id="rId67"/>
    <p:sldId id="660" r:id="rId68"/>
    <p:sldId id="674" r:id="rId69"/>
    <p:sldId id="638" r:id="rId70"/>
    <p:sldId id="639" r:id="rId71"/>
    <p:sldId id="665" r:id="rId72"/>
    <p:sldId id="730" r:id="rId73"/>
    <p:sldId id="624" r:id="rId74"/>
    <p:sldId id="705" r:id="rId75"/>
    <p:sldId id="708" r:id="rId76"/>
    <p:sldId id="706" r:id="rId77"/>
    <p:sldId id="707" r:id="rId78"/>
    <p:sldId id="620" r:id="rId79"/>
    <p:sldId id="721" r:id="rId80"/>
    <p:sldId id="666" r:id="rId81"/>
    <p:sldId id="623" r:id="rId82"/>
    <p:sldId id="678" r:id="rId83"/>
    <p:sldId id="625" r:id="rId84"/>
    <p:sldId id="679" r:id="rId85"/>
    <p:sldId id="925" r:id="rId86"/>
    <p:sldId id="924" r:id="rId8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94648"/>
  </p:normalViewPr>
  <p:slideViewPr>
    <p:cSldViewPr>
      <p:cViewPr varScale="1">
        <p:scale>
          <a:sx n="117" d="100"/>
          <a:sy n="117" d="100"/>
        </p:scale>
        <p:origin x="14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4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343C8B44-3AC4-C92A-40D2-EBB5EA763B5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a:extLst>
              <a:ext uri="{FF2B5EF4-FFF2-40B4-BE49-F238E27FC236}">
                <a16:creationId xmlns:a16="http://schemas.microsoft.com/office/drawing/2014/main" id="{91B3900B-A8E2-EF51-DC40-BE59A27D2D5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a:extLst>
              <a:ext uri="{FF2B5EF4-FFF2-40B4-BE49-F238E27FC236}">
                <a16:creationId xmlns:a16="http://schemas.microsoft.com/office/drawing/2014/main" id="{3088AE43-1BF4-1EFE-0D8E-DF41EE920BA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a:extLst>
              <a:ext uri="{FF2B5EF4-FFF2-40B4-BE49-F238E27FC236}">
                <a16:creationId xmlns:a16="http://schemas.microsoft.com/office/drawing/2014/main" id="{91CA627F-420D-7787-66D6-F23A30C279D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8789DB2B-E0B1-DF46-B422-7E2F116BC1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E199A9E-C132-A4FF-AEB2-AD7DAAE6976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a:extLst>
              <a:ext uri="{FF2B5EF4-FFF2-40B4-BE49-F238E27FC236}">
                <a16:creationId xmlns:a16="http://schemas.microsoft.com/office/drawing/2014/main" id="{F9DFC3BF-ECF9-8168-389C-3CDCF4BE573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44ED57D9-752F-BB2F-BC14-E2F7D827008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905BCDD4-0AD8-A377-A394-9D64A9B0AE6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54850481-81DF-DB71-1A3C-5597748213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a:extLst>
              <a:ext uri="{FF2B5EF4-FFF2-40B4-BE49-F238E27FC236}">
                <a16:creationId xmlns:a16="http://schemas.microsoft.com/office/drawing/2014/main" id="{FB52C83A-41B2-CBB2-A673-9A287CDC9B8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205C2FD-2294-DE46-ACBF-9AD3A7390A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18C538A-0950-5E92-0F44-0EAD33ACBD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581F51-4CA0-FA46-87FD-92F2242635D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9D92992D-83FF-0715-7899-205D079BCD1E}"/>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C1B91D7E-E535-79CA-4206-137BE99A7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8A2F69F8-F7C5-BEE1-FE13-7783DC8C52ED}"/>
              </a:ext>
            </a:extLst>
          </p:cNvPr>
          <p:cNvSpPr>
            <a:spLocks noRot="1" noChangeArrowheads="1" noTextEdit="1"/>
          </p:cNvSpPr>
          <p:nvPr>
            <p:ph type="sldImg"/>
          </p:nvPr>
        </p:nvSpPr>
        <p:spPr>
          <a:ln/>
        </p:spPr>
      </p:sp>
      <p:sp>
        <p:nvSpPr>
          <p:cNvPr id="68610" name="Rectangle 3">
            <a:extLst>
              <a:ext uri="{FF2B5EF4-FFF2-40B4-BE49-F238E27FC236}">
                <a16:creationId xmlns:a16="http://schemas.microsoft.com/office/drawing/2014/main" id="{EB88E6AE-7361-0030-AE83-ECB789B20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BBBEDADF-FDE4-3E56-792E-C0BAE24D1F2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4846B991-0532-5940-B187-E659ABD7BDA3}" type="slidenum">
              <a:rPr lang="en-US" altLang="en-US" sz="1200">
                <a:latin typeface="Times New Roman" panose="02020603050405020304" pitchFamily="18" charset="0"/>
              </a:rPr>
              <a:pPr algn="r" eaLnBrk="1" hangingPunct="1"/>
              <a:t>49</a:t>
            </a:fld>
            <a:endParaRPr lang="en-US" altLang="en-US" sz="1200">
              <a:latin typeface="Times New Roman" panose="02020603050405020304" pitchFamily="18" charset="0"/>
            </a:endParaRPr>
          </a:p>
        </p:txBody>
      </p:sp>
      <p:sp>
        <p:nvSpPr>
          <p:cNvPr id="75778" name="Rectangle 2">
            <a:extLst>
              <a:ext uri="{FF2B5EF4-FFF2-40B4-BE49-F238E27FC236}">
                <a16:creationId xmlns:a16="http://schemas.microsoft.com/office/drawing/2014/main" id="{A664DED1-F08A-6C10-E23F-6F22C6775A87}"/>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29481348-F7D3-D138-C710-50DF10B1CD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D8AC61FD-1988-02B9-B06F-DD5907A1B4B7}"/>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F396252E-909B-EA23-62FC-C359DE021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7" name="Slide Number Placeholder 3">
            <a:extLst>
              <a:ext uri="{FF2B5EF4-FFF2-40B4-BE49-F238E27FC236}">
                <a16:creationId xmlns:a16="http://schemas.microsoft.com/office/drawing/2014/main" id="{D43CEA10-167D-88D5-BAFA-63A24FCEBF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592172-C6BB-6541-B664-09423EF972D5}"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E574AA1D-713F-F415-4C4F-DE5A4C8CE6F3}"/>
              </a:ext>
            </a:extLst>
          </p:cNvPr>
          <p:cNvSpPr>
            <a:spLocks noRot="1" noChangeArrowheads="1" noTextEdit="1"/>
          </p:cNvSpPr>
          <p:nvPr>
            <p:ph type="sldImg"/>
          </p:nvPr>
        </p:nvSpPr>
        <p:spPr>
          <a:ln/>
        </p:spPr>
      </p:sp>
      <p:sp>
        <p:nvSpPr>
          <p:cNvPr id="29698" name="Rectangle 3">
            <a:extLst>
              <a:ext uri="{FF2B5EF4-FFF2-40B4-BE49-F238E27FC236}">
                <a16:creationId xmlns:a16="http://schemas.microsoft.com/office/drawing/2014/main" id="{038A2A92-1FEE-0127-1847-8C0FFFBCF6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3F68486D-584E-FBDC-467A-9CDF36100023}"/>
              </a:ext>
            </a:extLst>
          </p:cNvPr>
          <p:cNvSpPr>
            <a:spLocks noRot="1" noChangeArrowheads="1" noTextEdit="1"/>
          </p:cNvSpPr>
          <p:nvPr>
            <p:ph type="sldImg"/>
          </p:nvPr>
        </p:nvSpPr>
        <p:spPr>
          <a:ln/>
        </p:spPr>
      </p:sp>
      <p:sp>
        <p:nvSpPr>
          <p:cNvPr id="31746" name="Rectangle 3">
            <a:extLst>
              <a:ext uri="{FF2B5EF4-FFF2-40B4-BE49-F238E27FC236}">
                <a16:creationId xmlns:a16="http://schemas.microsoft.com/office/drawing/2014/main" id="{1AE2FD53-7EB2-790A-CC29-9A5E8C60B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AAA1E22-D628-6470-2E31-B41A2C62C391}"/>
              </a:ext>
            </a:extLst>
          </p:cNvPr>
          <p:cNvSpPr>
            <a:spLocks noRot="1" noChangeArrowheads="1" noTextEdit="1"/>
          </p:cNvSpPr>
          <p:nvPr>
            <p:ph type="sldImg"/>
          </p:nvPr>
        </p:nvSpPr>
        <p:spPr>
          <a:ln/>
        </p:spPr>
      </p:sp>
      <p:sp>
        <p:nvSpPr>
          <p:cNvPr id="33794" name="Rectangle 3">
            <a:extLst>
              <a:ext uri="{FF2B5EF4-FFF2-40B4-BE49-F238E27FC236}">
                <a16:creationId xmlns:a16="http://schemas.microsoft.com/office/drawing/2014/main" id="{48E0D6AD-A057-B5B0-262A-D27D874DB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FDCFAC9D-CB7B-1F77-8671-67C050D6E321}"/>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4ED57D63-4687-CAA6-0C56-AB701AF18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9481B82-D648-0AA0-F319-D3E95E666A4C}"/>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FF95544D-06F8-E427-498D-26388A36F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A268BF2-591F-63BE-4576-7E725CE56CAC}"/>
              </a:ext>
            </a:extLst>
          </p:cNvPr>
          <p:cNvSpPr>
            <a:spLocks noRot="1" noChangeArrowheads="1" noTextEdit="1"/>
          </p:cNvSpPr>
          <p:nvPr>
            <p:ph type="sldImg"/>
          </p:nvPr>
        </p:nvSpPr>
        <p:spPr>
          <a:ln/>
        </p:spPr>
      </p:sp>
      <p:sp>
        <p:nvSpPr>
          <p:cNvPr id="39938" name="Rectangle 3">
            <a:extLst>
              <a:ext uri="{FF2B5EF4-FFF2-40B4-BE49-F238E27FC236}">
                <a16:creationId xmlns:a16="http://schemas.microsoft.com/office/drawing/2014/main" id="{84EC89BF-94CF-075D-4AE3-4FC5E06C9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5CE03088-F711-8DA1-463A-F3C91B03B29A}"/>
              </a:ext>
            </a:extLst>
          </p:cNvPr>
          <p:cNvSpPr>
            <a:spLocks noRot="1" noChangeArrowheads="1" noTextEdit="1"/>
          </p:cNvSpPr>
          <p:nvPr>
            <p:ph type="sldImg"/>
          </p:nvPr>
        </p:nvSpPr>
        <p:spPr>
          <a:ln/>
        </p:spPr>
      </p:sp>
      <p:sp>
        <p:nvSpPr>
          <p:cNvPr id="43010" name="Rectangle 3">
            <a:extLst>
              <a:ext uri="{FF2B5EF4-FFF2-40B4-BE49-F238E27FC236}">
                <a16:creationId xmlns:a16="http://schemas.microsoft.com/office/drawing/2014/main" id="{78560695-0251-FBB1-13DD-086D9E5E0B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35CC9AA-A58C-C4F7-1FE5-CFD7A6EAF006}"/>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698E9FB1-B7D4-3E2C-8A32-BBBD81EBA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7" name="Slide Number Placeholder 3">
            <a:extLst>
              <a:ext uri="{FF2B5EF4-FFF2-40B4-BE49-F238E27FC236}">
                <a16:creationId xmlns:a16="http://schemas.microsoft.com/office/drawing/2014/main" id="{D8C96C81-E3D2-B60A-0243-3601BAF82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2E8462-6873-BB42-9CE4-A124133CE867}"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7C06C7C3-69CC-E288-762B-DEB94C5CB04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BD5ABE7-D543-F5A9-87E6-2A1C504E4466}"/>
              </a:ext>
            </a:extLst>
          </p:cNvPr>
          <p:cNvSpPr>
            <a:spLocks noGrp="1" noChangeArrowheads="1"/>
          </p:cNvSpPr>
          <p:nvPr>
            <p:ph type="sldNum" sz="quarter" idx="11"/>
          </p:nvPr>
        </p:nvSpPr>
        <p:spPr>
          <a:ln/>
        </p:spPr>
        <p:txBody>
          <a:bodyPr/>
          <a:lstStyle>
            <a:lvl1pPr>
              <a:defRPr/>
            </a:lvl1pPr>
          </a:lstStyle>
          <a:p>
            <a:pPr>
              <a:defRPr/>
            </a:pPr>
            <a:fld id="{6CC91BDB-F521-8843-9863-9C8A2B5D2B47}"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62858B95-C421-D5E2-1E53-8078B1FBFC0A}"/>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196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5A50C93-47EE-CBD0-80ED-2A9CC9FAB23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53D05AE-5062-225B-AB58-24C41EE45971}"/>
              </a:ext>
            </a:extLst>
          </p:cNvPr>
          <p:cNvSpPr>
            <a:spLocks noGrp="1" noChangeArrowheads="1"/>
          </p:cNvSpPr>
          <p:nvPr>
            <p:ph type="sldNum" sz="quarter" idx="11"/>
          </p:nvPr>
        </p:nvSpPr>
        <p:spPr>
          <a:ln/>
        </p:spPr>
        <p:txBody>
          <a:bodyPr/>
          <a:lstStyle>
            <a:lvl1pPr>
              <a:defRPr/>
            </a:lvl1pPr>
          </a:lstStyle>
          <a:p>
            <a:pPr>
              <a:defRPr/>
            </a:pPr>
            <a:fld id="{37ABB957-D3F2-EF49-BEBF-008E0B4E7299}"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DF7590FA-4D6D-74D6-E242-F1ABCED3FEEB}"/>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925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D18AD9A-EE5C-BAFC-71FE-022EE4D9BFE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4D55D1D-C8B4-4943-4364-23A2089EEBD9}"/>
              </a:ext>
            </a:extLst>
          </p:cNvPr>
          <p:cNvSpPr>
            <a:spLocks noGrp="1" noChangeArrowheads="1"/>
          </p:cNvSpPr>
          <p:nvPr>
            <p:ph type="sldNum" sz="quarter" idx="11"/>
          </p:nvPr>
        </p:nvSpPr>
        <p:spPr>
          <a:ln/>
        </p:spPr>
        <p:txBody>
          <a:bodyPr/>
          <a:lstStyle>
            <a:lvl1pPr>
              <a:defRPr/>
            </a:lvl1pPr>
          </a:lstStyle>
          <a:p>
            <a:pPr>
              <a:defRPr/>
            </a:pPr>
            <a:fld id="{BAAD15C3-2BB7-F34A-A78B-A90714997DD6}"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FD6692E6-DF3B-31B9-120B-7958482F5D40}"/>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18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303D4A4-96B7-ACBD-150D-7380B150B3D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CD6A193-4E36-8394-A142-1E3153C4C4F5}"/>
              </a:ext>
            </a:extLst>
          </p:cNvPr>
          <p:cNvSpPr>
            <a:spLocks noGrp="1" noChangeArrowheads="1"/>
          </p:cNvSpPr>
          <p:nvPr>
            <p:ph type="sldNum" sz="quarter" idx="11"/>
          </p:nvPr>
        </p:nvSpPr>
        <p:spPr>
          <a:ln/>
        </p:spPr>
        <p:txBody>
          <a:bodyPr/>
          <a:lstStyle>
            <a:lvl1pPr>
              <a:defRPr/>
            </a:lvl1pPr>
          </a:lstStyle>
          <a:p>
            <a:pPr>
              <a:defRPr/>
            </a:pPr>
            <a:fld id="{3E4CA91B-B3A4-5040-8128-F666B9AEC886}"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DB378D48-4EB6-43F5-E10D-42435BA666C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579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AECB618-39AA-A45F-44E0-9E87ABB3C31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14D8703-1644-28C6-6121-B3CDB8F813C9}"/>
              </a:ext>
            </a:extLst>
          </p:cNvPr>
          <p:cNvSpPr>
            <a:spLocks noGrp="1" noChangeArrowheads="1"/>
          </p:cNvSpPr>
          <p:nvPr>
            <p:ph type="sldNum" sz="quarter" idx="11"/>
          </p:nvPr>
        </p:nvSpPr>
        <p:spPr>
          <a:ln/>
        </p:spPr>
        <p:txBody>
          <a:bodyPr/>
          <a:lstStyle>
            <a:lvl1pPr>
              <a:defRPr/>
            </a:lvl1pPr>
          </a:lstStyle>
          <a:p>
            <a:pPr>
              <a:defRPr/>
            </a:pPr>
            <a:fld id="{4CBECDB6-7A79-1046-888C-E152FC2082E6}"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26F64338-6F54-1C1D-E93B-292B8A31AE12}"/>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683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443CF91-9815-4A49-DE33-41A7B39C2C3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850F349-810B-58E6-3268-1F349E82F8FE}"/>
              </a:ext>
            </a:extLst>
          </p:cNvPr>
          <p:cNvSpPr>
            <a:spLocks noGrp="1" noChangeArrowheads="1"/>
          </p:cNvSpPr>
          <p:nvPr>
            <p:ph type="sldNum" sz="quarter" idx="11"/>
          </p:nvPr>
        </p:nvSpPr>
        <p:spPr>
          <a:ln/>
        </p:spPr>
        <p:txBody>
          <a:bodyPr/>
          <a:lstStyle>
            <a:lvl1pPr>
              <a:defRPr/>
            </a:lvl1pPr>
          </a:lstStyle>
          <a:p>
            <a:pPr>
              <a:defRPr/>
            </a:pPr>
            <a:fld id="{6158A022-5474-8642-A4C2-CCC2A823B3FD}"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D15C5603-6069-442B-88AA-706652B1B631}"/>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342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F8F0B50-5F01-850A-665A-76E98BA7AE9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E77BF551-4F01-C45B-C0E5-C1AF87DEF987}"/>
              </a:ext>
            </a:extLst>
          </p:cNvPr>
          <p:cNvSpPr>
            <a:spLocks noGrp="1" noChangeArrowheads="1"/>
          </p:cNvSpPr>
          <p:nvPr>
            <p:ph type="sldNum" sz="quarter" idx="11"/>
          </p:nvPr>
        </p:nvSpPr>
        <p:spPr>
          <a:ln/>
        </p:spPr>
        <p:txBody>
          <a:bodyPr/>
          <a:lstStyle>
            <a:lvl1pPr>
              <a:defRPr/>
            </a:lvl1pPr>
          </a:lstStyle>
          <a:p>
            <a:pPr>
              <a:defRPr/>
            </a:pPr>
            <a:fld id="{3CE7E936-E89D-364B-999B-3FD26D0FC759}"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A9ACF86E-292B-8D72-4ACB-50E6A2DB6230}"/>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22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265D9FF-2719-FC86-3F2A-EC38833F6A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203DCFC3-0E00-C8B7-3E13-DBA4334989E6}"/>
              </a:ext>
            </a:extLst>
          </p:cNvPr>
          <p:cNvSpPr>
            <a:spLocks noGrp="1" noChangeArrowheads="1"/>
          </p:cNvSpPr>
          <p:nvPr>
            <p:ph type="sldNum" sz="quarter" idx="11"/>
          </p:nvPr>
        </p:nvSpPr>
        <p:spPr>
          <a:ln/>
        </p:spPr>
        <p:txBody>
          <a:bodyPr/>
          <a:lstStyle>
            <a:lvl1pPr>
              <a:defRPr/>
            </a:lvl1pPr>
          </a:lstStyle>
          <a:p>
            <a:pPr>
              <a:defRPr/>
            </a:pPr>
            <a:fld id="{6AC0E7AA-85A4-944E-BFD1-E92CFE09260C}"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219F16F5-56D7-1573-7B42-3DA6CAF1065E}"/>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80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BF72B65-BE53-F95F-2DAF-C06BA7F0344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9452254B-6E28-066E-9986-B342D05B5F88}"/>
              </a:ext>
            </a:extLst>
          </p:cNvPr>
          <p:cNvSpPr>
            <a:spLocks noGrp="1" noChangeArrowheads="1"/>
          </p:cNvSpPr>
          <p:nvPr>
            <p:ph type="sldNum" sz="quarter" idx="11"/>
          </p:nvPr>
        </p:nvSpPr>
        <p:spPr>
          <a:ln/>
        </p:spPr>
        <p:txBody>
          <a:bodyPr/>
          <a:lstStyle>
            <a:lvl1pPr>
              <a:defRPr/>
            </a:lvl1pPr>
          </a:lstStyle>
          <a:p>
            <a:pPr>
              <a:defRPr/>
            </a:pPr>
            <a:fld id="{24E80534-404C-564E-A1DB-D51C82C851EB}"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D847164C-C1D3-DABA-0895-6AD1095E1F20}"/>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348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4638BF8-76C9-C3A3-23A4-7916DD07372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F39B019-CBA5-A6AC-9085-4F62984A3370}"/>
              </a:ext>
            </a:extLst>
          </p:cNvPr>
          <p:cNvSpPr>
            <a:spLocks noGrp="1" noChangeArrowheads="1"/>
          </p:cNvSpPr>
          <p:nvPr>
            <p:ph type="sldNum" sz="quarter" idx="11"/>
          </p:nvPr>
        </p:nvSpPr>
        <p:spPr>
          <a:ln/>
        </p:spPr>
        <p:txBody>
          <a:bodyPr/>
          <a:lstStyle>
            <a:lvl1pPr>
              <a:defRPr/>
            </a:lvl1pPr>
          </a:lstStyle>
          <a:p>
            <a:pPr>
              <a:defRPr/>
            </a:pPr>
            <a:fld id="{EFECA80D-B51D-314B-A41B-89E0F28DCE5E}"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6060472E-00FB-782B-E011-BABD6E610F72}"/>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706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107E6AF-0F7A-CEB8-1E94-ED969A8862C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DB53465-7A54-7DE8-F3B2-15F183CF440E}"/>
              </a:ext>
            </a:extLst>
          </p:cNvPr>
          <p:cNvSpPr>
            <a:spLocks noGrp="1" noChangeArrowheads="1"/>
          </p:cNvSpPr>
          <p:nvPr>
            <p:ph type="sldNum" sz="quarter" idx="11"/>
          </p:nvPr>
        </p:nvSpPr>
        <p:spPr>
          <a:ln/>
        </p:spPr>
        <p:txBody>
          <a:bodyPr/>
          <a:lstStyle>
            <a:lvl1pPr>
              <a:defRPr/>
            </a:lvl1pPr>
          </a:lstStyle>
          <a:p>
            <a:pPr>
              <a:defRPr/>
            </a:pPr>
            <a:fld id="{C6AFB070-B061-0741-81EA-5AD7C7C04907}"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FB27C728-FEDF-D716-6CA6-CE02269B85B3}"/>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593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C0F7BC-5DF9-F48D-173A-83B5644E808F}"/>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241EC18-0C66-6784-5D49-13324E94F66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235847DE-8D13-D0B4-7276-D289B1312D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en-US"/>
          </a:p>
        </p:txBody>
      </p:sp>
      <p:sp>
        <p:nvSpPr>
          <p:cNvPr id="409607" name="Rectangle 7">
            <a:extLst>
              <a:ext uri="{FF2B5EF4-FFF2-40B4-BE49-F238E27FC236}">
                <a16:creationId xmlns:a16="http://schemas.microsoft.com/office/drawing/2014/main" id="{53B9F0B5-0816-14EA-BB2C-64875371571A}"/>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489EC98-3494-4D43-8371-725382A0D725}"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A438E427-BF8D-6B30-EAC9-549E52DEBC44}"/>
              </a:ext>
            </a:extLst>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A9F00925-58AB-760C-409A-720DB6309D38}"/>
              </a:ext>
            </a:extLst>
          </p:cNvPr>
          <p:cNvSpPr>
            <a:spLocks noChangeArrowheads="1"/>
          </p:cNvSpPr>
          <p:nvPr userDrawn="1"/>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1731349D-6430-59B7-8C76-73EFCFB5BBBF}"/>
              </a:ext>
            </a:extLst>
          </p:cNvPr>
          <p:cNvSpPr>
            <a:spLocks noChangeArrowheads="1"/>
          </p:cNvSpPr>
          <p:nvPr userDrawn="1"/>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78CBBE06-B980-DEB9-AF9B-7B250A73DCAA}"/>
              </a:ext>
            </a:extLst>
          </p:cNvPr>
          <p:cNvSpPr>
            <a:spLocks noChangeArrowheads="1"/>
          </p:cNvSpPr>
          <p:nvPr userDrawn="1"/>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https://upload.wikimedia.org/wikipedia/commons/thumb/2/2d/Haida_copper_detail_01.jpg/1920px-Haida_copper_detail_01.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7D385F6-C4FB-ACF5-A560-92C97F3DF96F}"/>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78DD67BF-4AD8-709A-9A39-CDA2F8A91D9E}"/>
              </a:ext>
            </a:extLst>
          </p:cNvPr>
          <p:cNvSpPr>
            <a:spLocks noGrp="1" noChangeArrowheads="1"/>
          </p:cNvSpPr>
          <p:nvPr>
            <p:ph idx="1"/>
          </p:nvPr>
        </p:nvSpPr>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a:t>
            </a:r>
          </a:p>
          <a:p>
            <a:pPr algn="ctr" eaLnBrk="1" hangingPunct="1">
              <a:lnSpc>
                <a:spcPct val="90000"/>
              </a:lnSpc>
              <a:buFont typeface="Wingdings" pitchFamily="2" charset="2"/>
              <a:buNone/>
            </a:pPr>
            <a:endParaRPr lang="en-US" altLang="en-US" sz="3600">
              <a:solidFill>
                <a:srgbClr val="990000"/>
              </a:solidFill>
            </a:endParaRPr>
          </a:p>
          <a:p>
            <a:pPr algn="ctr" eaLnBrk="1" hangingPunct="1">
              <a:lnSpc>
                <a:spcPct val="90000"/>
              </a:lnSpc>
              <a:buFont typeface="Wingdings" pitchFamily="2" charset="2"/>
              <a:buNone/>
            </a:pPr>
            <a:r>
              <a:rPr lang="en-US" altLang="en-US" sz="3600"/>
              <a:t>H.		Consideration</a:t>
            </a:r>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endParaRPr lang="en-US" altLang="en-US" sz="20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40E661B9-7458-8EA2-EC55-5FCF631490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3BC5C9E-F6F0-A940-9616-5EDC20F0C678}"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7212803-6000-5682-F4CB-94736B7058A1}"/>
              </a:ext>
            </a:extLst>
          </p:cNvPr>
          <p:cNvSpPr>
            <a:spLocks noGrp="1" noChangeArrowheads="1"/>
          </p:cNvSpPr>
          <p:nvPr>
            <p:ph type="title"/>
          </p:nvPr>
        </p:nvSpPr>
        <p:spPr/>
        <p:txBody>
          <a:bodyPr/>
          <a:lstStyle/>
          <a:p>
            <a:r>
              <a:rPr lang="en-US" altLang="en-US"/>
              <a:t>Why is it (or something like it) needed in all systems of law?</a:t>
            </a:r>
          </a:p>
        </p:txBody>
      </p:sp>
      <p:sp>
        <p:nvSpPr>
          <p:cNvPr id="25602" name="Content Placeholder 2">
            <a:extLst>
              <a:ext uri="{FF2B5EF4-FFF2-40B4-BE49-F238E27FC236}">
                <a16:creationId xmlns:a16="http://schemas.microsoft.com/office/drawing/2014/main" id="{47CBFEC8-5784-6131-A726-B32253A7E797}"/>
              </a:ext>
            </a:extLst>
          </p:cNvPr>
          <p:cNvSpPr>
            <a:spLocks noGrp="1" noChangeArrowheads="1"/>
          </p:cNvSpPr>
          <p:nvPr>
            <p:ph idx="1"/>
          </p:nvPr>
        </p:nvSpPr>
        <p:spPr>
          <a:xfrm>
            <a:off x="457200" y="1600200"/>
            <a:ext cx="8305800" cy="4800600"/>
          </a:xfrm>
        </p:spPr>
        <p:txBody>
          <a:bodyPr/>
          <a:lstStyle/>
          <a:p>
            <a:r>
              <a:rPr lang="en-US" altLang="en-US"/>
              <a:t>Common Law: consideration</a:t>
            </a:r>
          </a:p>
          <a:p>
            <a:endParaRPr lang="en-US" altLang="en-US"/>
          </a:p>
          <a:p>
            <a:r>
              <a:rPr lang="en-US" altLang="en-US"/>
              <a:t>Roman Law: Causa</a:t>
            </a:r>
          </a:p>
          <a:p>
            <a:endParaRPr lang="en-US" altLang="en-US"/>
          </a:p>
          <a:p>
            <a:r>
              <a:rPr lang="en-US" altLang="en-US"/>
              <a:t>Civil Law: cause</a:t>
            </a:r>
          </a:p>
          <a:p>
            <a:endParaRPr lang="en-US" altLang="en-US"/>
          </a:p>
          <a:p>
            <a:r>
              <a:rPr lang="en-US" altLang="en-US">
                <a:solidFill>
                  <a:srgbClr val="C00000"/>
                </a:solidFill>
              </a:rPr>
              <a:t>To understand the purpose, ask what it excludes</a:t>
            </a:r>
          </a:p>
        </p:txBody>
      </p:sp>
      <p:sp>
        <p:nvSpPr>
          <p:cNvPr id="25603" name="Slide Number Placeholder 3">
            <a:extLst>
              <a:ext uri="{FF2B5EF4-FFF2-40B4-BE49-F238E27FC236}">
                <a16:creationId xmlns:a16="http://schemas.microsoft.com/office/drawing/2014/main" id="{69E4DEB6-502C-065A-08A6-BFEDA579641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0A14407-4F34-4F4D-B175-FA4AAC0A91FD}" type="slidenum">
              <a:rPr lang="en-US" altLang="en-US" sz="1200" smtClean="0">
                <a:latin typeface="Verdana" panose="020B0604030504040204" pitchFamily="34" charset="0"/>
              </a:rPr>
              <a:pPr>
                <a:spcBef>
                  <a:spcPct val="0"/>
                </a:spcBef>
                <a:buFontTx/>
                <a:buNone/>
              </a:pPr>
              <a:t>10</a:t>
            </a:fld>
            <a:endParaRPr lang="en-US" altLang="en-US" sz="1200">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989C19A9-D797-69DF-226C-CE8659FD53C2}"/>
              </a:ext>
            </a:extLst>
          </p:cNvPr>
          <p:cNvSpPr>
            <a:spLocks noGrp="1"/>
          </p:cNvSpPr>
          <p:nvPr>
            <p:ph type="title"/>
          </p:nvPr>
        </p:nvSpPr>
        <p:spPr/>
        <p:txBody>
          <a:bodyPr/>
          <a:lstStyle/>
          <a:p>
            <a:pPr>
              <a:defRPr/>
            </a:pPr>
            <a:r>
              <a:rPr lang="en-US" dirty="0">
                <a:solidFill>
                  <a:schemeClr val="accent6"/>
                </a:solidFill>
                <a:ea typeface="ＭＳ Ｐゴシック" charset="0"/>
                <a:cs typeface="ＭＳ Ｐゴシック" charset="0"/>
              </a:rPr>
              <a:t>Six Questions</a:t>
            </a:r>
          </a:p>
        </p:txBody>
      </p:sp>
      <p:sp>
        <p:nvSpPr>
          <p:cNvPr id="3" name="Content Placeholder 2">
            <a:extLst>
              <a:ext uri="{FF2B5EF4-FFF2-40B4-BE49-F238E27FC236}">
                <a16:creationId xmlns:a16="http://schemas.microsoft.com/office/drawing/2014/main" id="{3E064175-4ADF-45E6-E0CC-A15E6B367772}"/>
              </a:ext>
            </a:extLst>
          </p:cNvPr>
          <p:cNvSpPr>
            <a:spLocks noGrp="1" noChangeArrowheads="1"/>
          </p:cNvSpPr>
          <p:nvPr>
            <p:ph idx="1"/>
          </p:nvPr>
        </p:nvSpPr>
        <p:spPr/>
        <p:txBody>
          <a:bodyPr/>
          <a:lstStyle/>
          <a:p>
            <a:pPr marL="514350" indent="-514350">
              <a:buFont typeface="Verdana" panose="020B0604030504040204" pitchFamily="34" charset="0"/>
              <a:buAutoNum type="arabicPeriod"/>
            </a:pPr>
            <a:r>
              <a:rPr lang="en-US" altLang="en-US" sz="2800"/>
              <a:t>Defining Consideration: Benefit-Detriment and Bargain Tests</a:t>
            </a:r>
          </a:p>
          <a:p>
            <a:pPr marL="514350" indent="-514350">
              <a:buFont typeface="Verdana" panose="020B0604030504040204" pitchFamily="34" charset="0"/>
              <a:buAutoNum type="arabicPeriod"/>
            </a:pPr>
            <a:r>
              <a:rPr lang="en-US" altLang="en-US" sz="2800"/>
              <a:t>The Effect of a Seal</a:t>
            </a:r>
          </a:p>
          <a:p>
            <a:pPr marL="514350" indent="-514350">
              <a:buFont typeface="Verdana" panose="020B0604030504040204" pitchFamily="34" charset="0"/>
              <a:buAutoNum type="arabicPeriod"/>
            </a:pPr>
            <a:r>
              <a:rPr lang="en-US" altLang="en-US" sz="2800"/>
              <a:t>The Adequacy of Consideration and Nominal Consideration</a:t>
            </a:r>
          </a:p>
          <a:p>
            <a:pPr marL="514350" indent="-514350">
              <a:buFont typeface="Verdana" panose="020B0604030504040204" pitchFamily="34" charset="0"/>
              <a:buAutoNum type="arabicPeriod"/>
            </a:pPr>
            <a:r>
              <a:rPr lang="en-US" altLang="en-US" sz="2800"/>
              <a:t>Performance of Legal Obligations</a:t>
            </a:r>
          </a:p>
          <a:p>
            <a:pPr marL="514350" indent="-514350">
              <a:buFont typeface="Verdana" panose="020B0604030504040204" pitchFamily="34" charset="0"/>
              <a:buAutoNum type="arabicPeriod"/>
            </a:pPr>
            <a:r>
              <a:rPr lang="en-US" altLang="en-US" sz="2800"/>
              <a:t>The Past Consideration rule</a:t>
            </a:r>
          </a:p>
          <a:p>
            <a:pPr marL="514350" indent="-514350">
              <a:buFont typeface="Verdana" panose="020B0604030504040204" pitchFamily="34" charset="0"/>
              <a:buAutoNum type="arabicPeriod"/>
            </a:pPr>
            <a:r>
              <a:rPr lang="en-US" altLang="en-US" sz="2800"/>
              <a:t>The Relevance of Motive</a:t>
            </a:r>
          </a:p>
          <a:p>
            <a:pPr marL="514350" indent="-514350">
              <a:buFont typeface="Verdana" panose="020B0604030504040204" pitchFamily="34" charset="0"/>
              <a:buAutoNum type="arabicPeriod"/>
            </a:pPr>
            <a:r>
              <a:rPr lang="en-US" altLang="en-US" sz="2800"/>
              <a:t>“Mutuality of Obligation”</a:t>
            </a:r>
          </a:p>
          <a:p>
            <a:pPr marL="514350" indent="-514350"/>
            <a:endParaRPr lang="en-US" altLang="en-US"/>
          </a:p>
        </p:txBody>
      </p:sp>
      <p:sp>
        <p:nvSpPr>
          <p:cNvPr id="26627" name="Slide Number Placeholder 3">
            <a:extLst>
              <a:ext uri="{FF2B5EF4-FFF2-40B4-BE49-F238E27FC236}">
                <a16:creationId xmlns:a16="http://schemas.microsoft.com/office/drawing/2014/main" id="{2A790E55-26FF-8522-29CB-F866C470FE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D2B923B-E150-7440-86D8-5D60723667B4}" type="slidenum">
              <a:rPr lang="en-US" altLang="en-US" sz="1200" smtClean="0">
                <a:latin typeface="Verdana" panose="020B0604030504040204" pitchFamily="34" charset="0"/>
              </a:rPr>
              <a:pPr>
                <a:spcBef>
                  <a:spcPct val="0"/>
                </a:spcBef>
                <a:buFontTx/>
                <a:buNone/>
              </a:pPr>
              <a:t>11</a:t>
            </a:fld>
            <a:endParaRPr lang="en-US" altLang="en-US" sz="12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04C147A5-E50E-81E0-9F5E-1C648E33EB68}"/>
              </a:ext>
            </a:extLst>
          </p:cNvPr>
          <p:cNvSpPr>
            <a:spLocks noGrp="1" noChangeArrowheads="1"/>
          </p:cNvSpPr>
          <p:nvPr>
            <p:ph type="title"/>
          </p:nvPr>
        </p:nvSpPr>
        <p:spPr/>
        <p:txBody>
          <a:bodyPr/>
          <a:lstStyle/>
          <a:p>
            <a:r>
              <a:rPr lang="en-US" altLang="en-US"/>
              <a:t>Defining consideration</a:t>
            </a:r>
          </a:p>
        </p:txBody>
      </p:sp>
      <p:sp>
        <p:nvSpPr>
          <p:cNvPr id="27650" name="Content Placeholder 2">
            <a:extLst>
              <a:ext uri="{FF2B5EF4-FFF2-40B4-BE49-F238E27FC236}">
                <a16:creationId xmlns:a16="http://schemas.microsoft.com/office/drawing/2014/main" id="{BF639CD3-3F57-4D44-F2CE-7C433148CF15}"/>
              </a:ext>
            </a:extLst>
          </p:cNvPr>
          <p:cNvSpPr>
            <a:spLocks noGrp="1" noChangeArrowheads="1"/>
          </p:cNvSpPr>
          <p:nvPr>
            <p:ph idx="1"/>
          </p:nvPr>
        </p:nvSpPr>
        <p:spPr/>
        <p:txBody>
          <a:bodyPr/>
          <a:lstStyle/>
          <a:p>
            <a:endParaRPr lang="en-US" altLang="en-US">
              <a:solidFill>
                <a:srgbClr val="B90000"/>
              </a:solidFill>
            </a:endParaRPr>
          </a:p>
          <a:p>
            <a:r>
              <a:rPr lang="en-US" altLang="en-US">
                <a:solidFill>
                  <a:srgbClr val="B90000"/>
                </a:solidFill>
              </a:rPr>
              <a:t>Hamer v. Sidway at 43</a:t>
            </a:r>
          </a:p>
        </p:txBody>
      </p:sp>
      <p:sp>
        <p:nvSpPr>
          <p:cNvPr id="27651" name="Slide Number Placeholder 3">
            <a:extLst>
              <a:ext uri="{FF2B5EF4-FFF2-40B4-BE49-F238E27FC236}">
                <a16:creationId xmlns:a16="http://schemas.microsoft.com/office/drawing/2014/main" id="{55A4285C-5939-6620-931A-EFD0AC019E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0349CF9-88DF-D548-83EC-91A9E14474F7}"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FCB69EC-2EED-87EB-04DA-F84B3A421299}"/>
              </a:ext>
            </a:extLst>
          </p:cNvPr>
          <p:cNvSpPr>
            <a:spLocks noGrp="1" noChangeArrowheads="1"/>
          </p:cNvSpPr>
          <p:nvPr>
            <p:ph type="title"/>
          </p:nvPr>
        </p:nvSpPr>
        <p:spPr/>
        <p:txBody>
          <a:bodyPr/>
          <a:lstStyle/>
          <a:p>
            <a:r>
              <a:rPr lang="en-US" altLang="en-US">
                <a:solidFill>
                  <a:schemeClr val="tx1"/>
                </a:solidFill>
              </a:rPr>
              <a:t>Hamer v. Sidway at 43</a:t>
            </a:r>
          </a:p>
        </p:txBody>
      </p:sp>
      <p:pic>
        <p:nvPicPr>
          <p:cNvPr id="28674" name="Content Placeholder 6">
            <a:extLst>
              <a:ext uri="{FF2B5EF4-FFF2-40B4-BE49-F238E27FC236}">
                <a16:creationId xmlns:a16="http://schemas.microsoft.com/office/drawing/2014/main" id="{8EC0C6B8-87B2-5CF8-0123-3775B86D62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676400"/>
            <a:ext cx="5808663" cy="4398963"/>
          </a:xfrm>
        </p:spPr>
      </p:pic>
      <p:sp>
        <p:nvSpPr>
          <p:cNvPr id="28675" name="Slide Number Placeholder 3">
            <a:extLst>
              <a:ext uri="{FF2B5EF4-FFF2-40B4-BE49-F238E27FC236}">
                <a16:creationId xmlns:a16="http://schemas.microsoft.com/office/drawing/2014/main" id="{E9B61B4F-80EC-8B25-3EBD-1A97856E68E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BDB5FFD-4030-FB42-9E8A-2535084B185D}"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sp>
        <p:nvSpPr>
          <p:cNvPr id="23556" name="TextBox 7">
            <a:extLst>
              <a:ext uri="{FF2B5EF4-FFF2-40B4-BE49-F238E27FC236}">
                <a16:creationId xmlns:a16="http://schemas.microsoft.com/office/drawing/2014/main" id="{49423F56-B5AC-57B0-B305-0025325C251A}"/>
              </a:ext>
            </a:extLst>
          </p:cNvPr>
          <p:cNvSpPr txBox="1">
            <a:spLocks noChangeArrowheads="1"/>
          </p:cNvSpPr>
          <p:nvPr/>
        </p:nvSpPr>
        <p:spPr bwMode="auto">
          <a:xfrm>
            <a:off x="1066800" y="6248400"/>
            <a:ext cx="6858000" cy="523875"/>
          </a:xfrm>
          <a:prstGeom prst="rect">
            <a:avLst/>
          </a:prstGeom>
          <a:solidFill>
            <a:schemeClr val="bg1">
              <a:lumMod val="85000"/>
            </a:schemeClr>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2800" dirty="0">
                <a:solidFill>
                  <a:srgbClr val="B90000"/>
                </a:solidFill>
                <a:latin typeface="Verdana" panose="020B0604030504040204" pitchFamily="34" charset="0"/>
              </a:rPr>
              <a:t>The nephew was going to the dogs…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6EADA1C-9B1D-0847-E6E9-EC8800AC211A}"/>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064E3E68-8B5A-CF80-D5C4-6CF5D35851F1}"/>
              </a:ext>
            </a:extLst>
          </p:cNvPr>
          <p:cNvSpPr>
            <a:spLocks noGrp="1"/>
          </p:cNvSpPr>
          <p:nvPr>
            <p:ph idx="1"/>
          </p:nvPr>
        </p:nvSpPr>
        <p:spPr/>
        <p:txBody>
          <a:bodyPr/>
          <a:lstStyle/>
          <a:p>
            <a:pPr>
              <a:defRPr/>
            </a:pPr>
            <a:endParaRPr lang="en-US" dirty="0">
              <a:ea typeface="+mn-ea"/>
              <a:cs typeface="+mn-cs"/>
            </a:endParaRPr>
          </a:p>
          <a:p>
            <a:pPr>
              <a:defRPr/>
            </a:pPr>
            <a:r>
              <a:rPr lang="en-US" dirty="0">
                <a:solidFill>
                  <a:schemeClr val="tx2"/>
                </a:solidFill>
                <a:ea typeface="+mn-ea"/>
                <a:cs typeface="+mn-cs"/>
              </a:rPr>
              <a:t>What is the point of the benefit-detriment standard?</a:t>
            </a:r>
          </a:p>
          <a:p>
            <a:pPr lvl="1">
              <a:buFont typeface="Wingdings" pitchFamily="2" charset="2"/>
              <a:buChar char="o"/>
              <a:defRPr/>
            </a:pPr>
            <a:r>
              <a:rPr lang="en-US" dirty="0">
                <a:solidFill>
                  <a:schemeClr val="tx2"/>
                </a:solidFill>
                <a:ea typeface="+mn-ea"/>
                <a:cs typeface="+mn-cs"/>
              </a:rPr>
              <a:t>The promisor can satisfy this with </a:t>
            </a:r>
            <a:r>
              <a:rPr lang="en-US" dirty="0">
                <a:solidFill>
                  <a:srgbClr val="C00000"/>
                </a:solidFill>
                <a:ea typeface="+mn-ea"/>
                <a:cs typeface="+mn-cs"/>
              </a:rPr>
              <a:t>either a benefit to one party </a:t>
            </a:r>
            <a:r>
              <a:rPr lang="en-US" b="1" dirty="0">
                <a:solidFill>
                  <a:srgbClr val="C00000"/>
                </a:solidFill>
                <a:ea typeface="+mn-ea"/>
                <a:cs typeface="+mn-cs"/>
              </a:rPr>
              <a:t>or</a:t>
            </a:r>
            <a:r>
              <a:rPr lang="en-US" dirty="0">
                <a:solidFill>
                  <a:srgbClr val="C00000"/>
                </a:solidFill>
                <a:ea typeface="+mn-ea"/>
                <a:cs typeface="+mn-cs"/>
              </a:rPr>
              <a:t> a detriment to the other</a:t>
            </a:r>
          </a:p>
        </p:txBody>
      </p:sp>
      <p:sp>
        <p:nvSpPr>
          <p:cNvPr id="30723" name="Slide Number Placeholder 3">
            <a:extLst>
              <a:ext uri="{FF2B5EF4-FFF2-40B4-BE49-F238E27FC236}">
                <a16:creationId xmlns:a16="http://schemas.microsoft.com/office/drawing/2014/main" id="{622AB018-02AF-7911-F39C-55B1E648A0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044AC39-C24C-6948-A4C9-80F1D040A94B}"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0214276-DF4D-A176-1EB3-A087B602B014}"/>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4DABA2AD-0377-E153-3328-87F5228E55F2}"/>
              </a:ext>
            </a:extLst>
          </p:cNvPr>
          <p:cNvSpPr>
            <a:spLocks noGrp="1"/>
          </p:cNvSpPr>
          <p:nvPr>
            <p:ph idx="1"/>
          </p:nvPr>
        </p:nvSpPr>
        <p:spPr/>
        <p:txBody>
          <a:bodyPr/>
          <a:lstStyle/>
          <a:p>
            <a:pPr>
              <a:defRPr/>
            </a:pPr>
            <a:endParaRPr lang="en-US" dirty="0">
              <a:ea typeface="+mn-ea"/>
              <a:cs typeface="+mn-cs"/>
            </a:endParaRPr>
          </a:p>
          <a:p>
            <a:pPr>
              <a:defRPr/>
            </a:pPr>
            <a:r>
              <a:rPr lang="en-US" dirty="0">
                <a:solidFill>
                  <a:schemeClr val="tx2"/>
                </a:solidFill>
                <a:ea typeface="+mn-ea"/>
                <a:cs typeface="+mn-cs"/>
              </a:rPr>
              <a:t>What is the benefit-detriment standard?</a:t>
            </a:r>
          </a:p>
          <a:p>
            <a:pPr lvl="1">
              <a:buFont typeface="Wingdings" pitchFamily="2" charset="2"/>
              <a:buChar char="o"/>
              <a:defRPr/>
            </a:pPr>
            <a:r>
              <a:rPr lang="en-US" dirty="0">
                <a:solidFill>
                  <a:srgbClr val="C00000"/>
                </a:solidFill>
                <a:ea typeface="+mn-ea"/>
                <a:cs typeface="+mn-cs"/>
              </a:rPr>
              <a:t> Why does a benefit to the promisor (William Story) matter?</a:t>
            </a:r>
          </a:p>
          <a:p>
            <a:pPr lvl="1">
              <a:buFont typeface="Wingdings" pitchFamily="2" charset="2"/>
              <a:buChar char="o"/>
              <a:defRPr/>
            </a:pPr>
            <a:endParaRPr lang="en-US" dirty="0">
              <a:solidFill>
                <a:srgbClr val="C00000"/>
              </a:solidFill>
              <a:ea typeface="+mn-ea"/>
              <a:cs typeface="+mn-cs"/>
            </a:endParaRPr>
          </a:p>
        </p:txBody>
      </p:sp>
      <p:sp>
        <p:nvSpPr>
          <p:cNvPr id="32771" name="Slide Number Placeholder 3">
            <a:extLst>
              <a:ext uri="{FF2B5EF4-FFF2-40B4-BE49-F238E27FC236}">
                <a16:creationId xmlns:a16="http://schemas.microsoft.com/office/drawing/2014/main" id="{E8236BFC-E75A-5FF0-073E-12ED7FB2E2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D12BC9-3BC5-1341-99DC-BF1CDB3F92F2}"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F8ECD8F-3FF3-0CBB-5C53-FFE1538C6A4B}"/>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8426025F-7EA9-6474-F514-FBB81B15ABFF}"/>
              </a:ext>
            </a:extLst>
          </p:cNvPr>
          <p:cNvSpPr>
            <a:spLocks noGrp="1"/>
          </p:cNvSpPr>
          <p:nvPr>
            <p:ph idx="1"/>
          </p:nvPr>
        </p:nvSpPr>
        <p:spPr/>
        <p:txBody>
          <a:bodyPr/>
          <a:lstStyle/>
          <a:p>
            <a:pPr>
              <a:defRPr/>
            </a:pPr>
            <a:endParaRPr lang="en-US" dirty="0">
              <a:ea typeface="+mn-ea"/>
              <a:cs typeface="+mn-cs"/>
            </a:endParaRPr>
          </a:p>
          <a:p>
            <a:pPr>
              <a:defRPr/>
            </a:pPr>
            <a:r>
              <a:rPr lang="en-US" dirty="0">
                <a:solidFill>
                  <a:schemeClr val="tx2"/>
                </a:solidFill>
                <a:ea typeface="+mn-ea"/>
                <a:cs typeface="+mn-cs"/>
              </a:rPr>
              <a:t>What is the benefit-detriment standard?</a:t>
            </a:r>
          </a:p>
          <a:p>
            <a:pPr lvl="1">
              <a:buFont typeface="Wingdings" pitchFamily="2" charset="2"/>
              <a:buChar char="o"/>
              <a:defRPr/>
            </a:pPr>
            <a:r>
              <a:rPr lang="en-US" dirty="0">
                <a:ea typeface="+mn-ea"/>
                <a:cs typeface="+mn-cs"/>
              </a:rPr>
              <a:t> Why does a benefit to the promisor (William Story) matter?</a:t>
            </a:r>
          </a:p>
          <a:p>
            <a:pPr lvl="2">
              <a:buFont typeface="Wingdings" pitchFamily="2" charset="2"/>
              <a:buChar char="o"/>
              <a:defRPr/>
            </a:pPr>
            <a:r>
              <a:rPr lang="en-US" dirty="0">
                <a:solidFill>
                  <a:srgbClr val="C00000"/>
                </a:solidFill>
                <a:ea typeface="+mn-ea"/>
                <a:cs typeface="+mn-cs"/>
              </a:rPr>
              <a:t> Contracts as give ups and gets</a:t>
            </a:r>
          </a:p>
          <a:p>
            <a:pPr lvl="1">
              <a:buFont typeface="Wingdings" pitchFamily="2" charset="2"/>
              <a:buChar char="o"/>
              <a:defRPr/>
            </a:pPr>
            <a:endParaRPr lang="en-US" dirty="0">
              <a:solidFill>
                <a:srgbClr val="C00000"/>
              </a:solidFill>
              <a:ea typeface="+mn-ea"/>
              <a:cs typeface="+mn-cs"/>
            </a:endParaRPr>
          </a:p>
        </p:txBody>
      </p:sp>
      <p:sp>
        <p:nvSpPr>
          <p:cNvPr id="34819" name="Slide Number Placeholder 3">
            <a:extLst>
              <a:ext uri="{FF2B5EF4-FFF2-40B4-BE49-F238E27FC236}">
                <a16:creationId xmlns:a16="http://schemas.microsoft.com/office/drawing/2014/main" id="{14EC1C1A-788E-6568-E862-A52782ECC2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EC79F9B-9CF3-0849-9DC2-B5B73528D314}"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CF1150A-D408-05A4-3AE8-E5C8EC1E79EA}"/>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5854AB87-FA9B-F084-F600-6A4ADE304A23}"/>
              </a:ext>
            </a:extLst>
          </p:cNvPr>
          <p:cNvSpPr>
            <a:spLocks noGrp="1"/>
          </p:cNvSpPr>
          <p:nvPr>
            <p:ph idx="1"/>
          </p:nvPr>
        </p:nvSpPr>
        <p:spPr/>
        <p:txBody>
          <a:bodyPr/>
          <a:lstStyle/>
          <a:p>
            <a:pPr>
              <a:defRPr/>
            </a:pPr>
            <a:endParaRPr lang="en-US" dirty="0">
              <a:ea typeface="+mn-ea"/>
              <a:cs typeface="+mn-cs"/>
            </a:endParaRPr>
          </a:p>
          <a:p>
            <a:pPr>
              <a:defRPr/>
            </a:pPr>
            <a:r>
              <a:rPr lang="en-US" dirty="0">
                <a:solidFill>
                  <a:schemeClr val="tx2"/>
                </a:solidFill>
                <a:ea typeface="+mn-ea"/>
                <a:cs typeface="+mn-cs"/>
              </a:rPr>
              <a:t>What is the benefit-detriment standard?</a:t>
            </a:r>
          </a:p>
          <a:p>
            <a:pPr lvl="1">
              <a:buFont typeface="Wingdings" pitchFamily="2" charset="2"/>
              <a:buChar char="o"/>
              <a:defRPr/>
            </a:pPr>
            <a:r>
              <a:rPr lang="en-US" dirty="0">
                <a:solidFill>
                  <a:srgbClr val="C00000"/>
                </a:solidFill>
                <a:ea typeface="+mn-ea"/>
                <a:cs typeface="+mn-cs"/>
              </a:rPr>
              <a:t> Why does a detriment benefit to the promisee (the nephew) matter?</a:t>
            </a:r>
          </a:p>
          <a:p>
            <a:pPr lvl="1">
              <a:buFont typeface="Wingdings" pitchFamily="2" charset="2"/>
              <a:buChar char="o"/>
              <a:defRPr/>
            </a:pPr>
            <a:endParaRPr lang="en-US" dirty="0">
              <a:solidFill>
                <a:srgbClr val="C00000"/>
              </a:solidFill>
              <a:ea typeface="+mn-ea"/>
              <a:cs typeface="+mn-cs"/>
            </a:endParaRPr>
          </a:p>
        </p:txBody>
      </p:sp>
      <p:sp>
        <p:nvSpPr>
          <p:cNvPr id="36867" name="Slide Number Placeholder 3">
            <a:extLst>
              <a:ext uri="{FF2B5EF4-FFF2-40B4-BE49-F238E27FC236}">
                <a16:creationId xmlns:a16="http://schemas.microsoft.com/office/drawing/2014/main" id="{66737606-6846-F83C-8FB0-966E5E724FC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43F213-8A22-9A48-BC0A-62D8F4D1EEF8}"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6C299EB-F879-AAA8-200D-8753A763C0C0}"/>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4DE76C7D-0D44-E3ED-86E5-2B06B560EA53}"/>
              </a:ext>
            </a:extLst>
          </p:cNvPr>
          <p:cNvSpPr>
            <a:spLocks noGrp="1"/>
          </p:cNvSpPr>
          <p:nvPr>
            <p:ph idx="1"/>
          </p:nvPr>
        </p:nvSpPr>
        <p:spPr/>
        <p:txBody>
          <a:bodyPr/>
          <a:lstStyle/>
          <a:p>
            <a:pPr>
              <a:defRPr/>
            </a:pPr>
            <a:endParaRPr lang="en-US" dirty="0">
              <a:ea typeface="+mn-ea"/>
              <a:cs typeface="+mn-cs"/>
            </a:endParaRPr>
          </a:p>
          <a:p>
            <a:pPr>
              <a:defRPr/>
            </a:pPr>
            <a:r>
              <a:rPr lang="en-US" dirty="0">
                <a:solidFill>
                  <a:schemeClr val="accent6"/>
                </a:solidFill>
                <a:ea typeface="+mn-ea"/>
                <a:cs typeface="+mn-cs"/>
              </a:rPr>
              <a:t>What kind of a detriment was needed in Hamer?</a:t>
            </a:r>
          </a:p>
        </p:txBody>
      </p:sp>
      <p:sp>
        <p:nvSpPr>
          <p:cNvPr id="38915" name="Slide Number Placeholder 3">
            <a:extLst>
              <a:ext uri="{FF2B5EF4-FFF2-40B4-BE49-F238E27FC236}">
                <a16:creationId xmlns:a16="http://schemas.microsoft.com/office/drawing/2014/main" id="{0BD57FBE-4429-18F6-9D9E-4D8880A212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6220405-DD6C-B848-B2FA-6BCE41069C82}"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EF460D48-9D79-C8B2-01D0-ECFA259071B9}"/>
              </a:ext>
            </a:extLst>
          </p:cNvPr>
          <p:cNvSpPr>
            <a:spLocks noGrp="1" noChangeArrowheads="1"/>
          </p:cNvSpPr>
          <p:nvPr>
            <p:ph type="title"/>
          </p:nvPr>
        </p:nvSpPr>
        <p:spPr/>
        <p:txBody>
          <a:bodyPr/>
          <a:lstStyle/>
          <a:p>
            <a:r>
              <a:rPr lang="en-US" altLang="en-US"/>
              <a:t>Hamer v. Sidway at 43</a:t>
            </a:r>
          </a:p>
        </p:txBody>
      </p:sp>
      <p:sp>
        <p:nvSpPr>
          <p:cNvPr id="40962" name="Content Placeholder 2">
            <a:extLst>
              <a:ext uri="{FF2B5EF4-FFF2-40B4-BE49-F238E27FC236}">
                <a16:creationId xmlns:a16="http://schemas.microsoft.com/office/drawing/2014/main" id="{352C9E7A-FB60-9369-1518-D435CD4C62B5}"/>
              </a:ext>
            </a:extLst>
          </p:cNvPr>
          <p:cNvSpPr>
            <a:spLocks noGrp="1" noChangeArrowheads="1"/>
          </p:cNvSpPr>
          <p:nvPr>
            <p:ph idx="1"/>
          </p:nvPr>
        </p:nvSpPr>
        <p:spPr/>
        <p:txBody>
          <a:bodyPr/>
          <a:lstStyle/>
          <a:p>
            <a:r>
              <a:rPr lang="en-US" altLang="en-US"/>
              <a:t>Restatement 71(3)(b). The performance may consist of … a forbearance</a:t>
            </a:r>
          </a:p>
          <a:p>
            <a:pPr lvl="1"/>
            <a:r>
              <a:rPr lang="en-US" altLang="en-US">
                <a:solidFill>
                  <a:srgbClr val="B90000"/>
                </a:solidFill>
              </a:rPr>
              <a:t>Need this be costly?</a:t>
            </a:r>
          </a:p>
        </p:txBody>
      </p:sp>
      <p:sp>
        <p:nvSpPr>
          <p:cNvPr id="40963" name="Slide Number Placeholder 3">
            <a:extLst>
              <a:ext uri="{FF2B5EF4-FFF2-40B4-BE49-F238E27FC236}">
                <a16:creationId xmlns:a16="http://schemas.microsoft.com/office/drawing/2014/main" id="{067C807D-80F5-AEF2-EC4B-71504BA584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C0C8068-7B9C-6945-94D1-E2476D67CA61}"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8D4BCA7F-7EC1-8D89-AB8F-E44A0AA69125}"/>
              </a:ext>
            </a:extLst>
          </p:cNvPr>
          <p:cNvSpPr>
            <a:spLocks noGrp="1" noChangeArrowheads="1"/>
          </p:cNvSpPr>
          <p:nvPr>
            <p:ph type="title"/>
          </p:nvPr>
        </p:nvSpPr>
        <p:spPr>
          <a:xfrm>
            <a:off x="0" y="-273050"/>
            <a:ext cx="9144000" cy="1143000"/>
          </a:xfrm>
        </p:spPr>
        <p:txBody>
          <a:bodyPr/>
          <a:lstStyle/>
          <a:p>
            <a:r>
              <a:rPr lang="en-US" altLang="en-US"/>
              <a:t>Some things left out from last day on 2-207</a:t>
            </a:r>
          </a:p>
        </p:txBody>
      </p:sp>
      <p:sp>
        <p:nvSpPr>
          <p:cNvPr id="17410" name="Content Placeholder 2">
            <a:extLst>
              <a:ext uri="{FF2B5EF4-FFF2-40B4-BE49-F238E27FC236}">
                <a16:creationId xmlns:a16="http://schemas.microsoft.com/office/drawing/2014/main" id="{F8AC4817-71A9-39F9-3E24-D71B6896D400}"/>
              </a:ext>
            </a:extLst>
          </p:cNvPr>
          <p:cNvSpPr>
            <a:spLocks noGrp="1" noChangeArrowheads="1"/>
          </p:cNvSpPr>
          <p:nvPr>
            <p:ph idx="1"/>
          </p:nvPr>
        </p:nvSpPr>
        <p:spPr/>
        <p:txBody>
          <a:bodyPr/>
          <a:lstStyle/>
          <a:p>
            <a:r>
              <a:rPr lang="en-US" altLang="en-US"/>
              <a:t>The scope of UCC Section 2</a:t>
            </a:r>
          </a:p>
          <a:p>
            <a:endParaRPr lang="en-US" altLang="en-US"/>
          </a:p>
          <a:p>
            <a:r>
              <a:rPr lang="en-US" altLang="en-US"/>
              <a:t>The role of free baragaining</a:t>
            </a:r>
          </a:p>
        </p:txBody>
      </p:sp>
      <p:sp>
        <p:nvSpPr>
          <p:cNvPr id="17411" name="Slide Number Placeholder 3">
            <a:extLst>
              <a:ext uri="{FF2B5EF4-FFF2-40B4-BE49-F238E27FC236}">
                <a16:creationId xmlns:a16="http://schemas.microsoft.com/office/drawing/2014/main" id="{FB1D361C-3D34-75CF-FE45-8248E62AEF7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E3E7924-D074-2F41-820D-FB6E12D00E59}"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F3222EA-17D5-A368-104D-A24EC2E20438}"/>
              </a:ext>
            </a:extLst>
          </p:cNvPr>
          <p:cNvSpPr>
            <a:spLocks noGrp="1" noChangeArrowheads="1"/>
          </p:cNvSpPr>
          <p:nvPr>
            <p:ph type="title"/>
          </p:nvPr>
        </p:nvSpPr>
        <p:spPr/>
        <p:txBody>
          <a:bodyPr/>
          <a:lstStyle/>
          <a:p>
            <a:r>
              <a:rPr lang="en-US" altLang="en-US">
                <a:solidFill>
                  <a:schemeClr val="tx1"/>
                </a:solidFill>
              </a:rPr>
              <a:t>Hamer v. Sidway at 43</a:t>
            </a:r>
          </a:p>
        </p:txBody>
      </p:sp>
      <p:sp>
        <p:nvSpPr>
          <p:cNvPr id="6" name="Content Placeholder 5">
            <a:extLst>
              <a:ext uri="{FF2B5EF4-FFF2-40B4-BE49-F238E27FC236}">
                <a16:creationId xmlns:a16="http://schemas.microsoft.com/office/drawing/2014/main" id="{8591F552-BC0B-550C-B6BF-1993A0DFEAE4}"/>
              </a:ext>
            </a:extLst>
          </p:cNvPr>
          <p:cNvSpPr>
            <a:spLocks noGrp="1"/>
          </p:cNvSpPr>
          <p:nvPr>
            <p:ph idx="1"/>
          </p:nvPr>
        </p:nvSpPr>
        <p:spPr/>
        <p:txBody>
          <a:bodyPr/>
          <a:lstStyle/>
          <a:p>
            <a:pPr>
              <a:defRPr/>
            </a:pPr>
            <a:endParaRPr lang="en-US" dirty="0">
              <a:ea typeface="+mn-ea"/>
              <a:cs typeface="+mn-cs"/>
            </a:endParaRPr>
          </a:p>
          <a:p>
            <a:pPr>
              <a:defRPr/>
            </a:pPr>
            <a:r>
              <a:rPr lang="en-US" dirty="0">
                <a:solidFill>
                  <a:srgbClr val="C00000"/>
                </a:solidFill>
                <a:ea typeface="+mn-ea"/>
                <a:cs typeface="+mn-cs"/>
              </a:rPr>
              <a:t>Did the nephew expect the promise to be legally binding?</a:t>
            </a:r>
          </a:p>
          <a:p>
            <a:pPr>
              <a:defRPr/>
            </a:pPr>
            <a:r>
              <a:rPr lang="en-US" dirty="0">
                <a:solidFill>
                  <a:srgbClr val="C00000"/>
                </a:solidFill>
                <a:ea typeface="+mn-ea"/>
                <a:cs typeface="+mn-cs"/>
              </a:rPr>
              <a:t>Do you think the uncle meant the promise to be legally binding?</a:t>
            </a:r>
          </a:p>
          <a:p>
            <a:pPr>
              <a:defRPr/>
            </a:pPr>
            <a:endParaRPr lang="en-US" dirty="0">
              <a:solidFill>
                <a:srgbClr val="C00000"/>
              </a:solidFill>
              <a:ea typeface="+mn-ea"/>
              <a:cs typeface="+mn-cs"/>
            </a:endParaRPr>
          </a:p>
          <a:p>
            <a:pPr>
              <a:defRPr/>
            </a:pPr>
            <a:endParaRPr lang="en-US" dirty="0">
              <a:solidFill>
                <a:srgbClr val="C00000"/>
              </a:solidFill>
              <a:ea typeface="+mn-ea"/>
              <a:cs typeface="+mn-cs"/>
            </a:endParaRPr>
          </a:p>
        </p:txBody>
      </p:sp>
      <p:sp>
        <p:nvSpPr>
          <p:cNvPr id="41987" name="Slide Number Placeholder 3">
            <a:extLst>
              <a:ext uri="{FF2B5EF4-FFF2-40B4-BE49-F238E27FC236}">
                <a16:creationId xmlns:a16="http://schemas.microsoft.com/office/drawing/2014/main" id="{4C24F0BB-0E8B-4A84-F778-3775FAF4DA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0907113-AA35-2246-9723-D0BE6E7A3FD9}"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F22F31F5-90ED-E1C9-4FF4-48368E812F58}"/>
              </a:ext>
            </a:extLst>
          </p:cNvPr>
          <p:cNvSpPr>
            <a:spLocks noGrp="1" noChangeArrowheads="1"/>
          </p:cNvSpPr>
          <p:nvPr>
            <p:ph type="title"/>
          </p:nvPr>
        </p:nvSpPr>
        <p:spPr/>
        <p:txBody>
          <a:bodyPr/>
          <a:lstStyle/>
          <a:p>
            <a:r>
              <a:rPr lang="en-US" altLang="en-US"/>
              <a:t>Hamer v. Sidway at 43</a:t>
            </a:r>
          </a:p>
        </p:txBody>
      </p:sp>
      <p:sp>
        <p:nvSpPr>
          <p:cNvPr id="44034" name="Content Placeholder 2">
            <a:extLst>
              <a:ext uri="{FF2B5EF4-FFF2-40B4-BE49-F238E27FC236}">
                <a16:creationId xmlns:a16="http://schemas.microsoft.com/office/drawing/2014/main" id="{93726EB2-1B7C-B3B4-B8FD-10D4F78ECAE6}"/>
              </a:ext>
            </a:extLst>
          </p:cNvPr>
          <p:cNvSpPr>
            <a:spLocks noGrp="1" noChangeArrowheads="1"/>
          </p:cNvSpPr>
          <p:nvPr>
            <p:ph idx="1"/>
          </p:nvPr>
        </p:nvSpPr>
        <p:spPr/>
        <p:txBody>
          <a:bodyPr/>
          <a:lstStyle/>
          <a:p>
            <a:r>
              <a:rPr lang="en-US" altLang="en-US">
                <a:solidFill>
                  <a:srgbClr val="000000"/>
                </a:solidFill>
              </a:rPr>
              <a:t>Restatement 71(3)(b). The performance may consist of … a forbearance</a:t>
            </a:r>
          </a:p>
          <a:p>
            <a:pPr lvl="1"/>
            <a:r>
              <a:rPr lang="en-US" altLang="en-US">
                <a:solidFill>
                  <a:srgbClr val="B90000"/>
                </a:solidFill>
              </a:rPr>
              <a:t>“Courts will not ask whether the thing which forms the consideration does in fact benefit the promisee or the third party, or is of any substantial value to anyone” Currie v. Misa, L.R. 10 Ex. 153 (1875)</a:t>
            </a:r>
          </a:p>
        </p:txBody>
      </p:sp>
      <p:sp>
        <p:nvSpPr>
          <p:cNvPr id="44035" name="Slide Number Placeholder 3">
            <a:extLst>
              <a:ext uri="{FF2B5EF4-FFF2-40B4-BE49-F238E27FC236}">
                <a16:creationId xmlns:a16="http://schemas.microsoft.com/office/drawing/2014/main" id="{46CC9447-561A-0ADE-C48F-F6BA8B71F6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F455B9-6AAA-1849-8680-19D8F8FED1DF}"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F2C98A53-B584-1CA8-E2B7-A0E767D5CDC9}"/>
              </a:ext>
            </a:extLst>
          </p:cNvPr>
          <p:cNvSpPr>
            <a:spLocks noGrp="1" noChangeArrowheads="1"/>
          </p:cNvSpPr>
          <p:nvPr>
            <p:ph type="title"/>
          </p:nvPr>
        </p:nvSpPr>
        <p:spPr/>
        <p:txBody>
          <a:bodyPr/>
          <a:lstStyle/>
          <a:p>
            <a:r>
              <a:rPr lang="en-US" altLang="en-US">
                <a:solidFill>
                  <a:srgbClr val="C00000"/>
                </a:solidFill>
              </a:rPr>
              <a:t>Kirksey at 132</a:t>
            </a:r>
          </a:p>
        </p:txBody>
      </p:sp>
      <p:sp>
        <p:nvSpPr>
          <p:cNvPr id="45058" name="Content Placeholder 2">
            <a:extLst>
              <a:ext uri="{FF2B5EF4-FFF2-40B4-BE49-F238E27FC236}">
                <a16:creationId xmlns:a16="http://schemas.microsoft.com/office/drawing/2014/main" id="{7E642906-0F8E-D5B1-6EA1-B2E98063CFCE}"/>
              </a:ext>
            </a:extLst>
          </p:cNvPr>
          <p:cNvSpPr>
            <a:spLocks noGrp="1" noChangeArrowheads="1"/>
          </p:cNvSpPr>
          <p:nvPr>
            <p:ph idx="1"/>
          </p:nvPr>
        </p:nvSpPr>
        <p:spPr/>
        <p:txBody>
          <a:bodyPr/>
          <a:lstStyle/>
          <a:p>
            <a:endParaRPr lang="en-US" altLang="en-US"/>
          </a:p>
          <a:p>
            <a:r>
              <a:rPr lang="en-US" altLang="en-US"/>
              <a:t>Why did Isaac invite Antillico to Talladega county?</a:t>
            </a:r>
          </a:p>
          <a:p>
            <a:endParaRPr lang="en-US" altLang="en-US"/>
          </a:p>
        </p:txBody>
      </p:sp>
      <p:sp>
        <p:nvSpPr>
          <p:cNvPr id="45059" name="Slide Number Placeholder 3">
            <a:extLst>
              <a:ext uri="{FF2B5EF4-FFF2-40B4-BE49-F238E27FC236}">
                <a16:creationId xmlns:a16="http://schemas.microsoft.com/office/drawing/2014/main" id="{CB1F53FE-6C33-1821-C05E-CC40D26B15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5248798-15AD-E64B-AD63-56AE809B4239}"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BCB23A00-0166-3711-BF51-E6ADF2ACFD1D}"/>
              </a:ext>
            </a:extLst>
          </p:cNvPr>
          <p:cNvSpPr>
            <a:spLocks noGrp="1" noChangeArrowheads="1"/>
          </p:cNvSpPr>
          <p:nvPr>
            <p:ph type="title"/>
          </p:nvPr>
        </p:nvSpPr>
        <p:spPr/>
        <p:txBody>
          <a:bodyPr/>
          <a:lstStyle/>
          <a:p>
            <a:r>
              <a:rPr lang="en-US" altLang="en-US">
                <a:solidFill>
                  <a:srgbClr val="000000"/>
                </a:solidFill>
              </a:rPr>
              <a:t>Kirksey at 132</a:t>
            </a:r>
          </a:p>
        </p:txBody>
      </p:sp>
      <p:sp>
        <p:nvSpPr>
          <p:cNvPr id="46082" name="Content Placeholder 2">
            <a:extLst>
              <a:ext uri="{FF2B5EF4-FFF2-40B4-BE49-F238E27FC236}">
                <a16:creationId xmlns:a16="http://schemas.microsoft.com/office/drawing/2014/main" id="{E069536A-345E-B514-4129-0116511AC40F}"/>
              </a:ext>
            </a:extLst>
          </p:cNvPr>
          <p:cNvSpPr>
            <a:spLocks noGrp="1" noChangeArrowheads="1"/>
          </p:cNvSpPr>
          <p:nvPr>
            <p:ph idx="1"/>
          </p:nvPr>
        </p:nvSpPr>
        <p:spPr/>
        <p:txBody>
          <a:bodyPr/>
          <a:lstStyle/>
          <a:p>
            <a:endParaRPr lang="en-US" altLang="en-US"/>
          </a:p>
          <a:p>
            <a:r>
              <a:rPr lang="en-US" altLang="en-US"/>
              <a:t>Why did Isaac invite Antillico to Talladega county?</a:t>
            </a:r>
          </a:p>
          <a:p>
            <a:pPr lvl="1"/>
            <a:r>
              <a:rPr lang="en-US" altLang="en-US">
                <a:solidFill>
                  <a:srgbClr val="C00000"/>
                </a:solidFill>
              </a:rPr>
              <a:t>A benefit to Isaac?</a:t>
            </a:r>
          </a:p>
          <a:p>
            <a:endParaRPr lang="en-US" altLang="en-US"/>
          </a:p>
        </p:txBody>
      </p:sp>
      <p:sp>
        <p:nvSpPr>
          <p:cNvPr id="46083" name="Slide Number Placeholder 3">
            <a:extLst>
              <a:ext uri="{FF2B5EF4-FFF2-40B4-BE49-F238E27FC236}">
                <a16:creationId xmlns:a16="http://schemas.microsoft.com/office/drawing/2014/main" id="{525C3954-BF81-9BED-289F-D0C8283775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817F61F-2167-CF44-8E6E-007382DCFB8F}"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9209C1C0-5F44-4F5F-3BF5-AC59B34736F3}"/>
              </a:ext>
            </a:extLst>
          </p:cNvPr>
          <p:cNvSpPr>
            <a:spLocks noGrp="1" noChangeArrowheads="1"/>
          </p:cNvSpPr>
          <p:nvPr>
            <p:ph type="title"/>
          </p:nvPr>
        </p:nvSpPr>
        <p:spPr/>
        <p:txBody>
          <a:bodyPr/>
          <a:lstStyle/>
          <a:p>
            <a:r>
              <a:rPr lang="en-US" altLang="en-US">
                <a:solidFill>
                  <a:schemeClr val="tx1"/>
                </a:solidFill>
              </a:rPr>
              <a:t>Kirksey at 132</a:t>
            </a:r>
          </a:p>
        </p:txBody>
      </p:sp>
      <p:sp>
        <p:nvSpPr>
          <p:cNvPr id="47106" name="Content Placeholder 2">
            <a:extLst>
              <a:ext uri="{FF2B5EF4-FFF2-40B4-BE49-F238E27FC236}">
                <a16:creationId xmlns:a16="http://schemas.microsoft.com/office/drawing/2014/main" id="{00B92A17-2826-830F-4D97-5CEF8A52C887}"/>
              </a:ext>
            </a:extLst>
          </p:cNvPr>
          <p:cNvSpPr>
            <a:spLocks noGrp="1" noChangeArrowheads="1"/>
          </p:cNvSpPr>
          <p:nvPr>
            <p:ph idx="1"/>
          </p:nvPr>
        </p:nvSpPr>
        <p:spPr/>
        <p:txBody>
          <a:bodyPr/>
          <a:lstStyle/>
          <a:p>
            <a:endParaRPr lang="en-US" altLang="en-US"/>
          </a:p>
          <a:p>
            <a:r>
              <a:rPr lang="en-US" altLang="en-US"/>
              <a:t>Why did Isaac invite Antillico to Talladega county?</a:t>
            </a:r>
          </a:p>
          <a:p>
            <a:pPr lvl="1"/>
            <a:r>
              <a:rPr lang="en-US" altLang="en-US">
                <a:solidFill>
                  <a:srgbClr val="CC0000"/>
                </a:solidFill>
              </a:rPr>
              <a:t>A detriment to Antillico?</a:t>
            </a:r>
            <a:endParaRPr lang="en-US" altLang="ja-JP">
              <a:solidFill>
                <a:srgbClr val="CC0000"/>
              </a:solidFill>
            </a:endParaRPr>
          </a:p>
          <a:p>
            <a:endParaRPr lang="en-US" altLang="en-US"/>
          </a:p>
        </p:txBody>
      </p:sp>
      <p:sp>
        <p:nvSpPr>
          <p:cNvPr id="47107" name="Slide Number Placeholder 3">
            <a:extLst>
              <a:ext uri="{FF2B5EF4-FFF2-40B4-BE49-F238E27FC236}">
                <a16:creationId xmlns:a16="http://schemas.microsoft.com/office/drawing/2014/main" id="{260BC1D1-0BC4-0C57-E834-3B8A98B8AB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121E344-A4A4-264A-896C-859F113DE0F4}"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A32B138-49CB-F102-D2A3-0F0ADC2B6990}"/>
              </a:ext>
            </a:extLst>
          </p:cNvPr>
          <p:cNvSpPr>
            <a:spLocks noGrp="1" noChangeArrowheads="1"/>
          </p:cNvSpPr>
          <p:nvPr>
            <p:ph type="title"/>
          </p:nvPr>
        </p:nvSpPr>
        <p:spPr/>
        <p:txBody>
          <a:bodyPr/>
          <a:lstStyle/>
          <a:p>
            <a:r>
              <a:rPr lang="en-US" altLang="en-US">
                <a:solidFill>
                  <a:schemeClr val="tx1"/>
                </a:solidFill>
              </a:rPr>
              <a:t>Kirksey at 132</a:t>
            </a:r>
          </a:p>
        </p:txBody>
      </p:sp>
      <p:sp>
        <p:nvSpPr>
          <p:cNvPr id="48130" name="Content Placeholder 2">
            <a:extLst>
              <a:ext uri="{FF2B5EF4-FFF2-40B4-BE49-F238E27FC236}">
                <a16:creationId xmlns:a16="http://schemas.microsoft.com/office/drawing/2014/main" id="{F4690069-3945-15ED-A0D1-986F367E22A3}"/>
              </a:ext>
            </a:extLst>
          </p:cNvPr>
          <p:cNvSpPr>
            <a:spLocks noGrp="1" noChangeArrowheads="1"/>
          </p:cNvSpPr>
          <p:nvPr>
            <p:ph idx="1"/>
          </p:nvPr>
        </p:nvSpPr>
        <p:spPr/>
        <p:txBody>
          <a:bodyPr/>
          <a:lstStyle/>
          <a:p>
            <a:endParaRPr lang="en-US" altLang="en-US"/>
          </a:p>
          <a:p>
            <a:r>
              <a:rPr lang="en-US" altLang="en-US"/>
              <a:t>Why did Isaac invite Antillico to Talladega county?</a:t>
            </a:r>
          </a:p>
          <a:p>
            <a:pPr lvl="1"/>
            <a:r>
              <a:rPr lang="en-US" altLang="en-US">
                <a:solidFill>
                  <a:srgbClr val="CC0000"/>
                </a:solidFill>
              </a:rPr>
              <a:t>Williston</a:t>
            </a:r>
            <a:r>
              <a:rPr lang="ja-JP" altLang="en-US">
                <a:solidFill>
                  <a:srgbClr val="CC0000"/>
                </a:solidFill>
              </a:rPr>
              <a:t>’</a:t>
            </a:r>
            <a:r>
              <a:rPr lang="en-US" altLang="ja-JP">
                <a:solidFill>
                  <a:srgbClr val="CC0000"/>
                </a:solidFill>
              </a:rPr>
              <a:t>s tramp at 134?</a:t>
            </a:r>
          </a:p>
          <a:p>
            <a:endParaRPr lang="en-US" altLang="en-US"/>
          </a:p>
        </p:txBody>
      </p:sp>
      <p:sp>
        <p:nvSpPr>
          <p:cNvPr id="48131" name="Slide Number Placeholder 3">
            <a:extLst>
              <a:ext uri="{FF2B5EF4-FFF2-40B4-BE49-F238E27FC236}">
                <a16:creationId xmlns:a16="http://schemas.microsoft.com/office/drawing/2014/main" id="{5736CE72-233D-41DA-27E5-52AA2783AB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6A61A16-F6D6-0A42-A3AB-5AEBC6D87037}"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928C999-5A82-30E9-FB95-5C69016EAD09}"/>
              </a:ext>
            </a:extLst>
          </p:cNvPr>
          <p:cNvSpPr>
            <a:spLocks noGrp="1" noChangeArrowheads="1"/>
          </p:cNvSpPr>
          <p:nvPr>
            <p:ph type="title"/>
          </p:nvPr>
        </p:nvSpPr>
        <p:spPr/>
        <p:txBody>
          <a:bodyPr/>
          <a:lstStyle/>
          <a:p>
            <a:r>
              <a:rPr lang="en-US" altLang="en-US">
                <a:solidFill>
                  <a:schemeClr val="tx1"/>
                </a:solidFill>
              </a:rPr>
              <a:t>Kirksey at 132</a:t>
            </a:r>
          </a:p>
        </p:txBody>
      </p:sp>
      <p:sp>
        <p:nvSpPr>
          <p:cNvPr id="49154" name="Content Placeholder 2">
            <a:extLst>
              <a:ext uri="{FF2B5EF4-FFF2-40B4-BE49-F238E27FC236}">
                <a16:creationId xmlns:a16="http://schemas.microsoft.com/office/drawing/2014/main" id="{062E2E78-FC92-67BD-4057-F69464816C24}"/>
              </a:ext>
            </a:extLst>
          </p:cNvPr>
          <p:cNvSpPr>
            <a:spLocks noGrp="1" noChangeArrowheads="1"/>
          </p:cNvSpPr>
          <p:nvPr>
            <p:ph idx="1"/>
          </p:nvPr>
        </p:nvSpPr>
        <p:spPr/>
        <p:txBody>
          <a:bodyPr/>
          <a:lstStyle/>
          <a:p>
            <a:endParaRPr lang="en-US" altLang="en-US"/>
          </a:p>
          <a:p>
            <a:r>
              <a:rPr lang="en-US" altLang="en-US"/>
              <a:t>Why did Isaac invite Antillico to Talladega county?</a:t>
            </a:r>
          </a:p>
          <a:p>
            <a:pPr lvl="1"/>
            <a:r>
              <a:rPr lang="en-US" altLang="en-US"/>
              <a:t>Williston</a:t>
            </a:r>
            <a:r>
              <a:rPr lang="ja-JP" altLang="en-US"/>
              <a:t>’</a:t>
            </a:r>
            <a:r>
              <a:rPr lang="en-US" altLang="ja-JP"/>
              <a:t>s tramp at 134?</a:t>
            </a:r>
          </a:p>
          <a:p>
            <a:pPr lvl="2"/>
            <a:r>
              <a:rPr lang="en-US" altLang="ja-JP">
                <a:solidFill>
                  <a:srgbClr val="CC0000"/>
                </a:solidFill>
              </a:rPr>
              <a:t>Condition vs. Consideration</a:t>
            </a:r>
          </a:p>
          <a:p>
            <a:endParaRPr lang="en-US" altLang="en-US"/>
          </a:p>
        </p:txBody>
      </p:sp>
      <p:sp>
        <p:nvSpPr>
          <p:cNvPr id="49155" name="Slide Number Placeholder 3">
            <a:extLst>
              <a:ext uri="{FF2B5EF4-FFF2-40B4-BE49-F238E27FC236}">
                <a16:creationId xmlns:a16="http://schemas.microsoft.com/office/drawing/2014/main" id="{22E1F4E9-98BA-7E0F-B943-E4F998A22A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3B82A5-95D1-4744-8440-9FB4A28DE802}"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FE4B1B27-4D1A-531A-EB21-E545ED0F0520}"/>
              </a:ext>
            </a:extLst>
          </p:cNvPr>
          <p:cNvSpPr>
            <a:spLocks noGrp="1" noChangeArrowheads="1"/>
          </p:cNvSpPr>
          <p:nvPr>
            <p:ph type="title"/>
          </p:nvPr>
        </p:nvSpPr>
        <p:spPr/>
        <p:txBody>
          <a:bodyPr/>
          <a:lstStyle/>
          <a:p>
            <a:r>
              <a:rPr lang="en-US" altLang="en-US">
                <a:solidFill>
                  <a:srgbClr val="000000"/>
                </a:solidFill>
              </a:rPr>
              <a:t>Kirksey at 132</a:t>
            </a:r>
          </a:p>
        </p:txBody>
      </p:sp>
      <p:sp>
        <p:nvSpPr>
          <p:cNvPr id="50178" name="Content Placeholder 2">
            <a:extLst>
              <a:ext uri="{FF2B5EF4-FFF2-40B4-BE49-F238E27FC236}">
                <a16:creationId xmlns:a16="http://schemas.microsoft.com/office/drawing/2014/main" id="{EAB551C4-DDB4-CD3A-7F2D-110619554E29}"/>
              </a:ext>
            </a:extLst>
          </p:cNvPr>
          <p:cNvSpPr>
            <a:spLocks noGrp="1" noChangeArrowheads="1"/>
          </p:cNvSpPr>
          <p:nvPr>
            <p:ph idx="1"/>
          </p:nvPr>
        </p:nvSpPr>
        <p:spPr/>
        <p:txBody>
          <a:bodyPr/>
          <a:lstStyle/>
          <a:p>
            <a:endParaRPr lang="en-US" altLang="en-US"/>
          </a:p>
          <a:p>
            <a:r>
              <a:rPr lang="en-US" altLang="en-US">
                <a:solidFill>
                  <a:srgbClr val="C00000"/>
                </a:solidFill>
              </a:rPr>
              <a:t>Do you think Isaac intended legal liability? </a:t>
            </a:r>
          </a:p>
          <a:p>
            <a:pPr lvl="1"/>
            <a:r>
              <a:rPr lang="en-US" altLang="en-US"/>
              <a:t>Why might he have?</a:t>
            </a:r>
          </a:p>
          <a:p>
            <a:pPr lvl="1"/>
            <a:r>
              <a:rPr lang="en-US" altLang="en-US"/>
              <a:t>And why not?</a:t>
            </a:r>
          </a:p>
          <a:p>
            <a:endParaRPr lang="en-US" altLang="en-US"/>
          </a:p>
        </p:txBody>
      </p:sp>
      <p:sp>
        <p:nvSpPr>
          <p:cNvPr id="50179" name="Slide Number Placeholder 3">
            <a:extLst>
              <a:ext uri="{FF2B5EF4-FFF2-40B4-BE49-F238E27FC236}">
                <a16:creationId xmlns:a16="http://schemas.microsoft.com/office/drawing/2014/main" id="{A03B45A2-C342-59A8-04AE-489C4B69C0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C6AA369-FB4D-A844-8FE5-604A42EB8954}"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6C1FD7E-15C3-4BE2-2C62-3E6975050CCE}"/>
              </a:ext>
            </a:extLst>
          </p:cNvPr>
          <p:cNvSpPr>
            <a:spLocks noGrp="1" noChangeArrowheads="1"/>
          </p:cNvSpPr>
          <p:nvPr>
            <p:ph type="title"/>
          </p:nvPr>
        </p:nvSpPr>
        <p:spPr/>
        <p:txBody>
          <a:bodyPr/>
          <a:lstStyle/>
          <a:p>
            <a:r>
              <a:rPr lang="en-US" altLang="en-US">
                <a:solidFill>
                  <a:srgbClr val="C00000"/>
                </a:solidFill>
              </a:rPr>
              <a:t>St. Peter v. Pioneer at 45</a:t>
            </a:r>
          </a:p>
        </p:txBody>
      </p:sp>
      <p:sp>
        <p:nvSpPr>
          <p:cNvPr id="51202" name="Slide Number Placeholder 3">
            <a:extLst>
              <a:ext uri="{FF2B5EF4-FFF2-40B4-BE49-F238E27FC236}">
                <a16:creationId xmlns:a16="http://schemas.microsoft.com/office/drawing/2014/main" id="{88AA4F60-DEA1-438F-436C-02689C19C3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8A940D8-0818-9244-B246-359BB07BE5A0}"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pic>
        <p:nvPicPr>
          <p:cNvPr id="51203" name="Picture 2">
            <a:extLst>
              <a:ext uri="{FF2B5EF4-FFF2-40B4-BE49-F238E27FC236}">
                <a16:creationId xmlns:a16="http://schemas.microsoft.com/office/drawing/2014/main" id="{1361A3C3-7B03-A7CC-AD9D-C352F72FA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55788"/>
            <a:ext cx="76200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DED0E74D-44C7-FA3E-C83A-100EB5CE6F43}"/>
              </a:ext>
            </a:extLst>
          </p:cNvPr>
          <p:cNvSpPr>
            <a:spLocks noGrp="1" noChangeArrowheads="1"/>
          </p:cNvSpPr>
          <p:nvPr>
            <p:ph type="title"/>
          </p:nvPr>
        </p:nvSpPr>
        <p:spPr/>
        <p:txBody>
          <a:bodyPr/>
          <a:lstStyle/>
          <a:p>
            <a:r>
              <a:rPr lang="en-US" altLang="en-US">
                <a:solidFill>
                  <a:srgbClr val="000000"/>
                </a:solidFill>
              </a:rPr>
              <a:t>St. Peter v. Pioneer</a:t>
            </a:r>
          </a:p>
        </p:txBody>
      </p:sp>
      <p:sp>
        <p:nvSpPr>
          <p:cNvPr id="52226" name="Content Placeholder 2">
            <a:extLst>
              <a:ext uri="{FF2B5EF4-FFF2-40B4-BE49-F238E27FC236}">
                <a16:creationId xmlns:a16="http://schemas.microsoft.com/office/drawing/2014/main" id="{9E31F2B4-ADF7-FC97-6D7A-FBF16B45609B}"/>
              </a:ext>
            </a:extLst>
          </p:cNvPr>
          <p:cNvSpPr>
            <a:spLocks noGrp="1" noChangeArrowheads="1"/>
          </p:cNvSpPr>
          <p:nvPr>
            <p:ph idx="1"/>
          </p:nvPr>
        </p:nvSpPr>
        <p:spPr/>
        <p:txBody>
          <a:bodyPr/>
          <a:lstStyle/>
          <a:p>
            <a:endParaRPr lang="en-US" altLang="en-US"/>
          </a:p>
          <a:p>
            <a:r>
              <a:rPr lang="en-US" altLang="en-US">
                <a:solidFill>
                  <a:srgbClr val="B90000"/>
                </a:solidFill>
              </a:rPr>
              <a:t>Why didn’t Pioneer’s restrict bank night to paying customers?</a:t>
            </a:r>
          </a:p>
          <a:p>
            <a:endParaRPr lang="en-US" altLang="en-US"/>
          </a:p>
        </p:txBody>
      </p:sp>
      <p:sp>
        <p:nvSpPr>
          <p:cNvPr id="52227" name="Slide Number Placeholder 3">
            <a:extLst>
              <a:ext uri="{FF2B5EF4-FFF2-40B4-BE49-F238E27FC236}">
                <a16:creationId xmlns:a16="http://schemas.microsoft.com/office/drawing/2014/main" id="{197C98C3-BA09-6D39-87CE-7707481E01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CEC7B9-6354-294D-AFAA-9E9C1F207FA3}"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387A9B2-AA4D-E6EE-83B6-4A8DEA6B4717}"/>
              </a:ext>
            </a:extLst>
          </p:cNvPr>
          <p:cNvSpPr>
            <a:spLocks noGrp="1" noChangeArrowheads="1"/>
          </p:cNvSpPr>
          <p:nvPr>
            <p:ph type="title"/>
          </p:nvPr>
        </p:nvSpPr>
        <p:spPr/>
        <p:txBody>
          <a:bodyPr/>
          <a:lstStyle/>
          <a:p>
            <a:r>
              <a:rPr lang="en-US" altLang="en-US"/>
              <a:t>UCC 2-105(1)</a:t>
            </a:r>
          </a:p>
        </p:txBody>
      </p:sp>
      <p:sp>
        <p:nvSpPr>
          <p:cNvPr id="18434" name="Content Placeholder 2">
            <a:extLst>
              <a:ext uri="{FF2B5EF4-FFF2-40B4-BE49-F238E27FC236}">
                <a16:creationId xmlns:a16="http://schemas.microsoft.com/office/drawing/2014/main" id="{7DCE4AA0-2F04-267F-5FB3-B97CDCEE830B}"/>
              </a:ext>
            </a:extLst>
          </p:cNvPr>
          <p:cNvSpPr>
            <a:spLocks noGrp="1" noChangeArrowheads="1"/>
          </p:cNvSpPr>
          <p:nvPr>
            <p:ph idx="1"/>
          </p:nvPr>
        </p:nvSpPr>
        <p:spPr/>
        <p:txBody>
          <a:bodyPr/>
          <a:lstStyle/>
          <a:p>
            <a:r>
              <a:rPr lang="en-US" altLang="en-US" sz="2800"/>
              <a:t>"</a:t>
            </a:r>
            <a:r>
              <a:rPr lang="en-US" altLang="en-US" sz="2800" b="1"/>
              <a:t>Goods</a:t>
            </a:r>
            <a:r>
              <a:rPr lang="en-US" altLang="en-US" sz="2800"/>
              <a:t>" means </a:t>
            </a:r>
            <a:r>
              <a:rPr lang="en-US" altLang="en-US" sz="2800">
                <a:solidFill>
                  <a:srgbClr val="C00000"/>
                </a:solidFill>
              </a:rPr>
              <a:t>all things (including specially manufactured goods) which are movable </a:t>
            </a:r>
            <a:r>
              <a:rPr lang="en-US" altLang="en-US" sz="2800"/>
              <a:t>at the time of identification to the contract of sale other than the money in which the price is to be paid, investment securities (Article 8) and things in action. "Goods" also includes the unborn young of animals and growing crops and other identified things attached to realty as described in the section on goods to be severed from realty </a:t>
            </a:r>
          </a:p>
        </p:txBody>
      </p:sp>
      <p:sp>
        <p:nvSpPr>
          <p:cNvPr id="18435" name="Slide Number Placeholder 3">
            <a:extLst>
              <a:ext uri="{FF2B5EF4-FFF2-40B4-BE49-F238E27FC236}">
                <a16:creationId xmlns:a16="http://schemas.microsoft.com/office/drawing/2014/main" id="{8AE2023D-2501-BDB2-3888-678C8C3323C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FAE9528-6878-4B40-945D-4220BE2BAC71}"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2DE8B995-8CF3-0032-4CF7-A3E65ED9A022}"/>
              </a:ext>
            </a:extLst>
          </p:cNvPr>
          <p:cNvSpPr>
            <a:spLocks noGrp="1" noChangeArrowheads="1"/>
          </p:cNvSpPr>
          <p:nvPr>
            <p:ph type="title"/>
          </p:nvPr>
        </p:nvSpPr>
        <p:spPr/>
        <p:txBody>
          <a:bodyPr/>
          <a:lstStyle/>
          <a:p>
            <a:r>
              <a:rPr lang="en-US" altLang="en-US">
                <a:solidFill>
                  <a:srgbClr val="000000"/>
                </a:solidFill>
              </a:rPr>
              <a:t>St. Peter v. Pioneer</a:t>
            </a:r>
          </a:p>
        </p:txBody>
      </p:sp>
      <p:sp>
        <p:nvSpPr>
          <p:cNvPr id="53250" name="Content Placeholder 2">
            <a:extLst>
              <a:ext uri="{FF2B5EF4-FFF2-40B4-BE49-F238E27FC236}">
                <a16:creationId xmlns:a16="http://schemas.microsoft.com/office/drawing/2014/main" id="{82CBBADD-8172-4D89-D025-0D13FA5F97C3}"/>
              </a:ext>
            </a:extLst>
          </p:cNvPr>
          <p:cNvSpPr>
            <a:spLocks noGrp="1" noChangeArrowheads="1"/>
          </p:cNvSpPr>
          <p:nvPr>
            <p:ph idx="1"/>
          </p:nvPr>
        </p:nvSpPr>
        <p:spPr/>
        <p:txBody>
          <a:bodyPr/>
          <a:lstStyle/>
          <a:p>
            <a:endParaRPr lang="en-US" altLang="en-US"/>
          </a:p>
          <a:p>
            <a:r>
              <a:rPr lang="en-US" altLang="en-US">
                <a:solidFill>
                  <a:srgbClr val="B90000"/>
                </a:solidFill>
              </a:rPr>
              <a:t>How was the </a:t>
            </a:r>
            <a:r>
              <a:rPr lang="el-GR" altLang="en-US">
                <a:solidFill>
                  <a:srgbClr val="B90000"/>
                </a:solidFill>
              </a:rPr>
              <a:t>Π</a:t>
            </a:r>
            <a:r>
              <a:rPr lang="en-US" altLang="en-US">
                <a:solidFill>
                  <a:srgbClr val="B90000"/>
                </a:solidFill>
              </a:rPr>
              <a:t> to accept?</a:t>
            </a:r>
          </a:p>
          <a:p>
            <a:endParaRPr lang="en-US" altLang="en-US"/>
          </a:p>
        </p:txBody>
      </p:sp>
      <p:sp>
        <p:nvSpPr>
          <p:cNvPr id="53251" name="Slide Number Placeholder 3">
            <a:extLst>
              <a:ext uri="{FF2B5EF4-FFF2-40B4-BE49-F238E27FC236}">
                <a16:creationId xmlns:a16="http://schemas.microsoft.com/office/drawing/2014/main" id="{70A99DA4-D755-90C1-31F1-D3D79596BD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7773FD3-EA67-9640-85F1-E13C0645FA6B}"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9577CE06-CA40-2C49-FB71-098CFE793D6E}"/>
              </a:ext>
            </a:extLst>
          </p:cNvPr>
          <p:cNvSpPr>
            <a:spLocks noGrp="1" noChangeArrowheads="1"/>
          </p:cNvSpPr>
          <p:nvPr>
            <p:ph type="title"/>
          </p:nvPr>
        </p:nvSpPr>
        <p:spPr/>
        <p:txBody>
          <a:bodyPr/>
          <a:lstStyle/>
          <a:p>
            <a:r>
              <a:rPr lang="en-US" altLang="en-US">
                <a:solidFill>
                  <a:srgbClr val="000000"/>
                </a:solidFill>
              </a:rPr>
              <a:t>St. Peter v. Pioneer</a:t>
            </a:r>
          </a:p>
        </p:txBody>
      </p:sp>
      <p:sp>
        <p:nvSpPr>
          <p:cNvPr id="54274" name="Content Placeholder 2">
            <a:extLst>
              <a:ext uri="{FF2B5EF4-FFF2-40B4-BE49-F238E27FC236}">
                <a16:creationId xmlns:a16="http://schemas.microsoft.com/office/drawing/2014/main" id="{283CEAB7-6F0C-24C8-BF6A-42C0344A84DF}"/>
              </a:ext>
            </a:extLst>
          </p:cNvPr>
          <p:cNvSpPr>
            <a:spLocks noGrp="1" noChangeArrowheads="1"/>
          </p:cNvSpPr>
          <p:nvPr>
            <p:ph idx="1"/>
          </p:nvPr>
        </p:nvSpPr>
        <p:spPr/>
        <p:txBody>
          <a:bodyPr/>
          <a:lstStyle/>
          <a:p>
            <a:endParaRPr lang="en-US" altLang="en-US"/>
          </a:p>
          <a:p>
            <a:r>
              <a:rPr lang="en-US" altLang="en-US">
                <a:solidFill>
                  <a:srgbClr val="000000"/>
                </a:solidFill>
              </a:rPr>
              <a:t>How was the </a:t>
            </a:r>
            <a:r>
              <a:rPr lang="el-GR" altLang="en-US">
                <a:solidFill>
                  <a:srgbClr val="000000"/>
                </a:solidFill>
              </a:rPr>
              <a:t>Π</a:t>
            </a:r>
            <a:r>
              <a:rPr lang="en-US" altLang="en-US">
                <a:solidFill>
                  <a:srgbClr val="000000"/>
                </a:solidFill>
              </a:rPr>
              <a:t> to accept?</a:t>
            </a:r>
          </a:p>
          <a:p>
            <a:pPr lvl="1"/>
            <a:r>
              <a:rPr lang="en-US" altLang="en-US">
                <a:solidFill>
                  <a:srgbClr val="C00000"/>
                </a:solidFill>
              </a:rPr>
              <a:t>Unilateral and Bilateral contracts</a:t>
            </a:r>
          </a:p>
          <a:p>
            <a:endParaRPr lang="en-US" altLang="en-US"/>
          </a:p>
        </p:txBody>
      </p:sp>
      <p:sp>
        <p:nvSpPr>
          <p:cNvPr id="54275" name="Slide Number Placeholder 3">
            <a:extLst>
              <a:ext uri="{FF2B5EF4-FFF2-40B4-BE49-F238E27FC236}">
                <a16:creationId xmlns:a16="http://schemas.microsoft.com/office/drawing/2014/main" id="{261A77D4-718C-ED23-7F3C-3E6D7F3A47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340B260-DEFE-9345-8432-CC99F957A7EF}"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E9B3DB0-DF1A-4627-173F-3DB447211D49}"/>
              </a:ext>
            </a:extLst>
          </p:cNvPr>
          <p:cNvSpPr>
            <a:spLocks noGrp="1" noChangeArrowheads="1"/>
          </p:cNvSpPr>
          <p:nvPr>
            <p:ph type="title"/>
          </p:nvPr>
        </p:nvSpPr>
        <p:spPr/>
        <p:txBody>
          <a:bodyPr/>
          <a:lstStyle/>
          <a:p>
            <a:r>
              <a:rPr lang="en-US" altLang="en-US">
                <a:solidFill>
                  <a:srgbClr val="000000"/>
                </a:solidFill>
              </a:rPr>
              <a:t>St. Peter v. Pioneer</a:t>
            </a:r>
          </a:p>
        </p:txBody>
      </p:sp>
      <p:sp>
        <p:nvSpPr>
          <p:cNvPr id="55298" name="Content Placeholder 2">
            <a:extLst>
              <a:ext uri="{FF2B5EF4-FFF2-40B4-BE49-F238E27FC236}">
                <a16:creationId xmlns:a16="http://schemas.microsoft.com/office/drawing/2014/main" id="{1F2829EC-923B-4CEA-6816-733BBD247785}"/>
              </a:ext>
            </a:extLst>
          </p:cNvPr>
          <p:cNvSpPr>
            <a:spLocks noGrp="1" noChangeArrowheads="1"/>
          </p:cNvSpPr>
          <p:nvPr>
            <p:ph idx="1"/>
          </p:nvPr>
        </p:nvSpPr>
        <p:spPr/>
        <p:txBody>
          <a:bodyPr/>
          <a:lstStyle/>
          <a:p>
            <a:endParaRPr lang="en-US" altLang="en-US"/>
          </a:p>
          <a:p>
            <a:r>
              <a:rPr lang="en-US" altLang="en-US">
                <a:solidFill>
                  <a:srgbClr val="CC0000"/>
                </a:solidFill>
              </a:rPr>
              <a:t>Can you articulate why the theatre might have wanted the promise to be binding?</a:t>
            </a:r>
          </a:p>
          <a:p>
            <a:endParaRPr lang="en-US" altLang="en-US">
              <a:solidFill>
                <a:srgbClr val="CC0000"/>
              </a:solidFill>
            </a:endParaRPr>
          </a:p>
          <a:p>
            <a:r>
              <a:rPr lang="en-US" altLang="en-US">
                <a:solidFill>
                  <a:srgbClr val="CC0000"/>
                </a:solidFill>
              </a:rPr>
              <a:t>Was there both a benefit and a detriment?</a:t>
            </a:r>
          </a:p>
          <a:p>
            <a:endParaRPr lang="en-US" altLang="en-US"/>
          </a:p>
        </p:txBody>
      </p:sp>
      <p:sp>
        <p:nvSpPr>
          <p:cNvPr id="55299" name="Slide Number Placeholder 3">
            <a:extLst>
              <a:ext uri="{FF2B5EF4-FFF2-40B4-BE49-F238E27FC236}">
                <a16:creationId xmlns:a16="http://schemas.microsoft.com/office/drawing/2014/main" id="{DC06EFAE-5069-6D5C-59CE-DA9825CD75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B935154-36AF-F046-9DC0-17A623F9C3ED}"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8D1F83B-9C01-B93C-F800-B4CAADC538A6}"/>
              </a:ext>
            </a:extLst>
          </p:cNvPr>
          <p:cNvSpPr>
            <a:spLocks noGrp="1" noChangeArrowheads="1"/>
          </p:cNvSpPr>
          <p:nvPr>
            <p:ph type="title"/>
          </p:nvPr>
        </p:nvSpPr>
        <p:spPr/>
        <p:txBody>
          <a:bodyPr/>
          <a:lstStyle/>
          <a:p>
            <a:r>
              <a:rPr lang="en-US" altLang="en-US">
                <a:solidFill>
                  <a:srgbClr val="000000"/>
                </a:solidFill>
              </a:rPr>
              <a:t>St. Peter v. Pioneer</a:t>
            </a:r>
          </a:p>
        </p:txBody>
      </p:sp>
      <p:sp>
        <p:nvSpPr>
          <p:cNvPr id="56322" name="Content Placeholder 2">
            <a:extLst>
              <a:ext uri="{FF2B5EF4-FFF2-40B4-BE49-F238E27FC236}">
                <a16:creationId xmlns:a16="http://schemas.microsoft.com/office/drawing/2014/main" id="{A1703602-E7B4-5568-6834-F621C18B1909}"/>
              </a:ext>
            </a:extLst>
          </p:cNvPr>
          <p:cNvSpPr>
            <a:spLocks noGrp="1" noChangeArrowheads="1"/>
          </p:cNvSpPr>
          <p:nvPr>
            <p:ph idx="1"/>
          </p:nvPr>
        </p:nvSpPr>
        <p:spPr/>
        <p:txBody>
          <a:bodyPr/>
          <a:lstStyle/>
          <a:p>
            <a:endParaRPr lang="en-US" altLang="en-US"/>
          </a:p>
          <a:p>
            <a:r>
              <a:rPr lang="ja-JP" altLang="en-US">
                <a:solidFill>
                  <a:srgbClr val="C00000"/>
                </a:solidFill>
              </a:rPr>
              <a:t>“</a:t>
            </a:r>
            <a:r>
              <a:rPr lang="en-US" altLang="ja-JP">
                <a:solidFill>
                  <a:srgbClr val="C00000"/>
                </a:solidFill>
              </a:rPr>
              <a:t>The requested acts were bargained for</a:t>
            </a:r>
            <a:r>
              <a:rPr lang="ja-JP" altLang="en-US">
                <a:solidFill>
                  <a:srgbClr val="C00000"/>
                </a:solidFill>
              </a:rPr>
              <a:t>”</a:t>
            </a:r>
            <a:endParaRPr lang="en-US" altLang="ja-JP">
              <a:solidFill>
                <a:srgbClr val="C00000"/>
              </a:solidFill>
            </a:endParaRPr>
          </a:p>
          <a:p>
            <a:pPr lvl="1"/>
            <a:r>
              <a:rPr lang="en-US" altLang="en-US"/>
              <a:t>Restatement § 71:</a:t>
            </a:r>
          </a:p>
          <a:p>
            <a:pPr lvl="1"/>
            <a:r>
              <a:rPr lang="en-US" altLang="en-US" sz="2000"/>
              <a:t>(1) </a:t>
            </a:r>
            <a:r>
              <a:rPr lang="en-US" altLang="ja-JP" sz="2000"/>
              <a:t>Any promise which is bargained for is consideration</a:t>
            </a:r>
            <a:endParaRPr lang="en-US" altLang="en-US" sz="2000"/>
          </a:p>
          <a:p>
            <a:pPr lvl="1"/>
            <a:r>
              <a:rPr lang="en-US" altLang="en-US" sz="2000"/>
              <a:t>(2) A performance or return promise is bargained for if it is sought by the promisor in exchange for his promise and is given by the promisee in exchange for that promise. </a:t>
            </a:r>
          </a:p>
        </p:txBody>
      </p:sp>
      <p:sp>
        <p:nvSpPr>
          <p:cNvPr id="56323" name="Slide Number Placeholder 3">
            <a:extLst>
              <a:ext uri="{FF2B5EF4-FFF2-40B4-BE49-F238E27FC236}">
                <a16:creationId xmlns:a16="http://schemas.microsoft.com/office/drawing/2014/main" id="{A0F54D9C-E2D1-9285-7FFF-5DAA983231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9501807-15AA-4043-87E8-A8B5DD71B5A1}"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BD980553-8EEB-B78C-9485-3BBCD3465106}"/>
              </a:ext>
            </a:extLst>
          </p:cNvPr>
          <p:cNvSpPr>
            <a:spLocks noGrp="1" noChangeArrowheads="1"/>
          </p:cNvSpPr>
          <p:nvPr>
            <p:ph type="title"/>
          </p:nvPr>
        </p:nvSpPr>
        <p:spPr/>
        <p:txBody>
          <a:bodyPr/>
          <a:lstStyle/>
          <a:p>
            <a:r>
              <a:rPr lang="en-US" altLang="en-US">
                <a:solidFill>
                  <a:schemeClr val="accent2"/>
                </a:solidFill>
              </a:rPr>
              <a:t>The Bargain Theory</a:t>
            </a:r>
            <a:endParaRPr lang="en-US" altLang="en-US">
              <a:solidFill>
                <a:schemeClr val="tx1"/>
              </a:solidFill>
            </a:endParaRPr>
          </a:p>
        </p:txBody>
      </p:sp>
      <p:sp>
        <p:nvSpPr>
          <p:cNvPr id="47106" name="Content Placeholder 2">
            <a:extLst>
              <a:ext uri="{FF2B5EF4-FFF2-40B4-BE49-F238E27FC236}">
                <a16:creationId xmlns:a16="http://schemas.microsoft.com/office/drawing/2014/main" id="{AB536EBF-3321-3D3A-849B-11C851BC93EA}"/>
              </a:ext>
            </a:extLst>
          </p:cNvPr>
          <p:cNvSpPr>
            <a:spLocks noGrp="1" noChangeArrowheads="1"/>
          </p:cNvSpPr>
          <p:nvPr>
            <p:ph idx="1"/>
          </p:nvPr>
        </p:nvSpPr>
        <p:spPr/>
        <p:txBody>
          <a:bodyPr/>
          <a:lstStyle/>
          <a:p>
            <a:pPr>
              <a:defRPr/>
            </a:pPr>
            <a:endParaRPr lang="en-US" altLang="en-US" dirty="0"/>
          </a:p>
          <a:p>
            <a:pPr>
              <a:defRPr/>
            </a:pPr>
            <a:r>
              <a:rPr lang="en-US" altLang="en-US" dirty="0"/>
              <a:t>How would you define bargains?</a:t>
            </a:r>
          </a:p>
          <a:p>
            <a:pPr lvl="1">
              <a:buFont typeface="Wingdings" pitchFamily="2" charset="2"/>
              <a:buChar char="o"/>
              <a:defRPr/>
            </a:pPr>
            <a:r>
              <a:rPr lang="en-US" altLang="en-US" dirty="0">
                <a:solidFill>
                  <a:srgbClr val="C00000"/>
                </a:solidFill>
              </a:rPr>
              <a:t> What is excluded</a:t>
            </a:r>
          </a:p>
          <a:p>
            <a:pPr lvl="1">
              <a:buFont typeface="Wingdings" pitchFamily="2" charset="2"/>
              <a:buChar char="o"/>
              <a:defRPr/>
            </a:pPr>
            <a:r>
              <a:rPr lang="en-US" altLang="en-US" dirty="0">
                <a:solidFill>
                  <a:srgbClr val="C00000"/>
                </a:solidFill>
              </a:rPr>
              <a:t> Was Hamer v. </a:t>
            </a:r>
            <a:r>
              <a:rPr lang="en-US" altLang="en-US" dirty="0" err="1">
                <a:solidFill>
                  <a:srgbClr val="C00000"/>
                </a:solidFill>
              </a:rPr>
              <a:t>Sidway</a:t>
            </a:r>
            <a:r>
              <a:rPr lang="en-US" altLang="en-US" dirty="0">
                <a:solidFill>
                  <a:srgbClr val="C00000"/>
                </a:solidFill>
              </a:rPr>
              <a:t> a bargain?</a:t>
            </a:r>
          </a:p>
          <a:p>
            <a:pPr lvl="2">
              <a:buFont typeface="Wingdings" pitchFamily="2" charset="2"/>
              <a:buChar char="o"/>
              <a:defRPr/>
            </a:pPr>
            <a:endParaRPr lang="en-US" altLang="en-US" dirty="0">
              <a:solidFill>
                <a:srgbClr val="C00000"/>
              </a:solidFill>
            </a:endParaRPr>
          </a:p>
          <a:p>
            <a:pPr marL="457200" lvl="1" indent="0">
              <a:buFontTx/>
              <a:buNone/>
              <a:defRPr/>
            </a:pPr>
            <a:endParaRPr lang="en-US" altLang="en-US" dirty="0"/>
          </a:p>
          <a:p>
            <a:pPr lvl="1">
              <a:defRPr/>
            </a:pPr>
            <a:endParaRPr lang="en-US" altLang="en-US" dirty="0"/>
          </a:p>
        </p:txBody>
      </p:sp>
      <p:sp>
        <p:nvSpPr>
          <p:cNvPr id="58371" name="Slide Number Placeholder 3">
            <a:extLst>
              <a:ext uri="{FF2B5EF4-FFF2-40B4-BE49-F238E27FC236}">
                <a16:creationId xmlns:a16="http://schemas.microsoft.com/office/drawing/2014/main" id="{A28D37A3-FC50-013E-E03C-F7355E604B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3539B50-5ABB-E34D-A9B3-859EB7CBFE17}"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75BAECB-6BC4-2112-314C-96A653DB3A2F}"/>
              </a:ext>
            </a:extLst>
          </p:cNvPr>
          <p:cNvSpPr>
            <a:spLocks noGrp="1" noChangeArrowheads="1"/>
          </p:cNvSpPr>
          <p:nvPr>
            <p:ph type="title"/>
          </p:nvPr>
        </p:nvSpPr>
        <p:spPr/>
        <p:txBody>
          <a:bodyPr/>
          <a:lstStyle/>
          <a:p>
            <a:r>
              <a:rPr lang="en-US" altLang="en-US">
                <a:solidFill>
                  <a:srgbClr val="C00000"/>
                </a:solidFill>
              </a:rPr>
              <a:t>What if there</a:t>
            </a:r>
            <a:r>
              <a:rPr lang="ja-JP" altLang="en-US">
                <a:solidFill>
                  <a:srgbClr val="C00000"/>
                </a:solidFill>
              </a:rPr>
              <a:t>’</a:t>
            </a:r>
            <a:r>
              <a:rPr lang="en-US" altLang="ja-JP">
                <a:solidFill>
                  <a:srgbClr val="C00000"/>
                </a:solidFill>
              </a:rPr>
              <a:t>s no bargain:</a:t>
            </a:r>
            <a:br>
              <a:rPr lang="en-US" altLang="ja-JP">
                <a:solidFill>
                  <a:srgbClr val="C00000"/>
                </a:solidFill>
              </a:rPr>
            </a:br>
            <a:r>
              <a:rPr lang="en-US" altLang="ja-JP">
                <a:solidFill>
                  <a:srgbClr val="C00000"/>
                </a:solidFill>
              </a:rPr>
              <a:t>Gratuitous Promises</a:t>
            </a:r>
            <a:endParaRPr lang="en-US" altLang="en-US">
              <a:solidFill>
                <a:srgbClr val="C00000"/>
              </a:solidFill>
            </a:endParaRPr>
          </a:p>
        </p:txBody>
      </p:sp>
      <p:sp>
        <p:nvSpPr>
          <p:cNvPr id="59394" name="Content Placeholder 2">
            <a:extLst>
              <a:ext uri="{FF2B5EF4-FFF2-40B4-BE49-F238E27FC236}">
                <a16:creationId xmlns:a16="http://schemas.microsoft.com/office/drawing/2014/main" id="{905FF526-FC87-B516-5F2E-1BE70A69B6CA}"/>
              </a:ext>
            </a:extLst>
          </p:cNvPr>
          <p:cNvSpPr>
            <a:spLocks noGrp="1" noChangeArrowheads="1"/>
          </p:cNvSpPr>
          <p:nvPr>
            <p:ph idx="1"/>
          </p:nvPr>
        </p:nvSpPr>
        <p:spPr/>
        <p:txBody>
          <a:bodyPr/>
          <a:lstStyle/>
          <a:p>
            <a:endParaRPr lang="en-US" altLang="en-US"/>
          </a:p>
          <a:p>
            <a:r>
              <a:rPr lang="en-US" altLang="en-US"/>
              <a:t>Uncle Ebenezer might want to bind himself? So how does he do so?</a:t>
            </a:r>
          </a:p>
        </p:txBody>
      </p:sp>
      <p:sp>
        <p:nvSpPr>
          <p:cNvPr id="59395" name="Slide Number Placeholder 3">
            <a:extLst>
              <a:ext uri="{FF2B5EF4-FFF2-40B4-BE49-F238E27FC236}">
                <a16:creationId xmlns:a16="http://schemas.microsoft.com/office/drawing/2014/main" id="{C99C0347-F1D0-3302-186D-6821DD80D7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5022C51-9A44-7741-95D9-9F203764EEB8}"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BBE6ACB7-91AC-BEF0-88F7-95C5F9D42E10}"/>
              </a:ext>
            </a:extLst>
          </p:cNvPr>
          <p:cNvSpPr>
            <a:spLocks noGrp="1" noChangeArrowheads="1"/>
          </p:cNvSpPr>
          <p:nvPr>
            <p:ph type="title"/>
          </p:nvPr>
        </p:nvSpPr>
        <p:spPr/>
        <p:txBody>
          <a:bodyPr/>
          <a:lstStyle/>
          <a:p>
            <a:r>
              <a:rPr lang="en-US" altLang="en-US">
                <a:solidFill>
                  <a:srgbClr val="000000"/>
                </a:solidFill>
              </a:rPr>
              <a:t>What if there</a:t>
            </a:r>
            <a:r>
              <a:rPr lang="ja-JP" altLang="en-US">
                <a:solidFill>
                  <a:srgbClr val="000000"/>
                </a:solidFill>
              </a:rPr>
              <a:t>’</a:t>
            </a:r>
            <a:r>
              <a:rPr lang="en-US" altLang="ja-JP">
                <a:solidFill>
                  <a:srgbClr val="000000"/>
                </a:solidFill>
              </a:rPr>
              <a:t>s no bargain:</a:t>
            </a:r>
            <a:br>
              <a:rPr lang="en-US" altLang="ja-JP">
                <a:solidFill>
                  <a:srgbClr val="000000"/>
                </a:solidFill>
              </a:rPr>
            </a:br>
            <a:r>
              <a:rPr lang="en-US" altLang="ja-JP">
                <a:solidFill>
                  <a:srgbClr val="000000"/>
                </a:solidFill>
              </a:rPr>
              <a:t>Gratuitous Promises</a:t>
            </a:r>
            <a:endParaRPr lang="en-US" altLang="en-US">
              <a:solidFill>
                <a:srgbClr val="000000"/>
              </a:solidFill>
            </a:endParaRPr>
          </a:p>
        </p:txBody>
      </p:sp>
      <p:sp>
        <p:nvSpPr>
          <p:cNvPr id="60418" name="Content Placeholder 2">
            <a:extLst>
              <a:ext uri="{FF2B5EF4-FFF2-40B4-BE49-F238E27FC236}">
                <a16:creationId xmlns:a16="http://schemas.microsoft.com/office/drawing/2014/main" id="{B593AE21-0723-F63D-64F3-0B6E4D769E80}"/>
              </a:ext>
            </a:extLst>
          </p:cNvPr>
          <p:cNvSpPr>
            <a:spLocks noGrp="1" noChangeArrowheads="1"/>
          </p:cNvSpPr>
          <p:nvPr>
            <p:ph idx="1"/>
          </p:nvPr>
        </p:nvSpPr>
        <p:spPr/>
        <p:txBody>
          <a:bodyPr/>
          <a:lstStyle/>
          <a:p>
            <a:pPr>
              <a:buFont typeface="Wingdings" pitchFamily="2" charset="2"/>
              <a:buChar char="o"/>
            </a:pPr>
            <a:endParaRPr lang="en-US" altLang="en-US"/>
          </a:p>
          <a:p>
            <a:pPr>
              <a:buFont typeface="Wingdings" pitchFamily="2" charset="2"/>
              <a:buChar char="o"/>
            </a:pPr>
            <a:r>
              <a:rPr lang="en-US" altLang="en-US">
                <a:solidFill>
                  <a:srgbClr val="C00000"/>
                </a:solidFill>
              </a:rPr>
              <a:t>Actual gifts (as opposed to promises) are effective if:</a:t>
            </a:r>
          </a:p>
          <a:p>
            <a:pPr lvl="2">
              <a:buFont typeface="Wingdings" pitchFamily="2" charset="2"/>
              <a:buChar char="o"/>
            </a:pPr>
            <a:r>
              <a:rPr lang="en-US" altLang="en-US" sz="2800"/>
              <a:t>Donative intent (animus donandi), and</a:t>
            </a:r>
          </a:p>
          <a:p>
            <a:pPr lvl="2">
              <a:buFont typeface="Wingdings" pitchFamily="2" charset="2"/>
              <a:buChar char="o"/>
            </a:pPr>
            <a:r>
              <a:rPr lang="en-US" altLang="en-US" sz="2800"/>
              <a:t>Delivery by donor, and</a:t>
            </a:r>
          </a:p>
          <a:p>
            <a:pPr lvl="2">
              <a:buFont typeface="Wingdings" pitchFamily="2" charset="2"/>
              <a:buChar char="o"/>
            </a:pPr>
            <a:r>
              <a:rPr lang="en-US" altLang="en-US" sz="2800"/>
              <a:t>Acceptance by donee</a:t>
            </a:r>
          </a:p>
        </p:txBody>
      </p:sp>
      <p:sp>
        <p:nvSpPr>
          <p:cNvPr id="60419" name="Slide Number Placeholder 3">
            <a:extLst>
              <a:ext uri="{FF2B5EF4-FFF2-40B4-BE49-F238E27FC236}">
                <a16:creationId xmlns:a16="http://schemas.microsoft.com/office/drawing/2014/main" id="{C67E1FE0-A3FB-5B4D-E5E8-10502C4EAD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7B0D57C-AA49-CB4B-921B-9F654DEBF031}"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95CBDAD-9A82-64FF-72B9-BC93C7574ADB}"/>
              </a:ext>
            </a:extLst>
          </p:cNvPr>
          <p:cNvSpPr>
            <a:spLocks noGrp="1" noChangeArrowheads="1"/>
          </p:cNvSpPr>
          <p:nvPr>
            <p:ph type="title"/>
          </p:nvPr>
        </p:nvSpPr>
        <p:spPr/>
        <p:txBody>
          <a:bodyPr/>
          <a:lstStyle/>
          <a:p>
            <a:r>
              <a:rPr lang="en-US" altLang="en-US">
                <a:solidFill>
                  <a:schemeClr val="tx1"/>
                </a:solidFill>
              </a:rPr>
              <a:t>What if there</a:t>
            </a:r>
            <a:r>
              <a:rPr lang="ja-JP" altLang="en-US">
                <a:solidFill>
                  <a:schemeClr val="tx1"/>
                </a:solidFill>
              </a:rPr>
              <a:t>’</a:t>
            </a:r>
            <a:r>
              <a:rPr lang="en-US" altLang="ja-JP">
                <a:solidFill>
                  <a:schemeClr val="tx1"/>
                </a:solidFill>
              </a:rPr>
              <a:t>s no bargain:</a:t>
            </a:r>
            <a:br>
              <a:rPr lang="en-US" altLang="ja-JP">
                <a:solidFill>
                  <a:schemeClr val="tx1"/>
                </a:solidFill>
              </a:rPr>
            </a:br>
            <a:r>
              <a:rPr lang="en-US" altLang="ja-JP">
                <a:solidFill>
                  <a:schemeClr val="tx1"/>
                </a:solidFill>
              </a:rPr>
              <a:t>Gratuitous Promises</a:t>
            </a:r>
            <a:endParaRPr lang="en-US" altLang="en-US">
              <a:solidFill>
                <a:schemeClr val="tx1"/>
              </a:solidFill>
            </a:endParaRPr>
          </a:p>
        </p:txBody>
      </p:sp>
      <p:sp>
        <p:nvSpPr>
          <p:cNvPr id="61442" name="Content Placeholder 2">
            <a:extLst>
              <a:ext uri="{FF2B5EF4-FFF2-40B4-BE49-F238E27FC236}">
                <a16:creationId xmlns:a16="http://schemas.microsoft.com/office/drawing/2014/main" id="{56C9099A-2D4F-47BB-7D90-ECF36A73C53C}"/>
              </a:ext>
            </a:extLst>
          </p:cNvPr>
          <p:cNvSpPr>
            <a:spLocks noGrp="1" noChangeArrowheads="1"/>
          </p:cNvSpPr>
          <p:nvPr>
            <p:ph idx="1"/>
          </p:nvPr>
        </p:nvSpPr>
        <p:spPr/>
        <p:txBody>
          <a:bodyPr/>
          <a:lstStyle/>
          <a:p>
            <a:endParaRPr lang="en-US" altLang="en-US">
              <a:solidFill>
                <a:srgbClr val="B90000"/>
              </a:solidFill>
            </a:endParaRPr>
          </a:p>
          <a:p>
            <a:r>
              <a:rPr lang="en-US" altLang="en-US">
                <a:solidFill>
                  <a:srgbClr val="B90000"/>
                </a:solidFill>
              </a:rPr>
              <a:t>What constitutes delivery by donor?</a:t>
            </a:r>
          </a:p>
          <a:p>
            <a:pPr lvl="2"/>
            <a:r>
              <a:rPr lang="en-US" altLang="en-US"/>
              <a:t>Actual delivery of gift</a:t>
            </a:r>
          </a:p>
          <a:p>
            <a:pPr lvl="2"/>
            <a:r>
              <a:rPr lang="en-US" altLang="en-US"/>
              <a:t>Constructive delivery (e.g. key to car or house)</a:t>
            </a:r>
          </a:p>
          <a:p>
            <a:pPr lvl="2"/>
            <a:r>
              <a:rPr lang="en-US" altLang="en-US"/>
              <a:t>Deed of gift </a:t>
            </a:r>
          </a:p>
          <a:p>
            <a:pPr lvl="2">
              <a:buFont typeface="Wingdings" pitchFamily="2" charset="2"/>
              <a:buNone/>
            </a:pPr>
            <a:endParaRPr lang="en-US" altLang="en-US"/>
          </a:p>
        </p:txBody>
      </p:sp>
      <p:sp>
        <p:nvSpPr>
          <p:cNvPr id="61443" name="Slide Number Placeholder 3">
            <a:extLst>
              <a:ext uri="{FF2B5EF4-FFF2-40B4-BE49-F238E27FC236}">
                <a16:creationId xmlns:a16="http://schemas.microsoft.com/office/drawing/2014/main" id="{F2218B4F-A38C-DF3B-80B0-EFC4195D71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AA84C6C-887C-C243-9AFA-87020BABCD4E}"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4A56841C-5589-32B2-0257-AF524E563509}"/>
              </a:ext>
            </a:extLst>
          </p:cNvPr>
          <p:cNvSpPr>
            <a:spLocks noGrp="1" noChangeArrowheads="1"/>
          </p:cNvSpPr>
          <p:nvPr>
            <p:ph type="title"/>
          </p:nvPr>
        </p:nvSpPr>
        <p:spPr/>
        <p:txBody>
          <a:bodyPr/>
          <a:lstStyle/>
          <a:p>
            <a:r>
              <a:rPr lang="en-US" altLang="en-US">
                <a:solidFill>
                  <a:srgbClr val="C00000"/>
                </a:solidFill>
              </a:rPr>
              <a:t>Gratuitous Promises and</a:t>
            </a:r>
            <a:br>
              <a:rPr lang="en-US" altLang="en-US">
                <a:solidFill>
                  <a:srgbClr val="C00000"/>
                </a:solidFill>
              </a:rPr>
            </a:br>
            <a:r>
              <a:rPr lang="en-US" altLang="en-US">
                <a:solidFill>
                  <a:srgbClr val="C00000"/>
                </a:solidFill>
              </a:rPr>
              <a:t>Contracts under seal</a:t>
            </a:r>
          </a:p>
        </p:txBody>
      </p:sp>
      <p:pic>
        <p:nvPicPr>
          <p:cNvPr id="62466" name="Content Placeholder 4">
            <a:extLst>
              <a:ext uri="{FF2B5EF4-FFF2-40B4-BE49-F238E27FC236}">
                <a16:creationId xmlns:a16="http://schemas.microsoft.com/office/drawing/2014/main" id="{E182D131-9BEF-06EC-DDB2-D6CFEAE073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150" y="1600200"/>
            <a:ext cx="5219700" cy="4525963"/>
          </a:xfrm>
        </p:spPr>
      </p:pic>
      <p:sp>
        <p:nvSpPr>
          <p:cNvPr id="62467" name="Slide Number Placeholder 3">
            <a:extLst>
              <a:ext uri="{FF2B5EF4-FFF2-40B4-BE49-F238E27FC236}">
                <a16:creationId xmlns:a16="http://schemas.microsoft.com/office/drawing/2014/main" id="{BEF949BC-8C07-1D86-DF1F-1D4A68894D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76D55E2-6136-604A-89B9-2683DC413F5C}"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pic>
        <p:nvPicPr>
          <p:cNvPr id="62468" name="Picture 6">
            <a:extLst>
              <a:ext uri="{FF2B5EF4-FFF2-40B4-BE49-F238E27FC236}">
                <a16:creationId xmlns:a16="http://schemas.microsoft.com/office/drawing/2014/main" id="{15B972F1-964E-0F7C-8A8F-7576000A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388FFE5D-20F8-E295-6407-9A9FDE1BBF06}"/>
              </a:ext>
            </a:extLst>
          </p:cNvPr>
          <p:cNvSpPr>
            <a:spLocks noGrp="1" noChangeArrowheads="1"/>
          </p:cNvSpPr>
          <p:nvPr>
            <p:ph type="title"/>
          </p:nvPr>
        </p:nvSpPr>
        <p:spPr/>
        <p:txBody>
          <a:bodyPr/>
          <a:lstStyle/>
          <a:p>
            <a:r>
              <a:rPr lang="en-US" altLang="en-US">
                <a:solidFill>
                  <a:srgbClr val="000000"/>
                </a:solidFill>
              </a:rPr>
              <a:t>The seal</a:t>
            </a:r>
          </a:p>
        </p:txBody>
      </p:sp>
      <p:sp>
        <p:nvSpPr>
          <p:cNvPr id="63490" name="Content Placeholder 5">
            <a:extLst>
              <a:ext uri="{FF2B5EF4-FFF2-40B4-BE49-F238E27FC236}">
                <a16:creationId xmlns:a16="http://schemas.microsoft.com/office/drawing/2014/main" id="{E9894744-FAAA-BE94-3CBB-2F7C5C5C868A}"/>
              </a:ext>
            </a:extLst>
          </p:cNvPr>
          <p:cNvSpPr>
            <a:spLocks noGrp="1" noChangeArrowheads="1"/>
          </p:cNvSpPr>
          <p:nvPr>
            <p:ph idx="1"/>
          </p:nvPr>
        </p:nvSpPr>
        <p:spPr/>
        <p:txBody>
          <a:bodyPr/>
          <a:lstStyle/>
          <a:p>
            <a:endParaRPr lang="en-US" altLang="en-US"/>
          </a:p>
          <a:p>
            <a:r>
              <a:rPr lang="en-US" altLang="en-US"/>
              <a:t>Definition: Restatement § 96:  </a:t>
            </a:r>
            <a:r>
              <a:rPr lang="en-US" altLang="en-US">
                <a:solidFill>
                  <a:srgbClr val="B90000"/>
                </a:solidFill>
              </a:rPr>
              <a:t>“a manifestation in tangible and conventional form”</a:t>
            </a:r>
            <a:endParaRPr lang="en-US" altLang="ja-JP">
              <a:solidFill>
                <a:srgbClr val="B90000"/>
              </a:solidFill>
            </a:endParaRPr>
          </a:p>
          <a:p>
            <a:endParaRPr lang="en-US" altLang="en-US"/>
          </a:p>
          <a:p>
            <a:r>
              <a:rPr lang="en-US" altLang="en-US"/>
              <a:t>Effect of seal: Restatement § 95(1)(a): </a:t>
            </a:r>
            <a:r>
              <a:rPr lang="en-US" altLang="en-US">
                <a:solidFill>
                  <a:srgbClr val="B90000"/>
                </a:solidFill>
              </a:rPr>
              <a:t>“binding without consideration if it is in writing and sealed”</a:t>
            </a:r>
          </a:p>
        </p:txBody>
      </p:sp>
      <p:sp>
        <p:nvSpPr>
          <p:cNvPr id="63491" name="Slide Number Placeholder 3">
            <a:extLst>
              <a:ext uri="{FF2B5EF4-FFF2-40B4-BE49-F238E27FC236}">
                <a16:creationId xmlns:a16="http://schemas.microsoft.com/office/drawing/2014/main" id="{95FC9D2A-4098-5C97-B5FD-2D9372823E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E08DE6-0706-904B-B1FD-73850ECB064E}"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0865C4F-967A-E0DA-9C39-ADAF443A6094}"/>
              </a:ext>
            </a:extLst>
          </p:cNvPr>
          <p:cNvSpPr>
            <a:spLocks noGrp="1" noChangeArrowheads="1"/>
          </p:cNvSpPr>
          <p:nvPr>
            <p:ph type="title"/>
          </p:nvPr>
        </p:nvSpPr>
        <p:spPr/>
        <p:txBody>
          <a:bodyPr/>
          <a:lstStyle/>
          <a:p>
            <a:r>
              <a:rPr lang="en-US" altLang="en-US">
                <a:solidFill>
                  <a:srgbClr val="B90000"/>
                </a:solidFill>
              </a:rPr>
              <a:t>Can one  bargain out of merchantability?</a:t>
            </a:r>
          </a:p>
        </p:txBody>
      </p:sp>
      <p:sp>
        <p:nvSpPr>
          <p:cNvPr id="19458" name="Content Placeholder 2">
            <a:extLst>
              <a:ext uri="{FF2B5EF4-FFF2-40B4-BE49-F238E27FC236}">
                <a16:creationId xmlns:a16="http://schemas.microsoft.com/office/drawing/2014/main" id="{15904286-2E1A-DEB2-78C9-793C9652287F}"/>
              </a:ext>
            </a:extLst>
          </p:cNvPr>
          <p:cNvSpPr>
            <a:spLocks noGrp="1" noChangeArrowheads="1"/>
          </p:cNvSpPr>
          <p:nvPr>
            <p:ph idx="1"/>
          </p:nvPr>
        </p:nvSpPr>
        <p:spPr/>
        <p:txBody>
          <a:bodyPr/>
          <a:lstStyle/>
          <a:p>
            <a:endParaRPr lang="en-US" altLang="en-US"/>
          </a:p>
          <a:p>
            <a:r>
              <a:rPr lang="en-US" altLang="en-US" sz="2800"/>
              <a:t>§ 2-314 (1). </a:t>
            </a:r>
            <a:r>
              <a:rPr lang="en-US" altLang="en-US" sz="2800">
                <a:solidFill>
                  <a:srgbClr val="C00000"/>
                </a:solidFill>
              </a:rPr>
              <a:t>Unless excluded or modified</a:t>
            </a:r>
            <a:r>
              <a:rPr lang="en-US" altLang="en-US" sz="2800"/>
              <a:t>, a warranty that the goods shall be merchantable is implied in a contract for their sale if the seller is a merchant with respect to goods of that kind. </a:t>
            </a:r>
          </a:p>
        </p:txBody>
      </p:sp>
      <p:sp>
        <p:nvSpPr>
          <p:cNvPr id="19459" name="Slide Number Placeholder 3">
            <a:extLst>
              <a:ext uri="{FF2B5EF4-FFF2-40B4-BE49-F238E27FC236}">
                <a16:creationId xmlns:a16="http://schemas.microsoft.com/office/drawing/2014/main" id="{9A21BC80-4586-458F-297E-5129475194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33F1896-5F93-974E-8AD3-706AA0759978}"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BC213F58-D677-4B71-DEFA-72C8D5135559}"/>
              </a:ext>
            </a:extLst>
          </p:cNvPr>
          <p:cNvSpPr>
            <a:spLocks noGrp="1" noChangeArrowheads="1"/>
          </p:cNvSpPr>
          <p:nvPr>
            <p:ph type="title"/>
          </p:nvPr>
        </p:nvSpPr>
        <p:spPr/>
        <p:txBody>
          <a:bodyPr/>
          <a:lstStyle/>
          <a:p>
            <a:r>
              <a:rPr lang="en-US" altLang="en-US">
                <a:solidFill>
                  <a:srgbClr val="B90000"/>
                </a:solidFill>
              </a:rPr>
              <a:t>The decay of formality</a:t>
            </a:r>
          </a:p>
        </p:txBody>
      </p:sp>
      <p:pic>
        <p:nvPicPr>
          <p:cNvPr id="64514" name="Content Placeholder 1">
            <a:extLst>
              <a:ext uri="{FF2B5EF4-FFF2-40B4-BE49-F238E27FC236}">
                <a16:creationId xmlns:a16="http://schemas.microsoft.com/office/drawing/2014/main" id="{B0A22B97-A317-C62E-902E-5BACDD88B5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08300" y="2700338"/>
            <a:ext cx="3327400" cy="2324100"/>
          </a:xfrm>
        </p:spPr>
      </p:pic>
      <p:sp>
        <p:nvSpPr>
          <p:cNvPr id="64515" name="Slide Number Placeholder 3">
            <a:extLst>
              <a:ext uri="{FF2B5EF4-FFF2-40B4-BE49-F238E27FC236}">
                <a16:creationId xmlns:a16="http://schemas.microsoft.com/office/drawing/2014/main" id="{3F896C02-1CD7-5266-263B-B95CC1734D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1B033D1-A807-714C-9902-14CC2F0B57CB}"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9278759E-FE89-C159-3419-74967CFA72CE}"/>
              </a:ext>
            </a:extLst>
          </p:cNvPr>
          <p:cNvSpPr>
            <a:spLocks noGrp="1" noChangeArrowheads="1"/>
          </p:cNvSpPr>
          <p:nvPr>
            <p:ph type="title"/>
          </p:nvPr>
        </p:nvSpPr>
        <p:spPr/>
        <p:txBody>
          <a:bodyPr/>
          <a:lstStyle/>
          <a:p>
            <a:r>
              <a:rPr lang="en-US" altLang="en-US">
                <a:solidFill>
                  <a:srgbClr val="B90000"/>
                </a:solidFill>
              </a:rPr>
              <a:t>Abolition of seals</a:t>
            </a:r>
          </a:p>
        </p:txBody>
      </p:sp>
      <p:sp>
        <p:nvSpPr>
          <p:cNvPr id="65538" name="Content Placeholder 2">
            <a:extLst>
              <a:ext uri="{FF2B5EF4-FFF2-40B4-BE49-F238E27FC236}">
                <a16:creationId xmlns:a16="http://schemas.microsoft.com/office/drawing/2014/main" id="{A2FE4890-0B06-F432-04B3-E3930F31E647}"/>
              </a:ext>
            </a:extLst>
          </p:cNvPr>
          <p:cNvSpPr>
            <a:spLocks noGrp="1" noChangeArrowheads="1"/>
          </p:cNvSpPr>
          <p:nvPr>
            <p:ph idx="1"/>
          </p:nvPr>
        </p:nvSpPr>
        <p:spPr/>
        <p:txBody>
          <a:bodyPr/>
          <a:lstStyle/>
          <a:p>
            <a:endParaRPr lang="en-US" altLang="en-US"/>
          </a:p>
          <a:p>
            <a:r>
              <a:rPr lang="en-US" altLang="en-US"/>
              <a:t>UCC 2-203</a:t>
            </a:r>
          </a:p>
          <a:p>
            <a:endParaRPr lang="en-US" altLang="en-US"/>
          </a:p>
          <a:p>
            <a:r>
              <a:rPr lang="en-US" altLang="en-US"/>
              <a:t>Abolition in half the states</a:t>
            </a:r>
          </a:p>
        </p:txBody>
      </p:sp>
      <p:sp>
        <p:nvSpPr>
          <p:cNvPr id="65539" name="Slide Number Placeholder 3">
            <a:extLst>
              <a:ext uri="{FF2B5EF4-FFF2-40B4-BE49-F238E27FC236}">
                <a16:creationId xmlns:a16="http://schemas.microsoft.com/office/drawing/2014/main" id="{A8974E4D-0B77-2050-AB3A-2E4E8F3218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BDED744-188D-3F4D-B3E1-91029606DE2C}"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B1B7-6F5B-44F1-74F5-60CD98CD7B5A}"/>
              </a:ext>
            </a:extLst>
          </p:cNvPr>
          <p:cNvSpPr>
            <a:spLocks noGrp="1"/>
          </p:cNvSpPr>
          <p:nvPr>
            <p:ph type="title"/>
          </p:nvPr>
        </p:nvSpPr>
        <p:spPr/>
        <p:txBody>
          <a:bodyPr/>
          <a:lstStyle/>
          <a:p>
            <a:pPr>
              <a:defRPr/>
            </a:pPr>
            <a:r>
              <a:rPr lang="en-US" dirty="0">
                <a:solidFill>
                  <a:srgbClr val="C00000"/>
                </a:solidFill>
                <a:ea typeface="+mj-ea"/>
                <a:cs typeface="+mj-cs"/>
              </a:rPr>
              <a:t>Adequacy</a:t>
            </a:r>
          </a:p>
        </p:txBody>
      </p:sp>
      <p:sp>
        <p:nvSpPr>
          <p:cNvPr id="66562" name="Content Placeholder 2">
            <a:extLst>
              <a:ext uri="{FF2B5EF4-FFF2-40B4-BE49-F238E27FC236}">
                <a16:creationId xmlns:a16="http://schemas.microsoft.com/office/drawing/2014/main" id="{85055103-D25C-999B-863E-DA8EC2521B09}"/>
              </a:ext>
            </a:extLst>
          </p:cNvPr>
          <p:cNvSpPr>
            <a:spLocks noGrp="1" noChangeArrowheads="1"/>
          </p:cNvSpPr>
          <p:nvPr>
            <p:ph idx="1"/>
          </p:nvPr>
        </p:nvSpPr>
        <p:spPr/>
        <p:txBody>
          <a:bodyPr/>
          <a:lstStyle/>
          <a:p>
            <a:endParaRPr lang="en-US" altLang="en-US"/>
          </a:p>
          <a:p>
            <a:r>
              <a:rPr lang="en-US" altLang="en-US"/>
              <a:t>Would courts ever look at an imbalance in the value of the respective considerations?</a:t>
            </a:r>
          </a:p>
        </p:txBody>
      </p:sp>
      <p:sp>
        <p:nvSpPr>
          <p:cNvPr id="66563" name="Slide Number Placeholder 3">
            <a:extLst>
              <a:ext uri="{FF2B5EF4-FFF2-40B4-BE49-F238E27FC236}">
                <a16:creationId xmlns:a16="http://schemas.microsoft.com/office/drawing/2014/main" id="{05504FC9-C1FB-501D-F0F2-EF78D5843B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46C92CF-7535-434F-B815-29783FAB1D66}"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a:extLst>
              <a:ext uri="{FF2B5EF4-FFF2-40B4-BE49-F238E27FC236}">
                <a16:creationId xmlns:a16="http://schemas.microsoft.com/office/drawing/2014/main" id="{3646D1EF-BF84-C078-9776-F73E8C7ABAA3}"/>
              </a:ext>
            </a:extLst>
          </p:cNvPr>
          <p:cNvSpPr>
            <a:spLocks noGrp="1" noChangeArrowheads="1"/>
          </p:cNvSpPr>
          <p:nvPr>
            <p:ph type="sldNum" sz="quarter" idx="11"/>
          </p:nvPr>
        </p:nvSpPr>
        <p:spPr>
          <a:xfrm>
            <a:off x="1600200" y="6096000"/>
            <a:ext cx="5562600" cy="476250"/>
          </a:xfrm>
          <a:prstGeom prst="actionButtonBackPrevious">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a:spcBef>
                <a:spcPct val="0"/>
              </a:spcBef>
              <a:buFontTx/>
              <a:buNone/>
            </a:pPr>
            <a:fld id="{E64A2F0A-9F7D-F447-933A-F5F7D356704C}" type="slidenum">
              <a:rPr lang="en-US" altLang="en-US" sz="1200" smtClean="0">
                <a:latin typeface="Verdana" panose="020B0604030504040204" pitchFamily="34" charset="0"/>
              </a:rPr>
              <a:pPr algn="l">
                <a:spcBef>
                  <a:spcPct val="0"/>
                </a:spcBef>
                <a:buFontTx/>
                <a:buNone/>
              </a:pPr>
              <a:t>43</a:t>
            </a:fld>
            <a:endParaRPr lang="en-US" altLang="en-US" sz="1200">
              <a:latin typeface="Verdana" panose="020B0604030504040204" pitchFamily="34" charset="0"/>
            </a:endParaRPr>
          </a:p>
        </p:txBody>
      </p:sp>
      <p:sp>
        <p:nvSpPr>
          <p:cNvPr id="54275" name="Rectangle 2">
            <a:extLst>
              <a:ext uri="{FF2B5EF4-FFF2-40B4-BE49-F238E27FC236}">
                <a16:creationId xmlns:a16="http://schemas.microsoft.com/office/drawing/2014/main" id="{9B2A1B33-9872-DC7D-BB42-1CC3C4749E97}"/>
              </a:ext>
            </a:extLst>
          </p:cNvPr>
          <p:cNvSpPr>
            <a:spLocks noGrp="1" noChangeArrowheads="1"/>
          </p:cNvSpPr>
          <p:nvPr>
            <p:ph type="title"/>
          </p:nvPr>
        </p:nvSpPr>
        <p:spPr>
          <a:xfrm>
            <a:off x="446088" y="381000"/>
            <a:ext cx="8569325" cy="1219200"/>
          </a:xfrm>
        </p:spPr>
        <p:txBody>
          <a:bodyPr/>
          <a:lstStyle/>
          <a:p>
            <a:pPr>
              <a:defRPr/>
            </a:pPr>
            <a:r>
              <a:rPr lang="en-US" dirty="0">
                <a:solidFill>
                  <a:srgbClr val="B90000"/>
                </a:solidFill>
                <a:ea typeface="+mj-ea"/>
                <a:cs typeface="+mj-cs"/>
              </a:rPr>
              <a:t>Aristotle on Corrective Justice</a:t>
            </a:r>
            <a:br>
              <a:rPr lang="en-US" dirty="0">
                <a:solidFill>
                  <a:srgbClr val="B90000"/>
                </a:solidFill>
                <a:ea typeface="+mj-ea"/>
                <a:cs typeface="+mj-cs"/>
              </a:rPr>
            </a:br>
            <a:endParaRPr lang="en-US" sz="2800" dirty="0">
              <a:solidFill>
                <a:srgbClr val="B90000"/>
              </a:solidFill>
              <a:ea typeface="+mj-ea"/>
              <a:cs typeface="+mj-cs"/>
            </a:endParaRPr>
          </a:p>
        </p:txBody>
      </p:sp>
      <p:sp>
        <p:nvSpPr>
          <p:cNvPr id="67587" name="Rectangle 3">
            <a:extLst>
              <a:ext uri="{FF2B5EF4-FFF2-40B4-BE49-F238E27FC236}">
                <a16:creationId xmlns:a16="http://schemas.microsoft.com/office/drawing/2014/main" id="{F0EFBEE2-AA56-D1F9-45E8-5B0829109502}"/>
              </a:ext>
            </a:extLst>
          </p:cNvPr>
          <p:cNvSpPr>
            <a:spLocks noGrp="1" noChangeArrowheads="1"/>
          </p:cNvSpPr>
          <p:nvPr>
            <p:ph type="body" idx="1"/>
          </p:nvPr>
        </p:nvSpPr>
        <p:spPr/>
        <p:txBody>
          <a:bodyPr/>
          <a:lstStyle/>
          <a:p>
            <a:endParaRPr lang="en-US" altLang="en-US" sz="2400"/>
          </a:p>
          <a:p>
            <a:r>
              <a:rPr lang="en-US" altLang="en-US" sz="2000"/>
              <a:t>These names, both loss and gain, have come from </a:t>
            </a:r>
            <a:r>
              <a:rPr lang="en-US" altLang="en-US" sz="2000">
                <a:solidFill>
                  <a:srgbClr val="2D2D8A"/>
                </a:solidFill>
              </a:rPr>
              <a:t>voluntary exchange</a:t>
            </a:r>
            <a:r>
              <a:rPr lang="en-US" altLang="en-US" sz="2000"/>
              <a:t>; </a:t>
            </a:r>
            <a:r>
              <a:rPr lang="en-US" altLang="en-US" sz="2000">
                <a:solidFill>
                  <a:srgbClr val="000000"/>
                </a:solidFill>
              </a:rPr>
              <a:t>for to have more than one's own is called gaining, </a:t>
            </a:r>
            <a:r>
              <a:rPr lang="en-US" altLang="en-US" sz="2000"/>
              <a:t>and to have less than one's original share is called losing, e.g. in buying and selling and in all other matters in which the law has left people free to make their own terms; but </a:t>
            </a:r>
            <a:r>
              <a:rPr lang="en-US" altLang="en-US" sz="2000">
                <a:solidFill>
                  <a:srgbClr val="C00000"/>
                </a:solidFill>
              </a:rPr>
              <a:t>when they get neither more nor less but just what belongs to themselves, they say that they have their own and that they neither lose nor gain. </a:t>
            </a:r>
          </a:p>
          <a:p>
            <a:endParaRPr lang="en-US" altLang="en-US" sz="2000">
              <a:solidFill>
                <a:srgbClr val="FF0000"/>
              </a:solidFill>
            </a:endParaRPr>
          </a:p>
          <a:p>
            <a:r>
              <a:rPr lang="en-US" altLang="en-US" sz="2000">
                <a:solidFill>
                  <a:schemeClr val="tx2"/>
                </a:solidFill>
              </a:rPr>
              <a:t>Therefore the just is intermediate between a sort of gain and a sort of loss</a:t>
            </a:r>
            <a:r>
              <a:rPr lang="en-US" altLang="en-US" sz="2000"/>
              <a:t>, viz. those which are involuntary; it consists </a:t>
            </a:r>
            <a:r>
              <a:rPr lang="en-US" altLang="en-US" sz="2000">
                <a:solidFill>
                  <a:srgbClr val="C00000"/>
                </a:solidFill>
              </a:rPr>
              <a:t>in having an equal amount before and after the transaction.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113AE8D2-D47E-2B3C-0082-3A9D7867A027}"/>
              </a:ext>
            </a:extLst>
          </p:cNvPr>
          <p:cNvSpPr>
            <a:spLocks noGrp="1" noChangeArrowheads="1"/>
          </p:cNvSpPr>
          <p:nvPr>
            <p:ph type="title"/>
          </p:nvPr>
        </p:nvSpPr>
        <p:spPr/>
        <p:txBody>
          <a:bodyPr/>
          <a:lstStyle/>
          <a:p>
            <a:r>
              <a:rPr lang="en-US" altLang="en-US"/>
              <a:t>Hamer v. Sidway at 43</a:t>
            </a:r>
          </a:p>
        </p:txBody>
      </p:sp>
      <p:sp>
        <p:nvSpPr>
          <p:cNvPr id="69634" name="Content Placeholder 2">
            <a:extLst>
              <a:ext uri="{FF2B5EF4-FFF2-40B4-BE49-F238E27FC236}">
                <a16:creationId xmlns:a16="http://schemas.microsoft.com/office/drawing/2014/main" id="{EE55FD3D-3808-9247-D9EE-FE687EDD123A}"/>
              </a:ext>
            </a:extLst>
          </p:cNvPr>
          <p:cNvSpPr>
            <a:spLocks noGrp="1" noChangeArrowheads="1"/>
          </p:cNvSpPr>
          <p:nvPr>
            <p:ph idx="1"/>
          </p:nvPr>
        </p:nvSpPr>
        <p:spPr/>
        <p:txBody>
          <a:bodyPr/>
          <a:lstStyle/>
          <a:p>
            <a:r>
              <a:rPr lang="en-US" altLang="en-US">
                <a:solidFill>
                  <a:srgbClr val="000000"/>
                </a:solidFill>
              </a:rPr>
              <a:t>Restatement 71(3)(b). The performance may consist of … a forbearance</a:t>
            </a:r>
          </a:p>
          <a:p>
            <a:pPr lvl="1"/>
            <a:r>
              <a:rPr lang="en-US" altLang="en-US">
                <a:solidFill>
                  <a:srgbClr val="B90000"/>
                </a:solidFill>
              </a:rPr>
              <a:t>“Courts will not ask whether the thing which forms the consideration does in fact benefit the promisee or the third party, or is of any substantial value to anyone” Currie v. Misa, L.R. 10 Ex. 153 (1875)</a:t>
            </a:r>
          </a:p>
        </p:txBody>
      </p:sp>
      <p:sp>
        <p:nvSpPr>
          <p:cNvPr id="69635" name="Slide Number Placeholder 3">
            <a:extLst>
              <a:ext uri="{FF2B5EF4-FFF2-40B4-BE49-F238E27FC236}">
                <a16:creationId xmlns:a16="http://schemas.microsoft.com/office/drawing/2014/main" id="{E3D4018A-8E73-7F79-0ACD-58DFA28F4B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EA66C6F-CAFE-694E-9A33-B1A792748242}"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BE72-92A6-EF27-9AE1-F5935DEC4490}"/>
              </a:ext>
            </a:extLst>
          </p:cNvPr>
          <p:cNvSpPr>
            <a:spLocks noGrp="1"/>
          </p:cNvSpPr>
          <p:nvPr>
            <p:ph type="title"/>
          </p:nvPr>
        </p:nvSpPr>
        <p:spPr/>
        <p:txBody>
          <a:bodyPr/>
          <a:lstStyle/>
          <a:p>
            <a:pPr>
              <a:defRPr/>
            </a:pPr>
            <a:r>
              <a:rPr lang="en-US" dirty="0">
                <a:solidFill>
                  <a:srgbClr val="000000"/>
                </a:solidFill>
                <a:ea typeface="+mj-ea"/>
                <a:cs typeface="+mj-cs"/>
              </a:rPr>
              <a:t>Adequacy</a:t>
            </a:r>
          </a:p>
        </p:txBody>
      </p:sp>
      <p:sp>
        <p:nvSpPr>
          <p:cNvPr id="70658" name="Content Placeholder 2">
            <a:extLst>
              <a:ext uri="{FF2B5EF4-FFF2-40B4-BE49-F238E27FC236}">
                <a16:creationId xmlns:a16="http://schemas.microsoft.com/office/drawing/2014/main" id="{EE62E2A4-4859-C710-F20B-EAA8F48024AF}"/>
              </a:ext>
            </a:extLst>
          </p:cNvPr>
          <p:cNvSpPr>
            <a:spLocks noGrp="1" noChangeArrowheads="1"/>
          </p:cNvSpPr>
          <p:nvPr>
            <p:ph idx="1"/>
          </p:nvPr>
        </p:nvSpPr>
        <p:spPr>
          <a:xfrm>
            <a:off x="533400" y="1524000"/>
            <a:ext cx="8077200" cy="4648200"/>
          </a:xfrm>
        </p:spPr>
        <p:txBody>
          <a:bodyPr/>
          <a:lstStyle/>
          <a:p>
            <a:pPr marL="0" indent="0">
              <a:buFont typeface="Wingdings" pitchFamily="2" charset="2"/>
              <a:buNone/>
            </a:pPr>
            <a:endParaRPr lang="en-US" altLang="en-US" sz="2800"/>
          </a:p>
          <a:p>
            <a:pPr marL="0" indent="0"/>
            <a:r>
              <a:rPr lang="en-US" altLang="en-US" sz="2800">
                <a:solidFill>
                  <a:srgbClr val="000000"/>
                </a:solidFill>
              </a:rPr>
              <a:t> Restatement § 79. ADEQUACY OF CONSIDERATION. </a:t>
            </a:r>
            <a:r>
              <a:rPr lang="en-US" altLang="en-US" sz="2800"/>
              <a:t>If the requirement of consideration is met, there is </a:t>
            </a:r>
            <a:r>
              <a:rPr lang="en-US" altLang="en-US" sz="2800">
                <a:solidFill>
                  <a:srgbClr val="B90000"/>
                </a:solidFill>
              </a:rPr>
              <a:t>no additional requirement of </a:t>
            </a:r>
          </a:p>
          <a:p>
            <a:pPr lvl="1"/>
            <a:r>
              <a:rPr lang="en-US" altLang="en-US"/>
              <a:t>(a) a gain, advantage, or benefit to the promisor or a loss, disadvantage, or detriment to the promisee; or</a:t>
            </a:r>
          </a:p>
          <a:p>
            <a:pPr lvl="1"/>
            <a:r>
              <a:rPr lang="en-US" altLang="en-US"/>
              <a:t>(b) </a:t>
            </a:r>
            <a:r>
              <a:rPr lang="en-US" altLang="en-US">
                <a:solidFill>
                  <a:srgbClr val="B90000"/>
                </a:solidFill>
              </a:rPr>
              <a:t>equivalence in the values exchanged</a:t>
            </a:r>
          </a:p>
          <a:p>
            <a:pPr lvl="1"/>
            <a:endParaRPr lang="en-US" altLang="en-US">
              <a:solidFill>
                <a:srgbClr val="B90000"/>
              </a:solidFill>
            </a:endParaRPr>
          </a:p>
        </p:txBody>
      </p:sp>
      <p:sp>
        <p:nvSpPr>
          <p:cNvPr id="70659" name="Slide Number Placeholder 3">
            <a:extLst>
              <a:ext uri="{FF2B5EF4-FFF2-40B4-BE49-F238E27FC236}">
                <a16:creationId xmlns:a16="http://schemas.microsoft.com/office/drawing/2014/main" id="{724D5B26-75D8-2A44-3E3E-93346AC2FE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12E00F9-8697-5442-B904-A04BB76CBD7C}"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164B-9DA9-89A4-A9EF-5A57E8F185B9}"/>
              </a:ext>
            </a:extLst>
          </p:cNvPr>
          <p:cNvSpPr>
            <a:spLocks noGrp="1"/>
          </p:cNvSpPr>
          <p:nvPr>
            <p:ph type="title"/>
          </p:nvPr>
        </p:nvSpPr>
        <p:spPr/>
        <p:txBody>
          <a:bodyPr/>
          <a:lstStyle/>
          <a:p>
            <a:pPr>
              <a:defRPr/>
            </a:pPr>
            <a:r>
              <a:rPr lang="en-US" dirty="0">
                <a:solidFill>
                  <a:srgbClr val="C00000"/>
                </a:solidFill>
                <a:ea typeface="+mj-ea"/>
                <a:cs typeface="+mj-cs"/>
              </a:rPr>
              <a:t>Wolford v. Powers 145</a:t>
            </a:r>
          </a:p>
        </p:txBody>
      </p:sp>
      <p:sp>
        <p:nvSpPr>
          <p:cNvPr id="71682" name="Content Placeholder 2">
            <a:extLst>
              <a:ext uri="{FF2B5EF4-FFF2-40B4-BE49-F238E27FC236}">
                <a16:creationId xmlns:a16="http://schemas.microsoft.com/office/drawing/2014/main" id="{FD5C78A8-142B-8398-456A-FBE5A88A586A}"/>
              </a:ext>
            </a:extLst>
          </p:cNvPr>
          <p:cNvSpPr>
            <a:spLocks noGrp="1" noChangeArrowheads="1"/>
          </p:cNvSpPr>
          <p:nvPr>
            <p:ph idx="1"/>
          </p:nvPr>
        </p:nvSpPr>
        <p:spPr/>
        <p:txBody>
          <a:bodyPr/>
          <a:lstStyle/>
          <a:p>
            <a:endParaRPr lang="en-US" altLang="en-US"/>
          </a:p>
          <a:p>
            <a:r>
              <a:rPr lang="en-US" altLang="en-US"/>
              <a:t>What was the consideration from the Wolfords?</a:t>
            </a:r>
          </a:p>
          <a:p>
            <a:endParaRPr lang="en-US" altLang="en-US"/>
          </a:p>
          <a:p>
            <a:r>
              <a:rPr lang="en-US" altLang="en-US"/>
              <a:t>Did anything change when Lehman executed a note?</a:t>
            </a:r>
          </a:p>
        </p:txBody>
      </p:sp>
      <p:sp>
        <p:nvSpPr>
          <p:cNvPr id="71683" name="Slide Number Placeholder 3">
            <a:extLst>
              <a:ext uri="{FF2B5EF4-FFF2-40B4-BE49-F238E27FC236}">
                <a16:creationId xmlns:a16="http://schemas.microsoft.com/office/drawing/2014/main" id="{CC272C49-2459-9218-A5FD-96B2A6F603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23CBC4F-0AF8-BC48-87B5-15B5D9DCC2A0}"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531D206A-70DD-31E7-87EA-FE27D76F30BD}"/>
              </a:ext>
            </a:extLst>
          </p:cNvPr>
          <p:cNvSpPr>
            <a:spLocks noGrp="1" noChangeArrowheads="1"/>
          </p:cNvSpPr>
          <p:nvPr>
            <p:ph type="title"/>
          </p:nvPr>
        </p:nvSpPr>
        <p:spPr/>
        <p:txBody>
          <a:bodyPr/>
          <a:lstStyle/>
          <a:p>
            <a:r>
              <a:rPr lang="en-US" altLang="en-US">
                <a:solidFill>
                  <a:srgbClr val="B90000"/>
                </a:solidFill>
              </a:rPr>
              <a:t>“Be it ever so small”</a:t>
            </a:r>
            <a:br>
              <a:rPr lang="en-US" altLang="en-US">
                <a:solidFill>
                  <a:srgbClr val="B90000"/>
                </a:solidFill>
              </a:rPr>
            </a:br>
            <a:r>
              <a:rPr lang="en-US" altLang="en-US" sz="2800">
                <a:solidFill>
                  <a:schemeClr val="tx1"/>
                </a:solidFill>
              </a:rPr>
              <a:t>Sturlyn v. Albany at 146</a:t>
            </a:r>
          </a:p>
        </p:txBody>
      </p:sp>
      <p:sp>
        <p:nvSpPr>
          <p:cNvPr id="72706" name="Content Placeholder 2">
            <a:extLst>
              <a:ext uri="{FF2B5EF4-FFF2-40B4-BE49-F238E27FC236}">
                <a16:creationId xmlns:a16="http://schemas.microsoft.com/office/drawing/2014/main" id="{035E372C-E68F-71F6-349C-4B490C06DA34}"/>
              </a:ext>
            </a:extLst>
          </p:cNvPr>
          <p:cNvSpPr>
            <a:spLocks noGrp="1" noChangeArrowheads="1"/>
          </p:cNvSpPr>
          <p:nvPr>
            <p:ph idx="1"/>
          </p:nvPr>
        </p:nvSpPr>
        <p:spPr/>
        <p:txBody>
          <a:bodyPr/>
          <a:lstStyle/>
          <a:p>
            <a:endParaRPr lang="en-US" altLang="en-US"/>
          </a:p>
          <a:p>
            <a:r>
              <a:rPr lang="en-US" altLang="en-US" i="1">
                <a:solidFill>
                  <a:srgbClr val="B90000"/>
                </a:solidFill>
              </a:rPr>
              <a:t>Peppercorn theory: </a:t>
            </a:r>
            <a:r>
              <a:rPr lang="en-US" altLang="en-US"/>
              <a:t>“Be it ever so small”</a:t>
            </a:r>
          </a:p>
          <a:p>
            <a:pPr lvl="1"/>
            <a:r>
              <a:rPr lang="en-US" altLang="en-US"/>
              <a:t>Sfreddo v. Sfreddo, 59 Va. App. 479 (2012)</a:t>
            </a:r>
          </a:p>
          <a:p>
            <a:endParaRPr lang="en-US" altLang="en-US"/>
          </a:p>
          <a:p>
            <a:pPr lvl="1"/>
            <a:endParaRPr lang="en-US" altLang="en-US"/>
          </a:p>
          <a:p>
            <a:endParaRPr lang="en-US" altLang="en-US"/>
          </a:p>
          <a:p>
            <a:pPr lvl="1"/>
            <a:endParaRPr lang="en-US" altLang="en-US">
              <a:solidFill>
                <a:srgbClr val="B90000"/>
              </a:solidFill>
            </a:endParaRPr>
          </a:p>
          <a:p>
            <a:endParaRPr lang="en-US" altLang="en-US"/>
          </a:p>
        </p:txBody>
      </p:sp>
      <p:sp>
        <p:nvSpPr>
          <p:cNvPr id="72707" name="Slide Number Placeholder 3">
            <a:extLst>
              <a:ext uri="{FF2B5EF4-FFF2-40B4-BE49-F238E27FC236}">
                <a16:creationId xmlns:a16="http://schemas.microsoft.com/office/drawing/2014/main" id="{9D705C61-414E-72F6-0EB6-E0F66FE420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D5CEDD8-6518-AF4A-B885-EFC4C360B660}" type="slidenum">
              <a:rPr lang="en-US" altLang="en-US" sz="1200" smtClean="0">
                <a:latin typeface="Verdana" panose="020B0604030504040204" pitchFamily="34" charset="0"/>
              </a:rPr>
              <a:pPr>
                <a:spcBef>
                  <a:spcPct val="0"/>
                </a:spcBef>
                <a:buFontTx/>
                <a:buNone/>
              </a:pPr>
              <a:t>47</a:t>
            </a:fld>
            <a:endParaRPr lang="en-US" altLang="en-US" sz="1200">
              <a:latin typeface="Verdana" panose="020B0604030504040204" pitchFamily="34" charset="0"/>
            </a:endParaRPr>
          </a:p>
        </p:txBody>
      </p:sp>
      <p:pic>
        <p:nvPicPr>
          <p:cNvPr id="72708" name="Picture 4">
            <a:extLst>
              <a:ext uri="{FF2B5EF4-FFF2-40B4-BE49-F238E27FC236}">
                <a16:creationId xmlns:a16="http://schemas.microsoft.com/office/drawing/2014/main" id="{763540CC-783F-B2B8-961D-58DE7714AE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623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671E5ADD-564C-552A-190F-F8F910BE2C71}"/>
              </a:ext>
            </a:extLst>
          </p:cNvPr>
          <p:cNvSpPr>
            <a:spLocks noGrp="1" noChangeArrowheads="1"/>
          </p:cNvSpPr>
          <p:nvPr>
            <p:ph type="title"/>
          </p:nvPr>
        </p:nvSpPr>
        <p:spPr/>
        <p:txBody>
          <a:bodyPr/>
          <a:lstStyle/>
          <a:p>
            <a:r>
              <a:rPr lang="en-US" altLang="en-US">
                <a:solidFill>
                  <a:srgbClr val="B90000"/>
                </a:solidFill>
              </a:rPr>
              <a:t>“Be it ever so small”</a:t>
            </a:r>
            <a:br>
              <a:rPr lang="en-US" altLang="en-US">
                <a:solidFill>
                  <a:srgbClr val="B90000"/>
                </a:solidFill>
              </a:rPr>
            </a:br>
            <a:r>
              <a:rPr lang="en-US" altLang="en-US" sz="2800">
                <a:solidFill>
                  <a:schemeClr val="tx1"/>
                </a:solidFill>
              </a:rPr>
              <a:t>Sturlyn v. Albany at 146</a:t>
            </a:r>
          </a:p>
        </p:txBody>
      </p:sp>
      <p:sp>
        <p:nvSpPr>
          <p:cNvPr id="73730" name="Content Placeholder 2">
            <a:extLst>
              <a:ext uri="{FF2B5EF4-FFF2-40B4-BE49-F238E27FC236}">
                <a16:creationId xmlns:a16="http://schemas.microsoft.com/office/drawing/2014/main" id="{E27E6276-2E45-F88A-17F7-2BB5F6895E00}"/>
              </a:ext>
            </a:extLst>
          </p:cNvPr>
          <p:cNvSpPr>
            <a:spLocks noGrp="1" noChangeArrowheads="1"/>
          </p:cNvSpPr>
          <p:nvPr>
            <p:ph idx="1"/>
          </p:nvPr>
        </p:nvSpPr>
        <p:spPr/>
        <p:txBody>
          <a:bodyPr/>
          <a:lstStyle/>
          <a:p>
            <a:endParaRPr lang="en-US" altLang="en-US"/>
          </a:p>
          <a:p>
            <a:r>
              <a:rPr lang="en-US" altLang="en-US" i="1">
                <a:solidFill>
                  <a:srgbClr val="B90000"/>
                </a:solidFill>
              </a:rPr>
              <a:t>Peppercorn theory: </a:t>
            </a:r>
            <a:r>
              <a:rPr lang="en-US" altLang="en-US"/>
              <a:t>“The value of all things contracted for is measured by the appetite of the contractors, and therefore the just value is that which they contracted to give” Pollock (quoting Hobbes)</a:t>
            </a:r>
          </a:p>
          <a:p>
            <a:pPr>
              <a:buFont typeface="Wingdings" pitchFamily="2" charset="2"/>
              <a:buNone/>
            </a:pPr>
            <a:endParaRPr lang="en-US" altLang="en-US"/>
          </a:p>
          <a:p>
            <a:pPr lvl="1"/>
            <a:endParaRPr lang="en-US" altLang="en-US"/>
          </a:p>
          <a:p>
            <a:endParaRPr lang="en-US" altLang="en-US"/>
          </a:p>
          <a:p>
            <a:pPr lvl="1"/>
            <a:endParaRPr lang="en-US" altLang="en-US">
              <a:solidFill>
                <a:srgbClr val="B90000"/>
              </a:solidFill>
            </a:endParaRPr>
          </a:p>
          <a:p>
            <a:endParaRPr lang="en-US" altLang="en-US"/>
          </a:p>
        </p:txBody>
      </p:sp>
      <p:sp>
        <p:nvSpPr>
          <p:cNvPr id="73731" name="Slide Number Placeholder 3">
            <a:extLst>
              <a:ext uri="{FF2B5EF4-FFF2-40B4-BE49-F238E27FC236}">
                <a16:creationId xmlns:a16="http://schemas.microsoft.com/office/drawing/2014/main" id="{54CA0BB3-5B66-AA51-66C2-4FC5257B88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13E383-399C-5B4F-8320-52B5C8D35618}"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pic>
        <p:nvPicPr>
          <p:cNvPr id="73732" name="Picture 4">
            <a:extLst>
              <a:ext uri="{FF2B5EF4-FFF2-40B4-BE49-F238E27FC236}">
                <a16:creationId xmlns:a16="http://schemas.microsoft.com/office/drawing/2014/main" id="{8BC70F39-1294-82E2-9B79-FD71E3C78A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7837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2">
            <a:extLst>
              <a:ext uri="{FF2B5EF4-FFF2-40B4-BE49-F238E27FC236}">
                <a16:creationId xmlns:a16="http://schemas.microsoft.com/office/drawing/2014/main" id="{178DB28C-D638-C037-91FA-70C3322D882B}"/>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Times New Roman" panose="02020603050405020304" pitchFamily="18" charset="0"/>
              </a:rPr>
              <a:t> </a:t>
            </a:r>
          </a:p>
        </p:txBody>
      </p:sp>
      <p:sp>
        <p:nvSpPr>
          <p:cNvPr id="74754" name="Slide Number Placeholder 3">
            <a:extLst>
              <a:ext uri="{FF2B5EF4-FFF2-40B4-BE49-F238E27FC236}">
                <a16:creationId xmlns:a16="http://schemas.microsoft.com/office/drawing/2014/main" id="{C55C2245-40DE-213A-F118-07061B3F1E1F}"/>
              </a:ext>
            </a:extLst>
          </p:cNvPr>
          <p:cNvSpPr txBox="1">
            <a:spLocks noGrp="1"/>
          </p:cNvSpPr>
          <p:nvPr/>
        </p:nvSpPr>
        <p:spPr bwMode="auto">
          <a:xfrm>
            <a:off x="-13716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5C53ACA2-E21B-F942-BCF8-EE89257CC226}" type="slidenum">
              <a:rPr lang="en-US" altLang="en-US" sz="1200">
                <a:latin typeface="Verdana" panose="020B0604030504040204" pitchFamily="34" charset="0"/>
              </a:rPr>
              <a:pPr algn="r" eaLnBrk="1" hangingPunct="1">
                <a:spcBef>
                  <a:spcPct val="0"/>
                </a:spcBef>
                <a:buFontTx/>
                <a:buNone/>
              </a:pPr>
              <a:t>49</a:t>
            </a:fld>
            <a:endParaRPr lang="en-US" altLang="en-US" sz="1200">
              <a:latin typeface="Verdana" panose="020B0604030504040204" pitchFamily="34" charset="0"/>
            </a:endParaRPr>
          </a:p>
        </p:txBody>
      </p:sp>
      <p:sp>
        <p:nvSpPr>
          <p:cNvPr id="74755" name="Slide Number Placeholder 30">
            <a:extLst>
              <a:ext uri="{FF2B5EF4-FFF2-40B4-BE49-F238E27FC236}">
                <a16:creationId xmlns:a16="http://schemas.microsoft.com/office/drawing/2014/main" id="{FBA091C6-52CF-0A91-7CF1-A670E629FB1B}"/>
              </a:ext>
            </a:extLst>
          </p:cNvPr>
          <p:cNvSpPr>
            <a:spLocks noGrp="1"/>
          </p:cNvSpPr>
          <p:nvPr>
            <p:ph type="sldNum"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79C51A54-354D-C048-B0F0-C6167D6CF009}" type="slidenum">
              <a:rPr lang="en-US" altLang="en-US" sz="1200" smtClean="0">
                <a:latin typeface="Verdana" panose="020B0604030504040204" pitchFamily="34" charset="0"/>
              </a:rPr>
              <a:pPr algn="ctr">
                <a:spcBef>
                  <a:spcPct val="0"/>
                </a:spcBef>
                <a:buFontTx/>
                <a:buNone/>
              </a:pPr>
              <a:t>49</a:t>
            </a:fld>
            <a:endParaRPr lang="en-US" altLang="en-US" sz="1200">
              <a:latin typeface="Verdana" panose="020B0604030504040204" pitchFamily="34" charset="0"/>
            </a:endParaRPr>
          </a:p>
        </p:txBody>
      </p:sp>
      <p:sp>
        <p:nvSpPr>
          <p:cNvPr id="74756" name="Rectangle 11">
            <a:extLst>
              <a:ext uri="{FF2B5EF4-FFF2-40B4-BE49-F238E27FC236}">
                <a16:creationId xmlns:a16="http://schemas.microsoft.com/office/drawing/2014/main" id="{B4CCC124-1C81-254D-FC16-CB7D9B701223}"/>
              </a:ext>
            </a:extLst>
          </p:cNvPr>
          <p:cNvSpPr>
            <a:spLocks noGrp="1" noChangeArrowheads="1"/>
          </p:cNvSpPr>
          <p:nvPr>
            <p:ph type="title" idx="4294967295"/>
          </p:nvPr>
        </p:nvSpPr>
        <p:spPr>
          <a:xfrm>
            <a:off x="533400" y="0"/>
            <a:ext cx="8610600" cy="1447800"/>
          </a:xfrm>
          <a:noFill/>
        </p:spPr>
        <p:txBody>
          <a:bodyPr/>
          <a:lstStyle/>
          <a:p>
            <a:pPr eaLnBrk="1" hangingPunct="1"/>
            <a:br>
              <a:rPr lang="en-US" altLang="en-US"/>
            </a:br>
            <a:r>
              <a:rPr lang="en-US" altLang="en-US">
                <a:solidFill>
                  <a:schemeClr val="accent2"/>
                </a:solidFill>
              </a:rPr>
              <a:t>We saw subjective value before…</a:t>
            </a:r>
            <a:endParaRPr lang="en-US" altLang="en-US" sz="2400">
              <a:solidFill>
                <a:schemeClr val="accent2"/>
              </a:solidFill>
            </a:endParaRPr>
          </a:p>
        </p:txBody>
      </p:sp>
      <p:sp>
        <p:nvSpPr>
          <p:cNvPr id="74757" name="Line 2">
            <a:extLst>
              <a:ext uri="{FF2B5EF4-FFF2-40B4-BE49-F238E27FC236}">
                <a16:creationId xmlns:a16="http://schemas.microsoft.com/office/drawing/2014/main" id="{A3A2BA65-3CA6-BC9C-40F7-58078DFDFDEC}"/>
              </a:ext>
            </a:extLst>
          </p:cNvPr>
          <p:cNvSpPr>
            <a:spLocks noChangeShapeType="1"/>
          </p:cNvSpPr>
          <p:nvPr/>
        </p:nvSpPr>
        <p:spPr bwMode="auto">
          <a:xfrm>
            <a:off x="1524000" y="5645150"/>
            <a:ext cx="574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8" name="Line 3">
            <a:extLst>
              <a:ext uri="{FF2B5EF4-FFF2-40B4-BE49-F238E27FC236}">
                <a16:creationId xmlns:a16="http://schemas.microsoft.com/office/drawing/2014/main" id="{11C8762E-D804-24EF-8D13-79E5D9E59C1E}"/>
              </a:ext>
            </a:extLst>
          </p:cNvPr>
          <p:cNvSpPr>
            <a:spLocks noChangeShapeType="1"/>
          </p:cNvSpPr>
          <p:nvPr/>
        </p:nvSpPr>
        <p:spPr bwMode="auto">
          <a:xfrm flipV="1">
            <a:off x="7264400" y="1998663"/>
            <a:ext cx="0" cy="3646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9" name="Line 4">
            <a:extLst>
              <a:ext uri="{FF2B5EF4-FFF2-40B4-BE49-F238E27FC236}">
                <a16:creationId xmlns:a16="http://schemas.microsoft.com/office/drawing/2014/main" id="{5F1AE392-8A99-5A1D-901C-C5BDD6FBCFA4}"/>
              </a:ext>
            </a:extLst>
          </p:cNvPr>
          <p:cNvSpPr>
            <a:spLocks noChangeShapeType="1"/>
          </p:cNvSpPr>
          <p:nvPr/>
        </p:nvSpPr>
        <p:spPr bwMode="auto">
          <a:xfrm flipH="1">
            <a:off x="1524000" y="1998663"/>
            <a:ext cx="574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0" name="Line 5">
            <a:extLst>
              <a:ext uri="{FF2B5EF4-FFF2-40B4-BE49-F238E27FC236}">
                <a16:creationId xmlns:a16="http://schemas.microsoft.com/office/drawing/2014/main" id="{E99F2936-169E-8C42-9C2E-E829AA896312}"/>
              </a:ext>
            </a:extLst>
          </p:cNvPr>
          <p:cNvSpPr>
            <a:spLocks noChangeShapeType="1"/>
          </p:cNvSpPr>
          <p:nvPr/>
        </p:nvSpPr>
        <p:spPr bwMode="auto">
          <a:xfrm flipV="1">
            <a:off x="1524000" y="1998663"/>
            <a:ext cx="0" cy="3646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Text Box 6">
            <a:extLst>
              <a:ext uri="{FF2B5EF4-FFF2-40B4-BE49-F238E27FC236}">
                <a16:creationId xmlns:a16="http://schemas.microsoft.com/office/drawing/2014/main" id="{C50C38A3-10A1-51D6-8B3B-E5D58CB266F9}"/>
              </a:ext>
            </a:extLst>
          </p:cNvPr>
          <p:cNvSpPr txBox="1">
            <a:spLocks noChangeArrowheads="1"/>
          </p:cNvSpPr>
          <p:nvPr/>
        </p:nvSpPr>
        <p:spPr bwMode="auto">
          <a:xfrm>
            <a:off x="457200" y="535305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Mary</a:t>
            </a:r>
          </a:p>
        </p:txBody>
      </p:sp>
      <p:sp>
        <p:nvSpPr>
          <p:cNvPr id="74762" name="Text Box 7">
            <a:extLst>
              <a:ext uri="{FF2B5EF4-FFF2-40B4-BE49-F238E27FC236}">
                <a16:creationId xmlns:a16="http://schemas.microsoft.com/office/drawing/2014/main" id="{9E9D1BCF-A8B8-7F1F-D2B0-4A8E3A770862}"/>
              </a:ext>
            </a:extLst>
          </p:cNvPr>
          <p:cNvSpPr txBox="1">
            <a:spLocks noChangeArrowheads="1"/>
          </p:cNvSpPr>
          <p:nvPr/>
        </p:nvSpPr>
        <p:spPr bwMode="auto">
          <a:xfrm>
            <a:off x="7412038" y="160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Bess</a:t>
            </a:r>
          </a:p>
        </p:txBody>
      </p:sp>
      <p:sp>
        <p:nvSpPr>
          <p:cNvPr id="74763" name="Arc 8">
            <a:extLst>
              <a:ext uri="{FF2B5EF4-FFF2-40B4-BE49-F238E27FC236}">
                <a16:creationId xmlns:a16="http://schemas.microsoft.com/office/drawing/2014/main" id="{370E5AB1-3BA8-DCAC-810C-CC39279E0351}"/>
              </a:ext>
            </a:extLst>
          </p:cNvPr>
          <p:cNvSpPr>
            <a:spLocks/>
          </p:cNvSpPr>
          <p:nvPr/>
        </p:nvSpPr>
        <p:spPr bwMode="auto">
          <a:xfrm>
            <a:off x="2508250" y="3238500"/>
            <a:ext cx="3462338" cy="1822450"/>
          </a:xfrm>
          <a:custGeom>
            <a:avLst/>
            <a:gdLst>
              <a:gd name="T0" fmla="*/ 0 w 28492"/>
              <a:gd name="T1" fmla="*/ 2147483646 h 21600"/>
              <a:gd name="T2" fmla="*/ 2147483646 w 28492"/>
              <a:gd name="T3" fmla="*/ 2147483646 h 21600"/>
              <a:gd name="T4" fmla="*/ 2147483646 w 28492"/>
              <a:gd name="T5" fmla="*/ 2147483646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4" name="Arc 9">
            <a:extLst>
              <a:ext uri="{FF2B5EF4-FFF2-40B4-BE49-F238E27FC236}">
                <a16:creationId xmlns:a16="http://schemas.microsoft.com/office/drawing/2014/main" id="{9AACF190-016F-0185-056A-98587C8FD63C}"/>
              </a:ext>
            </a:extLst>
          </p:cNvPr>
          <p:cNvSpPr>
            <a:spLocks/>
          </p:cNvSpPr>
          <p:nvPr/>
        </p:nvSpPr>
        <p:spPr bwMode="auto">
          <a:xfrm rot="10200709">
            <a:off x="2917825" y="2581275"/>
            <a:ext cx="3854450" cy="2598738"/>
          </a:xfrm>
          <a:custGeom>
            <a:avLst/>
            <a:gdLst>
              <a:gd name="T0" fmla="*/ 2147483646 w 21600"/>
              <a:gd name="T1" fmla="*/ 0 h 21369"/>
              <a:gd name="T2" fmla="*/ 2147483646 w 21600"/>
              <a:gd name="T3" fmla="*/ 2147483646 h 21369"/>
              <a:gd name="T4" fmla="*/ 0 w 21600"/>
              <a:gd name="T5" fmla="*/ 2147483646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74765" name="Text Box 10">
            <a:extLst>
              <a:ext uri="{FF2B5EF4-FFF2-40B4-BE49-F238E27FC236}">
                <a16:creationId xmlns:a16="http://schemas.microsoft.com/office/drawing/2014/main" id="{51054986-F8FA-6656-2D5C-DC2A667660AB}"/>
              </a:ext>
            </a:extLst>
          </p:cNvPr>
          <p:cNvSpPr txBox="1">
            <a:spLocks noChangeArrowheads="1"/>
          </p:cNvSpPr>
          <p:nvPr/>
        </p:nvSpPr>
        <p:spPr bwMode="auto">
          <a:xfrm>
            <a:off x="2327275" y="28400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A</a:t>
            </a:r>
          </a:p>
        </p:txBody>
      </p:sp>
      <p:sp>
        <p:nvSpPr>
          <p:cNvPr id="74766" name="Text Box 12">
            <a:extLst>
              <a:ext uri="{FF2B5EF4-FFF2-40B4-BE49-F238E27FC236}">
                <a16:creationId xmlns:a16="http://schemas.microsoft.com/office/drawing/2014/main" id="{AD63E120-3AD2-D924-7D54-8F96DF806750}"/>
              </a:ext>
            </a:extLst>
          </p:cNvPr>
          <p:cNvSpPr txBox="1">
            <a:spLocks noChangeArrowheads="1"/>
          </p:cNvSpPr>
          <p:nvPr/>
        </p:nvSpPr>
        <p:spPr bwMode="auto">
          <a:xfrm>
            <a:off x="3573463" y="4073525"/>
            <a:ext cx="41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sym typeface="Symbol" pitchFamily="2" charset="2"/>
              </a:rPr>
              <a:t></a:t>
            </a:r>
          </a:p>
        </p:txBody>
      </p:sp>
      <p:sp>
        <p:nvSpPr>
          <p:cNvPr id="74767" name="Text Box 13">
            <a:extLst>
              <a:ext uri="{FF2B5EF4-FFF2-40B4-BE49-F238E27FC236}">
                <a16:creationId xmlns:a16="http://schemas.microsoft.com/office/drawing/2014/main" id="{3C4941D3-EBF4-F139-BE7A-C36E1D0F6ACA}"/>
              </a:ext>
            </a:extLst>
          </p:cNvPr>
          <p:cNvSpPr txBox="1">
            <a:spLocks noChangeArrowheads="1"/>
          </p:cNvSpPr>
          <p:nvPr/>
        </p:nvSpPr>
        <p:spPr bwMode="auto">
          <a:xfrm>
            <a:off x="4541838" y="3271838"/>
            <a:ext cx="32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sym typeface="Symbol" pitchFamily="2" charset="2"/>
              </a:rPr>
              <a:t></a:t>
            </a:r>
          </a:p>
        </p:txBody>
      </p:sp>
      <p:sp>
        <p:nvSpPr>
          <p:cNvPr id="74768" name="Text Box 14">
            <a:extLst>
              <a:ext uri="{FF2B5EF4-FFF2-40B4-BE49-F238E27FC236}">
                <a16:creationId xmlns:a16="http://schemas.microsoft.com/office/drawing/2014/main" id="{B14BBD97-AACF-AD5F-7D2D-1FF28B5D6117}"/>
              </a:ext>
            </a:extLst>
          </p:cNvPr>
          <p:cNvSpPr txBox="1">
            <a:spLocks noChangeArrowheads="1"/>
          </p:cNvSpPr>
          <p:nvPr/>
        </p:nvSpPr>
        <p:spPr bwMode="auto">
          <a:xfrm>
            <a:off x="3246438" y="4113213"/>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B</a:t>
            </a:r>
          </a:p>
        </p:txBody>
      </p:sp>
      <p:sp>
        <p:nvSpPr>
          <p:cNvPr id="74769" name="Text Box 15">
            <a:extLst>
              <a:ext uri="{FF2B5EF4-FFF2-40B4-BE49-F238E27FC236}">
                <a16:creationId xmlns:a16="http://schemas.microsoft.com/office/drawing/2014/main" id="{9C449C39-FDBD-82D5-828E-D0B19BB3B5A5}"/>
              </a:ext>
            </a:extLst>
          </p:cNvPr>
          <p:cNvSpPr txBox="1">
            <a:spLocks noChangeArrowheads="1"/>
          </p:cNvSpPr>
          <p:nvPr/>
        </p:nvSpPr>
        <p:spPr bwMode="auto">
          <a:xfrm>
            <a:off x="4787900" y="32051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C</a:t>
            </a:r>
          </a:p>
        </p:txBody>
      </p:sp>
      <p:sp>
        <p:nvSpPr>
          <p:cNvPr id="74770" name="Text Box 16">
            <a:extLst>
              <a:ext uri="{FF2B5EF4-FFF2-40B4-BE49-F238E27FC236}">
                <a16:creationId xmlns:a16="http://schemas.microsoft.com/office/drawing/2014/main" id="{250144BE-413C-1E04-B3F4-E7E46136CFE0}"/>
              </a:ext>
            </a:extLst>
          </p:cNvPr>
          <p:cNvSpPr txBox="1">
            <a:spLocks noChangeArrowheads="1"/>
          </p:cNvSpPr>
          <p:nvPr/>
        </p:nvSpPr>
        <p:spPr bwMode="auto">
          <a:xfrm>
            <a:off x="2835275" y="4589463"/>
            <a:ext cx="255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D</a:t>
            </a:r>
          </a:p>
        </p:txBody>
      </p:sp>
      <p:sp>
        <p:nvSpPr>
          <p:cNvPr id="74771" name="Text Box 17">
            <a:extLst>
              <a:ext uri="{FF2B5EF4-FFF2-40B4-BE49-F238E27FC236}">
                <a16:creationId xmlns:a16="http://schemas.microsoft.com/office/drawing/2014/main" id="{7391A6E9-8307-39B0-F915-CA753A898EF2}"/>
              </a:ext>
            </a:extLst>
          </p:cNvPr>
          <p:cNvSpPr txBox="1">
            <a:spLocks noChangeArrowheads="1"/>
          </p:cNvSpPr>
          <p:nvPr/>
        </p:nvSpPr>
        <p:spPr bwMode="auto">
          <a:xfrm>
            <a:off x="5607050" y="262096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E</a:t>
            </a:r>
          </a:p>
        </p:txBody>
      </p:sp>
      <p:sp>
        <p:nvSpPr>
          <p:cNvPr id="74772" name="Arc 18">
            <a:extLst>
              <a:ext uri="{FF2B5EF4-FFF2-40B4-BE49-F238E27FC236}">
                <a16:creationId xmlns:a16="http://schemas.microsoft.com/office/drawing/2014/main" id="{404B377F-8730-39B1-A46F-218942124C68}"/>
              </a:ext>
            </a:extLst>
          </p:cNvPr>
          <p:cNvSpPr>
            <a:spLocks/>
          </p:cNvSpPr>
          <p:nvPr/>
        </p:nvSpPr>
        <p:spPr bwMode="auto">
          <a:xfrm>
            <a:off x="3327400" y="3529013"/>
            <a:ext cx="1804988" cy="9493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73" name="Arc 19">
            <a:extLst>
              <a:ext uri="{FF2B5EF4-FFF2-40B4-BE49-F238E27FC236}">
                <a16:creationId xmlns:a16="http://schemas.microsoft.com/office/drawing/2014/main" id="{C22335DF-4152-E9AF-D83F-F7B73C163541}"/>
              </a:ext>
            </a:extLst>
          </p:cNvPr>
          <p:cNvSpPr>
            <a:spLocks/>
          </p:cNvSpPr>
          <p:nvPr/>
        </p:nvSpPr>
        <p:spPr bwMode="auto">
          <a:xfrm rot="10358307">
            <a:off x="3573463" y="3238500"/>
            <a:ext cx="1641475" cy="109378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74774" name="Text Box 20">
            <a:extLst>
              <a:ext uri="{FF2B5EF4-FFF2-40B4-BE49-F238E27FC236}">
                <a16:creationId xmlns:a16="http://schemas.microsoft.com/office/drawing/2014/main" id="{619B9C63-6583-64EF-FD21-2DD84AABDFCF}"/>
              </a:ext>
            </a:extLst>
          </p:cNvPr>
          <p:cNvSpPr txBox="1">
            <a:spLocks noChangeArrowheads="1"/>
          </p:cNvSpPr>
          <p:nvPr/>
        </p:nvSpPr>
        <p:spPr bwMode="auto">
          <a:xfrm>
            <a:off x="3409950" y="3311525"/>
            <a:ext cx="24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sym typeface="Symbol" pitchFamily="2" charset="2"/>
              </a:rPr>
              <a:t></a:t>
            </a:r>
          </a:p>
        </p:txBody>
      </p:sp>
      <p:sp>
        <p:nvSpPr>
          <p:cNvPr id="74775" name="Text Box 21">
            <a:extLst>
              <a:ext uri="{FF2B5EF4-FFF2-40B4-BE49-F238E27FC236}">
                <a16:creationId xmlns:a16="http://schemas.microsoft.com/office/drawing/2014/main" id="{A4669CF4-0EE9-3DA5-0052-7B36973AA1BB}"/>
              </a:ext>
            </a:extLst>
          </p:cNvPr>
          <p:cNvSpPr txBox="1">
            <a:spLocks noChangeArrowheads="1"/>
          </p:cNvSpPr>
          <p:nvPr/>
        </p:nvSpPr>
        <p:spPr bwMode="auto">
          <a:xfrm>
            <a:off x="3721100" y="32385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F</a:t>
            </a:r>
          </a:p>
        </p:txBody>
      </p:sp>
      <p:sp>
        <p:nvSpPr>
          <p:cNvPr id="74776" name="Arc 22">
            <a:extLst>
              <a:ext uri="{FF2B5EF4-FFF2-40B4-BE49-F238E27FC236}">
                <a16:creationId xmlns:a16="http://schemas.microsoft.com/office/drawing/2014/main" id="{A2AAF2C1-A058-5C63-9618-83E7D971AE1B}"/>
              </a:ext>
            </a:extLst>
          </p:cNvPr>
          <p:cNvSpPr>
            <a:spLocks/>
          </p:cNvSpPr>
          <p:nvPr/>
        </p:nvSpPr>
        <p:spPr bwMode="auto">
          <a:xfrm>
            <a:off x="3656013" y="3748088"/>
            <a:ext cx="984250" cy="51117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77" name="Arc 23">
            <a:extLst>
              <a:ext uri="{FF2B5EF4-FFF2-40B4-BE49-F238E27FC236}">
                <a16:creationId xmlns:a16="http://schemas.microsoft.com/office/drawing/2014/main" id="{A53DC79E-BE70-7D95-0444-D01140F808C9}"/>
              </a:ext>
            </a:extLst>
          </p:cNvPr>
          <p:cNvSpPr>
            <a:spLocks/>
          </p:cNvSpPr>
          <p:nvPr/>
        </p:nvSpPr>
        <p:spPr bwMode="auto">
          <a:xfrm rot="9830130">
            <a:off x="3819525" y="3165475"/>
            <a:ext cx="1230313" cy="8747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74778" name="Text Box 25">
            <a:extLst>
              <a:ext uri="{FF2B5EF4-FFF2-40B4-BE49-F238E27FC236}">
                <a16:creationId xmlns:a16="http://schemas.microsoft.com/office/drawing/2014/main" id="{1CE7461A-5866-4B5E-D391-0A5CE685A33E}"/>
              </a:ext>
            </a:extLst>
          </p:cNvPr>
          <p:cNvSpPr txBox="1">
            <a:spLocks noChangeArrowheads="1"/>
          </p:cNvSpPr>
          <p:nvPr/>
        </p:nvSpPr>
        <p:spPr bwMode="auto">
          <a:xfrm>
            <a:off x="4065588" y="3602038"/>
            <a:ext cx="41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a:solidFill>
                  <a:srgbClr val="FF0000"/>
                </a:solidFill>
                <a:latin typeface="Times New Roman" panose="02020603050405020304" pitchFamily="18" charset="0"/>
                <a:sym typeface="Symbol" pitchFamily="2" charset="2"/>
              </a:rPr>
              <a:t></a:t>
            </a:r>
          </a:p>
        </p:txBody>
      </p:sp>
      <p:sp>
        <p:nvSpPr>
          <p:cNvPr id="74779" name="Text Box 27">
            <a:extLst>
              <a:ext uri="{FF2B5EF4-FFF2-40B4-BE49-F238E27FC236}">
                <a16:creationId xmlns:a16="http://schemas.microsoft.com/office/drawing/2014/main" id="{AAF7D012-AC96-A90A-760E-735813010721}"/>
              </a:ext>
            </a:extLst>
          </p:cNvPr>
          <p:cNvSpPr txBox="1">
            <a:spLocks noChangeArrowheads="1"/>
          </p:cNvSpPr>
          <p:nvPr/>
        </p:nvSpPr>
        <p:spPr bwMode="auto">
          <a:xfrm>
            <a:off x="2671763" y="3071813"/>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ym typeface="Symbol" pitchFamily="2" charset="2"/>
              </a:rPr>
              <a:t></a:t>
            </a:r>
          </a:p>
        </p:txBody>
      </p:sp>
      <p:sp>
        <p:nvSpPr>
          <p:cNvPr id="74780" name="Text Box 28">
            <a:extLst>
              <a:ext uri="{FF2B5EF4-FFF2-40B4-BE49-F238E27FC236}">
                <a16:creationId xmlns:a16="http://schemas.microsoft.com/office/drawing/2014/main" id="{DF0E98BE-C3BC-F77B-FC0E-511FAA67C170}"/>
              </a:ext>
            </a:extLst>
          </p:cNvPr>
          <p:cNvSpPr txBox="1">
            <a:spLocks noChangeArrowheads="1"/>
          </p:cNvSpPr>
          <p:nvPr/>
        </p:nvSpPr>
        <p:spPr bwMode="auto">
          <a:xfrm>
            <a:off x="3065463" y="4438650"/>
            <a:ext cx="32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latin typeface="Times New Roman" panose="02020603050405020304" pitchFamily="18" charset="0"/>
                <a:sym typeface="Symbol" pitchFamily="2" charset="2"/>
              </a:rPr>
              <a:t></a:t>
            </a:r>
          </a:p>
        </p:txBody>
      </p:sp>
      <p:sp>
        <p:nvSpPr>
          <p:cNvPr id="74781" name="Text Box 29">
            <a:extLst>
              <a:ext uri="{FF2B5EF4-FFF2-40B4-BE49-F238E27FC236}">
                <a16:creationId xmlns:a16="http://schemas.microsoft.com/office/drawing/2014/main" id="{0CCB2879-0C62-3311-3B31-788E194ABF7D}"/>
              </a:ext>
            </a:extLst>
          </p:cNvPr>
          <p:cNvSpPr txBox="1">
            <a:spLocks noChangeArrowheads="1"/>
          </p:cNvSpPr>
          <p:nvPr/>
        </p:nvSpPr>
        <p:spPr bwMode="auto">
          <a:xfrm>
            <a:off x="5443538" y="2760663"/>
            <a:ext cx="32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latin typeface="Times New Roman" panose="02020603050405020304" pitchFamily="18" charset="0"/>
                <a:sym typeface="Symbol" pitchFamily="2" charset="2"/>
              </a:rPr>
              <a:t></a:t>
            </a:r>
          </a:p>
        </p:txBody>
      </p:sp>
      <p:sp>
        <p:nvSpPr>
          <p:cNvPr id="74782" name="Rectangle 30">
            <a:extLst>
              <a:ext uri="{FF2B5EF4-FFF2-40B4-BE49-F238E27FC236}">
                <a16:creationId xmlns:a16="http://schemas.microsoft.com/office/drawing/2014/main" id="{DEE97FD7-6281-C176-4624-A0CCBB1394C4}"/>
              </a:ext>
            </a:extLst>
          </p:cNvPr>
          <p:cNvSpPr>
            <a:spLocks noChangeArrowheads="1"/>
          </p:cNvSpPr>
          <p:nvPr/>
        </p:nvSpPr>
        <p:spPr bwMode="auto">
          <a:xfrm rot="10800000" flipV="1">
            <a:off x="4038600" y="3733800"/>
            <a:ext cx="284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b="1">
                <a:solidFill>
                  <a:srgbClr val="FF0000"/>
                </a:solidFill>
                <a:latin typeface="Times New Roman" panose="02020603050405020304" pitchFamily="18" charset="0"/>
              </a:rPr>
              <a:t>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65A1FFC-52D8-B713-360F-7E39268F92BF}"/>
              </a:ext>
            </a:extLst>
          </p:cNvPr>
          <p:cNvSpPr>
            <a:spLocks noGrp="1" noChangeArrowheads="1"/>
          </p:cNvSpPr>
          <p:nvPr>
            <p:ph type="title"/>
          </p:nvPr>
        </p:nvSpPr>
        <p:spPr/>
        <p:txBody>
          <a:bodyPr/>
          <a:lstStyle/>
          <a:p>
            <a:pPr>
              <a:defRPr/>
            </a:pPr>
            <a:r>
              <a:rPr lang="en-US" altLang="en-US" dirty="0">
                <a:solidFill>
                  <a:srgbClr val="B90000"/>
                </a:solidFill>
              </a:rPr>
              <a:t>Can one  bargain out of 2-207?</a:t>
            </a:r>
            <a:br>
              <a:rPr lang="en-US" altLang="en-US" dirty="0">
                <a:solidFill>
                  <a:srgbClr val="B90000"/>
                </a:solidFill>
              </a:rPr>
            </a:br>
            <a:r>
              <a:rPr lang="en-US" altLang="en-US" dirty="0">
                <a:solidFill>
                  <a:schemeClr val="tx1">
                    <a:lumMod val="95000"/>
                    <a:lumOff val="5000"/>
                  </a:schemeClr>
                </a:solidFill>
              </a:rPr>
              <a:t>Does the proviso contemplate exit rights?</a:t>
            </a:r>
          </a:p>
        </p:txBody>
      </p:sp>
      <p:sp>
        <p:nvSpPr>
          <p:cNvPr id="20482" name="Content Placeholder 2">
            <a:extLst>
              <a:ext uri="{FF2B5EF4-FFF2-40B4-BE49-F238E27FC236}">
                <a16:creationId xmlns:a16="http://schemas.microsoft.com/office/drawing/2014/main" id="{1A207439-4529-6713-D76D-5659D9948E1D}"/>
              </a:ext>
            </a:extLst>
          </p:cNvPr>
          <p:cNvSpPr>
            <a:spLocks noGrp="1" noChangeArrowheads="1"/>
          </p:cNvSpPr>
          <p:nvPr>
            <p:ph idx="1"/>
          </p:nvPr>
        </p:nvSpPr>
        <p:spPr/>
        <p:txBody>
          <a:bodyPr/>
          <a:lstStyle/>
          <a:p>
            <a:endParaRPr lang="en-US" altLang="en-US"/>
          </a:p>
          <a:p>
            <a:r>
              <a:rPr lang="en-US" altLang="en-US" sz="2800"/>
              <a:t>§ 2-207(1) A definite and seasonable expression of acceptance or a written confirmation which is sent within a reasonable time operates as an acceptance even though it states terms additional to or different from those offered or agreed upon, </a:t>
            </a:r>
            <a:r>
              <a:rPr lang="en-US" altLang="en-US" sz="2800">
                <a:solidFill>
                  <a:srgbClr val="C00000"/>
                </a:solidFill>
              </a:rPr>
              <a:t>unless acceptance is expressly made conditional on assent to the additional or different terms</a:t>
            </a:r>
            <a:r>
              <a:rPr lang="en-US" altLang="en-US"/>
              <a:t>.</a:t>
            </a:r>
            <a:endParaRPr lang="en-US" altLang="en-US" sz="2800"/>
          </a:p>
        </p:txBody>
      </p:sp>
      <p:sp>
        <p:nvSpPr>
          <p:cNvPr id="20483" name="Slide Number Placeholder 3">
            <a:extLst>
              <a:ext uri="{FF2B5EF4-FFF2-40B4-BE49-F238E27FC236}">
                <a16:creationId xmlns:a16="http://schemas.microsoft.com/office/drawing/2014/main" id="{517BD821-FFBD-6EF6-6D06-F5AF75415D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BE928DB-B2BB-A744-8725-22FE10FE7430}"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0E61-CB54-EEA0-D602-3A749C3346DB}"/>
              </a:ext>
            </a:extLst>
          </p:cNvPr>
          <p:cNvSpPr>
            <a:spLocks noGrp="1"/>
          </p:cNvSpPr>
          <p:nvPr>
            <p:ph type="title"/>
          </p:nvPr>
        </p:nvSpPr>
        <p:spPr>
          <a:xfrm>
            <a:off x="609600" y="304800"/>
            <a:ext cx="8001000" cy="1216025"/>
          </a:xfrm>
        </p:spPr>
        <p:txBody>
          <a:bodyPr/>
          <a:lstStyle/>
          <a:p>
            <a:pPr>
              <a:defRPr/>
            </a:pPr>
            <a:r>
              <a:rPr lang="en-US" dirty="0">
                <a:solidFill>
                  <a:srgbClr val="C00000"/>
                </a:solidFill>
                <a:ea typeface="+mj-ea"/>
                <a:cs typeface="+mj-cs"/>
              </a:rPr>
              <a:t>Re Greene at 135</a:t>
            </a:r>
          </a:p>
        </p:txBody>
      </p:sp>
      <p:sp>
        <p:nvSpPr>
          <p:cNvPr id="76802" name="Content Placeholder 2">
            <a:extLst>
              <a:ext uri="{FF2B5EF4-FFF2-40B4-BE49-F238E27FC236}">
                <a16:creationId xmlns:a16="http://schemas.microsoft.com/office/drawing/2014/main" id="{184D7225-A67B-2E12-28A9-6D9EC71F967A}"/>
              </a:ext>
            </a:extLst>
          </p:cNvPr>
          <p:cNvSpPr>
            <a:spLocks noGrp="1" noChangeArrowheads="1"/>
          </p:cNvSpPr>
          <p:nvPr>
            <p:ph idx="1"/>
          </p:nvPr>
        </p:nvSpPr>
        <p:spPr/>
        <p:txBody>
          <a:bodyPr/>
          <a:lstStyle/>
          <a:p>
            <a:endParaRPr lang="en-US" altLang="en-US"/>
          </a:p>
          <a:p>
            <a:r>
              <a:rPr lang="en-US" altLang="en-US"/>
              <a:t>What did the agreement specify as the consideration?</a:t>
            </a:r>
          </a:p>
        </p:txBody>
      </p:sp>
      <p:sp>
        <p:nvSpPr>
          <p:cNvPr id="76803" name="Slide Number Placeholder 3">
            <a:extLst>
              <a:ext uri="{FF2B5EF4-FFF2-40B4-BE49-F238E27FC236}">
                <a16:creationId xmlns:a16="http://schemas.microsoft.com/office/drawing/2014/main" id="{26D56319-CA83-424F-5D0B-82383DCC54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50E8A94-DD4F-7348-8981-34164CC7CCBA}"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E806-FF2C-B8A4-5C7C-D7C3E5CE5D5E}"/>
              </a:ext>
            </a:extLst>
          </p:cNvPr>
          <p:cNvSpPr>
            <a:spLocks noGrp="1"/>
          </p:cNvSpPr>
          <p:nvPr>
            <p:ph type="title"/>
          </p:nvPr>
        </p:nvSpPr>
        <p:spPr/>
        <p:txBody>
          <a:bodyPr/>
          <a:lstStyle/>
          <a:p>
            <a:pPr>
              <a:defRPr/>
            </a:pPr>
            <a:r>
              <a:rPr lang="en-US" dirty="0">
                <a:solidFill>
                  <a:schemeClr val="tx1"/>
                </a:solidFill>
                <a:ea typeface="+mj-ea"/>
                <a:cs typeface="+mj-cs"/>
              </a:rPr>
              <a:t>Re Greene at 135</a:t>
            </a:r>
          </a:p>
        </p:txBody>
      </p:sp>
      <p:sp>
        <p:nvSpPr>
          <p:cNvPr id="77826" name="Content Placeholder 2">
            <a:extLst>
              <a:ext uri="{FF2B5EF4-FFF2-40B4-BE49-F238E27FC236}">
                <a16:creationId xmlns:a16="http://schemas.microsoft.com/office/drawing/2014/main" id="{C467BF03-D855-E15A-CB72-543B2255FCA0}"/>
              </a:ext>
            </a:extLst>
          </p:cNvPr>
          <p:cNvSpPr>
            <a:spLocks noGrp="1" noChangeArrowheads="1"/>
          </p:cNvSpPr>
          <p:nvPr>
            <p:ph idx="1"/>
          </p:nvPr>
        </p:nvSpPr>
        <p:spPr/>
        <p:txBody>
          <a:bodyPr/>
          <a:lstStyle/>
          <a:p>
            <a:endParaRPr lang="en-US" altLang="en-US"/>
          </a:p>
          <a:p>
            <a:r>
              <a:rPr lang="ja-JP" altLang="en-US">
                <a:solidFill>
                  <a:srgbClr val="C00000"/>
                </a:solidFill>
              </a:rPr>
              <a:t>“</a:t>
            </a:r>
            <a:r>
              <a:rPr lang="en-US" altLang="ja-JP">
                <a:solidFill>
                  <a:srgbClr val="C00000"/>
                </a:solidFill>
              </a:rPr>
              <a:t>for one dollar and other good and valuable consideration</a:t>
            </a:r>
            <a:r>
              <a:rPr lang="ja-JP" altLang="en-US">
                <a:solidFill>
                  <a:srgbClr val="C00000"/>
                </a:solidFill>
              </a:rPr>
              <a:t>”</a:t>
            </a:r>
            <a:endParaRPr lang="en-US" altLang="ja-JP">
              <a:solidFill>
                <a:srgbClr val="C00000"/>
              </a:solidFill>
            </a:endParaRPr>
          </a:p>
          <a:p>
            <a:pPr lvl="1"/>
            <a:r>
              <a:rPr lang="en-US" altLang="en-US"/>
              <a:t>Why didn</a:t>
            </a:r>
            <a:r>
              <a:rPr lang="ja-JP" altLang="en-US"/>
              <a:t>’</a:t>
            </a:r>
            <a:r>
              <a:rPr lang="en-US" altLang="ja-JP"/>
              <a:t>t that work?</a:t>
            </a:r>
          </a:p>
        </p:txBody>
      </p:sp>
      <p:sp>
        <p:nvSpPr>
          <p:cNvPr id="77827" name="Slide Number Placeholder 3">
            <a:extLst>
              <a:ext uri="{FF2B5EF4-FFF2-40B4-BE49-F238E27FC236}">
                <a16:creationId xmlns:a16="http://schemas.microsoft.com/office/drawing/2014/main" id="{2F07FDC4-2F9D-3EBC-B06B-79C153592C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C7781E4-9D7B-A24F-9B4A-048D3089BDB1}"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FF32-0479-898B-BFC3-0E68C998F60D}"/>
              </a:ext>
            </a:extLst>
          </p:cNvPr>
          <p:cNvSpPr>
            <a:spLocks noGrp="1"/>
          </p:cNvSpPr>
          <p:nvPr>
            <p:ph type="title"/>
          </p:nvPr>
        </p:nvSpPr>
        <p:spPr/>
        <p:txBody>
          <a:bodyPr/>
          <a:lstStyle/>
          <a:p>
            <a:pPr>
              <a:defRPr/>
            </a:pPr>
            <a:r>
              <a:rPr lang="en-US" dirty="0">
                <a:solidFill>
                  <a:schemeClr val="tx1"/>
                </a:solidFill>
                <a:ea typeface="+mj-ea"/>
                <a:cs typeface="+mj-cs"/>
              </a:rPr>
              <a:t>Re Greene at 135</a:t>
            </a:r>
          </a:p>
        </p:txBody>
      </p:sp>
      <p:sp>
        <p:nvSpPr>
          <p:cNvPr id="78850" name="Content Placeholder 2">
            <a:extLst>
              <a:ext uri="{FF2B5EF4-FFF2-40B4-BE49-F238E27FC236}">
                <a16:creationId xmlns:a16="http://schemas.microsoft.com/office/drawing/2014/main" id="{45769523-7E3C-2C51-0FD5-59C3C2FD7130}"/>
              </a:ext>
            </a:extLst>
          </p:cNvPr>
          <p:cNvSpPr>
            <a:spLocks noGrp="1" noChangeArrowheads="1"/>
          </p:cNvSpPr>
          <p:nvPr>
            <p:ph idx="1"/>
          </p:nvPr>
        </p:nvSpPr>
        <p:spPr/>
        <p:txBody>
          <a:bodyPr/>
          <a:lstStyle/>
          <a:p>
            <a:endParaRPr lang="en-US" altLang="en-US"/>
          </a:p>
          <a:p>
            <a:r>
              <a:rPr lang="ja-JP" altLang="en-US"/>
              <a:t>“</a:t>
            </a:r>
            <a:r>
              <a:rPr lang="en-US" altLang="ja-JP"/>
              <a:t>for one dollar and other good and valuable consideration</a:t>
            </a:r>
            <a:r>
              <a:rPr lang="ja-JP" altLang="en-US"/>
              <a:t>”</a:t>
            </a:r>
            <a:endParaRPr lang="en-US" altLang="ja-JP"/>
          </a:p>
          <a:p>
            <a:pPr lvl="1"/>
            <a:r>
              <a:rPr lang="en-US" altLang="en-US"/>
              <a:t>Why didn</a:t>
            </a:r>
            <a:r>
              <a:rPr lang="ja-JP" altLang="en-US"/>
              <a:t>’</a:t>
            </a:r>
            <a:r>
              <a:rPr lang="en-US" altLang="ja-JP"/>
              <a:t>t that work?</a:t>
            </a:r>
          </a:p>
          <a:p>
            <a:pPr lvl="1"/>
            <a:r>
              <a:rPr lang="en-US" altLang="en-US">
                <a:solidFill>
                  <a:srgbClr val="CC0000"/>
                </a:solidFill>
              </a:rPr>
              <a:t>What if they had added </a:t>
            </a:r>
            <a:r>
              <a:rPr lang="ja-JP" altLang="en-US">
                <a:solidFill>
                  <a:srgbClr val="CC0000"/>
                </a:solidFill>
              </a:rPr>
              <a:t>“</a:t>
            </a:r>
            <a:r>
              <a:rPr lang="en-US" altLang="ja-JP">
                <a:solidFill>
                  <a:srgbClr val="CC0000"/>
                </a:solidFill>
              </a:rPr>
              <a:t>the receipt and adequacy thereof is hereby acknowledged</a:t>
            </a:r>
            <a:r>
              <a:rPr lang="ja-JP" altLang="en-US">
                <a:solidFill>
                  <a:srgbClr val="CC0000"/>
                </a:solidFill>
              </a:rPr>
              <a:t>”</a:t>
            </a:r>
            <a:endParaRPr lang="en-US" altLang="ja-JP">
              <a:solidFill>
                <a:srgbClr val="CC0000"/>
              </a:solidFill>
            </a:endParaRPr>
          </a:p>
          <a:p>
            <a:pPr lvl="1"/>
            <a:r>
              <a:rPr lang="en-US" altLang="en-US">
                <a:solidFill>
                  <a:srgbClr val="CC0000"/>
                </a:solidFill>
              </a:rPr>
              <a:t>And provided a cheque for that amount?</a:t>
            </a:r>
          </a:p>
        </p:txBody>
      </p:sp>
      <p:sp>
        <p:nvSpPr>
          <p:cNvPr id="78851" name="Slide Number Placeholder 3">
            <a:extLst>
              <a:ext uri="{FF2B5EF4-FFF2-40B4-BE49-F238E27FC236}">
                <a16:creationId xmlns:a16="http://schemas.microsoft.com/office/drawing/2014/main" id="{6A0B1F65-310D-6B8A-954A-D6AE9B3148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D12BFC1-6960-3E47-A16F-F6A0E2824C95}"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9275-5EA3-3F9D-690F-DFF6482990F3}"/>
              </a:ext>
            </a:extLst>
          </p:cNvPr>
          <p:cNvSpPr>
            <a:spLocks noGrp="1"/>
          </p:cNvSpPr>
          <p:nvPr>
            <p:ph type="title"/>
          </p:nvPr>
        </p:nvSpPr>
        <p:spPr/>
        <p:txBody>
          <a:bodyPr/>
          <a:lstStyle/>
          <a:p>
            <a:pPr>
              <a:defRPr/>
            </a:pPr>
            <a:r>
              <a:rPr lang="en-US" dirty="0">
                <a:solidFill>
                  <a:schemeClr val="tx1"/>
                </a:solidFill>
                <a:ea typeface="+mj-ea"/>
                <a:cs typeface="+mj-cs"/>
              </a:rPr>
              <a:t>Re Greene at 135</a:t>
            </a:r>
          </a:p>
        </p:txBody>
      </p:sp>
      <p:sp>
        <p:nvSpPr>
          <p:cNvPr id="79874" name="Content Placeholder 2">
            <a:extLst>
              <a:ext uri="{FF2B5EF4-FFF2-40B4-BE49-F238E27FC236}">
                <a16:creationId xmlns:a16="http://schemas.microsoft.com/office/drawing/2014/main" id="{0F7432DA-289D-1969-3482-076F23A6BDDE}"/>
              </a:ext>
            </a:extLst>
          </p:cNvPr>
          <p:cNvSpPr>
            <a:spLocks noGrp="1" noChangeArrowheads="1"/>
          </p:cNvSpPr>
          <p:nvPr>
            <p:ph idx="1"/>
          </p:nvPr>
        </p:nvSpPr>
        <p:spPr/>
        <p:txBody>
          <a:bodyPr/>
          <a:lstStyle/>
          <a:p>
            <a:endParaRPr lang="en-US" altLang="en-US"/>
          </a:p>
          <a:p>
            <a:r>
              <a:rPr lang="en-US" altLang="en-US">
                <a:solidFill>
                  <a:srgbClr val="C00000"/>
                </a:solidFill>
              </a:rPr>
              <a:t>What about the fact that the contract was under seal?</a:t>
            </a:r>
          </a:p>
        </p:txBody>
      </p:sp>
      <p:sp>
        <p:nvSpPr>
          <p:cNvPr id="79875" name="Slide Number Placeholder 3">
            <a:extLst>
              <a:ext uri="{FF2B5EF4-FFF2-40B4-BE49-F238E27FC236}">
                <a16:creationId xmlns:a16="http://schemas.microsoft.com/office/drawing/2014/main" id="{36C28BC2-82D1-6E7F-B849-62FD361DF3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85A1878-049C-444F-9C43-1A92589971F4}"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6639-F859-B300-C87B-C73C107FED86}"/>
              </a:ext>
            </a:extLst>
          </p:cNvPr>
          <p:cNvSpPr>
            <a:spLocks noGrp="1"/>
          </p:cNvSpPr>
          <p:nvPr>
            <p:ph type="title"/>
          </p:nvPr>
        </p:nvSpPr>
        <p:spPr/>
        <p:txBody>
          <a:bodyPr/>
          <a:lstStyle/>
          <a:p>
            <a:pPr>
              <a:defRPr/>
            </a:pPr>
            <a:r>
              <a:rPr lang="en-US" dirty="0">
                <a:solidFill>
                  <a:schemeClr val="tx1"/>
                </a:solidFill>
                <a:ea typeface="+mj-ea"/>
                <a:cs typeface="+mj-cs"/>
              </a:rPr>
              <a:t>Re Greene at 135 </a:t>
            </a:r>
          </a:p>
        </p:txBody>
      </p:sp>
      <p:sp>
        <p:nvSpPr>
          <p:cNvPr id="80898" name="Content Placeholder 2">
            <a:extLst>
              <a:ext uri="{FF2B5EF4-FFF2-40B4-BE49-F238E27FC236}">
                <a16:creationId xmlns:a16="http://schemas.microsoft.com/office/drawing/2014/main" id="{66F1113C-507E-16A9-2B07-2C38376E0C16}"/>
              </a:ext>
            </a:extLst>
          </p:cNvPr>
          <p:cNvSpPr>
            <a:spLocks noGrp="1" noChangeArrowheads="1"/>
          </p:cNvSpPr>
          <p:nvPr>
            <p:ph idx="1"/>
          </p:nvPr>
        </p:nvSpPr>
        <p:spPr/>
        <p:txBody>
          <a:bodyPr/>
          <a:lstStyle/>
          <a:p>
            <a:endParaRPr lang="en-US" altLang="en-US"/>
          </a:p>
          <a:p>
            <a:r>
              <a:rPr lang="en-US" altLang="en-US">
                <a:solidFill>
                  <a:srgbClr val="C00000"/>
                </a:solidFill>
              </a:rPr>
              <a:t>What do you think was going on here?</a:t>
            </a:r>
          </a:p>
        </p:txBody>
      </p:sp>
      <p:sp>
        <p:nvSpPr>
          <p:cNvPr id="80899" name="Slide Number Placeholder 3">
            <a:extLst>
              <a:ext uri="{FF2B5EF4-FFF2-40B4-BE49-F238E27FC236}">
                <a16:creationId xmlns:a16="http://schemas.microsoft.com/office/drawing/2014/main" id="{EA918BC4-0CED-2C7F-DC62-7564A73900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1B8C58-D6D4-C44C-A678-07B71C0D9B3C}"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283F-B6A0-8F72-1948-79EDD777860B}"/>
              </a:ext>
            </a:extLst>
          </p:cNvPr>
          <p:cNvSpPr>
            <a:spLocks noGrp="1"/>
          </p:cNvSpPr>
          <p:nvPr>
            <p:ph type="title"/>
          </p:nvPr>
        </p:nvSpPr>
        <p:spPr/>
        <p:txBody>
          <a:bodyPr/>
          <a:lstStyle/>
          <a:p>
            <a:pPr>
              <a:defRPr/>
            </a:pPr>
            <a:r>
              <a:rPr lang="en-US" dirty="0">
                <a:solidFill>
                  <a:srgbClr val="C00000"/>
                </a:solidFill>
                <a:ea typeface="+mj-ea"/>
                <a:cs typeface="+mj-cs"/>
              </a:rPr>
              <a:t>Adequacy vs. Nominal Consideration</a:t>
            </a:r>
          </a:p>
        </p:txBody>
      </p:sp>
      <p:sp>
        <p:nvSpPr>
          <p:cNvPr id="81922" name="Content Placeholder 2">
            <a:extLst>
              <a:ext uri="{FF2B5EF4-FFF2-40B4-BE49-F238E27FC236}">
                <a16:creationId xmlns:a16="http://schemas.microsoft.com/office/drawing/2014/main" id="{E219AC17-4F59-C0ED-2735-73E493CC66EF}"/>
              </a:ext>
            </a:extLst>
          </p:cNvPr>
          <p:cNvSpPr>
            <a:spLocks noGrp="1" noChangeArrowheads="1"/>
          </p:cNvSpPr>
          <p:nvPr>
            <p:ph idx="1"/>
          </p:nvPr>
        </p:nvSpPr>
        <p:spPr/>
        <p:txBody>
          <a:bodyPr/>
          <a:lstStyle/>
          <a:p>
            <a:pPr>
              <a:buFont typeface="Wingdings" pitchFamily="2" charset="2"/>
              <a:buChar char="o"/>
            </a:pPr>
            <a:endParaRPr lang="en-US" altLang="en-US"/>
          </a:p>
          <a:p>
            <a:pPr>
              <a:buFont typeface="Wingdings" pitchFamily="2" charset="2"/>
              <a:buChar char="o"/>
            </a:pPr>
            <a:r>
              <a:rPr lang="en-US" altLang="en-US"/>
              <a:t>Schnell v. Nell at 151</a:t>
            </a:r>
          </a:p>
          <a:p>
            <a:pPr lvl="1">
              <a:buFont typeface="Wingdings" pitchFamily="2" charset="2"/>
              <a:buChar char="n"/>
            </a:pPr>
            <a:r>
              <a:rPr lang="en-US" altLang="en-US"/>
              <a:t>What was the consideration?</a:t>
            </a:r>
          </a:p>
        </p:txBody>
      </p:sp>
      <p:sp>
        <p:nvSpPr>
          <p:cNvPr id="81923" name="Slide Number Placeholder 3">
            <a:extLst>
              <a:ext uri="{FF2B5EF4-FFF2-40B4-BE49-F238E27FC236}">
                <a16:creationId xmlns:a16="http://schemas.microsoft.com/office/drawing/2014/main" id="{B93D7155-BF58-4B9A-84D1-70CB7B4C4A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F69D82D-E5E3-F445-AAF3-38E530BFE152}"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585F-9C79-9E9C-FCDC-113E26835A3C}"/>
              </a:ext>
            </a:extLst>
          </p:cNvPr>
          <p:cNvSpPr>
            <a:spLocks noGrp="1"/>
          </p:cNvSpPr>
          <p:nvPr>
            <p:ph type="title"/>
          </p:nvPr>
        </p:nvSpPr>
        <p:spPr/>
        <p:txBody>
          <a:bodyPr/>
          <a:lstStyle/>
          <a:p>
            <a:pPr>
              <a:defRPr/>
            </a:pPr>
            <a:r>
              <a:rPr lang="en-US" dirty="0">
                <a:solidFill>
                  <a:srgbClr val="C00000"/>
                </a:solidFill>
                <a:ea typeface="+mj-ea"/>
                <a:cs typeface="+mj-cs"/>
              </a:rPr>
              <a:t>Schnell v. Nell at 146</a:t>
            </a:r>
          </a:p>
        </p:txBody>
      </p:sp>
      <p:sp>
        <p:nvSpPr>
          <p:cNvPr id="82946" name="Content Placeholder 2">
            <a:extLst>
              <a:ext uri="{FF2B5EF4-FFF2-40B4-BE49-F238E27FC236}">
                <a16:creationId xmlns:a16="http://schemas.microsoft.com/office/drawing/2014/main" id="{A537E865-85AD-206D-E4C0-02A71C45F3D5}"/>
              </a:ext>
            </a:extLst>
          </p:cNvPr>
          <p:cNvSpPr>
            <a:spLocks noGrp="1" noChangeArrowheads="1"/>
          </p:cNvSpPr>
          <p:nvPr>
            <p:ph idx="1"/>
          </p:nvPr>
        </p:nvSpPr>
        <p:spPr/>
        <p:txBody>
          <a:bodyPr/>
          <a:lstStyle/>
          <a:p>
            <a:endParaRPr lang="en-US" altLang="en-US"/>
          </a:p>
          <a:p>
            <a:r>
              <a:rPr lang="en-US" altLang="en-US"/>
              <a:t>A promise of $600 to honor wife’</a:t>
            </a:r>
            <a:r>
              <a:rPr lang="en-US" altLang="ja-JP"/>
              <a:t>s promise in will consideration of:</a:t>
            </a:r>
          </a:p>
          <a:p>
            <a:pPr lvl="1"/>
            <a:r>
              <a:rPr lang="en-US" altLang="en-US"/>
              <a:t>Promise in will</a:t>
            </a:r>
          </a:p>
          <a:p>
            <a:pPr lvl="1"/>
            <a:r>
              <a:rPr lang="en-US" altLang="en-US"/>
              <a:t>one cent </a:t>
            </a:r>
          </a:p>
          <a:p>
            <a:pPr lvl="1"/>
            <a:r>
              <a:rPr lang="en-US" altLang="en-US"/>
              <a:t>love and affection for deceased wife</a:t>
            </a:r>
          </a:p>
        </p:txBody>
      </p:sp>
      <p:sp>
        <p:nvSpPr>
          <p:cNvPr id="82947" name="Slide Number Placeholder 3">
            <a:extLst>
              <a:ext uri="{FF2B5EF4-FFF2-40B4-BE49-F238E27FC236}">
                <a16:creationId xmlns:a16="http://schemas.microsoft.com/office/drawing/2014/main" id="{D8EBFA60-8042-5BD1-E88A-7945037A2B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5CAD6DD-0623-894D-8E6F-CBA907D9AF10}" type="slidenum">
              <a:rPr lang="en-US" altLang="en-US" sz="1200" smtClean="0">
                <a:latin typeface="Verdana" panose="020B0604030504040204" pitchFamily="34" charset="0"/>
              </a:rPr>
              <a:pPr>
                <a:spcBef>
                  <a:spcPct val="0"/>
                </a:spcBef>
                <a:buFontTx/>
                <a:buNone/>
              </a:pPr>
              <a:t>56</a:t>
            </a:fld>
            <a:endParaRPr lang="en-US" altLang="en-US" sz="1200">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EF1A-FFED-C1AC-A4DC-2892D140408A}"/>
              </a:ext>
            </a:extLst>
          </p:cNvPr>
          <p:cNvSpPr>
            <a:spLocks noGrp="1"/>
          </p:cNvSpPr>
          <p:nvPr>
            <p:ph type="title"/>
          </p:nvPr>
        </p:nvSpPr>
        <p:spPr/>
        <p:txBody>
          <a:bodyPr/>
          <a:lstStyle/>
          <a:p>
            <a:pPr>
              <a:defRPr/>
            </a:pPr>
            <a:r>
              <a:rPr lang="en-US" dirty="0">
                <a:solidFill>
                  <a:srgbClr val="000000"/>
                </a:solidFill>
                <a:ea typeface="+mj-ea"/>
                <a:cs typeface="+mj-cs"/>
              </a:rPr>
              <a:t>Schnell v. Nell at 146</a:t>
            </a:r>
          </a:p>
        </p:txBody>
      </p:sp>
      <p:sp>
        <p:nvSpPr>
          <p:cNvPr id="83970" name="Content Placeholder 2">
            <a:extLst>
              <a:ext uri="{FF2B5EF4-FFF2-40B4-BE49-F238E27FC236}">
                <a16:creationId xmlns:a16="http://schemas.microsoft.com/office/drawing/2014/main" id="{3346B076-C1E5-6013-57FB-6F99341A4260}"/>
              </a:ext>
            </a:extLst>
          </p:cNvPr>
          <p:cNvSpPr>
            <a:spLocks noGrp="1" noChangeArrowheads="1"/>
          </p:cNvSpPr>
          <p:nvPr>
            <p:ph idx="1"/>
          </p:nvPr>
        </p:nvSpPr>
        <p:spPr/>
        <p:txBody>
          <a:bodyPr/>
          <a:lstStyle/>
          <a:p>
            <a:endParaRPr lang="en-US" altLang="en-US"/>
          </a:p>
          <a:p>
            <a:r>
              <a:rPr lang="en-US" altLang="en-US"/>
              <a:t>So we don’t worry about inadequate consideration, but do worry about </a:t>
            </a:r>
            <a:r>
              <a:rPr lang="en-US" altLang="en-US">
                <a:solidFill>
                  <a:srgbClr val="B90000"/>
                </a:solidFill>
              </a:rPr>
              <a:t>“nominal” consideration </a:t>
            </a:r>
            <a:r>
              <a:rPr lang="en-US" altLang="en-US">
                <a:solidFill>
                  <a:srgbClr val="000000"/>
                </a:solidFill>
              </a:rPr>
              <a:t>(?!?)</a:t>
            </a:r>
          </a:p>
        </p:txBody>
      </p:sp>
      <p:sp>
        <p:nvSpPr>
          <p:cNvPr id="83971" name="Slide Number Placeholder 3">
            <a:extLst>
              <a:ext uri="{FF2B5EF4-FFF2-40B4-BE49-F238E27FC236}">
                <a16:creationId xmlns:a16="http://schemas.microsoft.com/office/drawing/2014/main" id="{9C777F41-5A2F-01DD-7263-D744717664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F266D9A-004A-0045-8EFF-BE04C8EE35AC}"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644E-4BDD-06FC-E03F-CAC3B2C8C87B}"/>
              </a:ext>
            </a:extLst>
          </p:cNvPr>
          <p:cNvSpPr>
            <a:spLocks noGrp="1"/>
          </p:cNvSpPr>
          <p:nvPr>
            <p:ph type="title"/>
          </p:nvPr>
        </p:nvSpPr>
        <p:spPr/>
        <p:txBody>
          <a:bodyPr/>
          <a:lstStyle/>
          <a:p>
            <a:pPr>
              <a:defRPr/>
            </a:pPr>
            <a:r>
              <a:rPr lang="en-US" dirty="0">
                <a:solidFill>
                  <a:srgbClr val="C00000"/>
                </a:solidFill>
                <a:ea typeface="+mj-ea"/>
                <a:cs typeface="+mj-cs"/>
              </a:rPr>
              <a:t>Batsakis at 143</a:t>
            </a:r>
          </a:p>
        </p:txBody>
      </p:sp>
      <p:sp>
        <p:nvSpPr>
          <p:cNvPr id="84994" name="Content Placeholder 2">
            <a:extLst>
              <a:ext uri="{FF2B5EF4-FFF2-40B4-BE49-F238E27FC236}">
                <a16:creationId xmlns:a16="http://schemas.microsoft.com/office/drawing/2014/main" id="{E353A06E-4179-EF00-6C8C-949B51F2F218}"/>
              </a:ext>
            </a:extLst>
          </p:cNvPr>
          <p:cNvSpPr>
            <a:spLocks noGrp="1" noChangeArrowheads="1"/>
          </p:cNvSpPr>
          <p:nvPr>
            <p:ph idx="1"/>
          </p:nvPr>
        </p:nvSpPr>
        <p:spPr/>
        <p:txBody>
          <a:bodyPr/>
          <a:lstStyle/>
          <a:p>
            <a:r>
              <a:rPr lang="en-US" altLang="en-US"/>
              <a:t>Why did they structure the contract </a:t>
            </a:r>
          </a:p>
          <a:p>
            <a:pPr>
              <a:buFont typeface="Wingdings" pitchFamily="2" charset="2"/>
              <a:buNone/>
            </a:pPr>
            <a:r>
              <a:rPr lang="en-US" altLang="en-US"/>
              <a:t>as a loan of $2,000 at 8 per cent?</a:t>
            </a:r>
          </a:p>
        </p:txBody>
      </p:sp>
      <p:sp>
        <p:nvSpPr>
          <p:cNvPr id="84995" name="Slide Number Placeholder 3">
            <a:extLst>
              <a:ext uri="{FF2B5EF4-FFF2-40B4-BE49-F238E27FC236}">
                <a16:creationId xmlns:a16="http://schemas.microsoft.com/office/drawing/2014/main" id="{20A2A726-3AAD-DC4C-6CA6-DF89FA920D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3311B83-7565-0E49-BC2A-E13C1BA27626}"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64B7-3CE3-35E9-A42A-126208BF6EE0}"/>
              </a:ext>
            </a:extLst>
          </p:cNvPr>
          <p:cNvSpPr>
            <a:spLocks noGrp="1"/>
          </p:cNvSpPr>
          <p:nvPr>
            <p:ph type="title"/>
          </p:nvPr>
        </p:nvSpPr>
        <p:spPr/>
        <p:txBody>
          <a:bodyPr/>
          <a:lstStyle/>
          <a:p>
            <a:pPr>
              <a:defRPr/>
            </a:pPr>
            <a:r>
              <a:rPr lang="en-US" dirty="0">
                <a:solidFill>
                  <a:schemeClr val="tx1"/>
                </a:solidFill>
                <a:ea typeface="+mj-ea"/>
                <a:cs typeface="+mj-cs"/>
              </a:rPr>
              <a:t>Batsakis at 143</a:t>
            </a:r>
          </a:p>
        </p:txBody>
      </p:sp>
      <p:sp>
        <p:nvSpPr>
          <p:cNvPr id="86018" name="Content Placeholder 2">
            <a:extLst>
              <a:ext uri="{FF2B5EF4-FFF2-40B4-BE49-F238E27FC236}">
                <a16:creationId xmlns:a16="http://schemas.microsoft.com/office/drawing/2014/main" id="{A29E708D-8875-16E5-B440-088F6105F3B6}"/>
              </a:ext>
            </a:extLst>
          </p:cNvPr>
          <p:cNvSpPr>
            <a:spLocks noGrp="1" noChangeArrowheads="1"/>
          </p:cNvSpPr>
          <p:nvPr>
            <p:ph idx="1"/>
          </p:nvPr>
        </p:nvSpPr>
        <p:spPr/>
        <p:txBody>
          <a:bodyPr/>
          <a:lstStyle/>
          <a:p>
            <a:r>
              <a:rPr lang="en-US" altLang="en-US">
                <a:solidFill>
                  <a:srgbClr val="C00000"/>
                </a:solidFill>
              </a:rPr>
              <a:t>25 days later</a:t>
            </a:r>
          </a:p>
        </p:txBody>
      </p:sp>
      <p:sp>
        <p:nvSpPr>
          <p:cNvPr id="86019" name="Slide Number Placeholder 3">
            <a:extLst>
              <a:ext uri="{FF2B5EF4-FFF2-40B4-BE49-F238E27FC236}">
                <a16:creationId xmlns:a16="http://schemas.microsoft.com/office/drawing/2014/main" id="{FC0397BB-08AC-87A9-0278-1E93894366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9F7878B-84D6-A043-AE44-04D99729C4AC}"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pic>
        <p:nvPicPr>
          <p:cNvPr id="86020" name="Picture 4">
            <a:extLst>
              <a:ext uri="{FF2B5EF4-FFF2-40B4-BE49-F238E27FC236}">
                <a16:creationId xmlns:a16="http://schemas.microsoft.com/office/drawing/2014/main" id="{58912A89-E42C-8180-0C9F-BFE3E709E1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65225"/>
            <a:ext cx="35814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40A7107-9775-338B-9B1A-19D9597A43DD}"/>
              </a:ext>
            </a:extLst>
          </p:cNvPr>
          <p:cNvSpPr txBox="1"/>
          <p:nvPr/>
        </p:nvSpPr>
        <p:spPr>
          <a:xfrm>
            <a:off x="3733800" y="6126163"/>
            <a:ext cx="2819400" cy="369887"/>
          </a:xfrm>
          <a:prstGeom prst="rect">
            <a:avLst/>
          </a:prstGeom>
          <a:solidFill>
            <a:srgbClr val="CCFFCC"/>
          </a:solidFill>
          <a:ln>
            <a:solidFill>
              <a:srgbClr val="C00000"/>
            </a:solidFill>
          </a:ln>
        </p:spPr>
        <p:txBody>
          <a:bodyPr>
            <a:spAutoFit/>
          </a:bodyPr>
          <a:lstStyle/>
          <a:p>
            <a:pPr>
              <a:defRPr/>
            </a:pPr>
            <a:r>
              <a:rPr lang="en-US" dirty="0">
                <a:solidFill>
                  <a:schemeClr val="accent6"/>
                </a:solidFill>
                <a:ea typeface="+mn-ea"/>
              </a:rPr>
              <a:t>Athens, April 27 1942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672077AA-692C-0DE9-6545-D7A7C3351C3A}"/>
              </a:ext>
            </a:extLst>
          </p:cNvPr>
          <p:cNvSpPr>
            <a:spLocks noGrp="1" noChangeArrowheads="1"/>
          </p:cNvSpPr>
          <p:nvPr>
            <p:ph type="title"/>
          </p:nvPr>
        </p:nvSpPr>
        <p:spPr/>
        <p:txBody>
          <a:bodyPr/>
          <a:lstStyle/>
          <a:p>
            <a:r>
              <a:rPr lang="en-US" altLang="en-US"/>
              <a:t>UCC 2-207(3)</a:t>
            </a:r>
            <a:br>
              <a:rPr lang="en-US" altLang="en-US"/>
            </a:br>
            <a:r>
              <a:rPr lang="en-US" altLang="en-US">
                <a:solidFill>
                  <a:schemeClr val="tx1"/>
                </a:solidFill>
              </a:rPr>
              <a:t>What happens if the writings do not agree?</a:t>
            </a:r>
          </a:p>
        </p:txBody>
      </p:sp>
      <p:sp>
        <p:nvSpPr>
          <p:cNvPr id="21506" name="Content Placeholder 2">
            <a:extLst>
              <a:ext uri="{FF2B5EF4-FFF2-40B4-BE49-F238E27FC236}">
                <a16:creationId xmlns:a16="http://schemas.microsoft.com/office/drawing/2014/main" id="{9F9206E6-2BDA-5265-2837-F3C33ACCEFA7}"/>
              </a:ext>
            </a:extLst>
          </p:cNvPr>
          <p:cNvSpPr>
            <a:spLocks noGrp="1" noChangeArrowheads="1"/>
          </p:cNvSpPr>
          <p:nvPr>
            <p:ph idx="1"/>
          </p:nvPr>
        </p:nvSpPr>
        <p:spPr/>
        <p:txBody>
          <a:bodyPr/>
          <a:lstStyle/>
          <a:p>
            <a:r>
              <a:rPr lang="en-US" altLang="en-US" sz="2800"/>
              <a:t>Conduct by both parties which recognizes the existence of a contract is sufficient to establish a contract for sale </a:t>
            </a:r>
            <a:r>
              <a:rPr lang="en-US" altLang="en-US" sz="2800">
                <a:solidFill>
                  <a:srgbClr val="C00000"/>
                </a:solidFill>
              </a:rPr>
              <a:t>although the writings of the parties do not otherwise establish a contract</a:t>
            </a:r>
            <a:r>
              <a:rPr lang="en-US" altLang="en-US" sz="2800"/>
              <a:t>. In such case the terms of the particular contract consist of those terms on which the writings of the parties agree, </a:t>
            </a:r>
            <a:r>
              <a:rPr lang="en-US" altLang="en-US" sz="2800">
                <a:solidFill>
                  <a:srgbClr val="C00000"/>
                </a:solidFill>
              </a:rPr>
              <a:t>together with any supplementary terms incorporated under any other provisions of this Act</a:t>
            </a:r>
          </a:p>
        </p:txBody>
      </p:sp>
      <p:sp>
        <p:nvSpPr>
          <p:cNvPr id="21507" name="Slide Number Placeholder 3">
            <a:extLst>
              <a:ext uri="{FF2B5EF4-FFF2-40B4-BE49-F238E27FC236}">
                <a16:creationId xmlns:a16="http://schemas.microsoft.com/office/drawing/2014/main" id="{D4941C18-0ED3-68F9-AF11-C2C1B94CF3A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64F864A-7678-6141-AF5D-904A9067CFEC}"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278A-B509-68AD-2E1D-178734FE4563}"/>
              </a:ext>
            </a:extLst>
          </p:cNvPr>
          <p:cNvSpPr>
            <a:spLocks noGrp="1"/>
          </p:cNvSpPr>
          <p:nvPr>
            <p:ph type="title"/>
          </p:nvPr>
        </p:nvSpPr>
        <p:spPr>
          <a:xfrm>
            <a:off x="609600" y="304800"/>
            <a:ext cx="8001000" cy="1216025"/>
          </a:xfrm>
        </p:spPr>
        <p:txBody>
          <a:bodyPr/>
          <a:lstStyle/>
          <a:p>
            <a:pPr>
              <a:defRPr/>
            </a:pPr>
            <a:r>
              <a:rPr lang="en-US" dirty="0">
                <a:solidFill>
                  <a:srgbClr val="000000"/>
                </a:solidFill>
                <a:ea typeface="+mj-ea"/>
                <a:cs typeface="+mj-cs"/>
              </a:rPr>
              <a:t>Batsakis 139</a:t>
            </a:r>
          </a:p>
        </p:txBody>
      </p:sp>
      <p:sp>
        <p:nvSpPr>
          <p:cNvPr id="87042" name="Content Placeholder 2">
            <a:extLst>
              <a:ext uri="{FF2B5EF4-FFF2-40B4-BE49-F238E27FC236}">
                <a16:creationId xmlns:a16="http://schemas.microsoft.com/office/drawing/2014/main" id="{16EED24F-5D72-41AF-74DA-7FA81E102D21}"/>
              </a:ext>
            </a:extLst>
          </p:cNvPr>
          <p:cNvSpPr>
            <a:spLocks noGrp="1" noChangeArrowheads="1"/>
          </p:cNvSpPr>
          <p:nvPr>
            <p:ph idx="1"/>
          </p:nvPr>
        </p:nvSpPr>
        <p:spPr/>
        <p:txBody>
          <a:bodyPr/>
          <a:lstStyle/>
          <a:p>
            <a:endParaRPr lang="en-US" altLang="en-US"/>
          </a:p>
          <a:p>
            <a:r>
              <a:rPr lang="en-US" altLang="en-US"/>
              <a:t>Why did they structure the contract as a loan of $2,000 at 8 per cent?</a:t>
            </a:r>
          </a:p>
          <a:p>
            <a:pPr lvl="1"/>
            <a:r>
              <a:rPr lang="en-US" altLang="en-US">
                <a:solidFill>
                  <a:srgbClr val="C00000"/>
                </a:solidFill>
              </a:rPr>
              <a:t>Is there really a problem of adequacy here?</a:t>
            </a:r>
          </a:p>
        </p:txBody>
      </p:sp>
      <p:sp>
        <p:nvSpPr>
          <p:cNvPr id="87043" name="Slide Number Placeholder 3">
            <a:extLst>
              <a:ext uri="{FF2B5EF4-FFF2-40B4-BE49-F238E27FC236}">
                <a16:creationId xmlns:a16="http://schemas.microsoft.com/office/drawing/2014/main" id="{FA9F18D3-3561-DA4A-F7BD-2FE9B21444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DDCD554-FDA6-EC42-9AE5-0ABB615CA469}"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6C81B8B4-3958-470C-C0EF-6125D0C7C53F}"/>
              </a:ext>
            </a:extLst>
          </p:cNvPr>
          <p:cNvSpPr>
            <a:spLocks noGrp="1" noChangeArrowheads="1"/>
          </p:cNvSpPr>
          <p:nvPr>
            <p:ph type="title"/>
          </p:nvPr>
        </p:nvSpPr>
        <p:spPr/>
        <p:txBody>
          <a:bodyPr/>
          <a:lstStyle/>
          <a:p>
            <a:r>
              <a:rPr lang="en-US" altLang="en-US">
                <a:solidFill>
                  <a:srgbClr val="B90000"/>
                </a:solidFill>
              </a:rPr>
              <a:t>If it’s not about adequacy, what is the point of consideration?</a:t>
            </a:r>
          </a:p>
        </p:txBody>
      </p:sp>
      <p:sp>
        <p:nvSpPr>
          <p:cNvPr id="3" name="Content Placeholder 2">
            <a:extLst>
              <a:ext uri="{FF2B5EF4-FFF2-40B4-BE49-F238E27FC236}">
                <a16:creationId xmlns:a16="http://schemas.microsoft.com/office/drawing/2014/main" id="{DFD342B6-2E2C-6B36-CC7D-6E76A27E11F4}"/>
              </a:ext>
            </a:extLst>
          </p:cNvPr>
          <p:cNvSpPr>
            <a:spLocks noGrp="1"/>
          </p:cNvSpPr>
          <p:nvPr>
            <p:ph idx="1"/>
          </p:nvPr>
        </p:nvSpPr>
        <p:spPr/>
        <p:txBody>
          <a:bodyPr/>
          <a:lstStyle/>
          <a:p>
            <a:pPr>
              <a:defRPr/>
            </a:pPr>
            <a:endParaRPr lang="en-US" dirty="0">
              <a:ea typeface="+mn-ea"/>
              <a:cs typeface="+mn-cs"/>
            </a:endParaRPr>
          </a:p>
          <a:p>
            <a:pPr>
              <a:defRPr/>
            </a:pPr>
            <a:r>
              <a:rPr lang="en-US" dirty="0">
                <a:ea typeface="+mn-ea"/>
                <a:cs typeface="+mn-cs"/>
              </a:rPr>
              <a:t>Lon Fuller at 140</a:t>
            </a:r>
          </a:p>
          <a:p>
            <a:pPr lvl="1">
              <a:defRPr/>
            </a:pPr>
            <a:endParaRPr lang="en-US" dirty="0">
              <a:solidFill>
                <a:schemeClr val="accent6"/>
              </a:solidFill>
              <a:ea typeface="ＭＳ Ｐゴシック" charset="0"/>
            </a:endParaRPr>
          </a:p>
          <a:p>
            <a:pPr>
              <a:defRPr/>
            </a:pPr>
            <a:endParaRPr lang="en-US" dirty="0">
              <a:ea typeface="+mn-ea"/>
              <a:cs typeface="+mn-cs"/>
            </a:endParaRPr>
          </a:p>
        </p:txBody>
      </p:sp>
      <p:sp>
        <p:nvSpPr>
          <p:cNvPr id="89091" name="Slide Number Placeholder 3">
            <a:extLst>
              <a:ext uri="{FF2B5EF4-FFF2-40B4-BE49-F238E27FC236}">
                <a16:creationId xmlns:a16="http://schemas.microsoft.com/office/drawing/2014/main" id="{31D73D4D-03E0-3805-5A1C-B80C05C568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0ABA6AC-1502-2847-9187-6B3D6E181828}"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26C-2EC6-8A48-311F-44F206FCE40C}"/>
              </a:ext>
            </a:extLst>
          </p:cNvPr>
          <p:cNvSpPr>
            <a:spLocks noGrp="1"/>
          </p:cNvSpPr>
          <p:nvPr>
            <p:ph type="title"/>
          </p:nvPr>
        </p:nvSpPr>
        <p:spPr/>
        <p:txBody>
          <a:bodyPr/>
          <a:lstStyle/>
          <a:p>
            <a:pPr>
              <a:defRPr/>
            </a:pPr>
            <a:r>
              <a:rPr lang="en-US" dirty="0">
                <a:solidFill>
                  <a:schemeClr val="tx1"/>
                </a:solidFill>
                <a:ea typeface="+mj-ea"/>
                <a:cs typeface="+mj-cs"/>
              </a:rPr>
              <a:t>Lon Fuller on Consideration 140</a:t>
            </a:r>
          </a:p>
        </p:txBody>
      </p:sp>
      <p:sp>
        <p:nvSpPr>
          <p:cNvPr id="3" name="Content Placeholder 2">
            <a:extLst>
              <a:ext uri="{FF2B5EF4-FFF2-40B4-BE49-F238E27FC236}">
                <a16:creationId xmlns:a16="http://schemas.microsoft.com/office/drawing/2014/main" id="{42BF1AFC-DD5C-FC46-B52A-12B4F07F40A5}"/>
              </a:ext>
            </a:extLst>
          </p:cNvPr>
          <p:cNvSpPr>
            <a:spLocks noGrp="1"/>
          </p:cNvSpPr>
          <p:nvPr>
            <p:ph idx="1"/>
          </p:nvPr>
        </p:nvSpPr>
        <p:spPr/>
        <p:txBody>
          <a:bodyPr/>
          <a:lstStyle/>
          <a:p>
            <a:pPr>
              <a:defRPr/>
            </a:pPr>
            <a:endParaRPr lang="en-US" dirty="0">
              <a:ea typeface="+mn-ea"/>
              <a:cs typeface="+mn-cs"/>
            </a:endParaRPr>
          </a:p>
          <a:p>
            <a:pPr>
              <a:defRPr/>
            </a:pPr>
            <a:r>
              <a:rPr lang="en-US" dirty="0">
                <a:solidFill>
                  <a:srgbClr val="C00000"/>
                </a:solidFill>
                <a:ea typeface="+mn-ea"/>
                <a:cs typeface="+mn-cs"/>
              </a:rPr>
              <a:t>The evidentiary function</a:t>
            </a:r>
          </a:p>
          <a:p>
            <a:pPr marL="866775" lvl="2" indent="-469900">
              <a:defRPr/>
            </a:pPr>
            <a:r>
              <a:rPr lang="en-US" dirty="0">
                <a:ea typeface="ＭＳ Ｐゴシック" charset="0"/>
              </a:rPr>
              <a:t>Evidence of what?</a:t>
            </a:r>
          </a:p>
          <a:p>
            <a:pPr lvl="1">
              <a:buFont typeface="Wingdings" pitchFamily="2" charset="2"/>
              <a:buNone/>
              <a:defRPr/>
            </a:pPr>
            <a:endParaRPr lang="en-US" dirty="0">
              <a:ea typeface="ＭＳ Ｐゴシック" charset="0"/>
            </a:endParaRPr>
          </a:p>
          <a:p>
            <a:pPr>
              <a:defRPr/>
            </a:pPr>
            <a:endParaRPr lang="en-US" dirty="0">
              <a:ea typeface="+mn-ea"/>
              <a:cs typeface="+mn-cs"/>
            </a:endParaRPr>
          </a:p>
          <a:p>
            <a:pPr lvl="1">
              <a:defRPr/>
            </a:pPr>
            <a:endParaRPr lang="en-US" dirty="0">
              <a:solidFill>
                <a:schemeClr val="accent6"/>
              </a:solidFill>
              <a:ea typeface="ＭＳ Ｐゴシック" charset="0"/>
            </a:endParaRPr>
          </a:p>
          <a:p>
            <a:pPr>
              <a:defRPr/>
            </a:pPr>
            <a:endParaRPr lang="en-US" dirty="0">
              <a:ea typeface="+mn-ea"/>
              <a:cs typeface="+mn-cs"/>
            </a:endParaRPr>
          </a:p>
        </p:txBody>
      </p:sp>
      <p:sp>
        <p:nvSpPr>
          <p:cNvPr id="90115" name="Slide Number Placeholder 3">
            <a:extLst>
              <a:ext uri="{FF2B5EF4-FFF2-40B4-BE49-F238E27FC236}">
                <a16:creationId xmlns:a16="http://schemas.microsoft.com/office/drawing/2014/main" id="{ACA7E38E-461D-5AD7-25DE-8EA793A92F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9815AFC-55A2-6D42-8E58-8AF144459613}"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3F6D-7EAE-DF4E-D4CA-B11129527208}"/>
              </a:ext>
            </a:extLst>
          </p:cNvPr>
          <p:cNvSpPr>
            <a:spLocks noGrp="1"/>
          </p:cNvSpPr>
          <p:nvPr>
            <p:ph type="title"/>
          </p:nvPr>
        </p:nvSpPr>
        <p:spPr/>
        <p:txBody>
          <a:bodyPr/>
          <a:lstStyle/>
          <a:p>
            <a:pPr>
              <a:defRPr/>
            </a:pPr>
            <a:r>
              <a:rPr lang="en-US" dirty="0">
                <a:solidFill>
                  <a:schemeClr val="tx1"/>
                </a:solidFill>
                <a:ea typeface="+mj-ea"/>
                <a:cs typeface="+mj-cs"/>
              </a:rPr>
              <a:t>Lon Fuller on Consideration</a:t>
            </a:r>
          </a:p>
        </p:txBody>
      </p:sp>
      <p:sp>
        <p:nvSpPr>
          <p:cNvPr id="3" name="Content Placeholder 2">
            <a:extLst>
              <a:ext uri="{FF2B5EF4-FFF2-40B4-BE49-F238E27FC236}">
                <a16:creationId xmlns:a16="http://schemas.microsoft.com/office/drawing/2014/main" id="{F90860F6-06BF-5358-DDEA-38BE0DE6ED5F}"/>
              </a:ext>
            </a:extLst>
          </p:cNvPr>
          <p:cNvSpPr>
            <a:spLocks noGrp="1"/>
          </p:cNvSpPr>
          <p:nvPr>
            <p:ph idx="1"/>
          </p:nvPr>
        </p:nvSpPr>
        <p:spPr/>
        <p:txBody>
          <a:bodyPr/>
          <a:lstStyle/>
          <a:p>
            <a:pPr>
              <a:defRPr/>
            </a:pPr>
            <a:endParaRPr lang="en-US" dirty="0">
              <a:ea typeface="+mn-ea"/>
              <a:cs typeface="+mn-cs"/>
            </a:endParaRPr>
          </a:p>
          <a:p>
            <a:pPr>
              <a:defRPr/>
            </a:pPr>
            <a:r>
              <a:rPr lang="en-US" dirty="0">
                <a:ea typeface="+mn-ea"/>
                <a:cs typeface="+mn-cs"/>
              </a:rPr>
              <a:t>The evidentiary function</a:t>
            </a:r>
          </a:p>
          <a:p>
            <a:pPr>
              <a:defRPr/>
            </a:pPr>
            <a:r>
              <a:rPr lang="en-US" dirty="0">
                <a:solidFill>
                  <a:srgbClr val="C00000"/>
                </a:solidFill>
                <a:ea typeface="+mn-ea"/>
                <a:cs typeface="+mn-cs"/>
              </a:rPr>
              <a:t>The deterrent function</a:t>
            </a:r>
          </a:p>
          <a:p>
            <a:pPr lvl="1">
              <a:defRPr/>
            </a:pPr>
            <a:r>
              <a:rPr lang="en-US" dirty="0">
                <a:ea typeface="ＭＳ Ｐゴシック" charset="0"/>
              </a:rPr>
              <a:t>a check against rash promises</a:t>
            </a:r>
          </a:p>
          <a:p>
            <a:pPr lvl="1">
              <a:buFont typeface="Wingdings" pitchFamily="2" charset="2"/>
              <a:buNone/>
              <a:defRPr/>
            </a:pPr>
            <a:endParaRPr lang="en-US" dirty="0">
              <a:ea typeface="ＭＳ Ｐゴシック" charset="0"/>
            </a:endParaRPr>
          </a:p>
          <a:p>
            <a:pPr>
              <a:defRPr/>
            </a:pPr>
            <a:endParaRPr lang="en-US" dirty="0">
              <a:ea typeface="+mn-ea"/>
              <a:cs typeface="+mn-cs"/>
            </a:endParaRPr>
          </a:p>
          <a:p>
            <a:pPr lvl="1">
              <a:defRPr/>
            </a:pPr>
            <a:endParaRPr lang="en-US" dirty="0">
              <a:solidFill>
                <a:schemeClr val="accent6"/>
              </a:solidFill>
              <a:ea typeface="ＭＳ Ｐゴシック" charset="0"/>
            </a:endParaRPr>
          </a:p>
          <a:p>
            <a:pPr>
              <a:defRPr/>
            </a:pPr>
            <a:endParaRPr lang="en-US" dirty="0">
              <a:ea typeface="+mn-ea"/>
              <a:cs typeface="+mn-cs"/>
            </a:endParaRPr>
          </a:p>
        </p:txBody>
      </p:sp>
      <p:sp>
        <p:nvSpPr>
          <p:cNvPr id="91139" name="Slide Number Placeholder 3">
            <a:extLst>
              <a:ext uri="{FF2B5EF4-FFF2-40B4-BE49-F238E27FC236}">
                <a16:creationId xmlns:a16="http://schemas.microsoft.com/office/drawing/2014/main" id="{56CABF8F-841D-6669-48C3-39156C08AC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A3DC0B9-FE45-854C-A1E9-8028B35878FB}"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F422-5C97-E94F-D536-C198B5EE2C25}"/>
              </a:ext>
            </a:extLst>
          </p:cNvPr>
          <p:cNvSpPr>
            <a:spLocks noGrp="1"/>
          </p:cNvSpPr>
          <p:nvPr>
            <p:ph type="title"/>
          </p:nvPr>
        </p:nvSpPr>
        <p:spPr/>
        <p:txBody>
          <a:bodyPr/>
          <a:lstStyle/>
          <a:p>
            <a:pPr>
              <a:defRPr/>
            </a:pPr>
            <a:r>
              <a:rPr lang="en-US" dirty="0">
                <a:solidFill>
                  <a:srgbClr val="000000"/>
                </a:solidFill>
                <a:ea typeface="+mj-ea"/>
                <a:cs typeface="+mj-cs"/>
              </a:rPr>
              <a:t>Lon Fuller on Consideration</a:t>
            </a:r>
          </a:p>
        </p:txBody>
      </p:sp>
      <p:sp>
        <p:nvSpPr>
          <p:cNvPr id="92162" name="Content Placeholder 2">
            <a:extLst>
              <a:ext uri="{FF2B5EF4-FFF2-40B4-BE49-F238E27FC236}">
                <a16:creationId xmlns:a16="http://schemas.microsoft.com/office/drawing/2014/main" id="{DA9246FC-3428-C46B-62F2-750D2F998D53}"/>
              </a:ext>
            </a:extLst>
          </p:cNvPr>
          <p:cNvSpPr>
            <a:spLocks noGrp="1" noChangeArrowheads="1"/>
          </p:cNvSpPr>
          <p:nvPr>
            <p:ph idx="1"/>
          </p:nvPr>
        </p:nvSpPr>
        <p:spPr/>
        <p:txBody>
          <a:bodyPr/>
          <a:lstStyle/>
          <a:p>
            <a:endParaRPr lang="en-US" altLang="en-US"/>
          </a:p>
          <a:p>
            <a:r>
              <a:rPr lang="en-US" altLang="en-US"/>
              <a:t>The evidentiary function</a:t>
            </a:r>
          </a:p>
          <a:p>
            <a:r>
              <a:rPr lang="en-US" altLang="en-US"/>
              <a:t>The deterrent function</a:t>
            </a:r>
          </a:p>
          <a:p>
            <a:r>
              <a:rPr lang="en-US" altLang="en-US">
                <a:solidFill>
                  <a:srgbClr val="C00000"/>
                </a:solidFill>
              </a:rPr>
              <a:t>The channeling function</a:t>
            </a:r>
          </a:p>
          <a:p>
            <a:pPr lvl="1"/>
            <a:r>
              <a:rPr lang="ja-JP" altLang="en-US"/>
              <a:t>“</a:t>
            </a:r>
            <a:r>
              <a:rPr lang="en-US" altLang="ja-JP"/>
              <a:t>channels for the legally effective expression of intention</a:t>
            </a:r>
            <a:r>
              <a:rPr lang="ja-JP" altLang="en-US"/>
              <a:t>”</a:t>
            </a:r>
            <a:endParaRPr lang="en-US" altLang="ja-JP"/>
          </a:p>
          <a:p>
            <a:pPr lvl="1"/>
            <a:r>
              <a:rPr lang="en-US" altLang="ja-JP"/>
              <a:t>Formalism</a:t>
            </a:r>
          </a:p>
          <a:p>
            <a:pPr lvl="1"/>
            <a:endParaRPr lang="en-US" altLang="en-US"/>
          </a:p>
          <a:p>
            <a:endParaRPr lang="en-US" altLang="en-US"/>
          </a:p>
          <a:p>
            <a:pPr lvl="1"/>
            <a:endParaRPr lang="en-US" altLang="en-US">
              <a:solidFill>
                <a:srgbClr val="B90000"/>
              </a:solidFill>
            </a:endParaRPr>
          </a:p>
          <a:p>
            <a:endParaRPr lang="en-US" altLang="en-US"/>
          </a:p>
        </p:txBody>
      </p:sp>
      <p:sp>
        <p:nvSpPr>
          <p:cNvPr id="92163" name="Slide Number Placeholder 3">
            <a:extLst>
              <a:ext uri="{FF2B5EF4-FFF2-40B4-BE49-F238E27FC236}">
                <a16:creationId xmlns:a16="http://schemas.microsoft.com/office/drawing/2014/main" id="{085E4DE7-D6AC-FB5D-101F-BAAE5D17A8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4320BE4-F51F-F54E-BF31-64BA28424BED}"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0B82824C-8959-8CF7-FB4F-59642B4737EB}"/>
              </a:ext>
            </a:extLst>
          </p:cNvPr>
          <p:cNvSpPr>
            <a:spLocks noGrp="1" noChangeArrowheads="1"/>
          </p:cNvSpPr>
          <p:nvPr>
            <p:ph type="title"/>
          </p:nvPr>
        </p:nvSpPr>
        <p:spPr/>
        <p:txBody>
          <a:bodyPr/>
          <a:lstStyle/>
          <a:p>
            <a:r>
              <a:rPr lang="en-US" altLang="en-US">
                <a:solidFill>
                  <a:srgbClr val="B90000"/>
                </a:solidFill>
              </a:rPr>
              <a:t>Formalism:</a:t>
            </a:r>
            <a:br>
              <a:rPr lang="en-US" altLang="en-US">
                <a:solidFill>
                  <a:srgbClr val="B90000"/>
                </a:solidFill>
              </a:rPr>
            </a:br>
            <a:r>
              <a:rPr lang="en-US" altLang="en-US">
                <a:solidFill>
                  <a:srgbClr val="B90000"/>
                </a:solidFill>
              </a:rPr>
              <a:t>What’</a:t>
            </a:r>
            <a:r>
              <a:rPr lang="en-US" altLang="ja-JP">
                <a:solidFill>
                  <a:srgbClr val="B90000"/>
                </a:solidFill>
              </a:rPr>
              <a:t>s the point of…</a:t>
            </a:r>
            <a:endParaRPr lang="en-US" altLang="en-US">
              <a:solidFill>
                <a:srgbClr val="B90000"/>
              </a:solidFill>
            </a:endParaRPr>
          </a:p>
        </p:txBody>
      </p:sp>
      <p:sp>
        <p:nvSpPr>
          <p:cNvPr id="93186" name="Content Placeholder 2">
            <a:extLst>
              <a:ext uri="{FF2B5EF4-FFF2-40B4-BE49-F238E27FC236}">
                <a16:creationId xmlns:a16="http://schemas.microsoft.com/office/drawing/2014/main" id="{A65501EF-6A17-C514-8EEA-C7D3D7A1D066}"/>
              </a:ext>
            </a:extLst>
          </p:cNvPr>
          <p:cNvSpPr>
            <a:spLocks noGrp="1" noChangeArrowheads="1"/>
          </p:cNvSpPr>
          <p:nvPr>
            <p:ph idx="1"/>
          </p:nvPr>
        </p:nvSpPr>
        <p:spPr/>
        <p:txBody>
          <a:bodyPr/>
          <a:lstStyle/>
          <a:p>
            <a:endParaRPr lang="en-US" altLang="en-US"/>
          </a:p>
          <a:p>
            <a:r>
              <a:rPr lang="en-US" altLang="en-US"/>
              <a:t>Seals</a:t>
            </a:r>
          </a:p>
          <a:p>
            <a:r>
              <a:rPr lang="en-US" altLang="en-US"/>
              <a:t>Consideration</a:t>
            </a:r>
          </a:p>
          <a:p>
            <a:r>
              <a:rPr lang="en-US" altLang="en-US"/>
              <a:t>Writing and signatures</a:t>
            </a:r>
          </a:p>
        </p:txBody>
      </p:sp>
      <p:sp>
        <p:nvSpPr>
          <p:cNvPr id="93187" name="Slide Number Placeholder 3">
            <a:extLst>
              <a:ext uri="{FF2B5EF4-FFF2-40B4-BE49-F238E27FC236}">
                <a16:creationId xmlns:a16="http://schemas.microsoft.com/office/drawing/2014/main" id="{5A2DC09B-0131-669D-187D-BBF81074902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796D4BB-35EE-BB4D-841A-ACC2A9D56695}"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99BD-BACF-4940-1C79-5DC6D5863CEA}"/>
              </a:ext>
            </a:extLst>
          </p:cNvPr>
          <p:cNvSpPr>
            <a:spLocks noGrp="1"/>
          </p:cNvSpPr>
          <p:nvPr>
            <p:ph type="title"/>
          </p:nvPr>
        </p:nvSpPr>
        <p:spPr/>
        <p:txBody>
          <a:bodyPr/>
          <a:lstStyle/>
          <a:p>
            <a:pPr>
              <a:defRPr/>
            </a:pPr>
            <a:r>
              <a:rPr lang="en-US" dirty="0">
                <a:solidFill>
                  <a:srgbClr val="000000"/>
                </a:solidFill>
                <a:ea typeface="+mj-ea"/>
                <a:cs typeface="+mj-cs"/>
              </a:rPr>
              <a:t>Lon Fuller on Consideration</a:t>
            </a:r>
          </a:p>
        </p:txBody>
      </p:sp>
      <p:sp>
        <p:nvSpPr>
          <p:cNvPr id="3" name="Content Placeholder 2">
            <a:extLst>
              <a:ext uri="{FF2B5EF4-FFF2-40B4-BE49-F238E27FC236}">
                <a16:creationId xmlns:a16="http://schemas.microsoft.com/office/drawing/2014/main" id="{4D9DC312-3200-973E-1979-5AB152B768F3}"/>
              </a:ext>
            </a:extLst>
          </p:cNvPr>
          <p:cNvSpPr>
            <a:spLocks noGrp="1"/>
          </p:cNvSpPr>
          <p:nvPr>
            <p:ph idx="1"/>
          </p:nvPr>
        </p:nvSpPr>
        <p:spPr/>
        <p:txBody>
          <a:bodyPr/>
          <a:lstStyle/>
          <a:p>
            <a:pPr>
              <a:defRPr/>
            </a:pPr>
            <a:r>
              <a:rPr lang="en-US" dirty="0">
                <a:solidFill>
                  <a:srgbClr val="C00000"/>
                </a:solidFill>
                <a:ea typeface="+mn-ea"/>
                <a:cs typeface="+mn-cs"/>
              </a:rPr>
              <a:t>Does all this simply come down to the intention to be legally bound?</a:t>
            </a:r>
          </a:p>
          <a:p>
            <a:pPr>
              <a:defRPr/>
            </a:pPr>
            <a:endParaRPr lang="en-US" dirty="0">
              <a:ea typeface="+mn-ea"/>
              <a:cs typeface="+mn-cs"/>
            </a:endParaRPr>
          </a:p>
          <a:p>
            <a:pPr>
              <a:defRPr/>
            </a:pPr>
            <a:endParaRPr lang="en-US" dirty="0">
              <a:ea typeface="+mn-ea"/>
              <a:cs typeface="+mn-cs"/>
            </a:endParaRPr>
          </a:p>
          <a:p>
            <a:pPr lvl="1">
              <a:defRPr/>
            </a:pPr>
            <a:endParaRPr lang="en-US" dirty="0">
              <a:ea typeface="ＭＳ Ｐゴシック" charset="0"/>
            </a:endParaRPr>
          </a:p>
          <a:p>
            <a:pPr>
              <a:defRPr/>
            </a:pPr>
            <a:endParaRPr lang="en-US" dirty="0">
              <a:ea typeface="+mn-ea"/>
              <a:cs typeface="+mn-cs"/>
            </a:endParaRPr>
          </a:p>
          <a:p>
            <a:pPr lvl="1">
              <a:defRPr/>
            </a:pPr>
            <a:endParaRPr lang="en-US" dirty="0">
              <a:solidFill>
                <a:schemeClr val="accent6"/>
              </a:solidFill>
              <a:ea typeface="ＭＳ Ｐゴシック" charset="0"/>
            </a:endParaRPr>
          </a:p>
          <a:p>
            <a:pPr>
              <a:defRPr/>
            </a:pPr>
            <a:endParaRPr lang="en-US" dirty="0">
              <a:ea typeface="+mn-ea"/>
              <a:cs typeface="+mn-cs"/>
            </a:endParaRPr>
          </a:p>
        </p:txBody>
      </p:sp>
      <p:sp>
        <p:nvSpPr>
          <p:cNvPr id="94211" name="Slide Number Placeholder 3">
            <a:extLst>
              <a:ext uri="{FF2B5EF4-FFF2-40B4-BE49-F238E27FC236}">
                <a16:creationId xmlns:a16="http://schemas.microsoft.com/office/drawing/2014/main" id="{C9D26760-CF45-1982-5938-0881C2FAF4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59D5DB7-84E1-7D4C-9D96-ECABDAEF467C}"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pic>
        <p:nvPicPr>
          <p:cNvPr id="94212" name="Picture 4">
            <a:extLst>
              <a:ext uri="{FF2B5EF4-FFF2-40B4-BE49-F238E27FC236}">
                <a16:creationId xmlns:a16="http://schemas.microsoft.com/office/drawing/2014/main" id="{DE7D2A02-8747-C41E-B12F-BF47FB92E6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2859088"/>
            <a:ext cx="59499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C6CF0ED5-3E71-16D8-965E-D72B7B5A2CA3}"/>
              </a:ext>
            </a:extLst>
          </p:cNvPr>
          <p:cNvSpPr/>
          <p:nvPr/>
        </p:nvSpPr>
        <p:spPr bwMode="auto">
          <a:xfrm>
            <a:off x="533400" y="3124200"/>
            <a:ext cx="2286000" cy="990600"/>
          </a:xfrm>
          <a:prstGeom prst="cloudCallout">
            <a:avLst>
              <a:gd name="adj1" fmla="val 84651"/>
              <a:gd name="adj2" fmla="val -3179"/>
            </a:avLst>
          </a:prstGeom>
          <a:solidFill>
            <a:srgbClr val="FCFEBE"/>
          </a:solidFill>
          <a:ln w="9525" cap="flat" cmpd="sng" algn="ctr">
            <a:solidFill>
              <a:srgbClr val="C00000"/>
            </a:solidFill>
            <a:prstDash val="solid"/>
            <a:round/>
            <a:headEnd type="none" w="med" len="med"/>
            <a:tailEnd type="none" w="med" len="med"/>
          </a:ln>
          <a:effectLst/>
        </p:spPr>
        <p:txBody>
          <a:bodyPr/>
          <a:lstStyle/>
          <a:p>
            <a:pPr>
              <a:defRPr/>
            </a:pPr>
            <a:r>
              <a:rPr lang="en-US" dirty="0">
                <a:solidFill>
                  <a:schemeClr val="accent6"/>
                </a:solidFill>
                <a:ea typeface="+mn-ea"/>
              </a:rPr>
              <a:t>Is that all there 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0F73592-F6AA-F5BA-D139-73E4C316B318}"/>
              </a:ext>
            </a:extLst>
          </p:cNvPr>
          <p:cNvSpPr>
            <a:spLocks noGrp="1" noChangeArrowheads="1"/>
          </p:cNvSpPr>
          <p:nvPr>
            <p:ph type="title"/>
          </p:nvPr>
        </p:nvSpPr>
        <p:spPr/>
        <p:txBody>
          <a:bodyPr/>
          <a:lstStyle/>
          <a:p>
            <a:r>
              <a:rPr lang="en-US" altLang="en-US">
                <a:solidFill>
                  <a:srgbClr val="C00000"/>
                </a:solidFill>
              </a:rPr>
              <a:t>Promises of a Reward</a:t>
            </a:r>
          </a:p>
        </p:txBody>
      </p:sp>
      <p:sp>
        <p:nvSpPr>
          <p:cNvPr id="95234" name="Content Placeholder 2">
            <a:extLst>
              <a:ext uri="{FF2B5EF4-FFF2-40B4-BE49-F238E27FC236}">
                <a16:creationId xmlns:a16="http://schemas.microsoft.com/office/drawing/2014/main" id="{DDFFC59F-4763-F8F8-2EBA-BE913F6F5CE9}"/>
              </a:ext>
            </a:extLst>
          </p:cNvPr>
          <p:cNvSpPr>
            <a:spLocks noGrp="1" noChangeArrowheads="1"/>
          </p:cNvSpPr>
          <p:nvPr>
            <p:ph idx="1"/>
          </p:nvPr>
        </p:nvSpPr>
        <p:spPr/>
        <p:txBody>
          <a:bodyPr/>
          <a:lstStyle/>
          <a:p>
            <a:endParaRPr lang="en-US" altLang="en-US"/>
          </a:p>
          <a:p>
            <a:r>
              <a:rPr lang="en-US" altLang="en-US"/>
              <a:t>A reward is offered for apprehension of a thief, and an ordinary citizen catches the thief</a:t>
            </a:r>
          </a:p>
          <a:p>
            <a:pPr lvl="1"/>
            <a:r>
              <a:rPr lang="en-US" altLang="en-US"/>
              <a:t>Is there a consideration?</a:t>
            </a:r>
          </a:p>
        </p:txBody>
      </p:sp>
      <p:sp>
        <p:nvSpPr>
          <p:cNvPr id="95235" name="Slide Number Placeholder 3">
            <a:extLst>
              <a:ext uri="{FF2B5EF4-FFF2-40B4-BE49-F238E27FC236}">
                <a16:creationId xmlns:a16="http://schemas.microsoft.com/office/drawing/2014/main" id="{F6F5D72D-4C19-EB13-3C63-12C5A742BA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59D061F-91D4-C14E-87E6-8890F1C9C14D}" type="slidenum">
              <a:rPr lang="en-US" altLang="en-US" sz="1200" smtClean="0">
                <a:latin typeface="Verdana" panose="020B0604030504040204" pitchFamily="34" charset="0"/>
              </a:rPr>
              <a:pPr>
                <a:spcBef>
                  <a:spcPct val="0"/>
                </a:spcBef>
                <a:buFontTx/>
                <a:buNone/>
              </a:pPr>
              <a:t>67</a:t>
            </a:fld>
            <a:endParaRPr lang="en-US" altLang="en-US" sz="1200">
              <a:latin typeface="Verdan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90111AC6-BB15-FCC4-D184-FEBBA4733DF2}"/>
              </a:ext>
            </a:extLst>
          </p:cNvPr>
          <p:cNvSpPr>
            <a:spLocks noGrp="1" noChangeArrowheads="1"/>
          </p:cNvSpPr>
          <p:nvPr>
            <p:ph type="title"/>
          </p:nvPr>
        </p:nvSpPr>
        <p:spPr/>
        <p:txBody>
          <a:bodyPr/>
          <a:lstStyle/>
          <a:p>
            <a:r>
              <a:rPr lang="en-US" altLang="en-US">
                <a:solidFill>
                  <a:srgbClr val="C00000"/>
                </a:solidFill>
              </a:rPr>
              <a:t>Performance of Prior Legal Obligation</a:t>
            </a:r>
          </a:p>
        </p:txBody>
      </p:sp>
      <p:sp>
        <p:nvSpPr>
          <p:cNvPr id="96258" name="Content Placeholder 2">
            <a:extLst>
              <a:ext uri="{FF2B5EF4-FFF2-40B4-BE49-F238E27FC236}">
                <a16:creationId xmlns:a16="http://schemas.microsoft.com/office/drawing/2014/main" id="{75150890-289A-44BF-5168-89914E4D82A7}"/>
              </a:ext>
            </a:extLst>
          </p:cNvPr>
          <p:cNvSpPr>
            <a:spLocks noGrp="1" noChangeArrowheads="1"/>
          </p:cNvSpPr>
          <p:nvPr>
            <p:ph idx="1"/>
          </p:nvPr>
        </p:nvSpPr>
        <p:spPr/>
        <p:txBody>
          <a:bodyPr/>
          <a:lstStyle/>
          <a:p>
            <a:pPr>
              <a:buFont typeface="Wingdings" pitchFamily="2" charset="2"/>
              <a:buChar char="o"/>
            </a:pPr>
            <a:endParaRPr lang="en-US" altLang="en-US"/>
          </a:p>
          <a:p>
            <a:pPr>
              <a:buFont typeface="Wingdings" pitchFamily="2" charset="2"/>
              <a:buChar char="o"/>
            </a:pPr>
            <a:r>
              <a:rPr lang="en-US" altLang="en-US"/>
              <a:t>A reward is offered for apprehension of a thief. In performance of his duties, a </a:t>
            </a:r>
            <a:r>
              <a:rPr lang="en-US" altLang="en-US">
                <a:solidFill>
                  <a:srgbClr val="C00000"/>
                </a:solidFill>
              </a:rPr>
              <a:t>policeman</a:t>
            </a:r>
            <a:r>
              <a:rPr lang="en-US" altLang="en-US"/>
              <a:t> catches the thief</a:t>
            </a:r>
          </a:p>
          <a:p>
            <a:pPr lvl="1">
              <a:buFont typeface="Wingdings" pitchFamily="2" charset="2"/>
              <a:buChar char="n"/>
            </a:pPr>
            <a:r>
              <a:rPr lang="en-US" altLang="en-US"/>
              <a:t>Is there a consideration?</a:t>
            </a:r>
          </a:p>
        </p:txBody>
      </p:sp>
      <p:sp>
        <p:nvSpPr>
          <p:cNvPr id="96259" name="Slide Number Placeholder 3">
            <a:extLst>
              <a:ext uri="{FF2B5EF4-FFF2-40B4-BE49-F238E27FC236}">
                <a16:creationId xmlns:a16="http://schemas.microsoft.com/office/drawing/2014/main" id="{DA6C105B-FA8E-DA6A-4852-E5FE6F2EFB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F68F805-9C30-0C46-907F-5AF4689E43E9}"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0F60B27B-636D-1420-9C64-37C7175ED0AF}"/>
              </a:ext>
            </a:extLst>
          </p:cNvPr>
          <p:cNvSpPr>
            <a:spLocks noGrp="1" noChangeArrowheads="1"/>
          </p:cNvSpPr>
          <p:nvPr>
            <p:ph type="title"/>
          </p:nvPr>
        </p:nvSpPr>
        <p:spPr/>
        <p:txBody>
          <a:bodyPr/>
          <a:lstStyle/>
          <a:p>
            <a:r>
              <a:rPr lang="en-US" altLang="en-US">
                <a:solidFill>
                  <a:srgbClr val="000000"/>
                </a:solidFill>
              </a:rPr>
              <a:t>Performance of Prior Legal Obligation</a:t>
            </a:r>
          </a:p>
        </p:txBody>
      </p:sp>
      <p:sp>
        <p:nvSpPr>
          <p:cNvPr id="97282" name="Content Placeholder 2">
            <a:extLst>
              <a:ext uri="{FF2B5EF4-FFF2-40B4-BE49-F238E27FC236}">
                <a16:creationId xmlns:a16="http://schemas.microsoft.com/office/drawing/2014/main" id="{2AC8F427-B892-1F1E-F41A-262F826ED3A6}"/>
              </a:ext>
            </a:extLst>
          </p:cNvPr>
          <p:cNvSpPr>
            <a:spLocks noGrp="1" noChangeArrowheads="1"/>
          </p:cNvSpPr>
          <p:nvPr>
            <p:ph idx="1"/>
          </p:nvPr>
        </p:nvSpPr>
        <p:spPr/>
        <p:txBody>
          <a:bodyPr/>
          <a:lstStyle/>
          <a:p>
            <a:endParaRPr lang="en-US" altLang="en-US"/>
          </a:p>
          <a:p>
            <a:r>
              <a:rPr lang="en-US" altLang="en-US" sz="2800"/>
              <a:t>Restatement §73. PERFORMANCE OF LEGAL DUTY. </a:t>
            </a:r>
            <a:r>
              <a:rPr lang="en-US" altLang="en-US" sz="2800">
                <a:solidFill>
                  <a:srgbClr val="B90000"/>
                </a:solidFill>
              </a:rPr>
              <a:t>Performance of a legal duty owed to a promisor which is neither doubtful nor the subject of honest dispute is not consideration</a:t>
            </a:r>
            <a:r>
              <a:rPr lang="en-US" altLang="en-US" sz="2800"/>
              <a:t>; but a similar performance is consideration if it differs from what was required by the duty in a way which reflects more than a pretense of bargain.</a:t>
            </a:r>
          </a:p>
          <a:p>
            <a:pPr lvl="1"/>
            <a:endParaRPr lang="en-US" altLang="en-US">
              <a:solidFill>
                <a:srgbClr val="B90000"/>
              </a:solidFill>
            </a:endParaRPr>
          </a:p>
        </p:txBody>
      </p:sp>
      <p:sp>
        <p:nvSpPr>
          <p:cNvPr id="97283" name="Slide Number Placeholder 3">
            <a:extLst>
              <a:ext uri="{FF2B5EF4-FFF2-40B4-BE49-F238E27FC236}">
                <a16:creationId xmlns:a16="http://schemas.microsoft.com/office/drawing/2014/main" id="{C817C221-068B-23EB-EEF6-70D7C6A8A6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D703F1E-C15E-5B4C-91C4-B30F8067E313}" type="slidenum">
              <a:rPr lang="en-US" altLang="en-US" sz="1200" smtClean="0">
                <a:latin typeface="Verdana" panose="020B0604030504040204" pitchFamily="34" charset="0"/>
              </a:rPr>
              <a:pPr>
                <a:spcBef>
                  <a:spcPct val="0"/>
                </a:spcBef>
                <a:buFontTx/>
                <a:buNone/>
              </a:pPr>
              <a:t>69</a:t>
            </a:fld>
            <a:endParaRPr lang="en-US" altLang="en-US" sz="120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F292D33-29E8-701F-B68E-14C2C356B3C8}"/>
              </a:ext>
            </a:extLst>
          </p:cNvPr>
          <p:cNvSpPr>
            <a:spLocks noGrp="1" noChangeArrowheads="1"/>
          </p:cNvSpPr>
          <p:nvPr>
            <p:ph type="title"/>
          </p:nvPr>
        </p:nvSpPr>
        <p:spPr>
          <a:xfrm>
            <a:off x="22225" y="320675"/>
            <a:ext cx="9121775" cy="1279525"/>
          </a:xfrm>
        </p:spPr>
        <p:txBody>
          <a:bodyPr/>
          <a:lstStyle/>
          <a:p>
            <a:r>
              <a:rPr lang="en-US" altLang="en-US">
                <a:solidFill>
                  <a:srgbClr val="B90000"/>
                </a:solidFill>
              </a:rPr>
              <a:t>Does 2-207 apply to consumer contracts?</a:t>
            </a:r>
            <a:br>
              <a:rPr lang="en-US" altLang="en-US">
                <a:solidFill>
                  <a:srgbClr val="B90000"/>
                </a:solidFill>
              </a:rPr>
            </a:br>
            <a:br>
              <a:rPr lang="en-US" altLang="en-US">
                <a:solidFill>
                  <a:srgbClr val="B90000"/>
                </a:solidFill>
              </a:rPr>
            </a:br>
            <a:endParaRPr lang="en-US" altLang="en-US" sz="2400">
              <a:solidFill>
                <a:schemeClr val="tx1"/>
              </a:solidFill>
            </a:endParaRPr>
          </a:p>
        </p:txBody>
      </p:sp>
      <p:sp>
        <p:nvSpPr>
          <p:cNvPr id="22530" name="Content Placeholder 2">
            <a:extLst>
              <a:ext uri="{FF2B5EF4-FFF2-40B4-BE49-F238E27FC236}">
                <a16:creationId xmlns:a16="http://schemas.microsoft.com/office/drawing/2014/main" id="{AF0C02DE-C58D-0937-A09A-EA0360C8F8BE}"/>
              </a:ext>
            </a:extLst>
          </p:cNvPr>
          <p:cNvSpPr>
            <a:spLocks noGrp="1" noChangeArrowheads="1"/>
          </p:cNvSpPr>
          <p:nvPr>
            <p:ph idx="1"/>
          </p:nvPr>
        </p:nvSpPr>
        <p:spPr/>
        <p:txBody>
          <a:bodyPr/>
          <a:lstStyle/>
          <a:p>
            <a:endParaRPr lang="en-US" altLang="en-US"/>
          </a:p>
          <a:p>
            <a:r>
              <a:rPr lang="en-US" altLang="en-US" sz="2800"/>
              <a:t>Can you distinguish </a:t>
            </a:r>
            <a:r>
              <a:rPr lang="en-US" altLang="en-US" sz="2800" i="1"/>
              <a:t>Hill v. Gateway </a:t>
            </a:r>
            <a:r>
              <a:rPr lang="en-US" altLang="en-US" sz="2800"/>
              <a:t>from </a:t>
            </a:r>
            <a:r>
              <a:rPr lang="en-US" altLang="en-US" sz="2800" i="1"/>
              <a:t>Step-saver</a:t>
            </a:r>
            <a:r>
              <a:rPr lang="en-US" altLang="en-US" sz="2800"/>
              <a:t>?</a:t>
            </a:r>
          </a:p>
        </p:txBody>
      </p:sp>
      <p:sp>
        <p:nvSpPr>
          <p:cNvPr id="22531" name="Slide Number Placeholder 3">
            <a:extLst>
              <a:ext uri="{FF2B5EF4-FFF2-40B4-BE49-F238E27FC236}">
                <a16:creationId xmlns:a16="http://schemas.microsoft.com/office/drawing/2014/main" id="{B741A093-4645-245F-0638-3D2104E3C2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C713DB7-4344-584C-9641-69AE7BDC77A4}"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113885BE-F488-CDED-3D88-B419E603E0F4}"/>
              </a:ext>
            </a:extLst>
          </p:cNvPr>
          <p:cNvSpPr>
            <a:spLocks noGrp="1" noChangeArrowheads="1"/>
          </p:cNvSpPr>
          <p:nvPr>
            <p:ph type="title"/>
          </p:nvPr>
        </p:nvSpPr>
        <p:spPr/>
        <p:txBody>
          <a:bodyPr/>
          <a:lstStyle/>
          <a:p>
            <a:r>
              <a:rPr lang="en-US" altLang="en-US">
                <a:solidFill>
                  <a:srgbClr val="000000"/>
                </a:solidFill>
              </a:rPr>
              <a:t>Performance of Prior Legal Obligation</a:t>
            </a:r>
          </a:p>
        </p:txBody>
      </p:sp>
      <p:sp>
        <p:nvSpPr>
          <p:cNvPr id="30723" name="Content Placeholder 2">
            <a:extLst>
              <a:ext uri="{FF2B5EF4-FFF2-40B4-BE49-F238E27FC236}">
                <a16:creationId xmlns:a16="http://schemas.microsoft.com/office/drawing/2014/main" id="{D6DD9FC6-EF88-F3FE-18A2-FC4B1CEBE189}"/>
              </a:ext>
            </a:extLst>
          </p:cNvPr>
          <p:cNvSpPr>
            <a:spLocks noGrp="1"/>
          </p:cNvSpPr>
          <p:nvPr>
            <p:ph idx="1"/>
          </p:nvPr>
        </p:nvSpPr>
        <p:spPr/>
        <p:txBody>
          <a:bodyPr/>
          <a:lstStyle/>
          <a:p>
            <a:pPr>
              <a:defRPr/>
            </a:pPr>
            <a:endParaRPr lang="en-US" dirty="0">
              <a:ea typeface="+mn-ea"/>
              <a:cs typeface="+mn-cs"/>
            </a:endParaRPr>
          </a:p>
          <a:p>
            <a:pPr>
              <a:defRPr/>
            </a:pPr>
            <a:r>
              <a:rPr lang="en-US" dirty="0">
                <a:solidFill>
                  <a:srgbClr val="C00000"/>
                </a:solidFill>
                <a:ea typeface="ＭＳ Ｐゴシック" charset="0"/>
                <a:cs typeface="ＭＳ Ｐゴシック" charset="0"/>
              </a:rPr>
              <a:t>Why is this a sensible policy?</a:t>
            </a:r>
          </a:p>
        </p:txBody>
      </p:sp>
      <p:sp>
        <p:nvSpPr>
          <p:cNvPr id="98307" name="Slide Number Placeholder 3">
            <a:extLst>
              <a:ext uri="{FF2B5EF4-FFF2-40B4-BE49-F238E27FC236}">
                <a16:creationId xmlns:a16="http://schemas.microsoft.com/office/drawing/2014/main" id="{EB8A7302-A565-CC4F-567F-E6B6908A9F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C29FE1-643A-064A-82FD-4E5F07798DF5}"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08A628BB-001B-DB07-E283-E1214ECDF10A}"/>
              </a:ext>
            </a:extLst>
          </p:cNvPr>
          <p:cNvSpPr>
            <a:spLocks noGrp="1" noChangeArrowheads="1"/>
          </p:cNvSpPr>
          <p:nvPr>
            <p:ph type="title"/>
          </p:nvPr>
        </p:nvSpPr>
        <p:spPr/>
        <p:txBody>
          <a:bodyPr/>
          <a:lstStyle/>
          <a:p>
            <a:r>
              <a:rPr lang="en-US" altLang="en-US">
                <a:solidFill>
                  <a:schemeClr val="accent2"/>
                </a:solidFill>
              </a:rPr>
              <a:t>What</a:t>
            </a:r>
            <a:r>
              <a:rPr lang="ja-JP" altLang="en-US">
                <a:solidFill>
                  <a:schemeClr val="accent2"/>
                </a:solidFill>
              </a:rPr>
              <a:t>’</a:t>
            </a:r>
            <a:r>
              <a:rPr lang="en-US" altLang="ja-JP">
                <a:solidFill>
                  <a:schemeClr val="accent2"/>
                </a:solidFill>
              </a:rPr>
              <a:t>s wrong with a public official charging for services?</a:t>
            </a:r>
            <a:endParaRPr lang="en-US" altLang="en-US">
              <a:solidFill>
                <a:schemeClr val="accent2"/>
              </a:solidFill>
            </a:endParaRPr>
          </a:p>
        </p:txBody>
      </p:sp>
      <p:pic>
        <p:nvPicPr>
          <p:cNvPr id="99330" name="Picture 6">
            <a:extLst>
              <a:ext uri="{FF2B5EF4-FFF2-40B4-BE49-F238E27FC236}">
                <a16:creationId xmlns:a16="http://schemas.microsoft.com/office/drawing/2014/main" id="{F9D1F4AA-E83A-D54B-59E7-F9BF89E816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163" y="2286000"/>
            <a:ext cx="6904037" cy="4572000"/>
          </a:xfrm>
          <a:noFill/>
        </p:spPr>
      </p:pic>
      <p:sp>
        <p:nvSpPr>
          <p:cNvPr id="99331" name="Slide Number Placeholder 3">
            <a:extLst>
              <a:ext uri="{FF2B5EF4-FFF2-40B4-BE49-F238E27FC236}">
                <a16:creationId xmlns:a16="http://schemas.microsoft.com/office/drawing/2014/main" id="{5EA2CD99-E0DD-3EDB-EBF5-462DA2D56A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91D14DE-4E86-4A4D-993B-A545C7A22F31}"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
        <p:nvSpPr>
          <p:cNvPr id="99332" name="Cloud Callout 6">
            <a:extLst>
              <a:ext uri="{FF2B5EF4-FFF2-40B4-BE49-F238E27FC236}">
                <a16:creationId xmlns:a16="http://schemas.microsoft.com/office/drawing/2014/main" id="{7B5D0D7F-7AAD-AD04-2F0F-ED98C0D09A8F}"/>
              </a:ext>
            </a:extLst>
          </p:cNvPr>
          <p:cNvSpPr>
            <a:spLocks noChangeArrowheads="1"/>
          </p:cNvSpPr>
          <p:nvPr/>
        </p:nvSpPr>
        <p:spPr bwMode="auto">
          <a:xfrm>
            <a:off x="5257800" y="1524000"/>
            <a:ext cx="1524000" cy="1298575"/>
          </a:xfrm>
          <a:prstGeom prst="cloudCallout">
            <a:avLst>
              <a:gd name="adj1" fmla="val -96153"/>
              <a:gd name="adj2" fmla="val 46769"/>
            </a:avLst>
          </a:prstGeom>
          <a:solidFill>
            <a:srgbClr val="CCFFCC"/>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I don</a:t>
            </a:r>
            <a:r>
              <a:rPr lang="ja-JP" altLang="en-US" sz="1800">
                <a:solidFill>
                  <a:srgbClr val="B90000"/>
                </a:solidFill>
                <a:latin typeface="Verdana" panose="020B0604030504040204" pitchFamily="34" charset="0"/>
              </a:rPr>
              <a:t>’</a:t>
            </a:r>
            <a:r>
              <a:rPr lang="en-US" altLang="ja-JP" sz="1800">
                <a:solidFill>
                  <a:srgbClr val="B90000"/>
                </a:solidFill>
                <a:latin typeface="Verdana" panose="020B0604030504040204" pitchFamily="34" charset="0"/>
              </a:rPr>
              <a:t>t get it… </a:t>
            </a:r>
            <a:endParaRPr lang="en-US" altLang="en-US" sz="1800">
              <a:solidFill>
                <a:srgbClr val="B90000"/>
              </a:solidFill>
              <a:latin typeface="Verdana" panose="020B0604030504040204" pitchFamily="34" charset="0"/>
            </a:endParaRPr>
          </a:p>
        </p:txBody>
      </p:sp>
      <p:sp>
        <p:nvSpPr>
          <p:cNvPr id="99333" name="TextBox 2">
            <a:extLst>
              <a:ext uri="{FF2B5EF4-FFF2-40B4-BE49-F238E27FC236}">
                <a16:creationId xmlns:a16="http://schemas.microsoft.com/office/drawing/2014/main" id="{9E251C05-1315-2C17-5B40-D65223EA7C5F}"/>
              </a:ext>
            </a:extLst>
          </p:cNvPr>
          <p:cNvSpPr txBox="1">
            <a:spLocks noChangeArrowheads="1"/>
          </p:cNvSpPr>
          <p:nvPr/>
        </p:nvSpPr>
        <p:spPr bwMode="auto">
          <a:xfrm>
            <a:off x="2063750" y="6076950"/>
            <a:ext cx="3598863" cy="369888"/>
          </a:xfrm>
          <a:prstGeom prst="rect">
            <a:avLst/>
          </a:prstGeom>
          <a:solidFill>
            <a:schemeClr val="bg1"/>
          </a:solidFill>
          <a:ln w="9525">
            <a:solidFill>
              <a:schemeClr val="accent2"/>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0000"/>
                </a:solidFill>
                <a:latin typeface="Verdana" panose="020B0604030504040204" pitchFamily="34" charset="0"/>
              </a:rPr>
              <a:t>Ex-Gov. Rod Blagojevich D-IL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A0A3B2DE-70D6-A1AD-925C-1AE6571881A0}"/>
              </a:ext>
            </a:extLst>
          </p:cNvPr>
          <p:cNvSpPr>
            <a:spLocks noGrp="1" noChangeArrowheads="1"/>
          </p:cNvSpPr>
          <p:nvPr>
            <p:ph type="title"/>
          </p:nvPr>
        </p:nvSpPr>
        <p:spPr/>
        <p:txBody>
          <a:bodyPr/>
          <a:lstStyle/>
          <a:p>
            <a:r>
              <a:rPr lang="en-US" altLang="en-US">
                <a:solidFill>
                  <a:srgbClr val="B90000"/>
                </a:solidFill>
              </a:rPr>
              <a:t>What about the proviso?</a:t>
            </a:r>
          </a:p>
        </p:txBody>
      </p:sp>
      <p:sp>
        <p:nvSpPr>
          <p:cNvPr id="100354" name="Content Placeholder 2">
            <a:extLst>
              <a:ext uri="{FF2B5EF4-FFF2-40B4-BE49-F238E27FC236}">
                <a16:creationId xmlns:a16="http://schemas.microsoft.com/office/drawing/2014/main" id="{F6FF678C-574D-BD90-2322-8A362F59B93A}"/>
              </a:ext>
            </a:extLst>
          </p:cNvPr>
          <p:cNvSpPr>
            <a:spLocks noGrp="1" noChangeArrowheads="1"/>
          </p:cNvSpPr>
          <p:nvPr>
            <p:ph idx="1"/>
          </p:nvPr>
        </p:nvSpPr>
        <p:spPr>
          <a:xfrm>
            <a:off x="457200" y="1530350"/>
            <a:ext cx="8229600" cy="4525963"/>
          </a:xfrm>
        </p:spPr>
        <p:txBody>
          <a:bodyPr/>
          <a:lstStyle/>
          <a:p>
            <a:endParaRPr lang="en-US" altLang="en-US"/>
          </a:p>
          <a:p>
            <a:r>
              <a:rPr lang="en-US" altLang="en-US" sz="2800"/>
              <a:t>Restatement §73. PERFORMANCE OF LEGAL DUTY. Performance of a legal duty owed to a promisor which is neither doubtful nor the subject of honest dispute is not consideration; </a:t>
            </a:r>
            <a:r>
              <a:rPr lang="en-US" altLang="en-US" sz="2800">
                <a:solidFill>
                  <a:srgbClr val="C00000"/>
                </a:solidFill>
              </a:rPr>
              <a:t>but a similar performance is consideration if it differs from what was required by the duty in a way which reflects more than a pretense of bargain. </a:t>
            </a:r>
          </a:p>
          <a:p>
            <a:pPr lvl="1"/>
            <a:endParaRPr lang="en-US" altLang="en-US">
              <a:solidFill>
                <a:srgbClr val="B90000"/>
              </a:solidFill>
            </a:endParaRPr>
          </a:p>
        </p:txBody>
      </p:sp>
      <p:sp>
        <p:nvSpPr>
          <p:cNvPr id="100355" name="Slide Number Placeholder 3">
            <a:extLst>
              <a:ext uri="{FF2B5EF4-FFF2-40B4-BE49-F238E27FC236}">
                <a16:creationId xmlns:a16="http://schemas.microsoft.com/office/drawing/2014/main" id="{CABC40D9-2ADA-9CE3-DB04-16D43EB968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B2133C3-C4B7-0E4B-96EC-0C42E59A96FE}"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5720CB58-4C02-8405-E50E-A7BD21BF50BB}"/>
              </a:ext>
            </a:extLst>
          </p:cNvPr>
          <p:cNvSpPr>
            <a:spLocks noGrp="1" noChangeArrowheads="1"/>
          </p:cNvSpPr>
          <p:nvPr>
            <p:ph type="title"/>
          </p:nvPr>
        </p:nvSpPr>
        <p:spPr/>
        <p:txBody>
          <a:bodyPr/>
          <a:lstStyle/>
          <a:p>
            <a:r>
              <a:rPr lang="en-US" altLang="en-US">
                <a:solidFill>
                  <a:srgbClr val="C00000"/>
                </a:solidFill>
              </a:rPr>
              <a:t>The past consideration doctrine</a:t>
            </a:r>
          </a:p>
        </p:txBody>
      </p:sp>
      <p:sp>
        <p:nvSpPr>
          <p:cNvPr id="101378" name="Content Placeholder 2">
            <a:extLst>
              <a:ext uri="{FF2B5EF4-FFF2-40B4-BE49-F238E27FC236}">
                <a16:creationId xmlns:a16="http://schemas.microsoft.com/office/drawing/2014/main" id="{868D7533-EE41-4ED3-B2B6-28159749141A}"/>
              </a:ext>
            </a:extLst>
          </p:cNvPr>
          <p:cNvSpPr>
            <a:spLocks noGrp="1" noChangeArrowheads="1"/>
          </p:cNvSpPr>
          <p:nvPr>
            <p:ph idx="1"/>
          </p:nvPr>
        </p:nvSpPr>
        <p:spPr/>
        <p:txBody>
          <a:bodyPr/>
          <a:lstStyle/>
          <a:p>
            <a:endParaRPr lang="en-US" altLang="en-US"/>
          </a:p>
          <a:p>
            <a:r>
              <a:rPr lang="en-US" altLang="en-US">
                <a:solidFill>
                  <a:srgbClr val="000000"/>
                </a:solidFill>
              </a:rPr>
              <a:t>I volunteer to do some work for you, without pay. Subsequently you promise to make a gift to me. Can my prior work for you satisfy the consideration requirement?</a:t>
            </a:r>
          </a:p>
        </p:txBody>
      </p:sp>
      <p:sp>
        <p:nvSpPr>
          <p:cNvPr id="101379" name="Slide Number Placeholder 3">
            <a:extLst>
              <a:ext uri="{FF2B5EF4-FFF2-40B4-BE49-F238E27FC236}">
                <a16:creationId xmlns:a16="http://schemas.microsoft.com/office/drawing/2014/main" id="{DD85F412-892B-5005-181A-64C824DD15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05F8420-5028-B64F-A01C-75F51025DB11}"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7B5EB8D6-53A3-EEB7-2BDE-40B9737E51FF}"/>
              </a:ext>
            </a:extLst>
          </p:cNvPr>
          <p:cNvSpPr>
            <a:spLocks noGrp="1" noChangeArrowheads="1"/>
          </p:cNvSpPr>
          <p:nvPr>
            <p:ph type="title"/>
          </p:nvPr>
        </p:nvSpPr>
        <p:spPr/>
        <p:txBody>
          <a:bodyPr/>
          <a:lstStyle/>
          <a:p>
            <a:r>
              <a:rPr lang="en-US" altLang="en-US">
                <a:solidFill>
                  <a:schemeClr val="tx1"/>
                </a:solidFill>
              </a:rPr>
              <a:t>Past Consideration Doctrine</a:t>
            </a:r>
            <a:endParaRPr lang="en-US" altLang="en-US">
              <a:solidFill>
                <a:schemeClr val="accent2"/>
              </a:solidFill>
            </a:endParaRPr>
          </a:p>
        </p:txBody>
      </p:sp>
      <p:sp>
        <p:nvSpPr>
          <p:cNvPr id="118786" name="Content Placeholder 2">
            <a:extLst>
              <a:ext uri="{FF2B5EF4-FFF2-40B4-BE49-F238E27FC236}">
                <a16:creationId xmlns:a16="http://schemas.microsoft.com/office/drawing/2014/main" id="{D1BFEB04-C6CF-AB84-CC45-3FDE7F62B13A}"/>
              </a:ext>
            </a:extLst>
          </p:cNvPr>
          <p:cNvSpPr>
            <a:spLocks noGrp="1"/>
          </p:cNvSpPr>
          <p:nvPr>
            <p:ph idx="1"/>
          </p:nvPr>
        </p:nvSpPr>
        <p:spPr/>
        <p:txBody>
          <a:bodyPr/>
          <a:lstStyle/>
          <a:p>
            <a:pPr>
              <a:buFont typeface="Wingdings" charset="0"/>
              <a:buChar char="o"/>
              <a:defRPr/>
            </a:pPr>
            <a:r>
              <a:rPr lang="en-US" sz="2400" dirty="0">
                <a:solidFill>
                  <a:schemeClr val="accent4"/>
                </a:solidFill>
                <a:ea typeface="MS PGothic" charset="0"/>
              </a:rPr>
              <a:t>Restatement 86(1)</a:t>
            </a:r>
            <a:r>
              <a:rPr lang="en-US" sz="2400" dirty="0">
                <a:solidFill>
                  <a:schemeClr val="accent4"/>
                </a:solidFill>
              </a:rPr>
              <a:t> A promise made in recognition of a benefit previously received by the promisor from the </a:t>
            </a:r>
            <a:r>
              <a:rPr lang="en-US" sz="2400" dirty="0" err="1">
                <a:solidFill>
                  <a:schemeClr val="accent4"/>
                </a:solidFill>
              </a:rPr>
              <a:t>promisee</a:t>
            </a:r>
            <a:r>
              <a:rPr lang="en-US" sz="2400" dirty="0">
                <a:solidFill>
                  <a:schemeClr val="accent4"/>
                </a:solidFill>
              </a:rPr>
              <a:t> is binding to the extent necessary to prevent injustice.</a:t>
            </a:r>
          </a:p>
          <a:p>
            <a:pPr>
              <a:buFont typeface="Wingdings" charset="0"/>
              <a:buChar char="o"/>
              <a:defRPr/>
            </a:pPr>
            <a:r>
              <a:rPr lang="en-US" sz="2400" dirty="0">
                <a:solidFill>
                  <a:schemeClr val="accent6"/>
                </a:solidFill>
              </a:rPr>
              <a:t>(2) </a:t>
            </a:r>
            <a:r>
              <a:rPr lang="en-US" sz="2400" dirty="0">
                <a:solidFill>
                  <a:srgbClr val="C00000"/>
                </a:solidFill>
              </a:rPr>
              <a:t>A promise is not binding under Subsection (1): (a) if the </a:t>
            </a:r>
            <a:r>
              <a:rPr lang="en-US" sz="2400" dirty="0" err="1">
                <a:solidFill>
                  <a:srgbClr val="C00000"/>
                </a:solidFill>
              </a:rPr>
              <a:t>promisee</a:t>
            </a:r>
            <a:r>
              <a:rPr lang="en-US" sz="2400" dirty="0">
                <a:solidFill>
                  <a:srgbClr val="C00000"/>
                </a:solidFill>
              </a:rPr>
              <a:t> conferred the benefit as a gift or for other reasons the promisor has not been unjustly enriched;</a:t>
            </a:r>
            <a:endParaRPr lang="en-US" sz="2000" dirty="0">
              <a:solidFill>
                <a:srgbClr val="000000"/>
              </a:solidFill>
              <a:ea typeface="MS PGothic" charset="0"/>
            </a:endParaRPr>
          </a:p>
        </p:txBody>
      </p:sp>
      <p:sp>
        <p:nvSpPr>
          <p:cNvPr id="102403" name="Slide Number Placeholder 3">
            <a:extLst>
              <a:ext uri="{FF2B5EF4-FFF2-40B4-BE49-F238E27FC236}">
                <a16:creationId xmlns:a16="http://schemas.microsoft.com/office/drawing/2014/main" id="{FFA12B3D-0B0C-87FD-BBA8-BC519C8830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386C11D-3946-F54B-B21E-06AC3019D785}"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8517A354-EF54-932A-D1D7-AD1210093D8C}"/>
              </a:ext>
            </a:extLst>
          </p:cNvPr>
          <p:cNvSpPr>
            <a:spLocks noGrp="1" noChangeArrowheads="1"/>
          </p:cNvSpPr>
          <p:nvPr>
            <p:ph type="title"/>
          </p:nvPr>
        </p:nvSpPr>
        <p:spPr/>
        <p:txBody>
          <a:bodyPr/>
          <a:lstStyle/>
          <a:p>
            <a:r>
              <a:rPr lang="en-US" altLang="en-US">
                <a:solidFill>
                  <a:schemeClr val="tx1"/>
                </a:solidFill>
              </a:rPr>
              <a:t>Past Consideration Doctrine</a:t>
            </a:r>
            <a:endParaRPr lang="en-US" altLang="en-US">
              <a:solidFill>
                <a:schemeClr val="accent2"/>
              </a:solidFill>
            </a:endParaRPr>
          </a:p>
        </p:txBody>
      </p:sp>
      <p:sp>
        <p:nvSpPr>
          <p:cNvPr id="103426" name="Content Placeholder 2">
            <a:extLst>
              <a:ext uri="{FF2B5EF4-FFF2-40B4-BE49-F238E27FC236}">
                <a16:creationId xmlns:a16="http://schemas.microsoft.com/office/drawing/2014/main" id="{B3299819-3A95-93AE-4604-791911519F0B}"/>
              </a:ext>
            </a:extLst>
          </p:cNvPr>
          <p:cNvSpPr>
            <a:spLocks noGrp="1" noChangeArrowheads="1"/>
          </p:cNvSpPr>
          <p:nvPr>
            <p:ph idx="1"/>
          </p:nvPr>
        </p:nvSpPr>
        <p:spPr/>
        <p:txBody>
          <a:bodyPr/>
          <a:lstStyle/>
          <a:p>
            <a:endParaRPr lang="en-US" altLang="en-US"/>
          </a:p>
          <a:p>
            <a:r>
              <a:rPr lang="en-US" altLang="en-US">
                <a:solidFill>
                  <a:srgbClr val="B90000"/>
                </a:solidFill>
              </a:rPr>
              <a:t>Restatement 82(1): A promise to pay all or part of an antecedent contractual … indebtedness is binding if the indebtedness is still enforceable</a:t>
            </a:r>
          </a:p>
          <a:p>
            <a:endParaRPr lang="en-US" altLang="en-US">
              <a:solidFill>
                <a:srgbClr val="000000"/>
              </a:solidFill>
            </a:endParaRPr>
          </a:p>
        </p:txBody>
      </p:sp>
      <p:sp>
        <p:nvSpPr>
          <p:cNvPr id="103427" name="Slide Number Placeholder 3">
            <a:extLst>
              <a:ext uri="{FF2B5EF4-FFF2-40B4-BE49-F238E27FC236}">
                <a16:creationId xmlns:a16="http://schemas.microsoft.com/office/drawing/2014/main" id="{B8720625-A28B-2600-F528-2AB4694C9A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DCC9919-6EF9-E841-87FD-12467B8883C8}"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04840994-E135-90B8-4453-04AC94357C4B}"/>
              </a:ext>
            </a:extLst>
          </p:cNvPr>
          <p:cNvSpPr>
            <a:spLocks noGrp="1" noChangeArrowheads="1"/>
          </p:cNvSpPr>
          <p:nvPr>
            <p:ph type="title"/>
          </p:nvPr>
        </p:nvSpPr>
        <p:spPr/>
        <p:txBody>
          <a:bodyPr/>
          <a:lstStyle/>
          <a:p>
            <a:r>
              <a:rPr lang="en-US" altLang="en-US">
                <a:solidFill>
                  <a:schemeClr val="tx1"/>
                </a:solidFill>
              </a:rPr>
              <a:t>Past Consideration Doctrine</a:t>
            </a:r>
            <a:endParaRPr lang="en-US" altLang="en-US">
              <a:solidFill>
                <a:schemeClr val="accent2"/>
              </a:solidFill>
            </a:endParaRPr>
          </a:p>
        </p:txBody>
      </p:sp>
      <p:sp>
        <p:nvSpPr>
          <p:cNvPr id="104450" name="Content Placeholder 2">
            <a:extLst>
              <a:ext uri="{FF2B5EF4-FFF2-40B4-BE49-F238E27FC236}">
                <a16:creationId xmlns:a16="http://schemas.microsoft.com/office/drawing/2014/main" id="{CCAE521C-3345-BE55-818F-C43FA5E0F043}"/>
              </a:ext>
            </a:extLst>
          </p:cNvPr>
          <p:cNvSpPr>
            <a:spLocks noGrp="1" noChangeArrowheads="1"/>
          </p:cNvSpPr>
          <p:nvPr>
            <p:ph idx="1"/>
          </p:nvPr>
        </p:nvSpPr>
        <p:spPr/>
        <p:txBody>
          <a:bodyPr/>
          <a:lstStyle/>
          <a:p>
            <a:endParaRPr lang="en-US" altLang="en-US"/>
          </a:p>
          <a:p>
            <a:r>
              <a:rPr lang="en-US" altLang="en-US">
                <a:solidFill>
                  <a:schemeClr val="tx2"/>
                </a:solidFill>
              </a:rPr>
              <a:t>Restatement 82(1): A promise to pay all or part of an antecedent contractual … indebtedness is binding if the indebtedness is still enforceable </a:t>
            </a:r>
            <a:r>
              <a:rPr lang="en-US" altLang="en-US">
                <a:solidFill>
                  <a:srgbClr val="B90000"/>
                </a:solidFill>
              </a:rPr>
              <a:t>or would be except for the effect of a statute of limitations</a:t>
            </a:r>
          </a:p>
          <a:p>
            <a:endParaRPr lang="en-US" altLang="en-US">
              <a:solidFill>
                <a:srgbClr val="000000"/>
              </a:solidFill>
            </a:endParaRPr>
          </a:p>
        </p:txBody>
      </p:sp>
      <p:sp>
        <p:nvSpPr>
          <p:cNvPr id="104451" name="Slide Number Placeholder 3">
            <a:extLst>
              <a:ext uri="{FF2B5EF4-FFF2-40B4-BE49-F238E27FC236}">
                <a16:creationId xmlns:a16="http://schemas.microsoft.com/office/drawing/2014/main" id="{316A5FDF-741D-CB13-BC3C-D2B780BCC8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527966F-919A-6544-A25A-8D87F99926B1}"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4DB6E233-40FC-B6EA-F468-07D049F63CC2}"/>
              </a:ext>
            </a:extLst>
          </p:cNvPr>
          <p:cNvSpPr>
            <a:spLocks noGrp="1" noChangeArrowheads="1"/>
          </p:cNvSpPr>
          <p:nvPr>
            <p:ph type="title"/>
          </p:nvPr>
        </p:nvSpPr>
        <p:spPr/>
        <p:txBody>
          <a:bodyPr/>
          <a:lstStyle/>
          <a:p>
            <a:r>
              <a:rPr lang="en-US" altLang="en-US">
                <a:solidFill>
                  <a:schemeClr val="tx1"/>
                </a:solidFill>
              </a:rPr>
              <a:t>Past Consideration Doctrine</a:t>
            </a:r>
            <a:endParaRPr lang="en-US" altLang="en-US">
              <a:solidFill>
                <a:schemeClr val="accent2"/>
              </a:solidFill>
            </a:endParaRPr>
          </a:p>
        </p:txBody>
      </p:sp>
      <p:sp>
        <p:nvSpPr>
          <p:cNvPr id="105474" name="Content Placeholder 2">
            <a:extLst>
              <a:ext uri="{FF2B5EF4-FFF2-40B4-BE49-F238E27FC236}">
                <a16:creationId xmlns:a16="http://schemas.microsoft.com/office/drawing/2014/main" id="{8E040E21-CF52-04F3-A5B9-5B3400588F3A}"/>
              </a:ext>
            </a:extLst>
          </p:cNvPr>
          <p:cNvSpPr>
            <a:spLocks noGrp="1" noChangeArrowheads="1"/>
          </p:cNvSpPr>
          <p:nvPr>
            <p:ph idx="1"/>
          </p:nvPr>
        </p:nvSpPr>
        <p:spPr/>
        <p:txBody>
          <a:bodyPr/>
          <a:lstStyle/>
          <a:p>
            <a:endParaRPr lang="en-US" altLang="en-US"/>
          </a:p>
          <a:p>
            <a:r>
              <a:rPr lang="en-US" altLang="en-US">
                <a:solidFill>
                  <a:schemeClr val="tx2"/>
                </a:solidFill>
              </a:rPr>
              <a:t>Restatement 83: An express promise to pay all or part of an indebtedness of the promisor discharged or dischargeable in </a:t>
            </a:r>
            <a:r>
              <a:rPr lang="en-US" altLang="en-US">
                <a:solidFill>
                  <a:srgbClr val="B90000"/>
                </a:solidFill>
              </a:rPr>
              <a:t>bankruptcy</a:t>
            </a:r>
            <a:r>
              <a:rPr lang="en-US" altLang="en-US">
                <a:solidFill>
                  <a:schemeClr val="tx2"/>
                </a:solidFill>
              </a:rPr>
              <a:t> proceedings brought before the promise is made, is binding</a:t>
            </a:r>
          </a:p>
          <a:p>
            <a:endParaRPr lang="en-US" altLang="en-US">
              <a:solidFill>
                <a:srgbClr val="000000"/>
              </a:solidFill>
            </a:endParaRPr>
          </a:p>
        </p:txBody>
      </p:sp>
      <p:sp>
        <p:nvSpPr>
          <p:cNvPr id="105475" name="Slide Number Placeholder 3">
            <a:extLst>
              <a:ext uri="{FF2B5EF4-FFF2-40B4-BE49-F238E27FC236}">
                <a16:creationId xmlns:a16="http://schemas.microsoft.com/office/drawing/2014/main" id="{BDD3C78C-2677-2CD6-BA97-CAC9E27591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E42D7E6-69EA-904E-8719-42FC9B0E0BF9}"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3A04D2B7-D2D5-D164-0411-292CEAC60AC2}"/>
              </a:ext>
            </a:extLst>
          </p:cNvPr>
          <p:cNvSpPr>
            <a:spLocks noGrp="1" noChangeArrowheads="1"/>
          </p:cNvSpPr>
          <p:nvPr>
            <p:ph type="title"/>
          </p:nvPr>
        </p:nvSpPr>
        <p:spPr>
          <a:xfrm>
            <a:off x="574675" y="304800"/>
            <a:ext cx="8569325" cy="1295400"/>
          </a:xfrm>
        </p:spPr>
        <p:txBody>
          <a:bodyPr/>
          <a:lstStyle/>
          <a:p>
            <a:r>
              <a:rPr lang="en-US" altLang="en-US" sz="3600">
                <a:solidFill>
                  <a:srgbClr val="B90000"/>
                </a:solidFill>
              </a:rPr>
              <a:t>Does the promisee</a:t>
            </a:r>
            <a:r>
              <a:rPr lang="ja-JP" altLang="en-US" sz="3600">
                <a:solidFill>
                  <a:srgbClr val="B90000"/>
                </a:solidFill>
              </a:rPr>
              <a:t>’</a:t>
            </a:r>
            <a:r>
              <a:rPr lang="en-US" altLang="ja-JP" sz="3600">
                <a:solidFill>
                  <a:srgbClr val="B90000"/>
                </a:solidFill>
              </a:rPr>
              <a:t>s motive matter?</a:t>
            </a:r>
            <a:endParaRPr lang="en-US" altLang="en-US" sz="3600">
              <a:solidFill>
                <a:srgbClr val="B90000"/>
              </a:solidFill>
            </a:endParaRPr>
          </a:p>
        </p:txBody>
      </p:sp>
      <p:sp>
        <p:nvSpPr>
          <p:cNvPr id="106498" name="Content Placeholder 2">
            <a:extLst>
              <a:ext uri="{FF2B5EF4-FFF2-40B4-BE49-F238E27FC236}">
                <a16:creationId xmlns:a16="http://schemas.microsoft.com/office/drawing/2014/main" id="{345B59AD-04FC-B723-1AA7-F3AB5E423FB6}"/>
              </a:ext>
            </a:extLst>
          </p:cNvPr>
          <p:cNvSpPr>
            <a:spLocks noGrp="1" noChangeArrowheads="1"/>
          </p:cNvSpPr>
          <p:nvPr>
            <p:ph idx="1"/>
          </p:nvPr>
        </p:nvSpPr>
        <p:spPr/>
        <p:txBody>
          <a:bodyPr/>
          <a:lstStyle/>
          <a:p>
            <a:endParaRPr lang="en-US" altLang="en-US"/>
          </a:p>
          <a:p>
            <a:r>
              <a:rPr lang="en-US" altLang="en-US"/>
              <a:t>Williams v. Carwardine at 151 </a:t>
            </a:r>
          </a:p>
          <a:p>
            <a:pPr lvl="1"/>
            <a:r>
              <a:rPr lang="en-US" altLang="en-US"/>
              <a:t>Why did she identify the murderer? </a:t>
            </a:r>
          </a:p>
        </p:txBody>
      </p:sp>
      <p:sp>
        <p:nvSpPr>
          <p:cNvPr id="106499" name="Slide Number Placeholder 3">
            <a:extLst>
              <a:ext uri="{FF2B5EF4-FFF2-40B4-BE49-F238E27FC236}">
                <a16:creationId xmlns:a16="http://schemas.microsoft.com/office/drawing/2014/main" id="{601F0025-2B12-3473-C189-2FE9F72A8E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B59CC11-339C-B840-AFD6-CE287C60C1B8}"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8E43639B-366F-7240-B9C2-38DCA6B7087F}"/>
              </a:ext>
            </a:extLst>
          </p:cNvPr>
          <p:cNvSpPr>
            <a:spLocks noGrp="1" noChangeArrowheads="1"/>
          </p:cNvSpPr>
          <p:nvPr>
            <p:ph type="title"/>
          </p:nvPr>
        </p:nvSpPr>
        <p:spPr>
          <a:xfrm>
            <a:off x="574675" y="304800"/>
            <a:ext cx="8569325" cy="1295400"/>
          </a:xfrm>
        </p:spPr>
        <p:txBody>
          <a:bodyPr/>
          <a:lstStyle/>
          <a:p>
            <a:r>
              <a:rPr lang="en-US" altLang="en-US" sz="3600">
                <a:solidFill>
                  <a:schemeClr val="tx1"/>
                </a:solidFill>
              </a:rPr>
              <a:t>Does the promisee</a:t>
            </a:r>
            <a:r>
              <a:rPr lang="ja-JP" altLang="en-US" sz="3600">
                <a:solidFill>
                  <a:schemeClr val="tx1"/>
                </a:solidFill>
              </a:rPr>
              <a:t>’</a:t>
            </a:r>
            <a:r>
              <a:rPr lang="en-US" altLang="ja-JP" sz="3600">
                <a:solidFill>
                  <a:schemeClr val="tx1"/>
                </a:solidFill>
              </a:rPr>
              <a:t>s motive matter?</a:t>
            </a:r>
            <a:endParaRPr lang="en-US" altLang="en-US" sz="3600">
              <a:solidFill>
                <a:schemeClr val="tx1"/>
              </a:solidFill>
            </a:endParaRPr>
          </a:p>
        </p:txBody>
      </p:sp>
      <p:sp>
        <p:nvSpPr>
          <p:cNvPr id="107522" name="Content Placeholder 1">
            <a:extLst>
              <a:ext uri="{FF2B5EF4-FFF2-40B4-BE49-F238E27FC236}">
                <a16:creationId xmlns:a16="http://schemas.microsoft.com/office/drawing/2014/main" id="{B24BFF08-CF2D-EA9C-A142-6B8B6B80B46D}"/>
              </a:ext>
            </a:extLst>
          </p:cNvPr>
          <p:cNvSpPr>
            <a:spLocks noGrp="1" noChangeArrowheads="1"/>
          </p:cNvSpPr>
          <p:nvPr>
            <p:ph idx="1"/>
          </p:nvPr>
        </p:nvSpPr>
        <p:spPr/>
        <p:txBody>
          <a:bodyPr/>
          <a:lstStyle/>
          <a:p>
            <a:endParaRPr lang="en-US" altLang="en-US">
              <a:solidFill>
                <a:srgbClr val="B90000"/>
              </a:solidFill>
            </a:endParaRPr>
          </a:p>
          <a:p>
            <a:r>
              <a:rPr lang="en-US" altLang="en-US" sz="2800">
                <a:solidFill>
                  <a:srgbClr val="B90000"/>
                </a:solidFill>
              </a:rPr>
              <a:t>Parke J.: The jury will probably find that the £20 was not the motive. We may, I think, assume that it was not. The motive was the state of her own feelings. My opinion is, that the motive is not material.</a:t>
            </a:r>
          </a:p>
          <a:p>
            <a:r>
              <a:rPr lang="en-US" altLang="en-US" sz="2800">
                <a:solidFill>
                  <a:srgbClr val="B90000"/>
                </a:solidFill>
              </a:rPr>
              <a:t>What was her motive?</a:t>
            </a:r>
          </a:p>
          <a:p>
            <a:endParaRPr lang="en-US" altLang="en-US"/>
          </a:p>
        </p:txBody>
      </p:sp>
      <p:sp>
        <p:nvSpPr>
          <p:cNvPr id="107523" name="Slide Number Placeholder 3">
            <a:extLst>
              <a:ext uri="{FF2B5EF4-FFF2-40B4-BE49-F238E27FC236}">
                <a16:creationId xmlns:a16="http://schemas.microsoft.com/office/drawing/2014/main" id="{84ECCB2B-842D-F3D0-12C4-F48BCC68AE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8518D1-72AF-BE4F-9EE2-13CB284FC9D1}"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8121DC1-C570-AEC0-9904-78E9912E38EC}"/>
              </a:ext>
            </a:extLst>
          </p:cNvPr>
          <p:cNvSpPr>
            <a:spLocks noGrp="1" noChangeArrowheads="1"/>
          </p:cNvSpPr>
          <p:nvPr>
            <p:ph type="title"/>
          </p:nvPr>
        </p:nvSpPr>
        <p:spPr/>
        <p:txBody>
          <a:bodyPr/>
          <a:lstStyle/>
          <a:p>
            <a:r>
              <a:rPr lang="en-US" altLang="en-US"/>
              <a:t>Canons of interpretation</a:t>
            </a:r>
          </a:p>
        </p:txBody>
      </p:sp>
      <p:sp>
        <p:nvSpPr>
          <p:cNvPr id="23554" name="Content Placeholder 2">
            <a:extLst>
              <a:ext uri="{FF2B5EF4-FFF2-40B4-BE49-F238E27FC236}">
                <a16:creationId xmlns:a16="http://schemas.microsoft.com/office/drawing/2014/main" id="{EE2157FF-5BF1-7142-B265-1FDA063C046B}"/>
              </a:ext>
            </a:extLst>
          </p:cNvPr>
          <p:cNvSpPr>
            <a:spLocks noGrp="1" noChangeArrowheads="1"/>
          </p:cNvSpPr>
          <p:nvPr>
            <p:ph idx="1"/>
          </p:nvPr>
        </p:nvSpPr>
        <p:spPr/>
        <p:txBody>
          <a:bodyPr/>
          <a:lstStyle/>
          <a:p>
            <a:r>
              <a:rPr lang="en-US" altLang="en-US"/>
              <a:t>The legislator does not speak in vain</a:t>
            </a:r>
          </a:p>
          <a:p>
            <a:endParaRPr lang="en-US" altLang="en-US"/>
          </a:p>
          <a:p>
            <a:r>
              <a:rPr lang="en-US" altLang="en-US"/>
              <a:t>Literal rule: words are to be interpreted literally</a:t>
            </a:r>
          </a:p>
          <a:p>
            <a:endParaRPr lang="en-US" altLang="en-US"/>
          </a:p>
          <a:p>
            <a:r>
              <a:rPr lang="en-US" altLang="en-US"/>
              <a:t>Mischief rule: A statute should be interpreted so as to address the mischief for which it was enacted.</a:t>
            </a:r>
          </a:p>
        </p:txBody>
      </p:sp>
      <p:sp>
        <p:nvSpPr>
          <p:cNvPr id="23555" name="Slide Number Placeholder 3">
            <a:extLst>
              <a:ext uri="{FF2B5EF4-FFF2-40B4-BE49-F238E27FC236}">
                <a16:creationId xmlns:a16="http://schemas.microsoft.com/office/drawing/2014/main" id="{A11A64CE-4FF1-B850-B07C-DA41B664256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9D71396-9B27-E34F-9CDB-F3E34EB9A9D7}"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01E9A922-69D6-7DC3-E683-7EBEB1C2DC43}"/>
              </a:ext>
            </a:extLst>
          </p:cNvPr>
          <p:cNvSpPr>
            <a:spLocks noGrp="1" noChangeArrowheads="1"/>
          </p:cNvSpPr>
          <p:nvPr>
            <p:ph type="title"/>
          </p:nvPr>
        </p:nvSpPr>
        <p:spPr>
          <a:xfrm>
            <a:off x="574675" y="304800"/>
            <a:ext cx="8569325" cy="1295400"/>
          </a:xfrm>
        </p:spPr>
        <p:txBody>
          <a:bodyPr/>
          <a:lstStyle/>
          <a:p>
            <a:r>
              <a:rPr lang="en-US" altLang="en-US" sz="3600">
                <a:solidFill>
                  <a:srgbClr val="000000"/>
                </a:solidFill>
              </a:rPr>
              <a:t>Does the promisee</a:t>
            </a:r>
            <a:r>
              <a:rPr lang="ja-JP" altLang="en-US" sz="3600">
                <a:solidFill>
                  <a:srgbClr val="000000"/>
                </a:solidFill>
              </a:rPr>
              <a:t>’</a:t>
            </a:r>
            <a:r>
              <a:rPr lang="en-US" altLang="ja-JP" sz="3600">
                <a:solidFill>
                  <a:srgbClr val="000000"/>
                </a:solidFill>
              </a:rPr>
              <a:t>s motive matter?</a:t>
            </a:r>
            <a:endParaRPr lang="en-US" altLang="en-US" sz="3600">
              <a:solidFill>
                <a:srgbClr val="000000"/>
              </a:solidFill>
            </a:endParaRPr>
          </a:p>
        </p:txBody>
      </p:sp>
      <p:sp>
        <p:nvSpPr>
          <p:cNvPr id="108546" name="Content Placeholder 2">
            <a:extLst>
              <a:ext uri="{FF2B5EF4-FFF2-40B4-BE49-F238E27FC236}">
                <a16:creationId xmlns:a16="http://schemas.microsoft.com/office/drawing/2014/main" id="{62D986DB-7C5B-9FFC-FEAF-806280EB2E45}"/>
              </a:ext>
            </a:extLst>
          </p:cNvPr>
          <p:cNvSpPr>
            <a:spLocks noGrp="1" noChangeArrowheads="1"/>
          </p:cNvSpPr>
          <p:nvPr>
            <p:ph idx="1"/>
          </p:nvPr>
        </p:nvSpPr>
        <p:spPr/>
        <p:txBody>
          <a:bodyPr/>
          <a:lstStyle/>
          <a:p>
            <a:endParaRPr lang="en-US" altLang="en-US"/>
          </a:p>
          <a:p>
            <a:r>
              <a:rPr lang="en-US" altLang="en-US" sz="2800">
                <a:solidFill>
                  <a:srgbClr val="B90000"/>
                </a:solidFill>
              </a:rPr>
              <a:t>Timor mortis conturbat me</a:t>
            </a:r>
          </a:p>
          <a:p>
            <a:pPr lvl="3"/>
            <a:r>
              <a:rPr lang="en-US" altLang="en-US" sz="2400"/>
              <a:t>The status of dying declarations</a:t>
            </a:r>
          </a:p>
          <a:p>
            <a:pPr lvl="2"/>
            <a:endParaRPr lang="en-US" altLang="en-US"/>
          </a:p>
        </p:txBody>
      </p:sp>
      <p:sp>
        <p:nvSpPr>
          <p:cNvPr id="108547" name="Slide Number Placeholder 3">
            <a:extLst>
              <a:ext uri="{FF2B5EF4-FFF2-40B4-BE49-F238E27FC236}">
                <a16:creationId xmlns:a16="http://schemas.microsoft.com/office/drawing/2014/main" id="{C54E3936-0B6E-0EC0-9861-42E43BA0D6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DE47AC6-ED22-3949-84D1-8B64B54175B3}"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67D4DA2C-BB06-5B4F-45E4-C9EC83834739}"/>
              </a:ext>
            </a:extLst>
          </p:cNvPr>
          <p:cNvSpPr>
            <a:spLocks noGrp="1" noChangeArrowheads="1"/>
          </p:cNvSpPr>
          <p:nvPr>
            <p:ph type="title"/>
          </p:nvPr>
        </p:nvSpPr>
        <p:spPr>
          <a:xfrm>
            <a:off x="574675" y="304800"/>
            <a:ext cx="8569325" cy="1295400"/>
          </a:xfrm>
        </p:spPr>
        <p:txBody>
          <a:bodyPr/>
          <a:lstStyle/>
          <a:p>
            <a:r>
              <a:rPr lang="en-US" altLang="en-US" sz="3600">
                <a:solidFill>
                  <a:srgbClr val="B90000"/>
                </a:solidFill>
              </a:rPr>
              <a:t>Why does Restatement 81 make sense?</a:t>
            </a:r>
          </a:p>
        </p:txBody>
      </p:sp>
      <p:sp>
        <p:nvSpPr>
          <p:cNvPr id="109570" name="Content Placeholder 2">
            <a:extLst>
              <a:ext uri="{FF2B5EF4-FFF2-40B4-BE49-F238E27FC236}">
                <a16:creationId xmlns:a16="http://schemas.microsoft.com/office/drawing/2014/main" id="{5797C0DF-0F09-0A88-073E-77CC9A268E79}"/>
              </a:ext>
            </a:extLst>
          </p:cNvPr>
          <p:cNvSpPr>
            <a:spLocks noGrp="1" noChangeArrowheads="1"/>
          </p:cNvSpPr>
          <p:nvPr>
            <p:ph idx="1"/>
          </p:nvPr>
        </p:nvSpPr>
        <p:spPr/>
        <p:txBody>
          <a:bodyPr/>
          <a:lstStyle/>
          <a:p>
            <a:endParaRPr lang="en-US" altLang="en-US"/>
          </a:p>
          <a:p>
            <a:r>
              <a:rPr lang="en-US" altLang="en-US" sz="2800">
                <a:solidFill>
                  <a:srgbClr val="000000"/>
                </a:solidFill>
              </a:rPr>
              <a:t>Restatement § 81(1). Consideration as Motive or Inducing Cause.	The fact that what is bargained for </a:t>
            </a:r>
            <a:r>
              <a:rPr lang="en-US" altLang="en-US" sz="2800">
                <a:solidFill>
                  <a:srgbClr val="B90000"/>
                </a:solidFill>
              </a:rPr>
              <a:t>does not of itself induce the making of a promise does not prevent it from being consideration </a:t>
            </a:r>
            <a:r>
              <a:rPr lang="en-US" altLang="en-US" sz="2800">
                <a:solidFill>
                  <a:srgbClr val="000000"/>
                </a:solidFill>
              </a:rPr>
              <a:t>for the promise. </a:t>
            </a:r>
          </a:p>
          <a:p>
            <a:pPr marL="908050" lvl="2" indent="0">
              <a:buFont typeface="Wingdings" pitchFamily="2" charset="2"/>
              <a:buNone/>
            </a:pPr>
            <a:endParaRPr lang="en-US" altLang="en-US"/>
          </a:p>
        </p:txBody>
      </p:sp>
      <p:sp>
        <p:nvSpPr>
          <p:cNvPr id="109571" name="Slide Number Placeholder 3">
            <a:extLst>
              <a:ext uri="{FF2B5EF4-FFF2-40B4-BE49-F238E27FC236}">
                <a16:creationId xmlns:a16="http://schemas.microsoft.com/office/drawing/2014/main" id="{86949C74-C9C9-F155-71FC-EE1159F9DB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AA8887C-0F6F-634F-8167-080A1A46953F}"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A526207C-CC0A-D65C-2A46-9E712ECBD8C5}"/>
              </a:ext>
            </a:extLst>
          </p:cNvPr>
          <p:cNvSpPr>
            <a:spLocks noGrp="1" noChangeArrowheads="1"/>
          </p:cNvSpPr>
          <p:nvPr>
            <p:ph type="title"/>
          </p:nvPr>
        </p:nvSpPr>
        <p:spPr/>
        <p:txBody>
          <a:bodyPr/>
          <a:lstStyle/>
          <a:p>
            <a:r>
              <a:rPr lang="en-US" altLang="en-US"/>
              <a:t>Mutuality of Obligation</a:t>
            </a:r>
          </a:p>
        </p:txBody>
      </p:sp>
      <p:sp>
        <p:nvSpPr>
          <p:cNvPr id="110594" name="Content Placeholder 2">
            <a:extLst>
              <a:ext uri="{FF2B5EF4-FFF2-40B4-BE49-F238E27FC236}">
                <a16:creationId xmlns:a16="http://schemas.microsoft.com/office/drawing/2014/main" id="{1145F4B4-77FF-92A1-C351-2D83FB1AA252}"/>
              </a:ext>
            </a:extLst>
          </p:cNvPr>
          <p:cNvSpPr>
            <a:spLocks noGrp="1" noChangeArrowheads="1"/>
          </p:cNvSpPr>
          <p:nvPr>
            <p:ph idx="1"/>
          </p:nvPr>
        </p:nvSpPr>
        <p:spPr/>
        <p:txBody>
          <a:bodyPr/>
          <a:lstStyle/>
          <a:p>
            <a:endParaRPr lang="en-US" altLang="en-US"/>
          </a:p>
          <a:p>
            <a:r>
              <a:rPr lang="en-US" altLang="en-US"/>
              <a:t>Either both are bound or neither is bound</a:t>
            </a:r>
          </a:p>
          <a:p>
            <a:pPr lvl="1"/>
            <a:endParaRPr lang="en-US" altLang="en-US"/>
          </a:p>
        </p:txBody>
      </p:sp>
      <p:sp>
        <p:nvSpPr>
          <p:cNvPr id="110595" name="Slide Number Placeholder 3">
            <a:extLst>
              <a:ext uri="{FF2B5EF4-FFF2-40B4-BE49-F238E27FC236}">
                <a16:creationId xmlns:a16="http://schemas.microsoft.com/office/drawing/2014/main" id="{AABBBF15-64EE-C095-71A8-A8EA8024BB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A650A15-38F9-EB4D-AC68-23990607AC0A}"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F7E6620E-4800-A547-55E8-9ED96A37A025}"/>
              </a:ext>
            </a:extLst>
          </p:cNvPr>
          <p:cNvSpPr>
            <a:spLocks noGrp="1" noChangeArrowheads="1"/>
          </p:cNvSpPr>
          <p:nvPr>
            <p:ph type="title"/>
          </p:nvPr>
        </p:nvSpPr>
        <p:spPr/>
        <p:txBody>
          <a:bodyPr/>
          <a:lstStyle/>
          <a:p>
            <a:r>
              <a:rPr lang="en-US" altLang="en-US">
                <a:solidFill>
                  <a:srgbClr val="000000"/>
                </a:solidFill>
              </a:rPr>
              <a:t>Mutuality of Obligation</a:t>
            </a:r>
          </a:p>
        </p:txBody>
      </p:sp>
      <p:sp>
        <p:nvSpPr>
          <p:cNvPr id="111618" name="Content Placeholder 2">
            <a:extLst>
              <a:ext uri="{FF2B5EF4-FFF2-40B4-BE49-F238E27FC236}">
                <a16:creationId xmlns:a16="http://schemas.microsoft.com/office/drawing/2014/main" id="{1375CB92-341A-2BC8-3DDF-727D21AD2853}"/>
              </a:ext>
            </a:extLst>
          </p:cNvPr>
          <p:cNvSpPr>
            <a:spLocks noGrp="1" noChangeArrowheads="1"/>
          </p:cNvSpPr>
          <p:nvPr>
            <p:ph idx="1"/>
          </p:nvPr>
        </p:nvSpPr>
        <p:spPr/>
        <p:txBody>
          <a:bodyPr/>
          <a:lstStyle/>
          <a:p>
            <a:endParaRPr lang="en-US" altLang="en-US"/>
          </a:p>
          <a:p>
            <a:r>
              <a:rPr lang="en-US" altLang="en-US"/>
              <a:t>Either both are bound or neither is bound</a:t>
            </a:r>
          </a:p>
          <a:p>
            <a:pPr lvl="1"/>
            <a:r>
              <a:rPr lang="en-US" altLang="en-US">
                <a:solidFill>
                  <a:srgbClr val="C00000"/>
                </a:solidFill>
              </a:rPr>
              <a:t>Bilateral contracts, sed qu. unilateral contracts like Carlill</a:t>
            </a:r>
          </a:p>
          <a:p>
            <a:pPr lvl="1"/>
            <a:endParaRPr lang="en-US" altLang="en-US"/>
          </a:p>
        </p:txBody>
      </p:sp>
      <p:sp>
        <p:nvSpPr>
          <p:cNvPr id="111619" name="Slide Number Placeholder 3">
            <a:extLst>
              <a:ext uri="{FF2B5EF4-FFF2-40B4-BE49-F238E27FC236}">
                <a16:creationId xmlns:a16="http://schemas.microsoft.com/office/drawing/2014/main" id="{5F9610D0-DCA8-2449-CCE3-60120EBF5D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737D1A6-0C59-A547-A663-B296F76BDF46}"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0885A86D-B7A0-BF10-0799-5B4B6BAB9748}"/>
              </a:ext>
            </a:extLst>
          </p:cNvPr>
          <p:cNvSpPr>
            <a:spLocks noGrp="1" noChangeArrowheads="1"/>
          </p:cNvSpPr>
          <p:nvPr>
            <p:ph type="title"/>
          </p:nvPr>
        </p:nvSpPr>
        <p:spPr/>
        <p:txBody>
          <a:bodyPr/>
          <a:lstStyle/>
          <a:p>
            <a:r>
              <a:rPr lang="en-US" altLang="en-US">
                <a:solidFill>
                  <a:schemeClr val="tx1"/>
                </a:solidFill>
              </a:rPr>
              <a:t>Mutuality of Obligation</a:t>
            </a:r>
          </a:p>
        </p:txBody>
      </p:sp>
      <p:sp>
        <p:nvSpPr>
          <p:cNvPr id="112642" name="Content Placeholder 2">
            <a:extLst>
              <a:ext uri="{FF2B5EF4-FFF2-40B4-BE49-F238E27FC236}">
                <a16:creationId xmlns:a16="http://schemas.microsoft.com/office/drawing/2014/main" id="{B7B497A9-5347-D96C-ED51-38C31574B661}"/>
              </a:ext>
            </a:extLst>
          </p:cNvPr>
          <p:cNvSpPr>
            <a:spLocks noGrp="1" noChangeArrowheads="1"/>
          </p:cNvSpPr>
          <p:nvPr>
            <p:ph idx="1"/>
          </p:nvPr>
        </p:nvSpPr>
        <p:spPr/>
        <p:txBody>
          <a:bodyPr/>
          <a:lstStyle/>
          <a:p>
            <a:endParaRPr lang="en-US" altLang="en-US"/>
          </a:p>
          <a:p>
            <a:r>
              <a:rPr lang="en-US" altLang="en-US">
                <a:solidFill>
                  <a:srgbClr val="C00000"/>
                </a:solidFill>
              </a:rPr>
              <a:t>See Restatement § 79: If the requirement of consideration is met, there is no additional requirement of (c) "mutuality of obligation."</a:t>
            </a:r>
          </a:p>
          <a:p>
            <a:pPr lvl="1"/>
            <a:endParaRPr lang="en-US" altLang="en-US"/>
          </a:p>
        </p:txBody>
      </p:sp>
      <p:sp>
        <p:nvSpPr>
          <p:cNvPr id="112643" name="Slide Number Placeholder 3">
            <a:extLst>
              <a:ext uri="{FF2B5EF4-FFF2-40B4-BE49-F238E27FC236}">
                <a16:creationId xmlns:a16="http://schemas.microsoft.com/office/drawing/2014/main" id="{5B73FEB8-4222-6228-05B1-CC8F14E471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74383B7-794A-A047-8C17-DDB96EBF23FB}" type="slidenum">
              <a:rPr lang="en-US" altLang="en-US" sz="1200" smtClean="0">
                <a:latin typeface="Verdana" panose="020B0604030504040204" pitchFamily="34" charset="0"/>
              </a:rPr>
              <a:pPr>
                <a:spcBef>
                  <a:spcPct val="0"/>
                </a:spcBef>
                <a:buFontTx/>
                <a:buNone/>
              </a:pPr>
              <a:t>84</a:t>
            </a:fld>
            <a:endParaRPr lang="en-US" altLang="en-US" sz="1200">
              <a:latin typeface="Verdana" panose="020B060403050404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B4A9-444B-9FBE-ED16-4405738708E2}"/>
              </a:ext>
            </a:extLst>
          </p:cNvPr>
          <p:cNvSpPr>
            <a:spLocks noGrp="1"/>
          </p:cNvSpPr>
          <p:nvPr>
            <p:ph type="title"/>
          </p:nvPr>
        </p:nvSpPr>
        <p:spPr/>
        <p:txBody>
          <a:bodyPr/>
          <a:lstStyle/>
          <a:p>
            <a:pPr>
              <a:defRPr/>
            </a:pPr>
            <a:r>
              <a:rPr lang="en-US" dirty="0">
                <a:solidFill>
                  <a:srgbClr val="C00000"/>
                </a:solidFill>
                <a:ea typeface="+mj-ea"/>
                <a:cs typeface="+mj-cs"/>
              </a:rPr>
              <a:t>What about gift economies?</a:t>
            </a:r>
          </a:p>
        </p:txBody>
      </p:sp>
      <p:sp>
        <p:nvSpPr>
          <p:cNvPr id="113666" name="Slide Number Placeholder 3">
            <a:extLst>
              <a:ext uri="{FF2B5EF4-FFF2-40B4-BE49-F238E27FC236}">
                <a16:creationId xmlns:a16="http://schemas.microsoft.com/office/drawing/2014/main" id="{6E72872B-17CE-3F80-6CB6-F8AED32EEF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236A7C-0E13-F044-A91F-281AD33E7CE4}" type="slidenum">
              <a:rPr lang="en-US" altLang="en-US" sz="1200" smtClean="0">
                <a:latin typeface="Verdana" panose="020B0604030504040204" pitchFamily="34" charset="0"/>
              </a:rPr>
              <a:pPr>
                <a:spcBef>
                  <a:spcPct val="0"/>
                </a:spcBef>
                <a:buFontTx/>
                <a:buNone/>
              </a:pPr>
              <a:t>85</a:t>
            </a:fld>
            <a:endParaRPr lang="en-US" altLang="en-US" sz="1200">
              <a:latin typeface="Verdana" panose="020B0604030504040204" pitchFamily="34" charset="0"/>
            </a:endParaRPr>
          </a:p>
        </p:txBody>
      </p:sp>
      <p:sp>
        <p:nvSpPr>
          <p:cNvPr id="113667" name="Rectangle 4">
            <a:extLst>
              <a:ext uri="{FF2B5EF4-FFF2-40B4-BE49-F238E27FC236}">
                <a16:creationId xmlns:a16="http://schemas.microsoft.com/office/drawing/2014/main" id="{E8C68CB2-2F7F-7BBC-3935-0CA210225F08}"/>
              </a:ext>
            </a:extLst>
          </p:cNvPr>
          <p:cNvSpPr>
            <a:spLocks noChangeArrowheads="1"/>
          </p:cNvSpPr>
          <p:nvPr/>
        </p:nvSpPr>
        <p:spPr bwMode="auto">
          <a:xfrm>
            <a:off x="205740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pic>
        <p:nvPicPr>
          <p:cNvPr id="113668" name="Picture 2" descr="A mask on a wall&#10;&#10;Description automatically generated with medium confidence">
            <a:extLst>
              <a:ext uri="{FF2B5EF4-FFF2-40B4-BE49-F238E27FC236}">
                <a16:creationId xmlns:a16="http://schemas.microsoft.com/office/drawing/2014/main" id="{32C6CBA0-6449-84D0-5A79-7BE90BD18F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14500" y="1447800"/>
            <a:ext cx="5715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7E292D-C14B-F9DE-D9B6-D0FDB684DB6B}"/>
              </a:ext>
            </a:extLst>
          </p:cNvPr>
          <p:cNvSpPr txBox="1"/>
          <p:nvPr/>
        </p:nvSpPr>
        <p:spPr>
          <a:xfrm>
            <a:off x="2362200" y="5715000"/>
            <a:ext cx="3805238" cy="369888"/>
          </a:xfrm>
          <a:prstGeom prst="rect">
            <a:avLst/>
          </a:prstGeom>
          <a:solidFill>
            <a:schemeClr val="bg1">
              <a:lumMod val="85000"/>
            </a:schemeClr>
          </a:solidFill>
          <a:ln>
            <a:solidFill>
              <a:srgbClr val="C00000"/>
            </a:solidFill>
          </a:ln>
        </p:spPr>
        <p:txBody>
          <a:bodyPr wrap="none">
            <a:spAutoFit/>
          </a:bodyPr>
          <a:lstStyle/>
          <a:p>
            <a:pPr>
              <a:defRPr/>
            </a:pPr>
            <a:r>
              <a:rPr lang="en-US" dirty="0">
                <a:solidFill>
                  <a:srgbClr val="C00000"/>
                </a:solidFill>
              </a:rPr>
              <a:t>Haida Copper Shield, ca. 1870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CF322E00-6567-9B85-70CD-0C5BD431F4C8}"/>
              </a:ext>
            </a:extLst>
          </p:cNvPr>
          <p:cNvSpPr>
            <a:spLocks noGrp="1" noChangeArrowheads="1"/>
          </p:cNvSpPr>
          <p:nvPr>
            <p:ph type="title"/>
          </p:nvPr>
        </p:nvSpPr>
        <p:spPr/>
        <p:txBody>
          <a:bodyPr/>
          <a:lstStyle/>
          <a:p>
            <a:r>
              <a:rPr lang="en-US" altLang="en-US"/>
              <a:t>Cooperation without Consideration?</a:t>
            </a:r>
          </a:p>
        </p:txBody>
      </p:sp>
      <p:sp>
        <p:nvSpPr>
          <p:cNvPr id="114690" name="Content Placeholder 2">
            <a:extLst>
              <a:ext uri="{FF2B5EF4-FFF2-40B4-BE49-F238E27FC236}">
                <a16:creationId xmlns:a16="http://schemas.microsoft.com/office/drawing/2014/main" id="{7C15B36A-CEC9-26B4-F69C-DFAEE2401411}"/>
              </a:ext>
            </a:extLst>
          </p:cNvPr>
          <p:cNvSpPr>
            <a:spLocks noGrp="1" noChangeArrowheads="1"/>
          </p:cNvSpPr>
          <p:nvPr>
            <p:ph idx="1"/>
          </p:nvPr>
        </p:nvSpPr>
        <p:spPr/>
        <p:txBody>
          <a:bodyPr/>
          <a:lstStyle/>
          <a:p>
            <a:endParaRPr lang="en-US" altLang="en-US"/>
          </a:p>
          <a:p>
            <a:r>
              <a:rPr lang="en-US" altLang="en-US"/>
              <a:t>It</a:t>
            </a:r>
            <a:r>
              <a:rPr lang="ja-JP" altLang="en-US"/>
              <a:t>’</a:t>
            </a:r>
            <a:r>
              <a:rPr lang="en-US" altLang="ja-JP"/>
              <a:t>s 1998. There are two plans for an online encyclopedia. One is Encarta, promoted by Microsoft, which hires editors. The other relies on individuals to submit entries for free…</a:t>
            </a:r>
            <a:endParaRPr lang="en-US" altLang="en-US"/>
          </a:p>
        </p:txBody>
      </p:sp>
      <p:sp>
        <p:nvSpPr>
          <p:cNvPr id="114691" name="Slide Number Placeholder 3">
            <a:extLst>
              <a:ext uri="{FF2B5EF4-FFF2-40B4-BE49-F238E27FC236}">
                <a16:creationId xmlns:a16="http://schemas.microsoft.com/office/drawing/2014/main" id="{6D5414C9-DA65-C3AD-569E-775BBFE83F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813155F-6130-3B41-93B5-A7E64CC7A1BE}" type="slidenum">
              <a:rPr lang="en-US" altLang="en-US" sz="1200" smtClean="0">
                <a:latin typeface="Verdana" panose="020B0604030504040204" pitchFamily="34" charset="0"/>
              </a:rPr>
              <a:pPr>
                <a:spcBef>
                  <a:spcPct val="0"/>
                </a:spcBef>
                <a:buFontTx/>
                <a:buNone/>
              </a:pPr>
              <a:t>86</a:t>
            </a:fld>
            <a:endParaRPr lang="en-US" altLang="en-US" sz="120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D1913B-58F3-7AF5-F3E8-664BB9D1B722}"/>
              </a:ext>
            </a:extLst>
          </p:cNvPr>
          <p:cNvSpPr>
            <a:spLocks noGrp="1" noChangeArrowheads="1"/>
          </p:cNvSpPr>
          <p:nvPr>
            <p:ph type="title"/>
          </p:nvPr>
        </p:nvSpPr>
        <p:spPr/>
        <p:txBody>
          <a:bodyPr/>
          <a:lstStyle/>
          <a:p>
            <a:r>
              <a:rPr lang="en-US" altLang="en-US">
                <a:solidFill>
                  <a:srgbClr val="B90000"/>
                </a:solidFill>
              </a:rPr>
              <a:t>The need for a consideration</a:t>
            </a:r>
          </a:p>
        </p:txBody>
      </p:sp>
      <p:sp>
        <p:nvSpPr>
          <p:cNvPr id="24578" name="Content Placeholder 2">
            <a:extLst>
              <a:ext uri="{FF2B5EF4-FFF2-40B4-BE49-F238E27FC236}">
                <a16:creationId xmlns:a16="http://schemas.microsoft.com/office/drawing/2014/main" id="{E34A924A-472E-F2C8-E688-3AE6E9BECC94}"/>
              </a:ext>
            </a:extLst>
          </p:cNvPr>
          <p:cNvSpPr>
            <a:spLocks noGrp="1" noChangeArrowheads="1"/>
          </p:cNvSpPr>
          <p:nvPr>
            <p:ph idx="1"/>
          </p:nvPr>
        </p:nvSpPr>
        <p:spPr/>
        <p:txBody>
          <a:bodyPr/>
          <a:lstStyle/>
          <a:p>
            <a:r>
              <a:rPr lang="en-US" altLang="en-US"/>
              <a:t>We have capacity and consent—why doesn’t that suffice?</a:t>
            </a:r>
          </a:p>
          <a:p>
            <a:endParaRPr lang="en-US" altLang="en-US"/>
          </a:p>
          <a:p>
            <a:r>
              <a:rPr lang="en-US" altLang="en-US"/>
              <a:t>Restatement § 17(1) </a:t>
            </a:r>
          </a:p>
          <a:p>
            <a:pPr lvl="1"/>
            <a:r>
              <a:rPr lang="en-US" altLang="en-US"/>
              <a:t>The formation of a contract requires a </a:t>
            </a:r>
            <a:r>
              <a:rPr lang="en-US" altLang="en-US">
                <a:solidFill>
                  <a:srgbClr val="B90000"/>
                </a:solidFill>
              </a:rPr>
              <a:t>bargain</a:t>
            </a:r>
            <a:r>
              <a:rPr lang="en-US" altLang="en-US"/>
              <a:t> in which there is … a </a:t>
            </a:r>
            <a:r>
              <a:rPr lang="en-US" altLang="en-US">
                <a:solidFill>
                  <a:srgbClr val="B90000"/>
                </a:solidFill>
              </a:rPr>
              <a:t>consideration</a:t>
            </a:r>
          </a:p>
        </p:txBody>
      </p:sp>
      <p:sp>
        <p:nvSpPr>
          <p:cNvPr id="24579" name="Slide Number Placeholder 3">
            <a:extLst>
              <a:ext uri="{FF2B5EF4-FFF2-40B4-BE49-F238E27FC236}">
                <a16:creationId xmlns:a16="http://schemas.microsoft.com/office/drawing/2014/main" id="{2A119249-2BE5-6150-C569-50A3A501FC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039015-8FF4-C64B-B9AC-F71F03894526}"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22363</TotalTime>
  <Words>2747</Words>
  <Application>Microsoft Macintosh PowerPoint</Application>
  <PresentationFormat>On-screen Show (4:3)</PresentationFormat>
  <Paragraphs>455</Paragraphs>
  <Slides>86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Verdana</vt:lpstr>
      <vt:lpstr>MS PGothic</vt:lpstr>
      <vt:lpstr>Arial</vt:lpstr>
      <vt:lpstr>Times New Roman</vt:lpstr>
      <vt:lpstr>Wingdings</vt:lpstr>
      <vt:lpstr>Symbol</vt:lpstr>
      <vt:lpstr>Custom Design</vt:lpstr>
      <vt:lpstr>George Mason School of Law</vt:lpstr>
      <vt:lpstr>Some things left out from last day on 2-207</vt:lpstr>
      <vt:lpstr>UCC 2-105(1)</vt:lpstr>
      <vt:lpstr>Can one  bargain out of merchantability?</vt:lpstr>
      <vt:lpstr>Can one  bargain out of 2-207? Does the proviso contemplate exit rights?</vt:lpstr>
      <vt:lpstr>UCC 2-207(3) What happens if the writings do not agree?</vt:lpstr>
      <vt:lpstr>Does 2-207 apply to consumer contracts?  </vt:lpstr>
      <vt:lpstr>Canons of interpretation</vt:lpstr>
      <vt:lpstr>The need for a consideration</vt:lpstr>
      <vt:lpstr>Why is it (or something like it) needed in all systems of law?</vt:lpstr>
      <vt:lpstr>Six Questions</vt:lpstr>
      <vt:lpstr>Defining consideration</vt:lpstr>
      <vt:lpstr>Hamer v. Sidway at 43</vt:lpstr>
      <vt:lpstr>Hamer v. Sidway at 43</vt:lpstr>
      <vt:lpstr>Hamer v. Sidway at 43</vt:lpstr>
      <vt:lpstr>Hamer v. Sidway at 43</vt:lpstr>
      <vt:lpstr>Hamer v. Sidway at 43</vt:lpstr>
      <vt:lpstr>Hamer v. Sidway at 43</vt:lpstr>
      <vt:lpstr>Hamer v. Sidway at 43</vt:lpstr>
      <vt:lpstr>Hamer v. Sidway at 43</vt:lpstr>
      <vt:lpstr>Hamer v. Sidway at 43</vt:lpstr>
      <vt:lpstr>Kirksey at 132</vt:lpstr>
      <vt:lpstr>Kirksey at 132</vt:lpstr>
      <vt:lpstr>Kirksey at 132</vt:lpstr>
      <vt:lpstr>Kirksey at 132</vt:lpstr>
      <vt:lpstr>Kirksey at 132</vt:lpstr>
      <vt:lpstr>Kirksey at 132</vt:lpstr>
      <vt:lpstr>St. Peter v. Pioneer at 45</vt:lpstr>
      <vt:lpstr>St. Peter v. Pioneer</vt:lpstr>
      <vt:lpstr>St. Peter v. Pioneer</vt:lpstr>
      <vt:lpstr>St. Peter v. Pioneer</vt:lpstr>
      <vt:lpstr>St. Peter v. Pioneer</vt:lpstr>
      <vt:lpstr>St. Peter v. Pioneer</vt:lpstr>
      <vt:lpstr>The Bargain Theory</vt:lpstr>
      <vt:lpstr>What if there’s no bargain: Gratuitous Promises</vt:lpstr>
      <vt:lpstr>What if there’s no bargain: Gratuitous Promises</vt:lpstr>
      <vt:lpstr>What if there’s no bargain: Gratuitous Promises</vt:lpstr>
      <vt:lpstr>Gratuitous Promises and Contracts under seal</vt:lpstr>
      <vt:lpstr>The seal</vt:lpstr>
      <vt:lpstr>The decay of formality</vt:lpstr>
      <vt:lpstr>Abolition of seals</vt:lpstr>
      <vt:lpstr>Adequacy</vt:lpstr>
      <vt:lpstr>Aristotle on Corrective Justice </vt:lpstr>
      <vt:lpstr>Hamer v. Sidway at 43</vt:lpstr>
      <vt:lpstr>Adequacy</vt:lpstr>
      <vt:lpstr>Wolford v. Powers 145</vt:lpstr>
      <vt:lpstr>“Be it ever so small” Sturlyn v. Albany at 146</vt:lpstr>
      <vt:lpstr>“Be it ever so small” Sturlyn v. Albany at 146</vt:lpstr>
      <vt:lpstr> We saw subjective value before…</vt:lpstr>
      <vt:lpstr>Re Greene at 135</vt:lpstr>
      <vt:lpstr>Re Greene at 135</vt:lpstr>
      <vt:lpstr>Re Greene at 135</vt:lpstr>
      <vt:lpstr>Re Greene at 135</vt:lpstr>
      <vt:lpstr>Re Greene at 135 </vt:lpstr>
      <vt:lpstr>Adequacy vs. Nominal Consideration</vt:lpstr>
      <vt:lpstr>Schnell v. Nell at 146</vt:lpstr>
      <vt:lpstr>Schnell v. Nell at 146</vt:lpstr>
      <vt:lpstr>Batsakis at 143</vt:lpstr>
      <vt:lpstr>Batsakis at 143</vt:lpstr>
      <vt:lpstr>Batsakis 139</vt:lpstr>
      <vt:lpstr>If it’s not about adequacy, what is the point of consideration?</vt:lpstr>
      <vt:lpstr>Lon Fuller on Consideration 140</vt:lpstr>
      <vt:lpstr>Lon Fuller on Consideration</vt:lpstr>
      <vt:lpstr>Lon Fuller on Consideration</vt:lpstr>
      <vt:lpstr>Formalism: What’s the point of…</vt:lpstr>
      <vt:lpstr>Lon Fuller on Consideration</vt:lpstr>
      <vt:lpstr>Promises of a Reward</vt:lpstr>
      <vt:lpstr>Performance of Prior Legal Obligation</vt:lpstr>
      <vt:lpstr>Performance of Prior Legal Obligation</vt:lpstr>
      <vt:lpstr>Performance of Prior Legal Obligation</vt:lpstr>
      <vt:lpstr>What’s wrong with a public official charging for services?</vt:lpstr>
      <vt:lpstr>What about the proviso?</vt:lpstr>
      <vt:lpstr>The past consideration doctrine</vt:lpstr>
      <vt:lpstr>Past Consideration Doctrine</vt:lpstr>
      <vt:lpstr>Past Consideration Doctrine</vt:lpstr>
      <vt:lpstr>Past Consideration Doctrine</vt:lpstr>
      <vt:lpstr>Past Consideration Doctrine</vt:lpstr>
      <vt:lpstr>Does the promisee’s motive matter?</vt:lpstr>
      <vt:lpstr>Does the promisee’s motive matter?</vt:lpstr>
      <vt:lpstr>Does the promisee’s motive matter?</vt:lpstr>
      <vt:lpstr>Why does Restatement 81 make sense?</vt:lpstr>
      <vt:lpstr>Mutuality of Obligation</vt:lpstr>
      <vt:lpstr>Mutuality of Obligation</vt:lpstr>
      <vt:lpstr>Mutuality of Obligation</vt:lpstr>
      <vt:lpstr>What about gift economies?</vt:lpstr>
      <vt:lpstr>Cooperation without Consideration?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746</cp:revision>
  <dcterms:created xsi:type="dcterms:W3CDTF">2005-05-17T16:46:00Z</dcterms:created>
  <dcterms:modified xsi:type="dcterms:W3CDTF">2023-10-06T00:16:58Z</dcterms:modified>
</cp:coreProperties>
</file>