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notesMasterIdLst>
    <p:notesMasterId r:id="rId60"/>
  </p:notesMasterIdLst>
  <p:handoutMasterIdLst>
    <p:handoutMasterId r:id="rId61"/>
  </p:handoutMasterIdLst>
  <p:sldIdLst>
    <p:sldId id="1190" r:id="rId2"/>
    <p:sldId id="943" r:id="rId3"/>
    <p:sldId id="947" r:id="rId4"/>
    <p:sldId id="662" r:id="rId5"/>
    <p:sldId id="1111" r:id="rId6"/>
    <p:sldId id="944" r:id="rId7"/>
    <p:sldId id="1254" r:id="rId8"/>
    <p:sldId id="1007" r:id="rId9"/>
    <p:sldId id="950" r:id="rId10"/>
    <p:sldId id="951" r:id="rId11"/>
    <p:sldId id="1257" r:id="rId12"/>
    <p:sldId id="1258" r:id="rId13"/>
    <p:sldId id="1080" r:id="rId14"/>
    <p:sldId id="1118" r:id="rId15"/>
    <p:sldId id="1119" r:id="rId16"/>
    <p:sldId id="1121" r:id="rId17"/>
    <p:sldId id="1122" r:id="rId18"/>
    <p:sldId id="1123" r:id="rId19"/>
    <p:sldId id="1124" r:id="rId20"/>
    <p:sldId id="1125" r:id="rId21"/>
    <p:sldId id="739" r:id="rId22"/>
    <p:sldId id="1126" r:id="rId23"/>
    <p:sldId id="1127" r:id="rId24"/>
    <p:sldId id="1128" r:id="rId25"/>
    <p:sldId id="1227" r:id="rId26"/>
    <p:sldId id="1226" r:id="rId27"/>
    <p:sldId id="1174" r:id="rId28"/>
    <p:sldId id="1131" r:id="rId29"/>
    <p:sldId id="1248" r:id="rId30"/>
    <p:sldId id="1260" r:id="rId31"/>
    <p:sldId id="1256" r:id="rId32"/>
    <p:sldId id="1133" r:id="rId33"/>
    <p:sldId id="1221" r:id="rId34"/>
    <p:sldId id="1251" r:id="rId35"/>
    <p:sldId id="1135" r:id="rId36"/>
    <p:sldId id="1136" r:id="rId37"/>
    <p:sldId id="1222" r:id="rId38"/>
    <p:sldId id="1137" r:id="rId39"/>
    <p:sldId id="1167" r:id="rId40"/>
    <p:sldId id="1247" r:id="rId41"/>
    <p:sldId id="1259" r:id="rId42"/>
    <p:sldId id="1139" r:id="rId43"/>
    <p:sldId id="1180" r:id="rId44"/>
    <p:sldId id="1140" r:id="rId45"/>
    <p:sldId id="1223" r:id="rId46"/>
    <p:sldId id="1142" r:id="rId47"/>
    <p:sldId id="1159" r:id="rId48"/>
    <p:sldId id="1144" r:id="rId49"/>
    <p:sldId id="1145" r:id="rId50"/>
    <p:sldId id="1225" r:id="rId51"/>
    <p:sldId id="1240" r:id="rId52"/>
    <p:sldId id="1151" r:id="rId53"/>
    <p:sldId id="1152" r:id="rId54"/>
    <p:sldId id="1183" r:id="rId55"/>
    <p:sldId id="591" r:id="rId56"/>
    <p:sldId id="740" r:id="rId57"/>
    <p:sldId id="741" r:id="rId58"/>
    <p:sldId id="742" r:id="rId5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15"/>
    <p:restoredTop sz="94648"/>
  </p:normalViewPr>
  <p:slideViewPr>
    <p:cSldViewPr>
      <p:cViewPr varScale="1">
        <p:scale>
          <a:sx n="117" d="100"/>
          <a:sy n="117" d="100"/>
        </p:scale>
        <p:origin x="160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06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0F6A124E-9C4A-D500-22C6-CAA67ADE812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MS PGothic" charset="0"/>
                <a:cs typeface="MS PGothic" charset="0"/>
              </a:defRPr>
            </a:lvl1pPr>
          </a:lstStyle>
          <a:p>
            <a:pPr>
              <a:defRPr/>
            </a:pPr>
            <a:endParaRPr lang="en-US"/>
          </a:p>
        </p:txBody>
      </p:sp>
      <p:sp>
        <p:nvSpPr>
          <p:cNvPr id="219139" name="Rectangle 3">
            <a:extLst>
              <a:ext uri="{FF2B5EF4-FFF2-40B4-BE49-F238E27FC236}">
                <a16:creationId xmlns:a16="http://schemas.microsoft.com/office/drawing/2014/main" id="{27F27695-FA2D-194A-727F-E2495CF2964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MS PGothic" charset="0"/>
                <a:cs typeface="MS PGothic" charset="0"/>
              </a:defRPr>
            </a:lvl1pPr>
          </a:lstStyle>
          <a:p>
            <a:pPr>
              <a:defRPr/>
            </a:pPr>
            <a:endParaRPr lang="en-US"/>
          </a:p>
        </p:txBody>
      </p:sp>
      <p:sp>
        <p:nvSpPr>
          <p:cNvPr id="219140" name="Rectangle 4">
            <a:extLst>
              <a:ext uri="{FF2B5EF4-FFF2-40B4-BE49-F238E27FC236}">
                <a16:creationId xmlns:a16="http://schemas.microsoft.com/office/drawing/2014/main" id="{22DFB805-ADC6-156F-7BE5-D2DF6A1EF9EF}"/>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MS PGothic" charset="0"/>
                <a:cs typeface="MS PGothic" charset="0"/>
              </a:defRPr>
            </a:lvl1pPr>
          </a:lstStyle>
          <a:p>
            <a:pPr>
              <a:defRPr/>
            </a:pPr>
            <a:endParaRPr lang="en-US"/>
          </a:p>
        </p:txBody>
      </p:sp>
      <p:sp>
        <p:nvSpPr>
          <p:cNvPr id="219141" name="Rectangle 5">
            <a:extLst>
              <a:ext uri="{FF2B5EF4-FFF2-40B4-BE49-F238E27FC236}">
                <a16:creationId xmlns:a16="http://schemas.microsoft.com/office/drawing/2014/main" id="{050739D2-9CBB-4629-70D1-680B89C3EB79}"/>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C3B66B88-060F-4B49-B9F2-30C41749D95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3E8C532B-3763-0CF5-6E11-74D40D4103A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MS PGothic" charset="0"/>
                <a:cs typeface="MS PGothic" charset="0"/>
              </a:defRPr>
            </a:lvl1pPr>
          </a:lstStyle>
          <a:p>
            <a:pPr>
              <a:defRPr/>
            </a:pPr>
            <a:endParaRPr lang="en-US"/>
          </a:p>
        </p:txBody>
      </p:sp>
      <p:sp>
        <p:nvSpPr>
          <p:cNvPr id="123907" name="Rectangle 3">
            <a:extLst>
              <a:ext uri="{FF2B5EF4-FFF2-40B4-BE49-F238E27FC236}">
                <a16:creationId xmlns:a16="http://schemas.microsoft.com/office/drawing/2014/main" id="{9819CCBD-B0E0-B109-A6CF-88EB9250FD5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MS PGothic" charset="0"/>
                <a:cs typeface="MS PGothic" charset="0"/>
              </a:defRPr>
            </a:lvl1pPr>
          </a:lstStyle>
          <a:p>
            <a:pPr>
              <a:defRPr/>
            </a:pPr>
            <a:endParaRPr lang="en-US"/>
          </a:p>
        </p:txBody>
      </p:sp>
      <p:sp>
        <p:nvSpPr>
          <p:cNvPr id="13316" name="Rectangle 4">
            <a:extLst>
              <a:ext uri="{FF2B5EF4-FFF2-40B4-BE49-F238E27FC236}">
                <a16:creationId xmlns:a16="http://schemas.microsoft.com/office/drawing/2014/main" id="{E0915858-2A01-ADB2-C91C-140FE1F4533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5">
            <a:extLst>
              <a:ext uri="{FF2B5EF4-FFF2-40B4-BE49-F238E27FC236}">
                <a16:creationId xmlns:a16="http://schemas.microsoft.com/office/drawing/2014/main" id="{C9E73B47-6A85-C81B-FF3F-4D1A32581DA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3910" name="Rectangle 6">
            <a:extLst>
              <a:ext uri="{FF2B5EF4-FFF2-40B4-BE49-F238E27FC236}">
                <a16:creationId xmlns:a16="http://schemas.microsoft.com/office/drawing/2014/main" id="{724C207A-F476-B7E4-482E-97B3F1BBF79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MS PGothic" charset="0"/>
                <a:cs typeface="MS PGothic" charset="0"/>
              </a:defRPr>
            </a:lvl1pPr>
          </a:lstStyle>
          <a:p>
            <a:pPr>
              <a:defRPr/>
            </a:pPr>
            <a:endParaRPr lang="en-US"/>
          </a:p>
        </p:txBody>
      </p:sp>
      <p:sp>
        <p:nvSpPr>
          <p:cNvPr id="123911" name="Rectangle 7">
            <a:extLst>
              <a:ext uri="{FF2B5EF4-FFF2-40B4-BE49-F238E27FC236}">
                <a16:creationId xmlns:a16="http://schemas.microsoft.com/office/drawing/2014/main" id="{478BB519-8261-A20B-AFFD-0C93C2BA66C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8C8EFACA-DB32-C74A-A15A-5254FC8EF7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385A0D67-A11E-35D8-F566-16284CB666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23754CD-EC69-BF40-9295-DAB441D7F40D}" type="slidenum">
              <a:rPr lang="en-US" altLang="en-US" smtClean="0">
                <a:latin typeface="Times New Roman" panose="02020603050405020304" pitchFamily="18" charset="0"/>
              </a:rPr>
              <a:pPr/>
              <a:t>1</a:t>
            </a:fld>
            <a:endParaRPr lang="en-US" altLang="en-US">
              <a:latin typeface="Times New Roman" panose="02020603050405020304" pitchFamily="18" charset="0"/>
            </a:endParaRPr>
          </a:p>
        </p:txBody>
      </p:sp>
      <p:sp>
        <p:nvSpPr>
          <p:cNvPr id="16386" name="Rectangle 2">
            <a:extLst>
              <a:ext uri="{FF2B5EF4-FFF2-40B4-BE49-F238E27FC236}">
                <a16:creationId xmlns:a16="http://schemas.microsoft.com/office/drawing/2014/main" id="{6BDB32D6-8830-B6BE-EFCF-FC5027985B89}"/>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3699AA02-1D6C-3DAC-B72F-7B1756CDC5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a:extLst>
              <a:ext uri="{FF2B5EF4-FFF2-40B4-BE49-F238E27FC236}">
                <a16:creationId xmlns:a16="http://schemas.microsoft.com/office/drawing/2014/main" id="{BD486DDE-79F7-2204-50B8-FB525A4AD453}"/>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385B2AB5-FE83-AFF2-C622-90EA2E4EC01E}"/>
              </a:ext>
            </a:extLst>
          </p:cNvPr>
          <p:cNvSpPr>
            <a:spLocks noGrp="1" noChangeArrowheads="1"/>
          </p:cNvSpPr>
          <p:nvPr>
            <p:ph type="sldNum" sz="quarter" idx="11"/>
          </p:nvPr>
        </p:nvSpPr>
        <p:spPr>
          <a:ln/>
        </p:spPr>
        <p:txBody>
          <a:bodyPr/>
          <a:lstStyle>
            <a:lvl1pPr>
              <a:defRPr/>
            </a:lvl1pPr>
          </a:lstStyle>
          <a:p>
            <a:pPr>
              <a:defRPr/>
            </a:pPr>
            <a:fld id="{103F0BC0-7C4D-2647-AAE1-986EF5B75B76}"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85C8B29B-4717-A1BA-01E7-46E1D391B599}"/>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2819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E3EF229D-97FE-F30D-C693-12AFB26B7FA9}"/>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3DE96310-B71F-E032-5F93-E79E27295540}"/>
              </a:ext>
            </a:extLst>
          </p:cNvPr>
          <p:cNvSpPr>
            <a:spLocks noGrp="1" noChangeArrowheads="1"/>
          </p:cNvSpPr>
          <p:nvPr>
            <p:ph type="sldNum" sz="quarter" idx="11"/>
          </p:nvPr>
        </p:nvSpPr>
        <p:spPr>
          <a:ln/>
        </p:spPr>
        <p:txBody>
          <a:bodyPr/>
          <a:lstStyle>
            <a:lvl1pPr>
              <a:defRPr/>
            </a:lvl1pPr>
          </a:lstStyle>
          <a:p>
            <a:pPr>
              <a:defRPr/>
            </a:pPr>
            <a:fld id="{50FC7042-D41C-8A4D-91A7-D50723D968DB}"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2D36E1F4-BF0D-F1C5-4986-82A232376C75}"/>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3619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DB19C4A-F11E-03AD-C645-5C668E1DD075}"/>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D9AD1458-B4F6-D383-9031-E20C44BF95B7}"/>
              </a:ext>
            </a:extLst>
          </p:cNvPr>
          <p:cNvSpPr>
            <a:spLocks noGrp="1" noChangeArrowheads="1"/>
          </p:cNvSpPr>
          <p:nvPr>
            <p:ph type="sldNum" sz="quarter" idx="11"/>
          </p:nvPr>
        </p:nvSpPr>
        <p:spPr>
          <a:ln/>
        </p:spPr>
        <p:txBody>
          <a:bodyPr/>
          <a:lstStyle>
            <a:lvl1pPr>
              <a:defRPr/>
            </a:lvl1pPr>
          </a:lstStyle>
          <a:p>
            <a:pPr>
              <a:defRPr/>
            </a:pPr>
            <a:fld id="{24BD3F4B-F55C-F64D-8266-EE1B62D428F0}"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1A112AEB-CB5A-65E7-54AD-F80C157889C8}"/>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7376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0B4E689-7E01-798C-A223-BB8A25A71898}"/>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D2B73B56-8378-EA8D-E0A5-9ACB18AB3CF0}"/>
              </a:ext>
            </a:extLst>
          </p:cNvPr>
          <p:cNvSpPr>
            <a:spLocks noGrp="1" noChangeArrowheads="1"/>
          </p:cNvSpPr>
          <p:nvPr>
            <p:ph type="sldNum" sz="quarter" idx="11"/>
          </p:nvPr>
        </p:nvSpPr>
        <p:spPr>
          <a:ln/>
        </p:spPr>
        <p:txBody>
          <a:bodyPr/>
          <a:lstStyle>
            <a:lvl1pPr>
              <a:defRPr/>
            </a:lvl1pPr>
          </a:lstStyle>
          <a:p>
            <a:pPr>
              <a:defRPr/>
            </a:pPr>
            <a:fld id="{81F09D82-AA96-3C44-AFCA-DE3E59547192}"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F7601E9C-6CF9-9EA4-4459-B99181B3EF8C}"/>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349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B6CE4950-7CD1-91FB-3102-4C9298496353}"/>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D642E3E3-7889-9E14-F635-1B2D363A4673}"/>
              </a:ext>
            </a:extLst>
          </p:cNvPr>
          <p:cNvSpPr>
            <a:spLocks noGrp="1" noChangeArrowheads="1"/>
          </p:cNvSpPr>
          <p:nvPr>
            <p:ph type="sldNum" sz="quarter" idx="11"/>
          </p:nvPr>
        </p:nvSpPr>
        <p:spPr>
          <a:ln/>
        </p:spPr>
        <p:txBody>
          <a:bodyPr/>
          <a:lstStyle>
            <a:lvl1pPr>
              <a:defRPr/>
            </a:lvl1pPr>
          </a:lstStyle>
          <a:p>
            <a:pPr>
              <a:defRPr/>
            </a:pPr>
            <a:fld id="{1ED6AD7A-E503-2743-8DFF-34890EA02542}"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1CF4179B-C32A-3498-E351-361B4EDD611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3260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A44E6CBB-5D34-C376-5D31-108AC2559DE6}"/>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7">
            <a:extLst>
              <a:ext uri="{FF2B5EF4-FFF2-40B4-BE49-F238E27FC236}">
                <a16:creationId xmlns:a16="http://schemas.microsoft.com/office/drawing/2014/main" id="{FE149A9C-866A-DAF2-3BF4-080945CEF5D9}"/>
              </a:ext>
            </a:extLst>
          </p:cNvPr>
          <p:cNvSpPr>
            <a:spLocks noGrp="1" noChangeArrowheads="1"/>
          </p:cNvSpPr>
          <p:nvPr>
            <p:ph type="sldNum" sz="quarter" idx="11"/>
          </p:nvPr>
        </p:nvSpPr>
        <p:spPr>
          <a:ln/>
        </p:spPr>
        <p:txBody>
          <a:bodyPr/>
          <a:lstStyle>
            <a:lvl1pPr>
              <a:defRPr/>
            </a:lvl1pPr>
          </a:lstStyle>
          <a:p>
            <a:pPr>
              <a:defRPr/>
            </a:pPr>
            <a:fld id="{62E8CAB7-B704-5E4F-BA51-983AAE1CA537}" type="slidenum">
              <a:rPr lang="en-US" altLang="en-US"/>
              <a:pPr>
                <a:defRPr/>
              </a:pPr>
              <a:t>‹#›</a:t>
            </a:fld>
            <a:endParaRPr lang="en-US" altLang="en-US"/>
          </a:p>
        </p:txBody>
      </p:sp>
      <p:sp>
        <p:nvSpPr>
          <p:cNvPr id="7" name="AutoShape 8">
            <a:hlinkClick r:id="" action="ppaction://hlinkshowjump?jump=previousslide" highlightClick="1"/>
            <a:extLst>
              <a:ext uri="{FF2B5EF4-FFF2-40B4-BE49-F238E27FC236}">
                <a16:creationId xmlns:a16="http://schemas.microsoft.com/office/drawing/2014/main" id="{298DE026-4D73-27F9-EA31-B51557998E9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051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548A6D7B-DF06-CCBC-5BBE-C780EAD75F55}"/>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8" name="Rectangle 7">
            <a:extLst>
              <a:ext uri="{FF2B5EF4-FFF2-40B4-BE49-F238E27FC236}">
                <a16:creationId xmlns:a16="http://schemas.microsoft.com/office/drawing/2014/main" id="{FE1306E6-9F30-92A4-3EE2-10FD6C3E3909}"/>
              </a:ext>
            </a:extLst>
          </p:cNvPr>
          <p:cNvSpPr>
            <a:spLocks noGrp="1" noChangeArrowheads="1"/>
          </p:cNvSpPr>
          <p:nvPr>
            <p:ph type="sldNum" sz="quarter" idx="11"/>
          </p:nvPr>
        </p:nvSpPr>
        <p:spPr>
          <a:ln/>
        </p:spPr>
        <p:txBody>
          <a:bodyPr/>
          <a:lstStyle>
            <a:lvl1pPr>
              <a:defRPr/>
            </a:lvl1pPr>
          </a:lstStyle>
          <a:p>
            <a:pPr>
              <a:defRPr/>
            </a:pPr>
            <a:fld id="{9D851BAC-9649-684D-B10D-0899FCBFA2BE}" type="slidenum">
              <a:rPr lang="en-US" altLang="en-US"/>
              <a:pPr>
                <a:defRPr/>
              </a:pPr>
              <a:t>‹#›</a:t>
            </a:fld>
            <a:endParaRPr lang="en-US" altLang="en-US"/>
          </a:p>
        </p:txBody>
      </p:sp>
      <p:sp>
        <p:nvSpPr>
          <p:cNvPr id="9" name="AutoShape 8">
            <a:hlinkClick r:id="" action="ppaction://hlinkshowjump?jump=previousslide" highlightClick="1"/>
            <a:extLst>
              <a:ext uri="{FF2B5EF4-FFF2-40B4-BE49-F238E27FC236}">
                <a16:creationId xmlns:a16="http://schemas.microsoft.com/office/drawing/2014/main" id="{7FDE65DA-1439-D56D-E305-23EC6D8BE23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26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5FDFE7B0-8A9B-7E8D-2D58-E59F0416AADE}"/>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4" name="Rectangle 7">
            <a:extLst>
              <a:ext uri="{FF2B5EF4-FFF2-40B4-BE49-F238E27FC236}">
                <a16:creationId xmlns:a16="http://schemas.microsoft.com/office/drawing/2014/main" id="{A1527365-ED29-87C7-33CC-0844E7C024CA}"/>
              </a:ext>
            </a:extLst>
          </p:cNvPr>
          <p:cNvSpPr>
            <a:spLocks noGrp="1" noChangeArrowheads="1"/>
          </p:cNvSpPr>
          <p:nvPr>
            <p:ph type="sldNum" sz="quarter" idx="11"/>
          </p:nvPr>
        </p:nvSpPr>
        <p:spPr>
          <a:ln/>
        </p:spPr>
        <p:txBody>
          <a:bodyPr/>
          <a:lstStyle>
            <a:lvl1pPr>
              <a:defRPr/>
            </a:lvl1pPr>
          </a:lstStyle>
          <a:p>
            <a:pPr>
              <a:defRPr/>
            </a:pPr>
            <a:fld id="{16450BF7-C23C-CE4D-B7C0-88DB90C677CB}" type="slidenum">
              <a:rPr lang="en-US" altLang="en-US"/>
              <a:pPr>
                <a:defRPr/>
              </a:pPr>
              <a:t>‹#›</a:t>
            </a:fld>
            <a:endParaRPr lang="en-US" altLang="en-US"/>
          </a:p>
        </p:txBody>
      </p:sp>
      <p:sp>
        <p:nvSpPr>
          <p:cNvPr id="5" name="AutoShape 8">
            <a:hlinkClick r:id="" action="ppaction://hlinkshowjump?jump=previousslide" highlightClick="1"/>
            <a:extLst>
              <a:ext uri="{FF2B5EF4-FFF2-40B4-BE49-F238E27FC236}">
                <a16:creationId xmlns:a16="http://schemas.microsoft.com/office/drawing/2014/main" id="{E480ACE1-45D7-D789-0B6E-52CF325CDDA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5023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0BCCFAC-F218-5665-BC1B-159D20D02BF2}"/>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3" name="Rectangle 7">
            <a:extLst>
              <a:ext uri="{FF2B5EF4-FFF2-40B4-BE49-F238E27FC236}">
                <a16:creationId xmlns:a16="http://schemas.microsoft.com/office/drawing/2014/main" id="{0FA79ABB-D5F0-F97B-3974-B69071EC58F2}"/>
              </a:ext>
            </a:extLst>
          </p:cNvPr>
          <p:cNvSpPr>
            <a:spLocks noGrp="1" noChangeArrowheads="1"/>
          </p:cNvSpPr>
          <p:nvPr>
            <p:ph type="sldNum" sz="quarter" idx="11"/>
          </p:nvPr>
        </p:nvSpPr>
        <p:spPr>
          <a:ln/>
        </p:spPr>
        <p:txBody>
          <a:bodyPr/>
          <a:lstStyle>
            <a:lvl1pPr>
              <a:defRPr/>
            </a:lvl1pPr>
          </a:lstStyle>
          <a:p>
            <a:pPr>
              <a:defRPr/>
            </a:pPr>
            <a:fld id="{8AEA2E51-A4D0-EB43-9478-FB9E7DE9A6B1}" type="slidenum">
              <a:rPr lang="en-US" altLang="en-US"/>
              <a:pPr>
                <a:defRPr/>
              </a:pPr>
              <a:t>‹#›</a:t>
            </a:fld>
            <a:endParaRPr lang="en-US" altLang="en-US"/>
          </a:p>
        </p:txBody>
      </p:sp>
      <p:sp>
        <p:nvSpPr>
          <p:cNvPr id="4" name="AutoShape 8">
            <a:hlinkClick r:id="" action="ppaction://hlinkshowjump?jump=previousslide" highlightClick="1"/>
            <a:extLst>
              <a:ext uri="{FF2B5EF4-FFF2-40B4-BE49-F238E27FC236}">
                <a16:creationId xmlns:a16="http://schemas.microsoft.com/office/drawing/2014/main" id="{4B4F354D-CCF9-626D-B6CA-758769066049}"/>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1926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03EF89B8-7294-7FBE-DD41-FDB4C0C86998}"/>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7">
            <a:extLst>
              <a:ext uri="{FF2B5EF4-FFF2-40B4-BE49-F238E27FC236}">
                <a16:creationId xmlns:a16="http://schemas.microsoft.com/office/drawing/2014/main" id="{1F9078C9-A65B-AB96-44FD-CAF1E39AFCDD}"/>
              </a:ext>
            </a:extLst>
          </p:cNvPr>
          <p:cNvSpPr>
            <a:spLocks noGrp="1" noChangeArrowheads="1"/>
          </p:cNvSpPr>
          <p:nvPr>
            <p:ph type="sldNum" sz="quarter" idx="11"/>
          </p:nvPr>
        </p:nvSpPr>
        <p:spPr>
          <a:ln/>
        </p:spPr>
        <p:txBody>
          <a:bodyPr/>
          <a:lstStyle>
            <a:lvl1pPr>
              <a:defRPr/>
            </a:lvl1pPr>
          </a:lstStyle>
          <a:p>
            <a:pPr>
              <a:defRPr/>
            </a:pPr>
            <a:fld id="{7F56D1CC-7B70-7B4D-BDD9-9D47141D2F56}" type="slidenum">
              <a:rPr lang="en-US" altLang="en-US"/>
              <a:pPr>
                <a:defRPr/>
              </a:pPr>
              <a:t>‹#›</a:t>
            </a:fld>
            <a:endParaRPr lang="en-US" altLang="en-US"/>
          </a:p>
        </p:txBody>
      </p:sp>
      <p:sp>
        <p:nvSpPr>
          <p:cNvPr id="7" name="AutoShape 8">
            <a:hlinkClick r:id="" action="ppaction://hlinkshowjump?jump=previousslide" highlightClick="1"/>
            <a:extLst>
              <a:ext uri="{FF2B5EF4-FFF2-40B4-BE49-F238E27FC236}">
                <a16:creationId xmlns:a16="http://schemas.microsoft.com/office/drawing/2014/main" id="{58A2B344-54C1-D764-AF78-05345F3D42A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5759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22ECE0B8-A28F-E131-EC0B-583F2DF021B7}"/>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7">
            <a:extLst>
              <a:ext uri="{FF2B5EF4-FFF2-40B4-BE49-F238E27FC236}">
                <a16:creationId xmlns:a16="http://schemas.microsoft.com/office/drawing/2014/main" id="{D252B906-D9D5-A20C-D2A3-6C30C7E3CD94}"/>
              </a:ext>
            </a:extLst>
          </p:cNvPr>
          <p:cNvSpPr>
            <a:spLocks noGrp="1" noChangeArrowheads="1"/>
          </p:cNvSpPr>
          <p:nvPr>
            <p:ph type="sldNum" sz="quarter" idx="11"/>
          </p:nvPr>
        </p:nvSpPr>
        <p:spPr>
          <a:ln/>
        </p:spPr>
        <p:txBody>
          <a:bodyPr/>
          <a:lstStyle>
            <a:lvl1pPr>
              <a:defRPr/>
            </a:lvl1pPr>
          </a:lstStyle>
          <a:p>
            <a:pPr>
              <a:defRPr/>
            </a:pPr>
            <a:fld id="{5B5DB339-BE0F-CC44-886D-D71066DD645A}" type="slidenum">
              <a:rPr lang="en-US" altLang="en-US"/>
              <a:pPr>
                <a:defRPr/>
              </a:pPr>
              <a:t>‹#›</a:t>
            </a:fld>
            <a:endParaRPr lang="en-US" altLang="en-US"/>
          </a:p>
        </p:txBody>
      </p:sp>
      <p:sp>
        <p:nvSpPr>
          <p:cNvPr id="7" name="AutoShape 8">
            <a:hlinkClick r:id="" action="ppaction://hlinkshowjump?jump=previousslide" highlightClick="1"/>
            <a:extLst>
              <a:ext uri="{FF2B5EF4-FFF2-40B4-BE49-F238E27FC236}">
                <a16:creationId xmlns:a16="http://schemas.microsoft.com/office/drawing/2014/main" id="{B23B2148-2068-4E2F-4002-DA0FA3B19075}"/>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7005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47BAC8F-10DF-C43F-B6C9-D4E235FD9D21}"/>
              </a:ext>
            </a:extLst>
          </p:cNvPr>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2DF087-B6C2-2744-E9B5-37762F760E4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05" name="Rectangle 5">
            <a:extLst>
              <a:ext uri="{FF2B5EF4-FFF2-40B4-BE49-F238E27FC236}">
                <a16:creationId xmlns:a16="http://schemas.microsoft.com/office/drawing/2014/main" id="{AF1A4095-DA4C-4B2E-04E6-21FA89C1646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ea typeface="+mn-ea"/>
                <a:cs typeface="+mn-cs"/>
              </a:defRPr>
            </a:lvl1pPr>
          </a:lstStyle>
          <a:p>
            <a:pPr>
              <a:defRPr/>
            </a:pPr>
            <a:r>
              <a:rPr lang="en-US"/>
              <a:t> </a:t>
            </a:r>
          </a:p>
        </p:txBody>
      </p:sp>
      <p:sp>
        <p:nvSpPr>
          <p:cNvPr id="409607" name="Rectangle 7">
            <a:extLst>
              <a:ext uri="{FF2B5EF4-FFF2-40B4-BE49-F238E27FC236}">
                <a16:creationId xmlns:a16="http://schemas.microsoft.com/office/drawing/2014/main" id="{773C2775-F913-65EE-2DC6-EC9EFF1EF62F}"/>
              </a:ext>
            </a:extLst>
          </p:cNvPr>
          <p:cNvSpPr>
            <a:spLocks noGrp="1" noChangeArrowheads="1"/>
          </p:cNvSpPr>
          <p:nvPr>
            <p:ph type="sldNum" sz="quarter" idx="4"/>
          </p:nvPr>
        </p:nvSpPr>
        <p:spPr bwMode="auto">
          <a:xfrm>
            <a:off x="-1371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2E31107-6F36-F246-8B1B-D0D79ECED5BD}" type="slidenum">
              <a:rPr lang="en-US" altLang="en-US"/>
              <a:pPr>
                <a:defRPr/>
              </a:pPr>
              <a:t>‹#›</a:t>
            </a:fld>
            <a:endParaRPr lang="en-US" altLang="en-US"/>
          </a:p>
        </p:txBody>
      </p:sp>
      <p:sp>
        <p:nvSpPr>
          <p:cNvPr id="409608" name="AutoShape 8">
            <a:hlinkClick r:id="" action="ppaction://hlinkshowjump?jump=previousslide" highlightClick="1"/>
            <a:extLst>
              <a:ext uri="{FF2B5EF4-FFF2-40B4-BE49-F238E27FC236}">
                <a16:creationId xmlns:a16="http://schemas.microsoft.com/office/drawing/2014/main" id="{3BFC430C-A22F-2D00-516F-46CE89A90B4E}"/>
              </a:ext>
            </a:extLst>
          </p:cNvPr>
          <p:cNvSpPr>
            <a:spLocks noGrp="1" noChangeArrowheads="1"/>
          </p:cNvSpPr>
          <p:nvPr>
            <p:ph type="dt" sz="half" idx="2"/>
          </p:nvPr>
        </p:nvSpPr>
        <p:spPr bwMode="auto">
          <a:xfrm>
            <a:off x="1600200" y="6096000"/>
            <a:ext cx="5562600" cy="476250"/>
          </a:xfrm>
          <a:prstGeom prst="actionButtonBackPrevious">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ea typeface="MS PGothic" charset="0"/>
                <a:cs typeface="MS PGothic" charset="0"/>
              </a:defRPr>
            </a:lvl1pPr>
          </a:lstStyle>
          <a:p>
            <a:pPr>
              <a:defRPr/>
            </a:pPr>
            <a:endParaRPr lang="en-US"/>
          </a:p>
        </p:txBody>
      </p:sp>
      <p:sp>
        <p:nvSpPr>
          <p:cNvPr id="13319" name="AutoShape 9">
            <a:hlinkClick r:id="" action="ppaction://hlinkshowjump?jump=previousslide" highlightClick="1"/>
            <a:extLst>
              <a:ext uri="{FF2B5EF4-FFF2-40B4-BE49-F238E27FC236}">
                <a16:creationId xmlns:a16="http://schemas.microsoft.com/office/drawing/2014/main" id="{1BAE8599-8757-48BA-2C9A-439EDF74BEE9}"/>
              </a:ext>
            </a:extLst>
          </p:cNvPr>
          <p:cNvSpPr>
            <a:spLocks noChangeArrowheads="1"/>
          </p:cNvSpPr>
          <p:nvPr/>
        </p:nvSpPr>
        <p:spPr bwMode="auto">
          <a:xfrm>
            <a:off x="7620000" y="6324600"/>
            <a:ext cx="838200" cy="533400"/>
          </a:xfrm>
          <a:prstGeom prst="actionButtonBackPrevious">
            <a:avLst/>
          </a:prstGeom>
          <a:solidFill>
            <a:schemeClr val="accent1"/>
          </a:solidFill>
          <a:ln>
            <a:noFill/>
          </a:ln>
        </p:spPr>
        <p:txBody>
          <a:bodyPr wrap="none" anchor="ct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endParaRPr lang="en-US" altLang="en-US" sz="1800"/>
          </a:p>
        </p:txBody>
      </p:sp>
      <p:sp>
        <p:nvSpPr>
          <p:cNvPr id="13320" name="AutoShape 11">
            <a:hlinkClick r:id="rId13" action="ppaction://hlinksldjump" highlightClick="1"/>
            <a:extLst>
              <a:ext uri="{FF2B5EF4-FFF2-40B4-BE49-F238E27FC236}">
                <a16:creationId xmlns:a16="http://schemas.microsoft.com/office/drawing/2014/main" id="{B3E4F6EA-18F5-DEA7-1296-170E3BD7E4FE}"/>
              </a:ext>
            </a:extLst>
          </p:cNvPr>
          <p:cNvSpPr>
            <a:spLocks noChangeArrowheads="1"/>
          </p:cNvSpPr>
          <p:nvPr/>
        </p:nvSpPr>
        <p:spPr bwMode="auto">
          <a:xfrm>
            <a:off x="6629400" y="6324600"/>
            <a:ext cx="914400" cy="533400"/>
          </a:xfrm>
          <a:prstGeom prst="actionButtonBeginning">
            <a:avLst/>
          </a:prstGeom>
          <a:solidFill>
            <a:schemeClr val="accent1"/>
          </a:solidFill>
          <a:ln>
            <a:noFill/>
          </a:ln>
        </p:spPr>
        <p:txBody>
          <a:bodyPr wrap="none" anchor="ct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endParaRPr lang="en-US" altLang="en-US" sz="1800"/>
          </a:p>
        </p:txBody>
      </p:sp>
      <p:sp>
        <p:nvSpPr>
          <p:cNvPr id="13321" name="AutoShape 12">
            <a:hlinkClick r:id="" action="ppaction://hlinkshowjump?jump=nextslide" highlightClick="1"/>
            <a:extLst>
              <a:ext uri="{FF2B5EF4-FFF2-40B4-BE49-F238E27FC236}">
                <a16:creationId xmlns:a16="http://schemas.microsoft.com/office/drawing/2014/main" id="{07766D73-8472-5628-F302-78BF4454D889}"/>
              </a:ext>
            </a:extLst>
          </p:cNvPr>
          <p:cNvSpPr>
            <a:spLocks noChangeArrowheads="1"/>
          </p:cNvSpPr>
          <p:nvPr/>
        </p:nvSpPr>
        <p:spPr bwMode="auto">
          <a:xfrm>
            <a:off x="8458200" y="6324600"/>
            <a:ext cx="685800" cy="533400"/>
          </a:xfrm>
          <a:prstGeom prst="actionButtonForwardNext">
            <a:avLst/>
          </a:prstGeom>
          <a:solidFill>
            <a:schemeClr val="accent1"/>
          </a:solidFill>
          <a:ln>
            <a:noFill/>
          </a:ln>
        </p:spPr>
        <p:txBody>
          <a:bodyPr wrap="none" anchor="ct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endParaRPr lang="en-US" altLang="en-US" sz="180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dt="0"/>
  <p:txStyles>
    <p:titleStyle>
      <a:lvl1pPr algn="ctr" rtl="0" eaLnBrk="0" fontAlgn="base" hangingPunct="0">
        <a:spcBef>
          <a:spcPct val="0"/>
        </a:spcBef>
        <a:spcAft>
          <a:spcPct val="0"/>
        </a:spcAft>
        <a:defRPr sz="3200">
          <a:solidFill>
            <a:srgbClr val="CC0000"/>
          </a:solidFill>
          <a:latin typeface="+mj-lt"/>
          <a:ea typeface="MS PGothic" pitchFamily="34" charset="-128"/>
          <a:cs typeface="MS PGothic" charset="0"/>
        </a:defRPr>
      </a:lvl1pPr>
      <a:lvl2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2pPr>
      <a:lvl3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3pPr>
      <a:lvl4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4pPr>
      <a:lvl5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5pPr>
      <a:lvl6pPr marL="457200" algn="ctr" rtl="0" fontAlgn="base">
        <a:spcBef>
          <a:spcPct val="0"/>
        </a:spcBef>
        <a:spcAft>
          <a:spcPct val="0"/>
        </a:spcAft>
        <a:defRPr sz="3200">
          <a:solidFill>
            <a:srgbClr val="CC0000"/>
          </a:solidFill>
          <a:latin typeface="Arial" charset="0"/>
        </a:defRPr>
      </a:lvl6pPr>
      <a:lvl7pPr marL="914400" algn="ctr" rtl="0" fontAlgn="base">
        <a:spcBef>
          <a:spcPct val="0"/>
        </a:spcBef>
        <a:spcAft>
          <a:spcPct val="0"/>
        </a:spcAft>
        <a:defRPr sz="3200">
          <a:solidFill>
            <a:srgbClr val="CC0000"/>
          </a:solidFill>
          <a:latin typeface="Arial" charset="0"/>
        </a:defRPr>
      </a:lvl7pPr>
      <a:lvl8pPr marL="1371600" algn="ctr" rtl="0" fontAlgn="base">
        <a:spcBef>
          <a:spcPct val="0"/>
        </a:spcBef>
        <a:spcAft>
          <a:spcPct val="0"/>
        </a:spcAft>
        <a:defRPr sz="3200">
          <a:solidFill>
            <a:srgbClr val="CC0000"/>
          </a:solidFill>
          <a:latin typeface="Arial" charset="0"/>
        </a:defRPr>
      </a:lvl8pPr>
      <a:lvl9pPr marL="1828800" algn="ctr" rtl="0" fontAlgn="base">
        <a:spcBef>
          <a:spcPct val="0"/>
        </a:spcBef>
        <a:spcAft>
          <a:spcPct val="0"/>
        </a:spcAft>
        <a:defRPr sz="32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buckley@g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A00BC551-57D2-5025-FC72-91A881EEB5CE}"/>
              </a:ext>
            </a:extLst>
          </p:cNvPr>
          <p:cNvSpPr>
            <a:spLocks noGrp="1" noChangeArrowheads="1"/>
          </p:cNvSpPr>
          <p:nvPr>
            <p:ph type="title"/>
          </p:nvPr>
        </p:nvSpPr>
        <p:spPr>
          <a:xfrm>
            <a:off x="574675" y="304800"/>
            <a:ext cx="8569325" cy="1219200"/>
          </a:xfrm>
        </p:spPr>
        <p:txBody>
          <a:bodyPr/>
          <a:lstStyle/>
          <a:p>
            <a:pPr eaLnBrk="1" hangingPunct="1"/>
            <a:r>
              <a:rPr lang="en-US" altLang="en-US"/>
              <a:t>George Mason School of Law</a:t>
            </a:r>
          </a:p>
        </p:txBody>
      </p:sp>
      <p:sp>
        <p:nvSpPr>
          <p:cNvPr id="15362" name="Rectangle 3">
            <a:extLst>
              <a:ext uri="{FF2B5EF4-FFF2-40B4-BE49-F238E27FC236}">
                <a16:creationId xmlns:a16="http://schemas.microsoft.com/office/drawing/2014/main" id="{5E4B9BB0-D57C-F506-B180-0E577D4A58A4}"/>
              </a:ext>
            </a:extLst>
          </p:cNvPr>
          <p:cNvSpPr>
            <a:spLocks noGrp="1" noChangeArrowheads="1"/>
          </p:cNvSpPr>
          <p:nvPr>
            <p:ph idx="1"/>
          </p:nvPr>
        </p:nvSpPr>
        <p:spPr/>
        <p:txBody>
          <a:bodyPr/>
          <a:lstStyle/>
          <a:p>
            <a:pPr eaLnBrk="1" hangingPunct="1">
              <a:lnSpc>
                <a:spcPct val="90000"/>
              </a:lnSpc>
            </a:pPr>
            <a:endParaRPr lang="en-US" altLang="en-US" dirty="0"/>
          </a:p>
          <a:p>
            <a:pPr algn="ctr" eaLnBrk="1" hangingPunct="1">
              <a:lnSpc>
                <a:spcPct val="90000"/>
              </a:lnSpc>
              <a:buFont typeface="Wingdings" pitchFamily="2" charset="2"/>
              <a:buNone/>
            </a:pPr>
            <a:r>
              <a:rPr lang="en-US" altLang="en-US" sz="3600" dirty="0">
                <a:solidFill>
                  <a:srgbClr val="990000"/>
                </a:solidFill>
              </a:rPr>
              <a:t>Contracts I </a:t>
            </a:r>
          </a:p>
          <a:p>
            <a:pPr algn="ctr" eaLnBrk="1" hangingPunct="1">
              <a:lnSpc>
                <a:spcPct val="90000"/>
              </a:lnSpc>
              <a:buFont typeface="Wingdings" pitchFamily="2" charset="2"/>
              <a:buNone/>
            </a:pPr>
            <a:endParaRPr lang="en-US" altLang="en-US" sz="3600" dirty="0"/>
          </a:p>
          <a:p>
            <a:pPr algn="ctr" eaLnBrk="1" hangingPunct="1">
              <a:lnSpc>
                <a:spcPct val="90000"/>
              </a:lnSpc>
              <a:buFont typeface="Wingdings" pitchFamily="2" charset="2"/>
              <a:buNone/>
            </a:pPr>
            <a:r>
              <a:rPr lang="en-US" altLang="en-US">
                <a:solidFill>
                  <a:srgbClr val="C00000"/>
                </a:solidFill>
              </a:rPr>
              <a:t>F.	Revocation </a:t>
            </a:r>
            <a:r>
              <a:rPr lang="en-US" altLang="en-US" dirty="0">
                <a:solidFill>
                  <a:srgbClr val="C00000"/>
                </a:solidFill>
              </a:rPr>
              <a:t>and Rejection, Counter-offers, the UCC</a:t>
            </a:r>
          </a:p>
          <a:p>
            <a:pPr algn="ctr" eaLnBrk="1" hangingPunct="1">
              <a:lnSpc>
                <a:spcPct val="90000"/>
              </a:lnSpc>
              <a:buFont typeface="Wingdings" pitchFamily="2" charset="2"/>
              <a:buNone/>
            </a:pPr>
            <a:endParaRPr lang="en-US" altLang="en-US" sz="2000" dirty="0"/>
          </a:p>
          <a:p>
            <a:pPr algn="ctr" eaLnBrk="1" hangingPunct="1">
              <a:lnSpc>
                <a:spcPct val="90000"/>
              </a:lnSpc>
              <a:buFont typeface="Wingdings" pitchFamily="2" charset="2"/>
              <a:buNone/>
            </a:pPr>
            <a:endParaRPr lang="en-US" altLang="en-US" sz="2000" dirty="0"/>
          </a:p>
          <a:p>
            <a:pPr algn="ctr" eaLnBrk="1" hangingPunct="1">
              <a:lnSpc>
                <a:spcPct val="90000"/>
              </a:lnSpc>
              <a:buFont typeface="Wingdings" pitchFamily="2" charset="2"/>
              <a:buNone/>
            </a:pPr>
            <a:r>
              <a:rPr lang="en-US" altLang="en-US" sz="2400" dirty="0"/>
              <a:t>F.H. Buckley</a:t>
            </a:r>
          </a:p>
          <a:p>
            <a:pPr algn="ctr" eaLnBrk="1" hangingPunct="1">
              <a:lnSpc>
                <a:spcPct val="90000"/>
              </a:lnSpc>
              <a:buFont typeface="Wingdings" pitchFamily="2" charset="2"/>
              <a:buNone/>
            </a:pPr>
            <a:r>
              <a:rPr lang="en-US" altLang="en-US" dirty="0">
                <a:hlinkClick r:id="rId3"/>
              </a:rPr>
              <a:t>fbuckley@gmu.edu</a:t>
            </a:r>
            <a:endParaRPr lang="en-US" altLang="en-US" dirty="0"/>
          </a:p>
          <a:p>
            <a:pPr algn="ctr" eaLnBrk="1" hangingPunct="1">
              <a:lnSpc>
                <a:spcPct val="90000"/>
              </a:lnSpc>
              <a:buFont typeface="Wingdings" pitchFamily="2" charset="2"/>
              <a:buNone/>
            </a:pPr>
            <a:endParaRPr lang="en-US" altLang="en-US" dirty="0"/>
          </a:p>
        </p:txBody>
      </p:sp>
      <p:sp>
        <p:nvSpPr>
          <p:cNvPr id="15363" name="Slide Number Placeholder 5">
            <a:extLst>
              <a:ext uri="{FF2B5EF4-FFF2-40B4-BE49-F238E27FC236}">
                <a16:creationId xmlns:a16="http://schemas.microsoft.com/office/drawing/2014/main" id="{E6FE9A5D-78C4-7FA0-9FA0-FF2FA29C2E8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2F34E68-0461-804A-9154-31387FF2B0C6}" type="slidenum">
              <a:rPr lang="en-US" altLang="en-US" sz="1200" smtClean="0">
                <a:latin typeface="Verdana" panose="020B0604030504040204" pitchFamily="34" charset="0"/>
              </a:rPr>
              <a:pPr>
                <a:spcBef>
                  <a:spcPct val="0"/>
                </a:spcBef>
                <a:buFontTx/>
                <a:buNone/>
              </a:pPr>
              <a:t>1</a:t>
            </a:fld>
            <a:endParaRPr lang="en-US" altLang="en-US" sz="1200">
              <a:latin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a:extLst>
              <a:ext uri="{FF2B5EF4-FFF2-40B4-BE49-F238E27FC236}">
                <a16:creationId xmlns:a16="http://schemas.microsoft.com/office/drawing/2014/main" id="{D962B54D-64B6-FBCE-E837-E7A86FE2077E}"/>
              </a:ext>
            </a:extLst>
          </p:cNvPr>
          <p:cNvSpPr>
            <a:spLocks noGrp="1" noChangeArrowheads="1"/>
          </p:cNvSpPr>
          <p:nvPr>
            <p:ph type="title"/>
          </p:nvPr>
        </p:nvSpPr>
        <p:spPr/>
        <p:txBody>
          <a:bodyPr/>
          <a:lstStyle/>
          <a:p>
            <a:r>
              <a:rPr lang="en-US" altLang="en-US">
                <a:solidFill>
                  <a:schemeClr val="tx1"/>
                </a:solidFill>
              </a:rPr>
              <a:t>Acceptance vs. Counter-offer</a:t>
            </a:r>
          </a:p>
        </p:txBody>
      </p:sp>
      <p:sp>
        <p:nvSpPr>
          <p:cNvPr id="88066" name="Content Placeholder 2">
            <a:extLst>
              <a:ext uri="{FF2B5EF4-FFF2-40B4-BE49-F238E27FC236}">
                <a16:creationId xmlns:a16="http://schemas.microsoft.com/office/drawing/2014/main" id="{A97E4E36-68F1-ADA8-8560-BA52973D151D}"/>
              </a:ext>
            </a:extLst>
          </p:cNvPr>
          <p:cNvSpPr>
            <a:spLocks noGrp="1" noChangeArrowheads="1"/>
          </p:cNvSpPr>
          <p:nvPr>
            <p:ph idx="1"/>
          </p:nvPr>
        </p:nvSpPr>
        <p:spPr/>
        <p:txBody>
          <a:bodyPr/>
          <a:lstStyle/>
          <a:p>
            <a:endParaRPr lang="en-US" altLang="en-US" dirty="0"/>
          </a:p>
          <a:p>
            <a:r>
              <a:rPr lang="en-US" altLang="en-US" dirty="0">
                <a:solidFill>
                  <a:srgbClr val="C00000"/>
                </a:solidFill>
              </a:rPr>
              <a:t>§ 61. Acceptance Which Requests Change of Terms. </a:t>
            </a:r>
            <a:r>
              <a:rPr lang="en-US" altLang="en-US" dirty="0"/>
              <a:t>An acceptance which requests a change or addition to the terms of the offer is not thereby invalidated </a:t>
            </a:r>
            <a:r>
              <a:rPr lang="en-US" altLang="en-US" dirty="0">
                <a:solidFill>
                  <a:srgbClr val="C00000"/>
                </a:solidFill>
              </a:rPr>
              <a:t>unless the acceptance is made to depend on an assent to the changed </a:t>
            </a:r>
            <a:r>
              <a:rPr lang="en-US" altLang="en-US" dirty="0"/>
              <a:t>or added terms.</a:t>
            </a:r>
          </a:p>
        </p:txBody>
      </p:sp>
      <p:sp>
        <p:nvSpPr>
          <p:cNvPr id="88067" name="Slide Number Placeholder 3">
            <a:extLst>
              <a:ext uri="{FF2B5EF4-FFF2-40B4-BE49-F238E27FC236}">
                <a16:creationId xmlns:a16="http://schemas.microsoft.com/office/drawing/2014/main" id="{80257406-E3DB-3417-6BD4-9E3A3F3C7D8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188D08A-592B-C845-A3F7-BD114C9AE2E9}" type="slidenum">
              <a:rPr lang="en-US" altLang="en-US" sz="1200" smtClean="0">
                <a:latin typeface="Verdana" panose="020B0604030504040204" pitchFamily="34" charset="0"/>
              </a:rPr>
              <a:pPr>
                <a:spcBef>
                  <a:spcPct val="0"/>
                </a:spcBef>
                <a:buFontTx/>
                <a:buNone/>
              </a:pPr>
              <a:t>10</a:t>
            </a:fld>
            <a:endParaRPr lang="en-US" altLang="en-US" sz="1200">
              <a:latin typeface="Verdan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D1953-9063-D975-438E-74BFA0F0843F}"/>
              </a:ext>
            </a:extLst>
          </p:cNvPr>
          <p:cNvSpPr>
            <a:spLocks noGrp="1"/>
          </p:cNvSpPr>
          <p:nvPr>
            <p:ph type="title"/>
          </p:nvPr>
        </p:nvSpPr>
        <p:spPr>
          <a:xfrm>
            <a:off x="304800" y="243682"/>
            <a:ext cx="8534400" cy="1219200"/>
          </a:xfrm>
        </p:spPr>
        <p:txBody>
          <a:bodyPr/>
          <a:lstStyle/>
          <a:p>
            <a:pPr>
              <a:defRPr/>
            </a:pPr>
            <a:r>
              <a:rPr lang="en-US" dirty="0">
                <a:solidFill>
                  <a:srgbClr val="C00000"/>
                </a:solidFill>
                <a:ea typeface="+mj-ea"/>
                <a:cs typeface="+mj-cs"/>
              </a:rPr>
              <a:t>Departures from the Classic Conception</a:t>
            </a:r>
          </a:p>
        </p:txBody>
      </p:sp>
      <p:sp>
        <p:nvSpPr>
          <p:cNvPr id="75778" name="Content Placeholder 2">
            <a:extLst>
              <a:ext uri="{FF2B5EF4-FFF2-40B4-BE49-F238E27FC236}">
                <a16:creationId xmlns:a16="http://schemas.microsoft.com/office/drawing/2014/main" id="{9E82A7CB-2F74-D44B-E53E-87F84064CC8F}"/>
              </a:ext>
            </a:extLst>
          </p:cNvPr>
          <p:cNvSpPr>
            <a:spLocks noGrp="1" noChangeArrowheads="1"/>
          </p:cNvSpPr>
          <p:nvPr>
            <p:ph idx="1"/>
          </p:nvPr>
        </p:nvSpPr>
        <p:spPr/>
        <p:txBody>
          <a:bodyPr/>
          <a:lstStyle/>
          <a:p>
            <a:r>
              <a:rPr lang="en-US" altLang="en-US" sz="2800" dirty="0">
                <a:solidFill>
                  <a:srgbClr val="C00000"/>
                </a:solidFill>
              </a:rPr>
              <a:t>Might a party incur contractual duties prior to signed execution of an agreement?</a:t>
            </a:r>
          </a:p>
          <a:p>
            <a:pPr lvl="1"/>
            <a:r>
              <a:rPr lang="en-US" altLang="en-US" sz="2400" dirty="0" err="1">
                <a:solidFill>
                  <a:srgbClr val="000000"/>
                </a:solidFill>
              </a:rPr>
              <a:t>Ciaramela</a:t>
            </a:r>
            <a:endParaRPr lang="en-US" altLang="en-US" sz="2400" dirty="0">
              <a:solidFill>
                <a:srgbClr val="000000"/>
              </a:solidFill>
            </a:endParaRPr>
          </a:p>
          <a:p>
            <a:pPr lvl="1"/>
            <a:r>
              <a:rPr lang="en-US" altLang="en-US" sz="2400" dirty="0" err="1">
                <a:solidFill>
                  <a:srgbClr val="000000"/>
                </a:solidFill>
              </a:rPr>
              <a:t>Leval</a:t>
            </a:r>
            <a:r>
              <a:rPr lang="en-US" altLang="en-US" sz="2400" dirty="0">
                <a:solidFill>
                  <a:srgbClr val="000000"/>
                </a:solidFill>
              </a:rPr>
              <a:t> test in </a:t>
            </a:r>
            <a:r>
              <a:rPr lang="en-US" altLang="en-US" sz="2400" dirty="0" err="1">
                <a:solidFill>
                  <a:srgbClr val="000000"/>
                </a:solidFill>
              </a:rPr>
              <a:t>Adjustrite</a:t>
            </a:r>
            <a:endParaRPr lang="en-US" altLang="en-US" dirty="0">
              <a:solidFill>
                <a:srgbClr val="000000"/>
              </a:solidFill>
            </a:endParaRPr>
          </a:p>
          <a:p>
            <a:endParaRPr lang="en-US" altLang="en-US" sz="2400" dirty="0">
              <a:solidFill>
                <a:srgbClr val="000000"/>
              </a:solidFill>
            </a:endParaRPr>
          </a:p>
          <a:p>
            <a:endParaRPr lang="en-US" altLang="en-US" sz="2400" dirty="0"/>
          </a:p>
          <a:p>
            <a:pPr marL="457200" lvl="1" indent="0">
              <a:buNone/>
            </a:pPr>
            <a:endParaRPr lang="en-US" altLang="en-US" sz="2400" dirty="0"/>
          </a:p>
          <a:p>
            <a:pPr lvl="1">
              <a:buFont typeface="Wingdings" pitchFamily="2" charset="2"/>
              <a:buNone/>
            </a:pPr>
            <a:endParaRPr lang="en-US" altLang="en-US" sz="2400" dirty="0"/>
          </a:p>
        </p:txBody>
      </p:sp>
      <p:sp>
        <p:nvSpPr>
          <p:cNvPr id="75779" name="Slide Number Placeholder 3">
            <a:extLst>
              <a:ext uri="{FF2B5EF4-FFF2-40B4-BE49-F238E27FC236}">
                <a16:creationId xmlns:a16="http://schemas.microsoft.com/office/drawing/2014/main" id="{E8D8B427-0A5B-2C33-B327-1F9E7A60A3A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D8A1684-A879-5F40-887F-33B6BAB5E6F9}" type="slidenum">
              <a:rPr lang="en-US" altLang="en-US" sz="1200" smtClean="0">
                <a:latin typeface="Verdana" panose="020B0604030504040204" pitchFamily="34" charset="0"/>
              </a:rPr>
              <a:pPr>
                <a:spcBef>
                  <a:spcPct val="0"/>
                </a:spcBef>
                <a:buFontTx/>
                <a:buNone/>
              </a:pPr>
              <a:t>11</a:t>
            </a:fld>
            <a:endParaRPr lang="en-US" altLang="en-US" sz="1200">
              <a:latin typeface="Verdana" panose="020B0604030504040204" pitchFamily="34" charset="0"/>
            </a:endParaRPr>
          </a:p>
        </p:txBody>
      </p:sp>
    </p:spTree>
    <p:extLst>
      <p:ext uri="{BB962C8B-B14F-4D97-AF65-F5344CB8AC3E}">
        <p14:creationId xmlns:p14="http://schemas.microsoft.com/office/powerpoint/2010/main" val="2474022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D1953-9063-D975-438E-74BFA0F0843F}"/>
              </a:ext>
            </a:extLst>
          </p:cNvPr>
          <p:cNvSpPr>
            <a:spLocks noGrp="1"/>
          </p:cNvSpPr>
          <p:nvPr>
            <p:ph type="title"/>
          </p:nvPr>
        </p:nvSpPr>
        <p:spPr>
          <a:xfrm>
            <a:off x="304800" y="243682"/>
            <a:ext cx="8534400" cy="1219200"/>
          </a:xfrm>
        </p:spPr>
        <p:txBody>
          <a:bodyPr/>
          <a:lstStyle/>
          <a:p>
            <a:pPr>
              <a:defRPr/>
            </a:pPr>
            <a:r>
              <a:rPr lang="en-US" dirty="0">
                <a:solidFill>
                  <a:srgbClr val="C00000"/>
                </a:solidFill>
                <a:ea typeface="+mj-ea"/>
                <a:cs typeface="+mj-cs"/>
              </a:rPr>
              <a:t>Departures from the Classic Conception</a:t>
            </a:r>
          </a:p>
        </p:txBody>
      </p:sp>
      <p:sp>
        <p:nvSpPr>
          <p:cNvPr id="75778" name="Content Placeholder 2">
            <a:extLst>
              <a:ext uri="{FF2B5EF4-FFF2-40B4-BE49-F238E27FC236}">
                <a16:creationId xmlns:a16="http://schemas.microsoft.com/office/drawing/2014/main" id="{9E82A7CB-2F74-D44B-E53E-87F84064CC8F}"/>
              </a:ext>
            </a:extLst>
          </p:cNvPr>
          <p:cNvSpPr>
            <a:spLocks noGrp="1" noChangeArrowheads="1"/>
          </p:cNvSpPr>
          <p:nvPr>
            <p:ph idx="1"/>
          </p:nvPr>
        </p:nvSpPr>
        <p:spPr/>
        <p:txBody>
          <a:bodyPr/>
          <a:lstStyle/>
          <a:p>
            <a:r>
              <a:rPr lang="en-US" altLang="en-US" sz="2800" dirty="0">
                <a:solidFill>
                  <a:srgbClr val="C00000"/>
                </a:solidFill>
              </a:rPr>
              <a:t>Pre-acceptance reliance interests</a:t>
            </a:r>
          </a:p>
          <a:p>
            <a:endParaRPr lang="en-US" altLang="en-US" sz="2800" dirty="0">
              <a:solidFill>
                <a:srgbClr val="C00000"/>
              </a:solidFill>
            </a:endParaRPr>
          </a:p>
          <a:p>
            <a:r>
              <a:rPr lang="en-US" altLang="en-US" sz="2400" dirty="0">
                <a:solidFill>
                  <a:srgbClr val="C00000"/>
                </a:solidFill>
              </a:rPr>
              <a:t>The Brooklyn Bridge example on p. 233</a:t>
            </a:r>
          </a:p>
          <a:p>
            <a:pPr lvl="1"/>
            <a:r>
              <a:rPr lang="en-US" altLang="en-US" sz="2400" dirty="0"/>
              <a:t>What if offeror terminates when offeree is halfway across the bridge?</a:t>
            </a:r>
          </a:p>
          <a:p>
            <a:pPr lvl="1"/>
            <a:r>
              <a:rPr lang="en-US" altLang="en-US" sz="2400" dirty="0"/>
              <a:t>When is the offer accepted?</a:t>
            </a:r>
          </a:p>
          <a:p>
            <a:pPr marL="457200" lvl="1" indent="0">
              <a:buNone/>
            </a:pPr>
            <a:endParaRPr lang="en-US" altLang="en-US" sz="2400" dirty="0"/>
          </a:p>
          <a:p>
            <a:pPr marL="457200" lvl="1" indent="0">
              <a:buNone/>
            </a:pPr>
            <a:endParaRPr lang="en-US" altLang="en-US" sz="2400" dirty="0"/>
          </a:p>
          <a:p>
            <a:pPr lvl="1">
              <a:buFont typeface="Wingdings" pitchFamily="2" charset="2"/>
              <a:buNone/>
            </a:pPr>
            <a:endParaRPr lang="en-US" altLang="en-US" sz="2400" dirty="0"/>
          </a:p>
        </p:txBody>
      </p:sp>
      <p:sp>
        <p:nvSpPr>
          <p:cNvPr id="75779" name="Slide Number Placeholder 3">
            <a:extLst>
              <a:ext uri="{FF2B5EF4-FFF2-40B4-BE49-F238E27FC236}">
                <a16:creationId xmlns:a16="http://schemas.microsoft.com/office/drawing/2014/main" id="{E8D8B427-0A5B-2C33-B327-1F9E7A60A3A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D8A1684-A879-5F40-887F-33B6BAB5E6F9}" type="slidenum">
              <a:rPr lang="en-US" altLang="en-US" sz="1200" smtClean="0">
                <a:latin typeface="Verdana" panose="020B0604030504040204" pitchFamily="34" charset="0"/>
              </a:rPr>
              <a:pPr>
                <a:spcBef>
                  <a:spcPct val="0"/>
                </a:spcBef>
                <a:buFontTx/>
                <a:buNone/>
              </a:pPr>
              <a:t>12</a:t>
            </a:fld>
            <a:endParaRPr lang="en-US" altLang="en-US" sz="1200">
              <a:latin typeface="Verdana" panose="020B0604030504040204" pitchFamily="34" charset="0"/>
            </a:endParaRPr>
          </a:p>
        </p:txBody>
      </p:sp>
    </p:spTree>
    <p:extLst>
      <p:ext uri="{BB962C8B-B14F-4D97-AF65-F5344CB8AC3E}">
        <p14:creationId xmlns:p14="http://schemas.microsoft.com/office/powerpoint/2010/main" val="3969941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90581-EE91-4138-3C04-20045F7EF6A2}"/>
              </a:ext>
            </a:extLst>
          </p:cNvPr>
          <p:cNvSpPr>
            <a:spLocks noGrp="1"/>
          </p:cNvSpPr>
          <p:nvPr>
            <p:ph type="title"/>
          </p:nvPr>
        </p:nvSpPr>
        <p:spPr>
          <a:xfrm>
            <a:off x="609600" y="304800"/>
            <a:ext cx="8534400" cy="1219200"/>
          </a:xfrm>
        </p:spPr>
        <p:txBody>
          <a:bodyPr/>
          <a:lstStyle/>
          <a:p>
            <a:pPr>
              <a:defRPr/>
            </a:pPr>
            <a:r>
              <a:rPr lang="en-US" dirty="0">
                <a:solidFill>
                  <a:schemeClr val="tx1"/>
                </a:solidFill>
                <a:ea typeface="+mj-ea"/>
                <a:cs typeface="+mj-cs"/>
              </a:rPr>
              <a:t>Revocation: Unilateral Contracts</a:t>
            </a:r>
            <a:r>
              <a:rPr lang="en-US" dirty="0">
                <a:solidFill>
                  <a:schemeClr val="accent6"/>
                </a:solidFill>
                <a:ea typeface="+mj-ea"/>
                <a:cs typeface="+mj-cs"/>
              </a:rPr>
              <a:t>  </a:t>
            </a:r>
          </a:p>
        </p:txBody>
      </p:sp>
      <p:sp>
        <p:nvSpPr>
          <p:cNvPr id="76802" name="Content Placeholder 2">
            <a:extLst>
              <a:ext uri="{FF2B5EF4-FFF2-40B4-BE49-F238E27FC236}">
                <a16:creationId xmlns:a16="http://schemas.microsoft.com/office/drawing/2014/main" id="{53BEFDE2-BEE9-6963-2262-65A7568BE7B4}"/>
              </a:ext>
            </a:extLst>
          </p:cNvPr>
          <p:cNvSpPr>
            <a:spLocks noGrp="1" noChangeArrowheads="1"/>
          </p:cNvSpPr>
          <p:nvPr>
            <p:ph idx="1"/>
          </p:nvPr>
        </p:nvSpPr>
        <p:spPr/>
        <p:txBody>
          <a:bodyPr/>
          <a:lstStyle/>
          <a:p>
            <a:endParaRPr lang="en-US" altLang="en-US" sz="2800"/>
          </a:p>
          <a:p>
            <a:r>
              <a:rPr lang="en-US" altLang="en-US" sz="2800">
                <a:solidFill>
                  <a:srgbClr val="000000"/>
                </a:solidFill>
              </a:rPr>
              <a:t>Restatement § 45. </a:t>
            </a:r>
            <a:r>
              <a:rPr lang="en-US" altLang="en-US" sz="2400">
                <a:solidFill>
                  <a:srgbClr val="B90000"/>
                </a:solidFill>
              </a:rPr>
              <a:t>Option Contract Created by Part Performance or Tender. </a:t>
            </a:r>
            <a:r>
              <a:rPr lang="en-US" altLang="en-US" sz="2400"/>
              <a:t>(1) Where an offer invites an offeree to accept by rendering a performance and does not invite a promissory acceptance, an </a:t>
            </a:r>
            <a:r>
              <a:rPr lang="en-US" altLang="en-US" sz="2400">
                <a:solidFill>
                  <a:srgbClr val="C00000"/>
                </a:solidFill>
              </a:rPr>
              <a:t>option contract is created when the offeree tenders or begins the invited performance or tenders a beginning of it. </a:t>
            </a:r>
          </a:p>
        </p:txBody>
      </p:sp>
      <p:sp>
        <p:nvSpPr>
          <p:cNvPr id="76803" name="Slide Number Placeholder 3">
            <a:extLst>
              <a:ext uri="{FF2B5EF4-FFF2-40B4-BE49-F238E27FC236}">
                <a16:creationId xmlns:a16="http://schemas.microsoft.com/office/drawing/2014/main" id="{8C8D216A-E32E-F42E-AFE2-1C663D5CDF8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890967C-28F9-6045-A03B-314B49160858}" type="slidenum">
              <a:rPr lang="en-US" altLang="en-US" sz="1200" smtClean="0">
                <a:latin typeface="Verdana" panose="020B0604030504040204" pitchFamily="34" charset="0"/>
              </a:rPr>
              <a:pPr>
                <a:spcBef>
                  <a:spcPct val="0"/>
                </a:spcBef>
                <a:buFontTx/>
                <a:buNone/>
              </a:pPr>
              <a:t>13</a:t>
            </a:fld>
            <a:endParaRPr lang="en-US" altLang="en-US" sz="1200">
              <a:latin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a:extLst>
              <a:ext uri="{FF2B5EF4-FFF2-40B4-BE49-F238E27FC236}">
                <a16:creationId xmlns:a16="http://schemas.microsoft.com/office/drawing/2014/main" id="{C51F1D13-1C1A-8DA1-E054-BB1B35330716}"/>
              </a:ext>
            </a:extLst>
          </p:cNvPr>
          <p:cNvSpPr>
            <a:spLocks noGrp="1" noChangeArrowheads="1"/>
          </p:cNvSpPr>
          <p:nvPr>
            <p:ph type="title"/>
          </p:nvPr>
        </p:nvSpPr>
        <p:spPr/>
        <p:txBody>
          <a:bodyPr/>
          <a:lstStyle/>
          <a:p>
            <a:r>
              <a:rPr lang="en-US" altLang="en-US">
                <a:solidFill>
                  <a:srgbClr val="C00000"/>
                </a:solidFill>
              </a:rPr>
              <a:t>The Battle of the Forms</a:t>
            </a:r>
          </a:p>
        </p:txBody>
      </p:sp>
      <p:sp>
        <p:nvSpPr>
          <p:cNvPr id="89090" name="Content Placeholder 1">
            <a:extLst>
              <a:ext uri="{FF2B5EF4-FFF2-40B4-BE49-F238E27FC236}">
                <a16:creationId xmlns:a16="http://schemas.microsoft.com/office/drawing/2014/main" id="{751B1FCC-17AF-98FE-E1B4-5ED84282BE66}"/>
              </a:ext>
            </a:extLst>
          </p:cNvPr>
          <p:cNvSpPr>
            <a:spLocks noGrp="1" noChangeArrowheads="1"/>
          </p:cNvSpPr>
          <p:nvPr>
            <p:ph idx="1"/>
          </p:nvPr>
        </p:nvSpPr>
        <p:spPr/>
        <p:txBody>
          <a:bodyPr/>
          <a:lstStyle/>
          <a:p>
            <a:r>
              <a:rPr lang="en-US" altLang="en-US"/>
              <a:t>Why might this be a problem?</a:t>
            </a:r>
          </a:p>
        </p:txBody>
      </p:sp>
      <p:sp>
        <p:nvSpPr>
          <p:cNvPr id="89091" name="Slide Number Placeholder 3">
            <a:extLst>
              <a:ext uri="{FF2B5EF4-FFF2-40B4-BE49-F238E27FC236}">
                <a16:creationId xmlns:a16="http://schemas.microsoft.com/office/drawing/2014/main" id="{09C538AD-9EB6-DB1B-A1ED-534673C3756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F46BE0A-55C2-6E45-8428-EFBCC2A4C566}" type="slidenum">
              <a:rPr lang="en-US" altLang="en-US" sz="1200" smtClean="0">
                <a:latin typeface="Verdana" panose="020B0604030504040204" pitchFamily="34" charset="0"/>
              </a:rPr>
              <a:pPr>
                <a:spcBef>
                  <a:spcPct val="0"/>
                </a:spcBef>
                <a:buFontTx/>
                <a:buNone/>
              </a:pPr>
              <a:t>14</a:t>
            </a:fld>
            <a:endParaRPr lang="en-US" altLang="en-US" sz="1200">
              <a:latin typeface="Verdana" panose="020B0604030504040204" pitchFamily="34" charset="0"/>
            </a:endParaRPr>
          </a:p>
        </p:txBody>
      </p:sp>
      <p:pic>
        <p:nvPicPr>
          <p:cNvPr id="89092" name="Picture 2">
            <a:extLst>
              <a:ext uri="{FF2B5EF4-FFF2-40B4-BE49-F238E27FC236}">
                <a16:creationId xmlns:a16="http://schemas.microsoft.com/office/drawing/2014/main" id="{4CB5FBA3-8FDE-D06B-AF03-3E21F7C93D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8900" y="2743200"/>
            <a:ext cx="52578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a:extLst>
              <a:ext uri="{FF2B5EF4-FFF2-40B4-BE49-F238E27FC236}">
                <a16:creationId xmlns:a16="http://schemas.microsoft.com/office/drawing/2014/main" id="{868D302F-7669-6B13-AEFF-1235E996A536}"/>
              </a:ext>
            </a:extLst>
          </p:cNvPr>
          <p:cNvSpPr>
            <a:spLocks noGrp="1" noChangeArrowheads="1"/>
          </p:cNvSpPr>
          <p:nvPr>
            <p:ph type="title"/>
          </p:nvPr>
        </p:nvSpPr>
        <p:spPr/>
        <p:txBody>
          <a:bodyPr/>
          <a:lstStyle/>
          <a:p>
            <a:r>
              <a:rPr lang="en-US" altLang="en-US">
                <a:solidFill>
                  <a:schemeClr val="tx1"/>
                </a:solidFill>
              </a:rPr>
              <a:t>The Battle of the Forms</a:t>
            </a:r>
          </a:p>
        </p:txBody>
      </p:sp>
      <p:sp>
        <p:nvSpPr>
          <p:cNvPr id="90114" name="Content Placeholder 5">
            <a:extLst>
              <a:ext uri="{FF2B5EF4-FFF2-40B4-BE49-F238E27FC236}">
                <a16:creationId xmlns:a16="http://schemas.microsoft.com/office/drawing/2014/main" id="{C202DE85-8859-C55B-3F57-3AEE24C4D5C2}"/>
              </a:ext>
            </a:extLst>
          </p:cNvPr>
          <p:cNvSpPr>
            <a:spLocks noGrp="1" noChangeArrowheads="1"/>
          </p:cNvSpPr>
          <p:nvPr>
            <p:ph idx="1"/>
          </p:nvPr>
        </p:nvSpPr>
        <p:spPr/>
        <p:txBody>
          <a:bodyPr/>
          <a:lstStyle/>
          <a:p>
            <a:r>
              <a:rPr lang="ja-JP" altLang="en-US">
                <a:solidFill>
                  <a:srgbClr val="B90000"/>
                </a:solidFill>
              </a:rPr>
              <a:t>“</a:t>
            </a:r>
            <a:r>
              <a:rPr lang="en-US" altLang="ja-JP">
                <a:solidFill>
                  <a:srgbClr val="B90000"/>
                </a:solidFill>
              </a:rPr>
              <a:t>The sender of the last form … could insert virtually any conditions it chooses into the contract</a:t>
            </a:r>
            <a:r>
              <a:rPr lang="ja-JP" altLang="en-US">
                <a:solidFill>
                  <a:srgbClr val="B90000"/>
                </a:solidFill>
              </a:rPr>
              <a:t>”</a:t>
            </a:r>
            <a:r>
              <a:rPr lang="en-US" altLang="ja-JP">
                <a:solidFill>
                  <a:srgbClr val="B90000"/>
                </a:solidFill>
              </a:rPr>
              <a:t> (Ionics at 254)</a:t>
            </a:r>
          </a:p>
          <a:p>
            <a:r>
              <a:rPr lang="en-US" altLang="ja-JP">
                <a:solidFill>
                  <a:srgbClr val="B90000"/>
                </a:solidFill>
              </a:rPr>
              <a:t>Unfair to bind the buyer (Step-Saver at 263)</a:t>
            </a:r>
          </a:p>
        </p:txBody>
      </p:sp>
      <p:sp>
        <p:nvSpPr>
          <p:cNvPr id="90115" name="Slide Number Placeholder 3">
            <a:extLst>
              <a:ext uri="{FF2B5EF4-FFF2-40B4-BE49-F238E27FC236}">
                <a16:creationId xmlns:a16="http://schemas.microsoft.com/office/drawing/2014/main" id="{10D00898-3786-01CC-5416-86E09FC481A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7824A19-B9B8-2941-BBFB-899B24600824}" type="slidenum">
              <a:rPr lang="en-US" altLang="en-US" sz="1200" smtClean="0">
                <a:latin typeface="Verdana" panose="020B0604030504040204" pitchFamily="34" charset="0"/>
              </a:rPr>
              <a:pPr>
                <a:spcBef>
                  <a:spcPct val="0"/>
                </a:spcBef>
                <a:buFontTx/>
                <a:buNone/>
              </a:pPr>
              <a:t>15</a:t>
            </a:fld>
            <a:endParaRPr lang="en-US" altLang="en-US" sz="1200">
              <a:latin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74E3-2E52-E29D-2332-7F82ED3783AD}"/>
              </a:ext>
            </a:extLst>
          </p:cNvPr>
          <p:cNvSpPr>
            <a:spLocks noGrp="1"/>
          </p:cNvSpPr>
          <p:nvPr>
            <p:ph type="title"/>
          </p:nvPr>
        </p:nvSpPr>
        <p:spPr/>
        <p:txBody>
          <a:bodyPr/>
          <a:lstStyle/>
          <a:p>
            <a:pPr>
              <a:defRPr/>
            </a:pPr>
            <a:r>
              <a:rPr lang="en-US" dirty="0">
                <a:solidFill>
                  <a:schemeClr val="tx1"/>
                </a:solidFill>
                <a:ea typeface="+mj-ea"/>
                <a:cs typeface="+mj-cs"/>
              </a:rPr>
              <a:t>At Common Law</a:t>
            </a:r>
          </a:p>
        </p:txBody>
      </p:sp>
      <p:sp>
        <p:nvSpPr>
          <p:cNvPr id="91138" name="Content Placeholder 2">
            <a:extLst>
              <a:ext uri="{FF2B5EF4-FFF2-40B4-BE49-F238E27FC236}">
                <a16:creationId xmlns:a16="http://schemas.microsoft.com/office/drawing/2014/main" id="{7A4B1DF7-712A-DFEB-E56D-B1D5C8181284}"/>
              </a:ext>
            </a:extLst>
          </p:cNvPr>
          <p:cNvSpPr>
            <a:spLocks noGrp="1" noChangeArrowheads="1"/>
          </p:cNvSpPr>
          <p:nvPr>
            <p:ph idx="1"/>
          </p:nvPr>
        </p:nvSpPr>
        <p:spPr/>
        <p:txBody>
          <a:bodyPr/>
          <a:lstStyle/>
          <a:p>
            <a:endParaRPr lang="en-US" altLang="en-US"/>
          </a:p>
          <a:p>
            <a:r>
              <a:rPr lang="en-US" altLang="en-US">
                <a:solidFill>
                  <a:srgbClr val="B90000"/>
                </a:solidFill>
              </a:rPr>
              <a:t>What happens at common law where:</a:t>
            </a:r>
          </a:p>
          <a:p>
            <a:pPr lvl="1"/>
            <a:r>
              <a:rPr lang="en-US" altLang="en-US"/>
              <a:t>There is performance and indisputably a contract</a:t>
            </a:r>
          </a:p>
          <a:p>
            <a:pPr lvl="1"/>
            <a:r>
              <a:rPr lang="en-US" altLang="en-US"/>
              <a:t>There has been a </a:t>
            </a:r>
            <a:r>
              <a:rPr lang="ja-JP" altLang="en-US"/>
              <a:t>“</a:t>
            </a:r>
            <a:r>
              <a:rPr lang="en-US" altLang="ja-JP"/>
              <a:t>Battle of the Forms</a:t>
            </a:r>
            <a:r>
              <a:rPr lang="ja-JP" altLang="en-US"/>
              <a:t>”</a:t>
            </a:r>
            <a:endParaRPr lang="en-US" altLang="en-US"/>
          </a:p>
        </p:txBody>
      </p:sp>
      <p:sp>
        <p:nvSpPr>
          <p:cNvPr id="91139" name="Slide Number Placeholder 3">
            <a:extLst>
              <a:ext uri="{FF2B5EF4-FFF2-40B4-BE49-F238E27FC236}">
                <a16:creationId xmlns:a16="http://schemas.microsoft.com/office/drawing/2014/main" id="{9E384C5F-0294-0624-D470-43720994F5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7F5BC82-E032-DD40-BA33-596F61DC5ABC}" type="slidenum">
              <a:rPr lang="en-US" altLang="en-US" sz="1200" smtClean="0">
                <a:latin typeface="Verdana" panose="020B0604030504040204" pitchFamily="34" charset="0"/>
              </a:rPr>
              <a:pPr>
                <a:spcBef>
                  <a:spcPct val="0"/>
                </a:spcBef>
                <a:buFontTx/>
                <a:buNone/>
              </a:pPr>
              <a:t>16</a:t>
            </a:fld>
            <a:endParaRPr lang="en-US" altLang="en-US" sz="1200">
              <a:latin typeface="Verdana" panose="020B060403050404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a:extLst>
              <a:ext uri="{FF2B5EF4-FFF2-40B4-BE49-F238E27FC236}">
                <a16:creationId xmlns:a16="http://schemas.microsoft.com/office/drawing/2014/main" id="{DAE882C6-E797-A5C7-92F9-681E6D441C61}"/>
              </a:ext>
            </a:extLst>
          </p:cNvPr>
          <p:cNvSpPr>
            <a:spLocks noGrp="1" noChangeArrowheads="1"/>
          </p:cNvSpPr>
          <p:nvPr>
            <p:ph type="title"/>
          </p:nvPr>
        </p:nvSpPr>
        <p:spPr/>
        <p:txBody>
          <a:bodyPr/>
          <a:lstStyle/>
          <a:p>
            <a:r>
              <a:rPr lang="en-US" altLang="en-US">
                <a:solidFill>
                  <a:srgbClr val="C00000"/>
                </a:solidFill>
              </a:rPr>
              <a:t>The </a:t>
            </a:r>
            <a:r>
              <a:rPr lang="ja-JP" altLang="en-US">
                <a:solidFill>
                  <a:srgbClr val="C00000"/>
                </a:solidFill>
              </a:rPr>
              <a:t>“</a:t>
            </a:r>
            <a:r>
              <a:rPr lang="en-US" altLang="ja-JP">
                <a:solidFill>
                  <a:srgbClr val="C00000"/>
                </a:solidFill>
              </a:rPr>
              <a:t>Mirror Image Rule</a:t>
            </a:r>
            <a:r>
              <a:rPr lang="ja-JP" altLang="en-US">
                <a:solidFill>
                  <a:srgbClr val="C00000"/>
                </a:solidFill>
              </a:rPr>
              <a:t>” </a:t>
            </a:r>
            <a:r>
              <a:rPr lang="en-US" altLang="ja-JP">
                <a:solidFill>
                  <a:srgbClr val="C00000"/>
                </a:solidFill>
              </a:rPr>
              <a:t>at common law</a:t>
            </a:r>
            <a:endParaRPr lang="en-US" altLang="en-US">
              <a:solidFill>
                <a:srgbClr val="C00000"/>
              </a:solidFill>
            </a:endParaRPr>
          </a:p>
        </p:txBody>
      </p:sp>
      <p:sp>
        <p:nvSpPr>
          <p:cNvPr id="92162" name="Content Placeholder 2">
            <a:extLst>
              <a:ext uri="{FF2B5EF4-FFF2-40B4-BE49-F238E27FC236}">
                <a16:creationId xmlns:a16="http://schemas.microsoft.com/office/drawing/2014/main" id="{1E971415-65DE-727E-8D88-6B92CEA6A8A6}"/>
              </a:ext>
            </a:extLst>
          </p:cNvPr>
          <p:cNvSpPr>
            <a:spLocks noGrp="1" noChangeArrowheads="1"/>
          </p:cNvSpPr>
          <p:nvPr>
            <p:ph idx="1"/>
          </p:nvPr>
        </p:nvSpPr>
        <p:spPr/>
        <p:txBody>
          <a:bodyPr/>
          <a:lstStyle/>
          <a:p>
            <a:endParaRPr lang="en-US" altLang="en-US" sz="2400" dirty="0"/>
          </a:p>
          <a:p>
            <a:r>
              <a:rPr lang="en-US" altLang="en-US" sz="2400" dirty="0"/>
              <a:t>§59. PURPORTED ACCEPTANCE WHICH ADDS QUALIFICATIONS.  A reply to an offer which purports to accept it but is </a:t>
            </a:r>
            <a:r>
              <a:rPr lang="en-US" altLang="en-US" sz="2400" dirty="0">
                <a:solidFill>
                  <a:srgbClr val="C00000"/>
                </a:solidFill>
              </a:rPr>
              <a:t>conditional on the offeror's assent to terms additional </a:t>
            </a:r>
            <a:r>
              <a:rPr lang="en-US" altLang="en-US" sz="2400" dirty="0"/>
              <a:t>to or different from those offered is not an acceptance but is a counter-offer.</a:t>
            </a:r>
          </a:p>
          <a:p>
            <a:endParaRPr lang="en-US" altLang="en-US" sz="2400" dirty="0"/>
          </a:p>
        </p:txBody>
      </p:sp>
      <p:sp>
        <p:nvSpPr>
          <p:cNvPr id="92163" name="Slide Number Placeholder 3">
            <a:extLst>
              <a:ext uri="{FF2B5EF4-FFF2-40B4-BE49-F238E27FC236}">
                <a16:creationId xmlns:a16="http://schemas.microsoft.com/office/drawing/2014/main" id="{77492B64-B112-BC55-9918-A6CB8A744B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4960AEE-8DDA-8A4C-A934-1203AF52B6AF}" type="slidenum">
              <a:rPr lang="en-US" altLang="en-US" sz="1200" smtClean="0">
                <a:latin typeface="Verdana" panose="020B0604030504040204" pitchFamily="34" charset="0"/>
              </a:rPr>
              <a:pPr>
                <a:spcBef>
                  <a:spcPct val="0"/>
                </a:spcBef>
                <a:buFontTx/>
                <a:buNone/>
              </a:pPr>
              <a:t>17</a:t>
            </a:fld>
            <a:endParaRPr lang="en-US" altLang="en-US" sz="1200">
              <a:latin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a:extLst>
              <a:ext uri="{FF2B5EF4-FFF2-40B4-BE49-F238E27FC236}">
                <a16:creationId xmlns:a16="http://schemas.microsoft.com/office/drawing/2014/main" id="{281C413D-507E-7362-017F-718AED3F6530}"/>
              </a:ext>
            </a:extLst>
          </p:cNvPr>
          <p:cNvSpPr>
            <a:spLocks noGrp="1" noChangeArrowheads="1"/>
          </p:cNvSpPr>
          <p:nvPr>
            <p:ph type="title"/>
          </p:nvPr>
        </p:nvSpPr>
        <p:spPr/>
        <p:txBody>
          <a:bodyPr/>
          <a:lstStyle/>
          <a:p>
            <a:r>
              <a:rPr lang="en-US" altLang="en-US">
                <a:solidFill>
                  <a:schemeClr val="tx1"/>
                </a:solidFill>
              </a:rPr>
              <a:t>The </a:t>
            </a:r>
            <a:r>
              <a:rPr lang="ja-JP" altLang="en-US">
                <a:solidFill>
                  <a:schemeClr val="tx1"/>
                </a:solidFill>
              </a:rPr>
              <a:t>“</a:t>
            </a:r>
            <a:r>
              <a:rPr lang="en-US" altLang="ja-JP">
                <a:solidFill>
                  <a:schemeClr val="tx1"/>
                </a:solidFill>
              </a:rPr>
              <a:t>Mirror Image Rule</a:t>
            </a:r>
            <a:r>
              <a:rPr lang="ja-JP" altLang="en-US">
                <a:solidFill>
                  <a:schemeClr val="tx1"/>
                </a:solidFill>
              </a:rPr>
              <a:t>”</a:t>
            </a:r>
            <a:endParaRPr lang="en-US" altLang="en-US">
              <a:solidFill>
                <a:schemeClr val="tx1"/>
              </a:solidFill>
            </a:endParaRPr>
          </a:p>
        </p:txBody>
      </p:sp>
      <p:sp>
        <p:nvSpPr>
          <p:cNvPr id="93186" name="Content Placeholder 2">
            <a:extLst>
              <a:ext uri="{FF2B5EF4-FFF2-40B4-BE49-F238E27FC236}">
                <a16:creationId xmlns:a16="http://schemas.microsoft.com/office/drawing/2014/main" id="{6FA84A0A-C48B-88F1-5771-D09390C66C6C}"/>
              </a:ext>
            </a:extLst>
          </p:cNvPr>
          <p:cNvSpPr>
            <a:spLocks noGrp="1" noChangeArrowheads="1"/>
          </p:cNvSpPr>
          <p:nvPr>
            <p:ph idx="1"/>
          </p:nvPr>
        </p:nvSpPr>
        <p:spPr/>
        <p:txBody>
          <a:bodyPr/>
          <a:lstStyle/>
          <a:p>
            <a:endParaRPr lang="en-US" altLang="en-US"/>
          </a:p>
          <a:p>
            <a:r>
              <a:rPr lang="en-US" altLang="en-US" sz="2800"/>
              <a:t>Restatement § 36. Methods of Termination of the Power of Acceptance</a:t>
            </a:r>
            <a:br>
              <a:rPr lang="en-US" altLang="en-US" sz="2800"/>
            </a:br>
            <a:r>
              <a:rPr lang="en-US" altLang="en-US" sz="2800"/>
              <a:t>(1) </a:t>
            </a:r>
            <a:r>
              <a:rPr lang="en-US" altLang="en-US" sz="2800">
                <a:solidFill>
                  <a:srgbClr val="C00000"/>
                </a:solidFill>
              </a:rPr>
              <a:t>An offeree</a:t>
            </a:r>
            <a:r>
              <a:rPr lang="ja-JP" altLang="en-US" sz="2800">
                <a:solidFill>
                  <a:srgbClr val="C00000"/>
                </a:solidFill>
              </a:rPr>
              <a:t>’</a:t>
            </a:r>
            <a:r>
              <a:rPr lang="en-US" altLang="ja-JP" sz="2800">
                <a:solidFill>
                  <a:srgbClr val="C00000"/>
                </a:solidFill>
              </a:rPr>
              <a:t>s power of acceptance may be terminated by</a:t>
            </a:r>
            <a:br>
              <a:rPr lang="en-US" altLang="ja-JP" sz="2800"/>
            </a:br>
            <a:r>
              <a:rPr lang="en-US" altLang="ja-JP" sz="2800"/>
              <a:t>	(a) rejection or </a:t>
            </a:r>
            <a:r>
              <a:rPr lang="en-US" altLang="ja-JP" sz="2800">
                <a:solidFill>
                  <a:srgbClr val="C00000"/>
                </a:solidFill>
              </a:rPr>
              <a:t>counter-offer by the offeree</a:t>
            </a:r>
            <a:br>
              <a:rPr lang="en-US" altLang="ja-JP"/>
            </a:br>
            <a:endParaRPr lang="en-US" altLang="en-US"/>
          </a:p>
        </p:txBody>
      </p:sp>
      <p:sp>
        <p:nvSpPr>
          <p:cNvPr id="93187" name="Slide Number Placeholder 3">
            <a:extLst>
              <a:ext uri="{FF2B5EF4-FFF2-40B4-BE49-F238E27FC236}">
                <a16:creationId xmlns:a16="http://schemas.microsoft.com/office/drawing/2014/main" id="{7494EDB0-BF8A-FFB9-8D54-DB8DAE68424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019D147-F44B-E74E-8F61-ACAC20C30712}" type="slidenum">
              <a:rPr lang="en-US" altLang="en-US" sz="1200" smtClean="0">
                <a:latin typeface="Verdana" panose="020B0604030504040204" pitchFamily="34" charset="0"/>
              </a:rPr>
              <a:pPr>
                <a:spcBef>
                  <a:spcPct val="0"/>
                </a:spcBef>
                <a:buFontTx/>
                <a:buNone/>
              </a:pPr>
              <a:t>18</a:t>
            </a:fld>
            <a:endParaRPr lang="en-US" altLang="en-US" sz="1200">
              <a:latin typeface="Verdan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648A-D127-9022-071C-ECF3034145FC}"/>
              </a:ext>
            </a:extLst>
          </p:cNvPr>
          <p:cNvSpPr>
            <a:spLocks noGrp="1"/>
          </p:cNvSpPr>
          <p:nvPr>
            <p:ph type="title"/>
          </p:nvPr>
        </p:nvSpPr>
        <p:spPr/>
        <p:txBody>
          <a:bodyPr/>
          <a:lstStyle/>
          <a:p>
            <a:pPr>
              <a:defRPr/>
            </a:pPr>
            <a:r>
              <a:rPr lang="en-US" dirty="0">
                <a:solidFill>
                  <a:srgbClr val="C00000"/>
                </a:solidFill>
                <a:ea typeface="+mj-ea"/>
                <a:cs typeface="+mj-cs"/>
              </a:rPr>
              <a:t>The Last Shot Doctrine</a:t>
            </a:r>
          </a:p>
        </p:txBody>
      </p:sp>
      <p:sp>
        <p:nvSpPr>
          <p:cNvPr id="94210" name="Content Placeholder 2">
            <a:extLst>
              <a:ext uri="{FF2B5EF4-FFF2-40B4-BE49-F238E27FC236}">
                <a16:creationId xmlns:a16="http://schemas.microsoft.com/office/drawing/2014/main" id="{D24832DD-E31B-A3A3-579F-E741EF6E501F}"/>
              </a:ext>
            </a:extLst>
          </p:cNvPr>
          <p:cNvSpPr>
            <a:spLocks noGrp="1" noChangeArrowheads="1"/>
          </p:cNvSpPr>
          <p:nvPr>
            <p:ph idx="1"/>
          </p:nvPr>
        </p:nvSpPr>
        <p:spPr/>
        <p:txBody>
          <a:bodyPr/>
          <a:lstStyle/>
          <a:p>
            <a:endParaRPr lang="en-US" altLang="en-US" dirty="0"/>
          </a:p>
          <a:p>
            <a:r>
              <a:rPr lang="en-US" altLang="en-US" dirty="0">
                <a:solidFill>
                  <a:srgbClr val="C00000"/>
                </a:solidFill>
              </a:rPr>
              <a:t>But what if there is a contract?</a:t>
            </a:r>
          </a:p>
          <a:p>
            <a:pPr lvl="1"/>
            <a:r>
              <a:rPr lang="en-US" altLang="en-US" dirty="0"/>
              <a:t>The last document to be sent was a counter-offer, and since there was a contract its terms are deemed to constitute the contract</a:t>
            </a:r>
          </a:p>
        </p:txBody>
      </p:sp>
      <p:sp>
        <p:nvSpPr>
          <p:cNvPr id="94211" name="Slide Number Placeholder 3">
            <a:extLst>
              <a:ext uri="{FF2B5EF4-FFF2-40B4-BE49-F238E27FC236}">
                <a16:creationId xmlns:a16="http://schemas.microsoft.com/office/drawing/2014/main" id="{9AAEB703-EDF9-C3FB-7DD1-D2186D18D45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1CBA546-DFC4-BD42-8717-4E2DC48C4D06}" type="slidenum">
              <a:rPr lang="en-US" altLang="en-US" sz="1200" smtClean="0">
                <a:latin typeface="Verdana" panose="020B0604030504040204" pitchFamily="34" charset="0"/>
              </a:rPr>
              <a:pPr>
                <a:spcBef>
                  <a:spcPct val="0"/>
                </a:spcBef>
                <a:buFontTx/>
                <a:buNone/>
              </a:pPr>
              <a:t>19</a:t>
            </a:fld>
            <a:endParaRPr lang="en-US" altLang="en-US" sz="120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156A2-58DF-4285-0737-8B53AF450560}"/>
              </a:ext>
            </a:extLst>
          </p:cNvPr>
          <p:cNvSpPr>
            <a:spLocks noGrp="1"/>
          </p:cNvSpPr>
          <p:nvPr>
            <p:ph type="title"/>
          </p:nvPr>
        </p:nvSpPr>
        <p:spPr/>
        <p:txBody>
          <a:bodyPr/>
          <a:lstStyle/>
          <a:p>
            <a:pPr>
              <a:defRPr/>
            </a:pPr>
            <a:r>
              <a:rPr lang="en-US" dirty="0">
                <a:solidFill>
                  <a:srgbClr val="C00000"/>
                </a:solidFill>
                <a:ea typeface="+mj-ea"/>
                <a:cs typeface="+mj-cs"/>
              </a:rPr>
              <a:t>The Classic Conception</a:t>
            </a:r>
            <a:br>
              <a:rPr lang="en-US" dirty="0">
                <a:solidFill>
                  <a:srgbClr val="C00000"/>
                </a:solidFill>
                <a:ea typeface="+mj-ea"/>
                <a:cs typeface="+mj-cs"/>
              </a:rPr>
            </a:br>
            <a:r>
              <a:rPr lang="en-US" dirty="0">
                <a:solidFill>
                  <a:srgbClr val="C00000"/>
                </a:solidFill>
                <a:ea typeface="+mj-ea"/>
                <a:cs typeface="+mj-cs"/>
              </a:rPr>
              <a:t>Acceptance vs. Counter-offer</a:t>
            </a:r>
          </a:p>
        </p:txBody>
      </p:sp>
      <p:sp>
        <p:nvSpPr>
          <p:cNvPr id="77826" name="Content Placeholder 2">
            <a:extLst>
              <a:ext uri="{FF2B5EF4-FFF2-40B4-BE49-F238E27FC236}">
                <a16:creationId xmlns:a16="http://schemas.microsoft.com/office/drawing/2014/main" id="{DD0FA243-9869-869A-6D38-186990D8BFB6}"/>
              </a:ext>
            </a:extLst>
          </p:cNvPr>
          <p:cNvSpPr>
            <a:spLocks noGrp="1" noChangeArrowheads="1"/>
          </p:cNvSpPr>
          <p:nvPr>
            <p:ph idx="1"/>
          </p:nvPr>
        </p:nvSpPr>
        <p:spPr/>
        <p:txBody>
          <a:bodyPr/>
          <a:lstStyle/>
          <a:p>
            <a:endParaRPr lang="en-US" altLang="en-US" dirty="0"/>
          </a:p>
          <a:p>
            <a:r>
              <a:rPr lang="en-US" altLang="en-US" dirty="0"/>
              <a:t>Wholesaler offeror offers retailer offeree </a:t>
            </a:r>
            <a:r>
              <a:rPr lang="ja-JP" altLang="en-US"/>
              <a:t>“</a:t>
            </a:r>
            <a:r>
              <a:rPr lang="en-US" altLang="ja-JP" dirty="0"/>
              <a:t>a dozen 22-inch clay pots for $300.</a:t>
            </a:r>
            <a:r>
              <a:rPr lang="ja-JP" altLang="en-US"/>
              <a:t>”</a:t>
            </a:r>
            <a:r>
              <a:rPr lang="en-US" altLang="ja-JP" dirty="0"/>
              <a:t> Offeree emails back </a:t>
            </a:r>
            <a:r>
              <a:rPr lang="ja-JP" altLang="en-US"/>
              <a:t>“</a:t>
            </a:r>
            <a:r>
              <a:rPr lang="en-US" altLang="ja-JP" dirty="0"/>
              <a:t>Great. I’ll take three dozen.</a:t>
            </a:r>
            <a:r>
              <a:rPr lang="ja-JP" altLang="en-US"/>
              <a:t>”</a:t>
            </a:r>
            <a:endParaRPr lang="en-US" altLang="ja-JP" dirty="0"/>
          </a:p>
          <a:p>
            <a:pPr marL="0" indent="0">
              <a:buNone/>
            </a:pPr>
            <a:endParaRPr lang="en-US" altLang="en-US" dirty="0"/>
          </a:p>
        </p:txBody>
      </p:sp>
      <p:sp>
        <p:nvSpPr>
          <p:cNvPr id="77827" name="Slide Number Placeholder 3">
            <a:extLst>
              <a:ext uri="{FF2B5EF4-FFF2-40B4-BE49-F238E27FC236}">
                <a16:creationId xmlns:a16="http://schemas.microsoft.com/office/drawing/2014/main" id="{F9C08EFB-6D72-6761-A75A-EE8C4EEEA33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0986159-869C-B844-B2A5-A93B9182CEA4}" type="slidenum">
              <a:rPr lang="en-US" altLang="en-US" sz="1200" smtClean="0">
                <a:latin typeface="Verdana" panose="020B0604030504040204" pitchFamily="34" charset="0"/>
              </a:rPr>
              <a:pPr>
                <a:spcBef>
                  <a:spcPct val="0"/>
                </a:spcBef>
                <a:buFontTx/>
                <a:buNone/>
              </a:pPr>
              <a:t>2</a:t>
            </a:fld>
            <a:endParaRPr lang="en-US" altLang="en-US" sz="1200">
              <a:latin typeface="Verdan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a:extLst>
              <a:ext uri="{FF2B5EF4-FFF2-40B4-BE49-F238E27FC236}">
                <a16:creationId xmlns:a16="http://schemas.microsoft.com/office/drawing/2014/main" id="{2D1FD38D-CD09-F61B-4E69-CF97C5896375}"/>
              </a:ext>
            </a:extLst>
          </p:cNvPr>
          <p:cNvSpPr>
            <a:spLocks noGrp="1" noChangeArrowheads="1"/>
          </p:cNvSpPr>
          <p:nvPr>
            <p:ph type="title"/>
          </p:nvPr>
        </p:nvSpPr>
        <p:spPr>
          <a:xfrm>
            <a:off x="287338" y="244475"/>
            <a:ext cx="8569325" cy="1219200"/>
          </a:xfrm>
        </p:spPr>
        <p:txBody>
          <a:bodyPr/>
          <a:lstStyle/>
          <a:p>
            <a:r>
              <a:rPr lang="en-US" altLang="en-US" dirty="0">
                <a:solidFill>
                  <a:srgbClr val="B90000"/>
                </a:solidFill>
              </a:rPr>
              <a:t>How is the Last Shot doctrine changed by </a:t>
            </a:r>
            <a:r>
              <a:rPr lang="en-US" altLang="ja-JP" dirty="0">
                <a:solidFill>
                  <a:srgbClr val="B90000"/>
                </a:solidFill>
              </a:rPr>
              <a:t>the “infamous” UCC§2-207?</a:t>
            </a:r>
            <a:endParaRPr lang="en-US" altLang="en-US" dirty="0">
              <a:solidFill>
                <a:srgbClr val="B90000"/>
              </a:solidFill>
            </a:endParaRPr>
          </a:p>
        </p:txBody>
      </p:sp>
      <p:sp>
        <p:nvSpPr>
          <p:cNvPr id="95234" name="Content Placeholder 2">
            <a:extLst>
              <a:ext uri="{FF2B5EF4-FFF2-40B4-BE49-F238E27FC236}">
                <a16:creationId xmlns:a16="http://schemas.microsoft.com/office/drawing/2014/main" id="{A680F03E-65C0-424D-3680-C3A35B869442}"/>
              </a:ext>
            </a:extLst>
          </p:cNvPr>
          <p:cNvSpPr>
            <a:spLocks noGrp="1" noChangeArrowheads="1"/>
          </p:cNvSpPr>
          <p:nvPr>
            <p:ph idx="1"/>
          </p:nvPr>
        </p:nvSpPr>
        <p:spPr/>
        <p:txBody>
          <a:bodyPr/>
          <a:lstStyle/>
          <a:p>
            <a:pPr marL="469900" lvl="1" indent="-469900">
              <a:buFont typeface="Wingdings" pitchFamily="2" charset="2"/>
              <a:buChar char="o"/>
            </a:pPr>
            <a:endParaRPr lang="en-US" altLang="en-US" dirty="0"/>
          </a:p>
          <a:p>
            <a:pPr marL="469900" lvl="1" indent="-469900">
              <a:buFont typeface="Wingdings" pitchFamily="2" charset="2"/>
              <a:buChar char="o"/>
            </a:pPr>
            <a:r>
              <a:rPr lang="en-US" altLang="en-US" dirty="0"/>
              <a:t>What is the scope of UCC Article 2?</a:t>
            </a:r>
          </a:p>
        </p:txBody>
      </p:sp>
      <p:sp>
        <p:nvSpPr>
          <p:cNvPr id="95235" name="Slide Number Placeholder 3">
            <a:extLst>
              <a:ext uri="{FF2B5EF4-FFF2-40B4-BE49-F238E27FC236}">
                <a16:creationId xmlns:a16="http://schemas.microsoft.com/office/drawing/2014/main" id="{5BA8FC33-6C23-26E7-311E-5D1DF1E889A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69E0E85-BC42-6242-A565-43C3DEC3B0D9}" type="slidenum">
              <a:rPr lang="en-US" altLang="en-US" sz="1200" smtClean="0">
                <a:latin typeface="Verdana" panose="020B0604030504040204" pitchFamily="34" charset="0"/>
              </a:rPr>
              <a:pPr>
                <a:spcBef>
                  <a:spcPct val="0"/>
                </a:spcBef>
                <a:buFontTx/>
                <a:buNone/>
              </a:pPr>
              <a:t>20</a:t>
            </a:fld>
            <a:endParaRPr lang="en-US" altLang="en-US" sz="1200">
              <a:latin typeface="Verdan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62B15802-42DE-1130-07C7-F7EA107B424C}"/>
              </a:ext>
            </a:extLst>
          </p:cNvPr>
          <p:cNvSpPr>
            <a:spLocks noGrp="1" noChangeArrowheads="1"/>
          </p:cNvSpPr>
          <p:nvPr>
            <p:ph type="title"/>
          </p:nvPr>
        </p:nvSpPr>
        <p:spPr/>
        <p:txBody>
          <a:bodyPr/>
          <a:lstStyle/>
          <a:p>
            <a:r>
              <a:rPr lang="en-US" altLang="en-US"/>
              <a:t>UCC 2-105(1)</a:t>
            </a:r>
          </a:p>
        </p:txBody>
      </p:sp>
      <p:sp>
        <p:nvSpPr>
          <p:cNvPr id="18434" name="Content Placeholder 2">
            <a:extLst>
              <a:ext uri="{FF2B5EF4-FFF2-40B4-BE49-F238E27FC236}">
                <a16:creationId xmlns:a16="http://schemas.microsoft.com/office/drawing/2014/main" id="{DD1095B9-1F25-BC9B-1B38-0264E428C644}"/>
              </a:ext>
            </a:extLst>
          </p:cNvPr>
          <p:cNvSpPr>
            <a:spLocks noGrp="1" noChangeArrowheads="1"/>
          </p:cNvSpPr>
          <p:nvPr>
            <p:ph idx="1"/>
          </p:nvPr>
        </p:nvSpPr>
        <p:spPr/>
        <p:txBody>
          <a:bodyPr/>
          <a:lstStyle/>
          <a:p>
            <a:r>
              <a:rPr lang="en-US" altLang="en-US" sz="2800"/>
              <a:t>"</a:t>
            </a:r>
            <a:r>
              <a:rPr lang="en-US" altLang="en-US" sz="2800" b="1"/>
              <a:t>Goods</a:t>
            </a:r>
            <a:r>
              <a:rPr lang="en-US" altLang="en-US" sz="2800"/>
              <a:t>" means </a:t>
            </a:r>
            <a:r>
              <a:rPr lang="en-US" altLang="en-US" sz="2800">
                <a:solidFill>
                  <a:srgbClr val="C00000"/>
                </a:solidFill>
              </a:rPr>
              <a:t>all things (including specially manufactured goods) which are movable </a:t>
            </a:r>
            <a:r>
              <a:rPr lang="en-US" altLang="en-US" sz="2800"/>
              <a:t>at the time of identification to the contract of sale other than the money in which the price is to be paid, investment securities (Article 8) and things in action. "Goods" also includes the unborn young of animals and growing crops and other identified things attached to realty as described in the section on goods to be severed from realty </a:t>
            </a:r>
          </a:p>
        </p:txBody>
      </p:sp>
      <p:sp>
        <p:nvSpPr>
          <p:cNvPr id="18435" name="Slide Number Placeholder 3">
            <a:extLst>
              <a:ext uri="{FF2B5EF4-FFF2-40B4-BE49-F238E27FC236}">
                <a16:creationId xmlns:a16="http://schemas.microsoft.com/office/drawing/2014/main" id="{B43C6E65-DC57-80DE-F45D-F77AEFEA35C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5400BC5-37C8-3B42-87C0-8409199701EB}" type="slidenum">
              <a:rPr lang="en-US" altLang="en-US" sz="1200" smtClean="0">
                <a:latin typeface="Verdana" panose="020B0604030504040204" pitchFamily="34" charset="0"/>
              </a:rPr>
              <a:pPr>
                <a:spcBef>
                  <a:spcPct val="0"/>
                </a:spcBef>
                <a:buFontTx/>
                <a:buNone/>
              </a:pPr>
              <a:t>21</a:t>
            </a:fld>
            <a:endParaRPr lang="en-US" altLang="en-US" sz="1200">
              <a:latin typeface="Verdana" panose="020B060403050404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58682-613B-AB92-0453-CC7EF8DF4AD8}"/>
              </a:ext>
            </a:extLst>
          </p:cNvPr>
          <p:cNvSpPr>
            <a:spLocks noGrp="1"/>
          </p:cNvSpPr>
          <p:nvPr>
            <p:ph type="title"/>
          </p:nvPr>
        </p:nvSpPr>
        <p:spPr>
          <a:xfrm>
            <a:off x="0" y="304800"/>
            <a:ext cx="9144000" cy="1143000"/>
          </a:xfrm>
        </p:spPr>
        <p:txBody>
          <a:bodyPr/>
          <a:lstStyle/>
          <a:p>
            <a:pPr>
              <a:defRPr/>
            </a:pPr>
            <a:r>
              <a:rPr lang="en-US" dirty="0">
                <a:solidFill>
                  <a:srgbClr val="C00000"/>
                </a:solidFill>
                <a:ea typeface="+mj-ea"/>
                <a:cs typeface="+mj-cs"/>
              </a:rPr>
              <a:t>Ionics at 276</a:t>
            </a:r>
          </a:p>
        </p:txBody>
      </p:sp>
      <p:sp>
        <p:nvSpPr>
          <p:cNvPr id="96258" name="Content Placeholder 2">
            <a:extLst>
              <a:ext uri="{FF2B5EF4-FFF2-40B4-BE49-F238E27FC236}">
                <a16:creationId xmlns:a16="http://schemas.microsoft.com/office/drawing/2014/main" id="{7BF40DE1-B26D-D5EE-C1D0-F4F5A8E79899}"/>
              </a:ext>
            </a:extLst>
          </p:cNvPr>
          <p:cNvSpPr>
            <a:spLocks noGrp="1" noChangeArrowheads="1"/>
          </p:cNvSpPr>
          <p:nvPr>
            <p:ph idx="1"/>
          </p:nvPr>
        </p:nvSpPr>
        <p:spPr/>
        <p:txBody>
          <a:bodyPr/>
          <a:lstStyle/>
          <a:p>
            <a:endParaRPr lang="en-US" altLang="en-US"/>
          </a:p>
          <a:p>
            <a:r>
              <a:rPr lang="en-US" altLang="en-US"/>
              <a:t>Was there a battle of the forms?</a:t>
            </a:r>
          </a:p>
          <a:p>
            <a:endParaRPr lang="en-US" altLang="en-US"/>
          </a:p>
          <a:p>
            <a:r>
              <a:rPr lang="en-US" altLang="en-US"/>
              <a:t>If so, was this between merchants?</a:t>
            </a:r>
          </a:p>
          <a:p>
            <a:endParaRPr lang="en-US" altLang="en-US"/>
          </a:p>
          <a:p>
            <a:r>
              <a:rPr lang="en-US" altLang="en-US"/>
              <a:t>And what was the dispute?</a:t>
            </a:r>
          </a:p>
        </p:txBody>
      </p:sp>
      <p:sp>
        <p:nvSpPr>
          <p:cNvPr id="96259" name="Slide Number Placeholder 3">
            <a:extLst>
              <a:ext uri="{FF2B5EF4-FFF2-40B4-BE49-F238E27FC236}">
                <a16:creationId xmlns:a16="http://schemas.microsoft.com/office/drawing/2014/main" id="{44A9C274-AD04-AEAB-1124-C1AC5CC169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133CEEF-38F5-274C-A1A7-E8AEA63E5915}" type="slidenum">
              <a:rPr lang="en-US" altLang="en-US" sz="1200" smtClean="0">
                <a:latin typeface="Verdana" panose="020B0604030504040204" pitchFamily="34" charset="0"/>
              </a:rPr>
              <a:pPr>
                <a:spcBef>
                  <a:spcPct val="0"/>
                </a:spcBef>
                <a:buFontTx/>
                <a:buNone/>
              </a:pPr>
              <a:t>22</a:t>
            </a:fld>
            <a:endParaRPr lang="en-US" altLang="en-US" sz="1200">
              <a:latin typeface="Verdana" panose="020B060403050404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C0D75-5E56-C2B2-9491-3E2062E8BBA1}"/>
              </a:ext>
            </a:extLst>
          </p:cNvPr>
          <p:cNvSpPr>
            <a:spLocks noGrp="1"/>
          </p:cNvSpPr>
          <p:nvPr>
            <p:ph type="title"/>
          </p:nvPr>
        </p:nvSpPr>
        <p:spPr>
          <a:xfrm>
            <a:off x="0" y="304800"/>
            <a:ext cx="9144000" cy="1143000"/>
          </a:xfrm>
        </p:spPr>
        <p:txBody>
          <a:bodyPr/>
          <a:lstStyle/>
          <a:p>
            <a:pPr>
              <a:defRPr/>
            </a:pPr>
            <a:r>
              <a:rPr lang="en-US" dirty="0">
                <a:solidFill>
                  <a:schemeClr val="tx1"/>
                </a:solidFill>
                <a:ea typeface="+mj-ea"/>
                <a:cs typeface="+mj-cs"/>
              </a:rPr>
              <a:t>Ionics at 250</a:t>
            </a:r>
          </a:p>
        </p:txBody>
      </p:sp>
      <p:sp>
        <p:nvSpPr>
          <p:cNvPr id="97282" name="Content Placeholder 2">
            <a:extLst>
              <a:ext uri="{FF2B5EF4-FFF2-40B4-BE49-F238E27FC236}">
                <a16:creationId xmlns:a16="http://schemas.microsoft.com/office/drawing/2014/main" id="{45A9A9F7-AEB9-1C54-8265-85E2BCAB0E47}"/>
              </a:ext>
            </a:extLst>
          </p:cNvPr>
          <p:cNvSpPr>
            <a:spLocks noGrp="1" noChangeArrowheads="1"/>
          </p:cNvSpPr>
          <p:nvPr>
            <p:ph idx="1"/>
          </p:nvPr>
        </p:nvSpPr>
        <p:spPr/>
        <p:txBody>
          <a:bodyPr/>
          <a:lstStyle/>
          <a:p>
            <a:pPr>
              <a:buFont typeface="Wingdings" pitchFamily="2" charset="2"/>
              <a:buNone/>
            </a:pPr>
            <a:endParaRPr lang="en-US" altLang="en-US" dirty="0"/>
          </a:p>
          <a:p>
            <a:pPr>
              <a:buFont typeface="Wingdings" pitchFamily="2" charset="2"/>
              <a:buNone/>
            </a:pPr>
            <a:r>
              <a:rPr lang="en-US" altLang="en-US" dirty="0"/>
              <a:t>		Elmwood: (2) acknowledgment form</a:t>
            </a:r>
          </a:p>
          <a:p>
            <a:pPr>
              <a:buFont typeface="Wingdings" pitchFamily="2" charset="2"/>
              <a:buNone/>
            </a:pPr>
            <a:r>
              <a:rPr lang="en-US" altLang="en-US" dirty="0"/>
              <a:t>					</a:t>
            </a:r>
          </a:p>
          <a:p>
            <a:pPr>
              <a:buFont typeface="Wingdings" pitchFamily="2" charset="2"/>
              <a:buNone/>
            </a:pPr>
            <a:r>
              <a:rPr lang="en-US" altLang="en-US" dirty="0"/>
              <a:t>			thermostats</a:t>
            </a:r>
          </a:p>
          <a:p>
            <a:pPr>
              <a:buFont typeface="Wingdings" pitchFamily="2" charset="2"/>
              <a:buNone/>
            </a:pPr>
            <a:endParaRPr lang="en-US" altLang="en-US" dirty="0"/>
          </a:p>
          <a:p>
            <a:pPr>
              <a:buFont typeface="Wingdings" pitchFamily="2" charset="2"/>
              <a:buNone/>
            </a:pPr>
            <a:r>
              <a:rPr lang="en-US" altLang="en-US" dirty="0"/>
              <a:t>		Ionics: (1) purchase order</a:t>
            </a:r>
          </a:p>
        </p:txBody>
      </p:sp>
      <p:sp>
        <p:nvSpPr>
          <p:cNvPr id="97283" name="Slide Number Placeholder 3">
            <a:extLst>
              <a:ext uri="{FF2B5EF4-FFF2-40B4-BE49-F238E27FC236}">
                <a16:creationId xmlns:a16="http://schemas.microsoft.com/office/drawing/2014/main" id="{8A60701C-8603-82F6-E0C0-1D9B68C8DD3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2E26633-8B06-AE45-BA97-6FC6E5C5A01F}" type="slidenum">
              <a:rPr lang="en-US" altLang="en-US" sz="1200" smtClean="0">
                <a:latin typeface="Verdana" panose="020B0604030504040204" pitchFamily="34" charset="0"/>
              </a:rPr>
              <a:pPr>
                <a:spcBef>
                  <a:spcPct val="0"/>
                </a:spcBef>
                <a:buFontTx/>
                <a:buNone/>
              </a:pPr>
              <a:t>23</a:t>
            </a:fld>
            <a:endParaRPr lang="en-US" altLang="en-US" sz="1200">
              <a:latin typeface="Verdana" panose="020B0604030504040204" pitchFamily="34" charset="0"/>
            </a:endParaRPr>
          </a:p>
        </p:txBody>
      </p:sp>
      <p:cxnSp>
        <p:nvCxnSpPr>
          <p:cNvPr id="6" name="Straight Arrow Connector 5">
            <a:extLst>
              <a:ext uri="{FF2B5EF4-FFF2-40B4-BE49-F238E27FC236}">
                <a16:creationId xmlns:a16="http://schemas.microsoft.com/office/drawing/2014/main" id="{2ACB2EC7-B0AD-6F94-AE68-3B6919177704}"/>
              </a:ext>
            </a:extLst>
          </p:cNvPr>
          <p:cNvCxnSpPr>
            <a:cxnSpLocks noChangeShapeType="1"/>
          </p:cNvCxnSpPr>
          <p:nvPr/>
        </p:nvCxnSpPr>
        <p:spPr bwMode="auto">
          <a:xfrm rot="5400000">
            <a:off x="1753394" y="3580606"/>
            <a:ext cx="1066800" cy="1588"/>
          </a:xfrm>
          <a:prstGeom prst="straightConnector1">
            <a:avLst/>
          </a:prstGeom>
          <a:noFill/>
          <a:ln w="38100">
            <a:solidFill>
              <a:schemeClr val="accent2"/>
            </a:solidFill>
            <a:round/>
            <a:headEnd/>
            <a:tailEnd type="arrow" w="med" len="med"/>
          </a:ln>
          <a:effectLst>
            <a:outerShdw blurRad="63500" dist="23000" dir="5400000" rotWithShape="0">
              <a:srgbClr val="000000">
                <a:alpha val="34998"/>
              </a:srgbClr>
            </a:outerShdw>
          </a:effectLst>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a:extLst>
              <a:ext uri="{FF2B5EF4-FFF2-40B4-BE49-F238E27FC236}">
                <a16:creationId xmlns:a16="http://schemas.microsoft.com/office/drawing/2014/main" id="{C1B5C45D-6AF3-419B-3864-263583272B75}"/>
              </a:ext>
            </a:extLst>
          </p:cNvPr>
          <p:cNvSpPr>
            <a:spLocks noGrp="1" noChangeArrowheads="1"/>
          </p:cNvSpPr>
          <p:nvPr>
            <p:ph type="title"/>
          </p:nvPr>
        </p:nvSpPr>
        <p:spPr/>
        <p:txBody>
          <a:bodyPr/>
          <a:lstStyle/>
          <a:p>
            <a:r>
              <a:rPr lang="en-US" altLang="en-US">
                <a:solidFill>
                  <a:schemeClr val="tx1"/>
                </a:solidFill>
              </a:rPr>
              <a:t>Ionics at 250</a:t>
            </a:r>
          </a:p>
        </p:txBody>
      </p:sp>
      <p:sp>
        <p:nvSpPr>
          <p:cNvPr id="98306" name="Content Placeholder 6">
            <a:extLst>
              <a:ext uri="{FF2B5EF4-FFF2-40B4-BE49-F238E27FC236}">
                <a16:creationId xmlns:a16="http://schemas.microsoft.com/office/drawing/2014/main" id="{67668CC0-38D4-BB54-9CF7-6472B8DD0335}"/>
              </a:ext>
            </a:extLst>
          </p:cNvPr>
          <p:cNvSpPr>
            <a:spLocks noGrp="1" noChangeArrowheads="1"/>
          </p:cNvSpPr>
          <p:nvPr>
            <p:ph idx="1"/>
          </p:nvPr>
        </p:nvSpPr>
        <p:spPr/>
        <p:txBody>
          <a:bodyPr/>
          <a:lstStyle/>
          <a:p>
            <a:endParaRPr lang="en-US" altLang="en-US"/>
          </a:p>
          <a:p>
            <a:r>
              <a:rPr lang="en-US" altLang="en-US">
                <a:solidFill>
                  <a:srgbClr val="B90000"/>
                </a:solidFill>
              </a:rPr>
              <a:t>Applying the last shot doctrine, what is the contract?</a:t>
            </a:r>
          </a:p>
        </p:txBody>
      </p:sp>
      <p:sp>
        <p:nvSpPr>
          <p:cNvPr id="98307" name="Slide Number Placeholder 3">
            <a:extLst>
              <a:ext uri="{FF2B5EF4-FFF2-40B4-BE49-F238E27FC236}">
                <a16:creationId xmlns:a16="http://schemas.microsoft.com/office/drawing/2014/main" id="{1DC2E8FE-32AF-FBD0-7F11-0E0294128E8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A1F834A-9464-724F-8C9A-218752368385}" type="slidenum">
              <a:rPr lang="en-US" altLang="en-US" sz="1200" smtClean="0">
                <a:latin typeface="Verdana" panose="020B0604030504040204" pitchFamily="34" charset="0"/>
              </a:rPr>
              <a:pPr>
                <a:spcBef>
                  <a:spcPct val="0"/>
                </a:spcBef>
                <a:buFontTx/>
                <a:buNone/>
              </a:pPr>
              <a:t>24</a:t>
            </a:fld>
            <a:endParaRPr lang="en-US" altLang="en-US" sz="1200">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a:extLst>
              <a:ext uri="{FF2B5EF4-FFF2-40B4-BE49-F238E27FC236}">
                <a16:creationId xmlns:a16="http://schemas.microsoft.com/office/drawing/2014/main" id="{32D5AC07-75F7-C567-CF97-477F68080F74}"/>
              </a:ext>
            </a:extLst>
          </p:cNvPr>
          <p:cNvSpPr>
            <a:spLocks noGrp="1" noChangeArrowheads="1"/>
          </p:cNvSpPr>
          <p:nvPr>
            <p:ph type="title"/>
          </p:nvPr>
        </p:nvSpPr>
        <p:spPr/>
        <p:txBody>
          <a:bodyPr/>
          <a:lstStyle/>
          <a:p>
            <a:r>
              <a:rPr lang="en-US" altLang="en-US">
                <a:solidFill>
                  <a:schemeClr val="tx1"/>
                </a:solidFill>
              </a:rPr>
              <a:t>Ionics at 250</a:t>
            </a:r>
          </a:p>
        </p:txBody>
      </p:sp>
      <p:sp>
        <p:nvSpPr>
          <p:cNvPr id="99330" name="Content Placeholder 6">
            <a:extLst>
              <a:ext uri="{FF2B5EF4-FFF2-40B4-BE49-F238E27FC236}">
                <a16:creationId xmlns:a16="http://schemas.microsoft.com/office/drawing/2014/main" id="{8E39CB06-892F-B181-AD5B-B6C6797AE01E}"/>
              </a:ext>
            </a:extLst>
          </p:cNvPr>
          <p:cNvSpPr>
            <a:spLocks noGrp="1" noChangeArrowheads="1"/>
          </p:cNvSpPr>
          <p:nvPr>
            <p:ph idx="1"/>
          </p:nvPr>
        </p:nvSpPr>
        <p:spPr/>
        <p:txBody>
          <a:bodyPr/>
          <a:lstStyle/>
          <a:p>
            <a:endParaRPr lang="en-US" altLang="en-US"/>
          </a:p>
          <a:p>
            <a:r>
              <a:rPr lang="en-US" altLang="en-US">
                <a:solidFill>
                  <a:srgbClr val="B90000"/>
                </a:solidFill>
              </a:rPr>
              <a:t>Applying the last shot doctrine, what is the contract?</a:t>
            </a:r>
          </a:p>
          <a:p>
            <a:pPr lvl="1">
              <a:buFont typeface="Wingdings" pitchFamily="2" charset="2"/>
              <a:buChar char="o"/>
            </a:pPr>
            <a:r>
              <a:rPr lang="en-US" altLang="en-US">
                <a:solidFill>
                  <a:schemeClr val="tx2"/>
                </a:solidFill>
              </a:rPr>
              <a:t> Seller Elmwood provided the last document, so its “Acknowledgment” governs.</a:t>
            </a:r>
          </a:p>
          <a:p>
            <a:pPr lvl="1">
              <a:buFont typeface="Wingdings" pitchFamily="2" charset="2"/>
              <a:buChar char="o"/>
            </a:pPr>
            <a:r>
              <a:rPr lang="en-US" altLang="en-US">
                <a:solidFill>
                  <a:schemeClr val="tx2"/>
                </a:solidFill>
              </a:rPr>
              <a:t> Acknowledgment clause 9: No implied warranty of merchantability</a:t>
            </a:r>
          </a:p>
          <a:p>
            <a:pPr lvl="1">
              <a:buFont typeface="Wingdings" pitchFamily="2" charset="2"/>
              <a:buChar char="o"/>
            </a:pPr>
            <a:r>
              <a:rPr lang="en-US" altLang="en-US">
                <a:solidFill>
                  <a:schemeClr val="tx2"/>
                </a:solidFill>
              </a:rPr>
              <a:t> So Elmwood wins</a:t>
            </a:r>
          </a:p>
        </p:txBody>
      </p:sp>
      <p:sp>
        <p:nvSpPr>
          <p:cNvPr id="99331" name="Slide Number Placeholder 3">
            <a:extLst>
              <a:ext uri="{FF2B5EF4-FFF2-40B4-BE49-F238E27FC236}">
                <a16:creationId xmlns:a16="http://schemas.microsoft.com/office/drawing/2014/main" id="{B924B49E-F1A5-D71C-DF4E-4D9AD3C068C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224EE99-92DC-5949-AF22-753EAD9F219E}" type="slidenum">
              <a:rPr lang="en-US" altLang="en-US" sz="1200" smtClean="0">
                <a:latin typeface="Verdana" panose="020B0604030504040204" pitchFamily="34" charset="0"/>
              </a:rPr>
              <a:pPr>
                <a:spcBef>
                  <a:spcPct val="0"/>
                </a:spcBef>
                <a:buFontTx/>
                <a:buNone/>
              </a:pPr>
              <a:t>25</a:t>
            </a:fld>
            <a:endParaRPr lang="en-US" altLang="en-US" sz="1200">
              <a:latin typeface="Verdan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a:extLst>
              <a:ext uri="{FF2B5EF4-FFF2-40B4-BE49-F238E27FC236}">
                <a16:creationId xmlns:a16="http://schemas.microsoft.com/office/drawing/2014/main" id="{83FC4A8B-ED72-B35E-555A-1BA0335B6389}"/>
              </a:ext>
            </a:extLst>
          </p:cNvPr>
          <p:cNvSpPr>
            <a:spLocks noGrp="1" noChangeArrowheads="1"/>
          </p:cNvSpPr>
          <p:nvPr>
            <p:ph type="title"/>
          </p:nvPr>
        </p:nvSpPr>
        <p:spPr>
          <a:xfrm>
            <a:off x="287338" y="347663"/>
            <a:ext cx="8569325" cy="1219200"/>
          </a:xfrm>
        </p:spPr>
        <p:txBody>
          <a:bodyPr/>
          <a:lstStyle/>
          <a:p>
            <a:r>
              <a:rPr lang="en-US" altLang="en-US" sz="3600">
                <a:solidFill>
                  <a:schemeClr val="tx1"/>
                </a:solidFill>
              </a:rPr>
              <a:t>Ionics at 250</a:t>
            </a:r>
          </a:p>
        </p:txBody>
      </p:sp>
      <p:sp>
        <p:nvSpPr>
          <p:cNvPr id="100354" name="Content Placeholder 2">
            <a:extLst>
              <a:ext uri="{FF2B5EF4-FFF2-40B4-BE49-F238E27FC236}">
                <a16:creationId xmlns:a16="http://schemas.microsoft.com/office/drawing/2014/main" id="{DE0135F0-3514-CDB4-9A5D-A39542416416}"/>
              </a:ext>
            </a:extLst>
          </p:cNvPr>
          <p:cNvSpPr>
            <a:spLocks noGrp="1" noChangeArrowheads="1"/>
          </p:cNvSpPr>
          <p:nvPr>
            <p:ph idx="1"/>
          </p:nvPr>
        </p:nvSpPr>
        <p:spPr/>
        <p:txBody>
          <a:bodyPr/>
          <a:lstStyle/>
          <a:p>
            <a:pPr marL="469900" lvl="1" indent="-469900">
              <a:buFont typeface="Wingdings" pitchFamily="2" charset="2"/>
              <a:buChar char="o"/>
            </a:pPr>
            <a:endParaRPr lang="en-US" altLang="en-US" dirty="0"/>
          </a:p>
          <a:p>
            <a:pPr marL="469900" lvl="1" indent="-469900">
              <a:buFont typeface="Wingdings" pitchFamily="2" charset="2"/>
              <a:buChar char="o"/>
            </a:pPr>
            <a:r>
              <a:rPr lang="en-US" altLang="en-US" sz="3200" dirty="0">
                <a:solidFill>
                  <a:srgbClr val="B90000"/>
                </a:solidFill>
              </a:rPr>
              <a:t>How would you apply UCC § 2-207(1) (before the comma)?</a:t>
            </a:r>
          </a:p>
          <a:p>
            <a:pPr marL="469900" lvl="1" indent="-469900">
              <a:buFont typeface="Wingdings" pitchFamily="2" charset="2"/>
              <a:buChar char="o"/>
            </a:pPr>
            <a:r>
              <a:rPr lang="en-US" altLang="en-US" dirty="0"/>
              <a:t>UCC §</a:t>
            </a:r>
            <a:r>
              <a:rPr lang="en-US" altLang="en-US" sz="2400" dirty="0"/>
              <a:t> 2-207 (1) A definite and seasonable expression of acceptance or a written confirmation which is sent within a reasonable time operates as an acceptance </a:t>
            </a:r>
            <a:r>
              <a:rPr lang="en-US" altLang="en-US" sz="2400" dirty="0">
                <a:solidFill>
                  <a:srgbClr val="B90000"/>
                </a:solidFill>
              </a:rPr>
              <a:t>even though it states terms additional to or different from those offered or agreed upon</a:t>
            </a:r>
          </a:p>
          <a:p>
            <a:pPr marL="469900" lvl="1" indent="-469900">
              <a:buFont typeface="Wingdings" pitchFamily="2" charset="2"/>
              <a:buChar char="o"/>
            </a:pPr>
            <a:r>
              <a:rPr lang="en-US" altLang="en-US" sz="2400" dirty="0">
                <a:solidFill>
                  <a:srgbClr val="B90000"/>
                </a:solidFill>
              </a:rPr>
              <a:t>So what happens to those additional terms--Elmwood clause 9?</a:t>
            </a:r>
          </a:p>
        </p:txBody>
      </p:sp>
      <p:sp>
        <p:nvSpPr>
          <p:cNvPr id="100355" name="Slide Number Placeholder 3">
            <a:extLst>
              <a:ext uri="{FF2B5EF4-FFF2-40B4-BE49-F238E27FC236}">
                <a16:creationId xmlns:a16="http://schemas.microsoft.com/office/drawing/2014/main" id="{83D38C91-38CB-DA43-2877-F20F56E9CF0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EE0E512-8267-F844-8F57-211F9B927C24}" type="slidenum">
              <a:rPr lang="en-US" altLang="en-US" sz="1200" smtClean="0">
                <a:latin typeface="Verdana" panose="020B0604030504040204" pitchFamily="34" charset="0"/>
              </a:rPr>
              <a:pPr>
                <a:spcBef>
                  <a:spcPct val="0"/>
                </a:spcBef>
                <a:buFontTx/>
                <a:buNone/>
              </a:pPr>
              <a:t>26</a:t>
            </a:fld>
            <a:endParaRPr lang="en-US" altLang="en-US" sz="1200">
              <a:latin typeface="Verdana" panose="020B060403050404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a:extLst>
              <a:ext uri="{FF2B5EF4-FFF2-40B4-BE49-F238E27FC236}">
                <a16:creationId xmlns:a16="http://schemas.microsoft.com/office/drawing/2014/main" id="{969C9CD8-7353-AAC1-9832-6356F81670C6}"/>
              </a:ext>
            </a:extLst>
          </p:cNvPr>
          <p:cNvSpPr>
            <a:spLocks noGrp="1" noChangeArrowheads="1"/>
          </p:cNvSpPr>
          <p:nvPr>
            <p:ph type="title"/>
          </p:nvPr>
        </p:nvSpPr>
        <p:spPr>
          <a:xfrm>
            <a:off x="287338" y="244475"/>
            <a:ext cx="8569325" cy="1219200"/>
          </a:xfrm>
        </p:spPr>
        <p:txBody>
          <a:bodyPr/>
          <a:lstStyle/>
          <a:p>
            <a:r>
              <a:rPr lang="en-US" altLang="en-US" sz="3600">
                <a:solidFill>
                  <a:schemeClr val="tx1"/>
                </a:solidFill>
              </a:rPr>
              <a:t>Ionics at 250</a:t>
            </a:r>
          </a:p>
        </p:txBody>
      </p:sp>
      <p:sp>
        <p:nvSpPr>
          <p:cNvPr id="101378" name="Content Placeholder 2">
            <a:extLst>
              <a:ext uri="{FF2B5EF4-FFF2-40B4-BE49-F238E27FC236}">
                <a16:creationId xmlns:a16="http://schemas.microsoft.com/office/drawing/2014/main" id="{EBD021F6-FD06-D125-8E44-8CEC187C609B}"/>
              </a:ext>
            </a:extLst>
          </p:cNvPr>
          <p:cNvSpPr>
            <a:spLocks noGrp="1" noChangeArrowheads="1"/>
          </p:cNvSpPr>
          <p:nvPr>
            <p:ph idx="1"/>
          </p:nvPr>
        </p:nvSpPr>
        <p:spPr/>
        <p:txBody>
          <a:bodyPr/>
          <a:lstStyle/>
          <a:p>
            <a:pPr marL="469900" lvl="1" indent="-469900">
              <a:buFont typeface="Wingdings" pitchFamily="2" charset="2"/>
              <a:buChar char="o"/>
            </a:pPr>
            <a:r>
              <a:rPr lang="en-US" altLang="en-US" sz="3200" dirty="0">
                <a:solidFill>
                  <a:srgbClr val="B90000"/>
                </a:solidFill>
              </a:rPr>
              <a:t>Who would win as to implied terms?</a:t>
            </a:r>
          </a:p>
          <a:p>
            <a:pPr marL="469900" lvl="1" indent="-469900">
              <a:buFont typeface="Wingdings" pitchFamily="2" charset="2"/>
              <a:buChar char="o"/>
            </a:pPr>
            <a:r>
              <a:rPr lang="en-US" altLang="en-US" dirty="0"/>
              <a:t>UCC §</a:t>
            </a:r>
            <a:r>
              <a:rPr lang="en-US" altLang="en-US" sz="2400" dirty="0"/>
              <a:t> 2-207 (1) A definite and seasonable expression of acceptance or a written confirmation which is sent within a reasonable time operates as an acceptance even though it states terms additional to or different from those offered or agreed upon</a:t>
            </a:r>
          </a:p>
          <a:p>
            <a:pPr marL="469900" lvl="1" indent="-469900">
              <a:buFont typeface="Wingdings" pitchFamily="2" charset="2"/>
              <a:buChar char="o"/>
            </a:pPr>
            <a:r>
              <a:rPr lang="en-US" altLang="en-US" sz="2400" dirty="0">
                <a:solidFill>
                  <a:srgbClr val="B90000"/>
                </a:solidFill>
              </a:rPr>
              <a:t>They don’t count and Ionics wins, or they do and Elmwood wins?</a:t>
            </a:r>
          </a:p>
        </p:txBody>
      </p:sp>
      <p:sp>
        <p:nvSpPr>
          <p:cNvPr id="101379" name="Slide Number Placeholder 3">
            <a:extLst>
              <a:ext uri="{FF2B5EF4-FFF2-40B4-BE49-F238E27FC236}">
                <a16:creationId xmlns:a16="http://schemas.microsoft.com/office/drawing/2014/main" id="{370AAC30-CAAA-CCD8-68A3-81CEE7592ED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D851BE0-F957-7645-86F3-CC71219EC241}" type="slidenum">
              <a:rPr lang="en-US" altLang="en-US" sz="1200" smtClean="0">
                <a:latin typeface="Verdana" panose="020B0604030504040204" pitchFamily="34" charset="0"/>
              </a:rPr>
              <a:pPr>
                <a:spcBef>
                  <a:spcPct val="0"/>
                </a:spcBef>
                <a:buFontTx/>
                <a:buNone/>
              </a:pPr>
              <a:t>27</a:t>
            </a:fld>
            <a:endParaRPr lang="en-US" altLang="en-US" sz="1200">
              <a:latin typeface="Verdana" panose="020B060403050404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a:extLst>
              <a:ext uri="{FF2B5EF4-FFF2-40B4-BE49-F238E27FC236}">
                <a16:creationId xmlns:a16="http://schemas.microsoft.com/office/drawing/2014/main" id="{8BC833FE-48D4-2DC3-1804-4AD1B9E12858}"/>
              </a:ext>
            </a:extLst>
          </p:cNvPr>
          <p:cNvSpPr>
            <a:spLocks noGrp="1" noChangeArrowheads="1"/>
          </p:cNvSpPr>
          <p:nvPr>
            <p:ph type="title"/>
          </p:nvPr>
        </p:nvSpPr>
        <p:spPr>
          <a:xfrm>
            <a:off x="287338" y="228600"/>
            <a:ext cx="8569325" cy="1219200"/>
          </a:xfrm>
        </p:spPr>
        <p:txBody>
          <a:bodyPr/>
          <a:lstStyle/>
          <a:p>
            <a:r>
              <a:rPr lang="en-US" altLang="en-US" sz="3600">
                <a:solidFill>
                  <a:schemeClr val="tx1"/>
                </a:solidFill>
              </a:rPr>
              <a:t>Ionics at 250</a:t>
            </a:r>
          </a:p>
        </p:txBody>
      </p:sp>
      <p:sp>
        <p:nvSpPr>
          <p:cNvPr id="102402" name="Content Placeholder 2">
            <a:extLst>
              <a:ext uri="{FF2B5EF4-FFF2-40B4-BE49-F238E27FC236}">
                <a16:creationId xmlns:a16="http://schemas.microsoft.com/office/drawing/2014/main" id="{9DCE54A2-8647-6057-5F7B-9EB1F146A9EC}"/>
              </a:ext>
            </a:extLst>
          </p:cNvPr>
          <p:cNvSpPr>
            <a:spLocks noGrp="1" noChangeArrowheads="1"/>
          </p:cNvSpPr>
          <p:nvPr>
            <p:ph idx="1"/>
          </p:nvPr>
        </p:nvSpPr>
        <p:spPr>
          <a:xfrm>
            <a:off x="533400" y="1295400"/>
            <a:ext cx="8001000" cy="5105400"/>
          </a:xfrm>
        </p:spPr>
        <p:txBody>
          <a:bodyPr/>
          <a:lstStyle/>
          <a:p>
            <a:pPr marL="0" lvl="1" indent="0">
              <a:buFont typeface="Wingdings" pitchFamily="2" charset="2"/>
              <a:buNone/>
            </a:pPr>
            <a:endParaRPr lang="en-US" altLang="en-US" dirty="0"/>
          </a:p>
          <a:p>
            <a:pPr marL="0" lvl="1" indent="0">
              <a:buFont typeface="Wingdings" pitchFamily="2" charset="2"/>
              <a:buChar char="o"/>
            </a:pPr>
            <a:r>
              <a:rPr lang="en-US" altLang="en-US" sz="3200" dirty="0">
                <a:solidFill>
                  <a:srgbClr val="B90000"/>
                </a:solidFill>
              </a:rPr>
              <a:t> What about the proviso?</a:t>
            </a:r>
          </a:p>
          <a:p>
            <a:pPr marL="0" lvl="1" indent="0">
              <a:buFont typeface="Wingdings" pitchFamily="2" charset="2"/>
              <a:buChar char="o"/>
            </a:pPr>
            <a:r>
              <a:rPr lang="en-US" altLang="en-US" sz="2400" dirty="0"/>
              <a:t> UCC §</a:t>
            </a:r>
            <a:r>
              <a:rPr lang="en-US" altLang="en-US" sz="2400" b="1" dirty="0"/>
              <a:t> </a:t>
            </a:r>
            <a:r>
              <a:rPr lang="en-US" altLang="en-US" sz="2400" dirty="0"/>
              <a:t>2-207(1) A definite and seasonable expression of acceptance or a written confirmation which is sent within a reasonable time operates as an acceptance even though it states terms additional to or different from those offered or agreed upon, </a:t>
            </a:r>
            <a:r>
              <a:rPr lang="en-US" altLang="en-US" sz="2400" dirty="0">
                <a:solidFill>
                  <a:srgbClr val="B90000"/>
                </a:solidFill>
              </a:rPr>
              <a:t>unless acceptance is expressly made conditional on assent to the additional or different terms.</a:t>
            </a:r>
          </a:p>
          <a:p>
            <a:pPr marL="0" lvl="1" indent="0">
              <a:buFont typeface="Wingdings" pitchFamily="2" charset="2"/>
              <a:buChar char="o"/>
            </a:pPr>
            <a:r>
              <a:rPr lang="en-US" altLang="en-US" sz="2400" dirty="0">
                <a:solidFill>
                  <a:srgbClr val="B90000"/>
                </a:solidFill>
              </a:rPr>
              <a:t> So the added terms do count—provided Elmwood so insists—which it did</a:t>
            </a:r>
          </a:p>
        </p:txBody>
      </p:sp>
      <p:sp>
        <p:nvSpPr>
          <p:cNvPr id="102403" name="Slide Number Placeholder 3">
            <a:extLst>
              <a:ext uri="{FF2B5EF4-FFF2-40B4-BE49-F238E27FC236}">
                <a16:creationId xmlns:a16="http://schemas.microsoft.com/office/drawing/2014/main" id="{6F14D08D-2699-7F99-E97C-99077DCAFDB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7CC31E8-00EF-C14C-842D-8206F17EF635}" type="slidenum">
              <a:rPr lang="en-US" altLang="en-US" sz="1200" smtClean="0">
                <a:latin typeface="Verdana" panose="020B0604030504040204" pitchFamily="34" charset="0"/>
              </a:rPr>
              <a:pPr>
                <a:spcBef>
                  <a:spcPct val="0"/>
                </a:spcBef>
                <a:buFontTx/>
                <a:buNone/>
              </a:pPr>
              <a:t>28</a:t>
            </a:fld>
            <a:endParaRPr lang="en-US" altLang="en-US" sz="1200">
              <a:latin typeface="Verdana" panose="020B060403050404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a:extLst>
              <a:ext uri="{FF2B5EF4-FFF2-40B4-BE49-F238E27FC236}">
                <a16:creationId xmlns:a16="http://schemas.microsoft.com/office/drawing/2014/main" id="{9FEADEEE-E665-16DE-C500-60A8C571ED78}"/>
              </a:ext>
            </a:extLst>
          </p:cNvPr>
          <p:cNvSpPr>
            <a:spLocks noGrp="1" noChangeArrowheads="1"/>
          </p:cNvSpPr>
          <p:nvPr>
            <p:ph type="title"/>
          </p:nvPr>
        </p:nvSpPr>
        <p:spPr>
          <a:xfrm>
            <a:off x="381000" y="239713"/>
            <a:ext cx="8569325" cy="1219200"/>
          </a:xfrm>
        </p:spPr>
        <p:txBody>
          <a:bodyPr/>
          <a:lstStyle/>
          <a:p>
            <a:r>
              <a:rPr lang="en-US" altLang="en-US" sz="3600">
                <a:solidFill>
                  <a:schemeClr val="tx1"/>
                </a:solidFill>
              </a:rPr>
              <a:t>Ionics at 250</a:t>
            </a:r>
          </a:p>
        </p:txBody>
      </p:sp>
      <p:sp>
        <p:nvSpPr>
          <p:cNvPr id="103426" name="Content Placeholder 2">
            <a:extLst>
              <a:ext uri="{FF2B5EF4-FFF2-40B4-BE49-F238E27FC236}">
                <a16:creationId xmlns:a16="http://schemas.microsoft.com/office/drawing/2014/main" id="{186EA5FA-86F3-46BE-366E-671D10D1D724}"/>
              </a:ext>
            </a:extLst>
          </p:cNvPr>
          <p:cNvSpPr>
            <a:spLocks noGrp="1" noChangeArrowheads="1"/>
          </p:cNvSpPr>
          <p:nvPr>
            <p:ph idx="1"/>
          </p:nvPr>
        </p:nvSpPr>
        <p:spPr>
          <a:xfrm>
            <a:off x="533400" y="1447800"/>
            <a:ext cx="8077200" cy="4648200"/>
          </a:xfrm>
        </p:spPr>
        <p:txBody>
          <a:bodyPr/>
          <a:lstStyle/>
          <a:p>
            <a:pPr marL="0" lvl="1" indent="0">
              <a:buFont typeface="Wingdings" pitchFamily="2" charset="2"/>
              <a:buNone/>
            </a:pPr>
            <a:endParaRPr lang="en-US" altLang="en-US" sz="3200" dirty="0">
              <a:solidFill>
                <a:srgbClr val="B90000"/>
              </a:solidFill>
            </a:endParaRPr>
          </a:p>
          <a:p>
            <a:pPr marL="0" lvl="1" indent="0">
              <a:buFont typeface="Wingdings" pitchFamily="2" charset="2"/>
              <a:buChar char="o"/>
            </a:pPr>
            <a:r>
              <a:rPr lang="en-US" altLang="en-US" sz="3200" dirty="0">
                <a:solidFill>
                  <a:srgbClr val="B90000"/>
                </a:solidFill>
              </a:rPr>
              <a:t> What about the proviso?</a:t>
            </a:r>
          </a:p>
          <a:p>
            <a:pPr marL="0" lvl="1" indent="0">
              <a:buFont typeface="Wingdings" pitchFamily="2" charset="2"/>
              <a:buChar char="o"/>
            </a:pPr>
            <a:r>
              <a:rPr lang="en-US" altLang="en-US" sz="2400" dirty="0"/>
              <a:t> UCC §</a:t>
            </a:r>
            <a:r>
              <a:rPr lang="en-US" altLang="en-US" sz="2400" b="1" dirty="0"/>
              <a:t> </a:t>
            </a:r>
            <a:r>
              <a:rPr lang="en-US" altLang="en-US" sz="2400" dirty="0"/>
              <a:t>2-207(1) A definite and seasonable expression of acceptance or a written confirmation which is sent within a reasonable time operates as an acceptance even though it states terms additional to or different from those offered or agreed upon, </a:t>
            </a:r>
            <a:r>
              <a:rPr lang="en-US" altLang="en-US" sz="2400" dirty="0">
                <a:solidFill>
                  <a:srgbClr val="B90000"/>
                </a:solidFill>
              </a:rPr>
              <a:t>unless acceptance is expressly made conditional on assent to the additional or different terms.</a:t>
            </a:r>
          </a:p>
          <a:p>
            <a:pPr marL="0" lvl="1" indent="0">
              <a:buFont typeface="Wingdings" pitchFamily="2" charset="2"/>
              <a:buChar char="o"/>
            </a:pPr>
            <a:r>
              <a:rPr lang="en-US" altLang="en-US" sz="2400" dirty="0">
                <a:solidFill>
                  <a:srgbClr val="B90000"/>
                </a:solidFill>
              </a:rPr>
              <a:t> So no contract? So Roto-Lith concluded</a:t>
            </a:r>
          </a:p>
          <a:p>
            <a:pPr marL="0" lvl="1" indent="0">
              <a:buFont typeface="Wingdings" pitchFamily="2" charset="2"/>
              <a:buChar char="o"/>
            </a:pPr>
            <a:endParaRPr lang="en-US" altLang="en-US" sz="2400" dirty="0">
              <a:solidFill>
                <a:srgbClr val="B90000"/>
              </a:solidFill>
            </a:endParaRPr>
          </a:p>
        </p:txBody>
      </p:sp>
      <p:sp>
        <p:nvSpPr>
          <p:cNvPr id="103427" name="Slide Number Placeholder 3">
            <a:extLst>
              <a:ext uri="{FF2B5EF4-FFF2-40B4-BE49-F238E27FC236}">
                <a16:creationId xmlns:a16="http://schemas.microsoft.com/office/drawing/2014/main" id="{FBF79C4D-D1CA-42F2-34E7-81A7FF23A7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20463D3-EC61-754E-9E7E-976D84A0D13C}" type="slidenum">
              <a:rPr lang="en-US" altLang="en-US" sz="1200" smtClean="0">
                <a:latin typeface="Verdana" panose="020B0604030504040204" pitchFamily="34" charset="0"/>
              </a:rPr>
              <a:pPr>
                <a:spcBef>
                  <a:spcPct val="0"/>
                </a:spcBef>
                <a:buFontTx/>
                <a:buNone/>
              </a:pPr>
              <a:t>29</a:t>
            </a:fld>
            <a:endParaRPr lang="en-US" altLang="en-US" sz="1200">
              <a:latin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876924B7-E938-B7F2-120B-E9196ACE31FD}"/>
              </a:ext>
            </a:extLst>
          </p:cNvPr>
          <p:cNvSpPr>
            <a:spLocks noGrp="1" noChangeArrowheads="1"/>
          </p:cNvSpPr>
          <p:nvPr>
            <p:ph type="title"/>
          </p:nvPr>
        </p:nvSpPr>
        <p:spPr/>
        <p:txBody>
          <a:bodyPr/>
          <a:lstStyle/>
          <a:p>
            <a:r>
              <a:rPr lang="en-US" altLang="en-US">
                <a:solidFill>
                  <a:schemeClr val="tx1"/>
                </a:solidFill>
              </a:rPr>
              <a:t>Acceptance vs. Counter-offer</a:t>
            </a:r>
          </a:p>
        </p:txBody>
      </p:sp>
      <p:sp>
        <p:nvSpPr>
          <p:cNvPr id="84994" name="Content Placeholder 2">
            <a:extLst>
              <a:ext uri="{FF2B5EF4-FFF2-40B4-BE49-F238E27FC236}">
                <a16:creationId xmlns:a16="http://schemas.microsoft.com/office/drawing/2014/main" id="{9C2663FE-90A0-33B6-5B7B-D261DCC1F0FA}"/>
              </a:ext>
            </a:extLst>
          </p:cNvPr>
          <p:cNvSpPr>
            <a:spLocks noGrp="1" noChangeArrowheads="1"/>
          </p:cNvSpPr>
          <p:nvPr>
            <p:ph idx="1"/>
          </p:nvPr>
        </p:nvSpPr>
        <p:spPr/>
        <p:txBody>
          <a:bodyPr/>
          <a:lstStyle/>
          <a:p>
            <a:endParaRPr lang="en-US" altLang="en-US"/>
          </a:p>
          <a:p>
            <a:r>
              <a:rPr lang="en-US" altLang="en-US"/>
              <a:t>Wholesaler offeror offers retailer offeree </a:t>
            </a:r>
            <a:r>
              <a:rPr lang="ja-JP" altLang="en-US"/>
              <a:t>“</a:t>
            </a:r>
            <a:r>
              <a:rPr lang="en-US" altLang="ja-JP"/>
              <a:t>a dozen 22-inch clay pots for $300.</a:t>
            </a:r>
            <a:r>
              <a:rPr lang="ja-JP" altLang="en-US"/>
              <a:t>”</a:t>
            </a:r>
            <a:r>
              <a:rPr lang="en-US" altLang="ja-JP"/>
              <a:t> Offeree emails back </a:t>
            </a:r>
            <a:r>
              <a:rPr lang="ja-JP" altLang="en-US"/>
              <a:t>“</a:t>
            </a:r>
            <a:r>
              <a:rPr lang="en-US" altLang="ja-JP"/>
              <a:t>Great. I</a:t>
            </a:r>
            <a:r>
              <a:rPr lang="ja-JP" altLang="en-US"/>
              <a:t>’</a:t>
            </a:r>
            <a:r>
              <a:rPr lang="en-US" altLang="ja-JP"/>
              <a:t>ll take three dozen.</a:t>
            </a:r>
            <a:r>
              <a:rPr lang="ja-JP" altLang="en-US"/>
              <a:t>”</a:t>
            </a:r>
            <a:endParaRPr lang="en-US" altLang="ja-JP"/>
          </a:p>
          <a:p>
            <a:r>
              <a:rPr lang="en-US" altLang="en-US">
                <a:solidFill>
                  <a:srgbClr val="C00000"/>
                </a:solidFill>
              </a:rPr>
              <a:t>Not having heard from offeror, offeree emails </a:t>
            </a:r>
            <a:r>
              <a:rPr lang="ja-JP" altLang="en-US">
                <a:solidFill>
                  <a:srgbClr val="C00000"/>
                </a:solidFill>
              </a:rPr>
              <a:t>“</a:t>
            </a:r>
            <a:r>
              <a:rPr lang="en-US" altLang="ja-JP">
                <a:solidFill>
                  <a:srgbClr val="C00000"/>
                </a:solidFill>
              </a:rPr>
              <a:t>OK, I</a:t>
            </a:r>
            <a:r>
              <a:rPr lang="ja-JP" altLang="en-US">
                <a:solidFill>
                  <a:srgbClr val="C00000"/>
                </a:solidFill>
              </a:rPr>
              <a:t>’</a:t>
            </a:r>
            <a:r>
              <a:rPr lang="en-US" altLang="ja-JP">
                <a:solidFill>
                  <a:srgbClr val="C00000"/>
                </a:solidFill>
              </a:rPr>
              <a:t>ll take a dozen.</a:t>
            </a:r>
            <a:r>
              <a:rPr lang="ja-JP" altLang="en-US">
                <a:solidFill>
                  <a:srgbClr val="C00000"/>
                </a:solidFill>
              </a:rPr>
              <a:t>”</a:t>
            </a:r>
            <a:endParaRPr lang="en-US" altLang="ja-JP">
              <a:solidFill>
                <a:srgbClr val="C00000"/>
              </a:solidFill>
            </a:endParaRPr>
          </a:p>
          <a:p>
            <a:r>
              <a:rPr lang="en-US" altLang="en-US"/>
              <a:t>Is there a contract?</a:t>
            </a:r>
          </a:p>
          <a:p>
            <a:endParaRPr lang="en-US" altLang="en-US"/>
          </a:p>
        </p:txBody>
      </p:sp>
      <p:sp>
        <p:nvSpPr>
          <p:cNvPr id="84995" name="Slide Number Placeholder 3">
            <a:extLst>
              <a:ext uri="{FF2B5EF4-FFF2-40B4-BE49-F238E27FC236}">
                <a16:creationId xmlns:a16="http://schemas.microsoft.com/office/drawing/2014/main" id="{806F0DBF-FC28-E153-71EF-0E34BA05C35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0CA0200-B084-D042-91C4-1839326B4244}" type="slidenum">
              <a:rPr lang="en-US" altLang="en-US" sz="1200" smtClean="0">
                <a:latin typeface="Verdana" panose="020B0604030504040204" pitchFamily="34" charset="0"/>
              </a:rPr>
              <a:pPr>
                <a:spcBef>
                  <a:spcPct val="0"/>
                </a:spcBef>
                <a:buFontTx/>
                <a:buNone/>
              </a:pPr>
              <a:t>3</a:t>
            </a:fld>
            <a:endParaRPr lang="en-US" altLang="en-US" sz="1200">
              <a:latin typeface="Verdana" panose="020B060403050404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a:extLst>
              <a:ext uri="{FF2B5EF4-FFF2-40B4-BE49-F238E27FC236}">
                <a16:creationId xmlns:a16="http://schemas.microsoft.com/office/drawing/2014/main" id="{9FEADEEE-E665-16DE-C500-60A8C571ED78}"/>
              </a:ext>
            </a:extLst>
          </p:cNvPr>
          <p:cNvSpPr>
            <a:spLocks noGrp="1" noChangeArrowheads="1"/>
          </p:cNvSpPr>
          <p:nvPr>
            <p:ph type="title"/>
          </p:nvPr>
        </p:nvSpPr>
        <p:spPr>
          <a:xfrm>
            <a:off x="381000" y="239713"/>
            <a:ext cx="8569325" cy="1219200"/>
          </a:xfrm>
        </p:spPr>
        <p:txBody>
          <a:bodyPr/>
          <a:lstStyle/>
          <a:p>
            <a:r>
              <a:rPr lang="en-US" altLang="en-US" sz="3600">
                <a:solidFill>
                  <a:schemeClr val="tx1"/>
                </a:solidFill>
              </a:rPr>
              <a:t>Ionics at 250</a:t>
            </a:r>
          </a:p>
        </p:txBody>
      </p:sp>
      <p:sp>
        <p:nvSpPr>
          <p:cNvPr id="103426" name="Content Placeholder 2">
            <a:extLst>
              <a:ext uri="{FF2B5EF4-FFF2-40B4-BE49-F238E27FC236}">
                <a16:creationId xmlns:a16="http://schemas.microsoft.com/office/drawing/2014/main" id="{186EA5FA-86F3-46BE-366E-671D10D1D724}"/>
              </a:ext>
            </a:extLst>
          </p:cNvPr>
          <p:cNvSpPr>
            <a:spLocks noGrp="1" noChangeArrowheads="1"/>
          </p:cNvSpPr>
          <p:nvPr>
            <p:ph idx="1"/>
          </p:nvPr>
        </p:nvSpPr>
        <p:spPr>
          <a:xfrm>
            <a:off x="533400" y="1447800"/>
            <a:ext cx="8077200" cy="4648200"/>
          </a:xfrm>
        </p:spPr>
        <p:txBody>
          <a:bodyPr/>
          <a:lstStyle/>
          <a:p>
            <a:pPr marL="0" lvl="1" indent="0">
              <a:buFont typeface="Wingdings" pitchFamily="2" charset="2"/>
              <a:buNone/>
            </a:pPr>
            <a:endParaRPr lang="en-US" altLang="en-US" sz="3200">
              <a:solidFill>
                <a:srgbClr val="B90000"/>
              </a:solidFill>
            </a:endParaRPr>
          </a:p>
          <a:p>
            <a:pPr marL="0" lvl="1" indent="0">
              <a:buFont typeface="Wingdings" pitchFamily="2" charset="2"/>
              <a:buChar char="o"/>
            </a:pPr>
            <a:r>
              <a:rPr lang="en-US" altLang="en-US" sz="3200">
                <a:solidFill>
                  <a:srgbClr val="B90000"/>
                </a:solidFill>
              </a:rPr>
              <a:t> What about the proviso?</a:t>
            </a:r>
          </a:p>
          <a:p>
            <a:pPr marL="0" lvl="1" indent="0">
              <a:buFont typeface="Wingdings" pitchFamily="2" charset="2"/>
              <a:buChar char="o"/>
            </a:pPr>
            <a:r>
              <a:rPr lang="en-US" altLang="en-US" sz="2400"/>
              <a:t> UCC §</a:t>
            </a:r>
            <a:r>
              <a:rPr lang="en-US" altLang="en-US" sz="2400" b="1"/>
              <a:t> </a:t>
            </a:r>
            <a:r>
              <a:rPr lang="en-US" altLang="en-US" sz="2400"/>
              <a:t>2-207(1) A definite and seasonable expression of acceptance or a written confirmation which is sent within a reasonable time operates as an acceptance even though it states terms additional to or different from those offered or agreed upon, </a:t>
            </a:r>
            <a:r>
              <a:rPr lang="en-US" altLang="en-US" sz="2400">
                <a:solidFill>
                  <a:srgbClr val="B90000"/>
                </a:solidFill>
              </a:rPr>
              <a:t>unless acceptance is expressly made conditional on assent to the additional or different terms.</a:t>
            </a:r>
          </a:p>
          <a:p>
            <a:pPr marL="0" lvl="1" indent="0">
              <a:buFont typeface="Wingdings" pitchFamily="2" charset="2"/>
              <a:buChar char="o"/>
            </a:pPr>
            <a:r>
              <a:rPr lang="en-US" altLang="en-US" sz="2400">
                <a:solidFill>
                  <a:srgbClr val="B90000"/>
                </a:solidFill>
              </a:rPr>
              <a:t> So no contract? But what if the parties have dealt with each other as though there is a contract</a:t>
            </a:r>
          </a:p>
          <a:p>
            <a:pPr marL="0" lvl="1" indent="0">
              <a:buFont typeface="Wingdings" pitchFamily="2" charset="2"/>
              <a:buChar char="o"/>
            </a:pPr>
            <a:endParaRPr lang="en-US" altLang="en-US" sz="2400">
              <a:solidFill>
                <a:srgbClr val="B90000"/>
              </a:solidFill>
            </a:endParaRPr>
          </a:p>
        </p:txBody>
      </p:sp>
      <p:sp>
        <p:nvSpPr>
          <p:cNvPr id="103427" name="Slide Number Placeholder 3">
            <a:extLst>
              <a:ext uri="{FF2B5EF4-FFF2-40B4-BE49-F238E27FC236}">
                <a16:creationId xmlns:a16="http://schemas.microsoft.com/office/drawing/2014/main" id="{FBF79C4D-D1CA-42F2-34E7-81A7FF23A7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20463D3-EC61-754E-9E7E-976D84A0D13C}" type="slidenum">
              <a:rPr lang="en-US" altLang="en-US" sz="1200" smtClean="0">
                <a:latin typeface="Verdana" panose="020B0604030504040204" pitchFamily="34" charset="0"/>
              </a:rPr>
              <a:pPr>
                <a:spcBef>
                  <a:spcPct val="0"/>
                </a:spcBef>
                <a:buFontTx/>
                <a:buNone/>
              </a:pPr>
              <a:t>30</a:t>
            </a:fld>
            <a:endParaRPr lang="en-US" altLang="en-US" sz="1200">
              <a:latin typeface="Verdana" panose="020B0604030504040204" pitchFamily="34" charset="0"/>
            </a:endParaRPr>
          </a:p>
        </p:txBody>
      </p:sp>
    </p:spTree>
    <p:extLst>
      <p:ext uri="{BB962C8B-B14F-4D97-AF65-F5344CB8AC3E}">
        <p14:creationId xmlns:p14="http://schemas.microsoft.com/office/powerpoint/2010/main" val="1213739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a:extLst>
              <a:ext uri="{FF2B5EF4-FFF2-40B4-BE49-F238E27FC236}">
                <a16:creationId xmlns:a16="http://schemas.microsoft.com/office/drawing/2014/main" id="{52D465FE-A53E-8707-EBE7-7782096415D1}"/>
              </a:ext>
            </a:extLst>
          </p:cNvPr>
          <p:cNvSpPr>
            <a:spLocks noGrp="1" noChangeArrowheads="1"/>
          </p:cNvSpPr>
          <p:nvPr>
            <p:ph type="title"/>
          </p:nvPr>
        </p:nvSpPr>
        <p:spPr>
          <a:xfrm>
            <a:off x="381000" y="239713"/>
            <a:ext cx="8569325" cy="1219200"/>
          </a:xfrm>
        </p:spPr>
        <p:txBody>
          <a:bodyPr/>
          <a:lstStyle/>
          <a:p>
            <a:r>
              <a:rPr lang="en-US" altLang="en-US" sz="3600">
                <a:solidFill>
                  <a:schemeClr val="tx1"/>
                </a:solidFill>
              </a:rPr>
              <a:t>Ionics at 250</a:t>
            </a:r>
          </a:p>
        </p:txBody>
      </p:sp>
      <p:sp>
        <p:nvSpPr>
          <p:cNvPr id="134146" name="Content Placeholder 2">
            <a:extLst>
              <a:ext uri="{FF2B5EF4-FFF2-40B4-BE49-F238E27FC236}">
                <a16:creationId xmlns:a16="http://schemas.microsoft.com/office/drawing/2014/main" id="{E77F902E-0CBA-4451-16AC-FCA569670E46}"/>
              </a:ext>
            </a:extLst>
          </p:cNvPr>
          <p:cNvSpPr>
            <a:spLocks noGrp="1" noChangeArrowheads="1"/>
          </p:cNvSpPr>
          <p:nvPr>
            <p:ph idx="1"/>
          </p:nvPr>
        </p:nvSpPr>
        <p:spPr>
          <a:xfrm>
            <a:off x="533400" y="1447800"/>
            <a:ext cx="8077200" cy="4648200"/>
          </a:xfrm>
        </p:spPr>
        <p:txBody>
          <a:bodyPr/>
          <a:lstStyle/>
          <a:p>
            <a:pPr marL="0" lvl="1" indent="0">
              <a:buFont typeface="Wingdings" pitchFamily="2" charset="2"/>
              <a:buNone/>
            </a:pPr>
            <a:endParaRPr lang="en-US" altLang="en-US" sz="3200" dirty="0">
              <a:solidFill>
                <a:srgbClr val="B90000"/>
              </a:solidFill>
            </a:endParaRPr>
          </a:p>
          <a:p>
            <a:pPr marL="0" lvl="1" indent="0">
              <a:buFont typeface="Wingdings" pitchFamily="2" charset="2"/>
              <a:buChar char="o"/>
            </a:pPr>
            <a:r>
              <a:rPr lang="en-US" altLang="en-US" sz="3200" dirty="0">
                <a:solidFill>
                  <a:srgbClr val="B90000"/>
                </a:solidFill>
              </a:rPr>
              <a:t> What about the proviso?</a:t>
            </a:r>
          </a:p>
          <a:p>
            <a:pPr marL="0" lvl="1" indent="0">
              <a:buFont typeface="Wingdings" pitchFamily="2" charset="2"/>
              <a:buChar char="o"/>
            </a:pPr>
            <a:r>
              <a:rPr lang="en-US" altLang="en-US" sz="2400" dirty="0"/>
              <a:t> UCC §</a:t>
            </a:r>
            <a:r>
              <a:rPr lang="en-US" altLang="en-US" sz="2400" b="1" dirty="0"/>
              <a:t> </a:t>
            </a:r>
            <a:r>
              <a:rPr lang="en-US" altLang="en-US" sz="2400" dirty="0"/>
              <a:t>2-207(1) A definite and seasonable expression of acceptance or a written confirmation which is sent within a reasonable time operates as an acceptance even though it states terms additional to or different from those offered or agreed upon, unless acceptance is expressly made conditional on assent to the additional or different terms.</a:t>
            </a:r>
          </a:p>
          <a:p>
            <a:pPr marL="0" lvl="1" indent="0">
              <a:buFont typeface="Wingdings" pitchFamily="2" charset="2"/>
              <a:buChar char="o"/>
            </a:pPr>
            <a:r>
              <a:rPr lang="en-US" altLang="en-US" sz="2400" dirty="0">
                <a:solidFill>
                  <a:srgbClr val="B90000"/>
                </a:solidFill>
              </a:rPr>
              <a:t> Ionics rejects Roto-Lith, and looks at the rest of 2-207</a:t>
            </a:r>
          </a:p>
        </p:txBody>
      </p:sp>
      <p:sp>
        <p:nvSpPr>
          <p:cNvPr id="134147" name="Slide Number Placeholder 3">
            <a:extLst>
              <a:ext uri="{FF2B5EF4-FFF2-40B4-BE49-F238E27FC236}">
                <a16:creationId xmlns:a16="http://schemas.microsoft.com/office/drawing/2014/main" id="{951FC2C4-B3F0-57B2-00EE-C03D97DFC10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9E14452-EBCF-8A4D-AF8B-641CCC451F72}" type="slidenum">
              <a:rPr lang="en-US" altLang="en-US" sz="1200" smtClean="0">
                <a:latin typeface="Verdana" panose="020B0604030504040204" pitchFamily="34" charset="0"/>
              </a:rPr>
              <a:pPr>
                <a:spcBef>
                  <a:spcPct val="0"/>
                </a:spcBef>
                <a:buFontTx/>
                <a:buNone/>
              </a:pPr>
              <a:t>31</a:t>
            </a:fld>
            <a:endParaRPr lang="en-US" altLang="en-US" sz="1200">
              <a:latin typeface="Verdana" panose="020B060403050404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a:extLst>
              <a:ext uri="{FF2B5EF4-FFF2-40B4-BE49-F238E27FC236}">
                <a16:creationId xmlns:a16="http://schemas.microsoft.com/office/drawing/2014/main" id="{1D08A0ED-6303-057F-7701-432DA0E632D9}"/>
              </a:ext>
            </a:extLst>
          </p:cNvPr>
          <p:cNvSpPr>
            <a:spLocks noGrp="1" noChangeArrowheads="1"/>
          </p:cNvSpPr>
          <p:nvPr>
            <p:ph type="title"/>
          </p:nvPr>
        </p:nvSpPr>
        <p:spPr/>
        <p:txBody>
          <a:bodyPr/>
          <a:lstStyle/>
          <a:p>
            <a:r>
              <a:rPr lang="en-US" altLang="en-US">
                <a:solidFill>
                  <a:schemeClr val="tx1"/>
                </a:solidFill>
              </a:rPr>
              <a:t>Ionics at 250</a:t>
            </a:r>
          </a:p>
        </p:txBody>
      </p:sp>
      <p:sp>
        <p:nvSpPr>
          <p:cNvPr id="104450" name="Content Placeholder 6">
            <a:extLst>
              <a:ext uri="{FF2B5EF4-FFF2-40B4-BE49-F238E27FC236}">
                <a16:creationId xmlns:a16="http://schemas.microsoft.com/office/drawing/2014/main" id="{15C52F53-B787-8C04-D7FB-6672E300D944}"/>
              </a:ext>
            </a:extLst>
          </p:cNvPr>
          <p:cNvSpPr>
            <a:spLocks noGrp="1" noChangeArrowheads="1"/>
          </p:cNvSpPr>
          <p:nvPr>
            <p:ph idx="1"/>
          </p:nvPr>
        </p:nvSpPr>
        <p:spPr/>
        <p:txBody>
          <a:bodyPr/>
          <a:lstStyle/>
          <a:p>
            <a:r>
              <a:rPr lang="en-US" altLang="en-US" dirty="0">
                <a:solidFill>
                  <a:srgbClr val="C00000"/>
                </a:solidFill>
              </a:rPr>
              <a:t>Turn then to 2-207(2): </a:t>
            </a:r>
            <a:r>
              <a:rPr lang="en-US" altLang="en-US" sz="2800" dirty="0"/>
              <a:t>The additional terms [Elmwood’s exemption clause 9] are to be construed as proposals for addition to the contract. </a:t>
            </a:r>
            <a:r>
              <a:rPr lang="en-US" altLang="en-US" sz="2800" dirty="0">
                <a:solidFill>
                  <a:srgbClr val="B90000"/>
                </a:solidFill>
              </a:rPr>
              <a:t>Between merchants such terms become part of the contract</a:t>
            </a:r>
            <a:r>
              <a:rPr lang="en-US" altLang="en-US" sz="2800" dirty="0"/>
              <a:t>:</a:t>
            </a:r>
          </a:p>
          <a:p>
            <a:r>
              <a:rPr lang="en-US" altLang="en-US" sz="2800" dirty="0"/>
              <a:t>So clause 9 is part of the contract and Elmwood wins?</a:t>
            </a:r>
          </a:p>
          <a:p>
            <a:pPr lvl="1"/>
            <a:endParaRPr lang="en-US" altLang="en-US" sz="1800" dirty="0">
              <a:solidFill>
                <a:schemeClr val="accent2"/>
              </a:solidFill>
            </a:endParaRPr>
          </a:p>
        </p:txBody>
      </p:sp>
      <p:sp>
        <p:nvSpPr>
          <p:cNvPr id="104451" name="Slide Number Placeholder 3">
            <a:extLst>
              <a:ext uri="{FF2B5EF4-FFF2-40B4-BE49-F238E27FC236}">
                <a16:creationId xmlns:a16="http://schemas.microsoft.com/office/drawing/2014/main" id="{45087218-A662-A770-3528-34D64852914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2D97CB7-4DED-C842-B408-C34032E0938B}" type="slidenum">
              <a:rPr lang="en-US" altLang="en-US" sz="1200" smtClean="0">
                <a:latin typeface="Verdana" panose="020B0604030504040204" pitchFamily="34" charset="0"/>
              </a:rPr>
              <a:pPr>
                <a:spcBef>
                  <a:spcPct val="0"/>
                </a:spcBef>
                <a:buFontTx/>
                <a:buNone/>
              </a:pPr>
              <a:t>32</a:t>
            </a:fld>
            <a:endParaRPr lang="en-US" altLang="en-US" sz="1200">
              <a:latin typeface="Verdana" panose="020B060403050404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a:extLst>
              <a:ext uri="{FF2B5EF4-FFF2-40B4-BE49-F238E27FC236}">
                <a16:creationId xmlns:a16="http://schemas.microsoft.com/office/drawing/2014/main" id="{D075315A-A932-3029-D443-5B40005F5CF3}"/>
              </a:ext>
            </a:extLst>
          </p:cNvPr>
          <p:cNvSpPr>
            <a:spLocks noGrp="1" noChangeArrowheads="1"/>
          </p:cNvSpPr>
          <p:nvPr>
            <p:ph type="title"/>
          </p:nvPr>
        </p:nvSpPr>
        <p:spPr>
          <a:xfrm>
            <a:off x="0" y="304800"/>
            <a:ext cx="9144000" cy="1143000"/>
          </a:xfrm>
        </p:spPr>
        <p:txBody>
          <a:bodyPr/>
          <a:lstStyle/>
          <a:p>
            <a:r>
              <a:rPr lang="en-US" altLang="en-US">
                <a:solidFill>
                  <a:schemeClr val="tx1"/>
                </a:solidFill>
              </a:rPr>
              <a:t>Ionics at 250</a:t>
            </a:r>
          </a:p>
        </p:txBody>
      </p:sp>
      <p:sp>
        <p:nvSpPr>
          <p:cNvPr id="92163" name="Content Placeholder 6">
            <a:extLst>
              <a:ext uri="{FF2B5EF4-FFF2-40B4-BE49-F238E27FC236}">
                <a16:creationId xmlns:a16="http://schemas.microsoft.com/office/drawing/2014/main" id="{DBDD8F7D-6E77-CA40-0DD6-CCC05F5DD8AF}"/>
              </a:ext>
            </a:extLst>
          </p:cNvPr>
          <p:cNvSpPr>
            <a:spLocks noGrp="1"/>
          </p:cNvSpPr>
          <p:nvPr>
            <p:ph idx="1"/>
          </p:nvPr>
        </p:nvSpPr>
        <p:spPr/>
        <p:txBody>
          <a:bodyPr/>
          <a:lstStyle/>
          <a:p>
            <a:pPr>
              <a:buFont typeface="Wingdings" charset="0"/>
              <a:buChar char="o"/>
              <a:defRPr/>
            </a:pPr>
            <a:r>
              <a:rPr lang="en-US" dirty="0">
                <a:solidFill>
                  <a:schemeClr val="accent2"/>
                </a:solidFill>
                <a:ea typeface="MS PGothic" charset="0"/>
              </a:rPr>
              <a:t> </a:t>
            </a:r>
            <a:r>
              <a:rPr lang="en-US" dirty="0">
                <a:ea typeface="MS PGothic" charset="0"/>
              </a:rPr>
              <a:t>UCC 2-207(2): </a:t>
            </a:r>
            <a:r>
              <a:rPr lang="en-US" sz="2800" dirty="0">
                <a:ea typeface="MS PGothic" charset="0"/>
              </a:rPr>
              <a:t>The additional terms are to be construed as proposals for addition to the contract. Between merchants such terms become part of the contract </a:t>
            </a:r>
            <a:r>
              <a:rPr lang="en-US" sz="2800" dirty="0">
                <a:solidFill>
                  <a:srgbClr val="C00000"/>
                </a:solidFill>
                <a:ea typeface="MS PGothic" charset="0"/>
              </a:rPr>
              <a:t>unless</a:t>
            </a:r>
            <a:r>
              <a:rPr lang="en-US" sz="2800" dirty="0">
                <a:ea typeface="MS PGothic" charset="0"/>
              </a:rPr>
              <a:t>:</a:t>
            </a:r>
          </a:p>
          <a:p>
            <a:pPr>
              <a:buFont typeface="Wingdings" charset="0"/>
              <a:buChar char="o"/>
              <a:defRPr/>
            </a:pPr>
            <a:r>
              <a:rPr lang="en-US" sz="2800" dirty="0">
                <a:solidFill>
                  <a:srgbClr val="B90000"/>
                </a:solidFill>
                <a:ea typeface="MS PGothic" charset="0"/>
              </a:rPr>
              <a:t>(a) the offer expressly limits acceptance to the terms of the offer;</a:t>
            </a:r>
          </a:p>
          <a:p>
            <a:pPr>
              <a:buFont typeface="Wingdings" charset="0"/>
              <a:buChar char="o"/>
              <a:defRPr/>
            </a:pPr>
            <a:r>
              <a:rPr lang="en-US" sz="2800" dirty="0">
                <a:ea typeface="MS PGothic" charset="0"/>
              </a:rPr>
              <a:t> Which clause 19 of the Ionics Order does</a:t>
            </a:r>
          </a:p>
          <a:p>
            <a:pPr lvl="1">
              <a:buFont typeface="Wingdings" charset="0"/>
              <a:buChar char="n"/>
              <a:defRPr/>
            </a:pPr>
            <a:endParaRPr lang="en-US" sz="1800" dirty="0">
              <a:solidFill>
                <a:schemeClr val="accent2"/>
              </a:solidFill>
              <a:ea typeface="MS PGothic" charset="0"/>
            </a:endParaRPr>
          </a:p>
        </p:txBody>
      </p:sp>
      <p:sp>
        <p:nvSpPr>
          <p:cNvPr id="105475" name="Slide Number Placeholder 3">
            <a:extLst>
              <a:ext uri="{FF2B5EF4-FFF2-40B4-BE49-F238E27FC236}">
                <a16:creationId xmlns:a16="http://schemas.microsoft.com/office/drawing/2014/main" id="{46442701-B080-B69F-CF3C-9EEAE79D4EB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6DB9F3F-D5B2-AC49-AEAC-CEDBC08DCC68}" type="slidenum">
              <a:rPr lang="en-US" altLang="en-US" sz="1200" smtClean="0">
                <a:latin typeface="Verdana" panose="020B0604030504040204" pitchFamily="34" charset="0"/>
              </a:rPr>
              <a:pPr>
                <a:spcBef>
                  <a:spcPct val="0"/>
                </a:spcBef>
                <a:buFontTx/>
                <a:buNone/>
              </a:pPr>
              <a:t>33</a:t>
            </a:fld>
            <a:endParaRPr lang="en-US" altLang="en-US" sz="1200">
              <a:latin typeface="Verdana" panose="020B060403050404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a:extLst>
              <a:ext uri="{FF2B5EF4-FFF2-40B4-BE49-F238E27FC236}">
                <a16:creationId xmlns:a16="http://schemas.microsoft.com/office/drawing/2014/main" id="{52CED066-81C3-A3E3-9EC2-F572F81A42B5}"/>
              </a:ext>
            </a:extLst>
          </p:cNvPr>
          <p:cNvSpPr>
            <a:spLocks noGrp="1" noChangeArrowheads="1"/>
          </p:cNvSpPr>
          <p:nvPr>
            <p:ph type="title"/>
          </p:nvPr>
        </p:nvSpPr>
        <p:spPr/>
        <p:txBody>
          <a:bodyPr/>
          <a:lstStyle/>
          <a:p>
            <a:r>
              <a:rPr lang="en-US" altLang="en-US">
                <a:solidFill>
                  <a:schemeClr val="tx1"/>
                </a:solidFill>
              </a:rPr>
              <a:t>Ionics at 250</a:t>
            </a:r>
          </a:p>
        </p:txBody>
      </p:sp>
      <p:sp>
        <p:nvSpPr>
          <p:cNvPr id="107522" name="Content Placeholder 6">
            <a:extLst>
              <a:ext uri="{FF2B5EF4-FFF2-40B4-BE49-F238E27FC236}">
                <a16:creationId xmlns:a16="http://schemas.microsoft.com/office/drawing/2014/main" id="{2BD2E7C9-0432-B67F-5F40-41A090B75051}"/>
              </a:ext>
            </a:extLst>
          </p:cNvPr>
          <p:cNvSpPr>
            <a:spLocks noGrp="1" noChangeArrowheads="1"/>
          </p:cNvSpPr>
          <p:nvPr>
            <p:ph idx="1"/>
          </p:nvPr>
        </p:nvSpPr>
        <p:spPr/>
        <p:txBody>
          <a:bodyPr/>
          <a:lstStyle/>
          <a:p>
            <a:pPr>
              <a:buFont typeface="Wingdings" pitchFamily="2" charset="2"/>
              <a:buChar char="o"/>
            </a:pPr>
            <a:r>
              <a:rPr lang="en-US" altLang="en-US">
                <a:solidFill>
                  <a:schemeClr val="accent2"/>
                </a:solidFill>
              </a:rPr>
              <a:t> </a:t>
            </a:r>
            <a:r>
              <a:rPr lang="en-US" altLang="en-US"/>
              <a:t>UCC 2-207(2): </a:t>
            </a:r>
            <a:r>
              <a:rPr lang="en-US" altLang="en-US" sz="2800"/>
              <a:t>The additional terms are to be construed as proposals for addition to the contract. Between merchants such terms become part of the contract </a:t>
            </a:r>
            <a:r>
              <a:rPr lang="en-US" altLang="en-US" sz="2800">
                <a:solidFill>
                  <a:srgbClr val="C00000"/>
                </a:solidFill>
              </a:rPr>
              <a:t>unless</a:t>
            </a:r>
            <a:r>
              <a:rPr lang="en-US" altLang="en-US" sz="2800"/>
              <a:t>:</a:t>
            </a:r>
          </a:p>
          <a:p>
            <a:pPr>
              <a:buFont typeface="Wingdings" pitchFamily="2" charset="2"/>
              <a:buChar char="o"/>
            </a:pPr>
            <a:r>
              <a:rPr lang="en-US" altLang="en-US" sz="2800">
                <a:solidFill>
                  <a:srgbClr val="B90000"/>
                </a:solidFill>
              </a:rPr>
              <a:t>(b) they materially alter it; </a:t>
            </a:r>
            <a:endParaRPr lang="en-US" altLang="en-US" sz="1800">
              <a:solidFill>
                <a:schemeClr val="accent2"/>
              </a:solidFill>
            </a:endParaRPr>
          </a:p>
        </p:txBody>
      </p:sp>
      <p:sp>
        <p:nvSpPr>
          <p:cNvPr id="107523" name="Slide Number Placeholder 3">
            <a:extLst>
              <a:ext uri="{FF2B5EF4-FFF2-40B4-BE49-F238E27FC236}">
                <a16:creationId xmlns:a16="http://schemas.microsoft.com/office/drawing/2014/main" id="{1AC1B5F4-71FC-5EF9-B60C-977880A5DD7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7365CB7-12D0-7444-A783-E4CEAE51035A}" type="slidenum">
              <a:rPr lang="en-US" altLang="en-US" sz="1200" smtClean="0">
                <a:latin typeface="Verdana" panose="020B0604030504040204" pitchFamily="34" charset="0"/>
              </a:rPr>
              <a:pPr>
                <a:spcBef>
                  <a:spcPct val="0"/>
                </a:spcBef>
                <a:buFontTx/>
                <a:buNone/>
              </a:pPr>
              <a:t>34</a:t>
            </a:fld>
            <a:endParaRPr lang="en-US" altLang="en-US" sz="1200">
              <a:latin typeface="Verdana" panose="020B060403050404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a:extLst>
              <a:ext uri="{FF2B5EF4-FFF2-40B4-BE49-F238E27FC236}">
                <a16:creationId xmlns:a16="http://schemas.microsoft.com/office/drawing/2014/main" id="{8FBBAB0B-E56F-E628-B509-927071ABEECB}"/>
              </a:ext>
            </a:extLst>
          </p:cNvPr>
          <p:cNvSpPr>
            <a:spLocks noGrp="1" noChangeArrowheads="1"/>
          </p:cNvSpPr>
          <p:nvPr>
            <p:ph type="title"/>
          </p:nvPr>
        </p:nvSpPr>
        <p:spPr/>
        <p:txBody>
          <a:bodyPr/>
          <a:lstStyle/>
          <a:p>
            <a:r>
              <a:rPr lang="en-US" altLang="en-US">
                <a:solidFill>
                  <a:schemeClr val="tx1"/>
                </a:solidFill>
              </a:rPr>
              <a:t>Ionics at 250</a:t>
            </a:r>
          </a:p>
        </p:txBody>
      </p:sp>
      <p:sp>
        <p:nvSpPr>
          <p:cNvPr id="109570" name="Content Placeholder 6">
            <a:extLst>
              <a:ext uri="{FF2B5EF4-FFF2-40B4-BE49-F238E27FC236}">
                <a16:creationId xmlns:a16="http://schemas.microsoft.com/office/drawing/2014/main" id="{ECDC2331-FBB2-AF1D-AAEC-A5CE45C92F61}"/>
              </a:ext>
            </a:extLst>
          </p:cNvPr>
          <p:cNvSpPr>
            <a:spLocks noGrp="1" noChangeArrowheads="1"/>
          </p:cNvSpPr>
          <p:nvPr>
            <p:ph idx="1"/>
          </p:nvPr>
        </p:nvSpPr>
        <p:spPr/>
        <p:txBody>
          <a:bodyPr/>
          <a:lstStyle/>
          <a:p>
            <a:endParaRPr lang="en-US" altLang="en-US">
              <a:solidFill>
                <a:schemeClr val="accent2"/>
              </a:solidFill>
            </a:endParaRPr>
          </a:p>
          <a:p>
            <a:r>
              <a:rPr lang="en-US" altLang="en-US">
                <a:solidFill>
                  <a:srgbClr val="C00000"/>
                </a:solidFill>
              </a:rPr>
              <a:t>So what happens when 2-207(1) and 2-207(2) are both ousted?</a:t>
            </a:r>
          </a:p>
          <a:p>
            <a:endParaRPr lang="en-US" altLang="en-US">
              <a:solidFill>
                <a:schemeClr val="accent2"/>
              </a:solidFill>
            </a:endParaRPr>
          </a:p>
        </p:txBody>
      </p:sp>
      <p:sp>
        <p:nvSpPr>
          <p:cNvPr id="109571" name="Slide Number Placeholder 3">
            <a:extLst>
              <a:ext uri="{FF2B5EF4-FFF2-40B4-BE49-F238E27FC236}">
                <a16:creationId xmlns:a16="http://schemas.microsoft.com/office/drawing/2014/main" id="{CCF036CE-EA15-48A7-B783-D7EB152A986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4235CC2-8DB1-9140-A7C1-160798E57231}" type="slidenum">
              <a:rPr lang="en-US" altLang="en-US" sz="1200" smtClean="0">
                <a:latin typeface="Verdana" panose="020B0604030504040204" pitchFamily="34" charset="0"/>
              </a:rPr>
              <a:pPr>
                <a:spcBef>
                  <a:spcPct val="0"/>
                </a:spcBef>
                <a:buFontTx/>
                <a:buNone/>
              </a:pPr>
              <a:t>35</a:t>
            </a:fld>
            <a:endParaRPr lang="en-US" altLang="en-US" sz="1200">
              <a:latin typeface="Verdana" panose="020B060403050404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a:extLst>
              <a:ext uri="{FF2B5EF4-FFF2-40B4-BE49-F238E27FC236}">
                <a16:creationId xmlns:a16="http://schemas.microsoft.com/office/drawing/2014/main" id="{A27E8682-8785-8D87-24E2-AE2C0C262BCD}"/>
              </a:ext>
            </a:extLst>
          </p:cNvPr>
          <p:cNvSpPr>
            <a:spLocks noGrp="1" noChangeArrowheads="1"/>
          </p:cNvSpPr>
          <p:nvPr>
            <p:ph type="title"/>
          </p:nvPr>
        </p:nvSpPr>
        <p:spPr>
          <a:xfrm>
            <a:off x="0" y="304800"/>
            <a:ext cx="9144000" cy="1143000"/>
          </a:xfrm>
        </p:spPr>
        <p:txBody>
          <a:bodyPr/>
          <a:lstStyle/>
          <a:p>
            <a:r>
              <a:rPr lang="en-US" altLang="en-US">
                <a:solidFill>
                  <a:schemeClr val="tx1"/>
                </a:solidFill>
              </a:rPr>
              <a:t>Ionics at 250</a:t>
            </a:r>
          </a:p>
        </p:txBody>
      </p:sp>
      <p:sp>
        <p:nvSpPr>
          <p:cNvPr id="110594" name="Content Placeholder 6">
            <a:extLst>
              <a:ext uri="{FF2B5EF4-FFF2-40B4-BE49-F238E27FC236}">
                <a16:creationId xmlns:a16="http://schemas.microsoft.com/office/drawing/2014/main" id="{D6CC4A8E-4384-B06F-0D8D-184D26452169}"/>
              </a:ext>
            </a:extLst>
          </p:cNvPr>
          <p:cNvSpPr>
            <a:spLocks noGrp="1" noChangeArrowheads="1"/>
          </p:cNvSpPr>
          <p:nvPr>
            <p:ph idx="1"/>
          </p:nvPr>
        </p:nvSpPr>
        <p:spPr/>
        <p:txBody>
          <a:bodyPr/>
          <a:lstStyle/>
          <a:p>
            <a:endParaRPr lang="en-US" altLang="en-US" dirty="0">
              <a:solidFill>
                <a:schemeClr val="accent2"/>
              </a:solidFill>
            </a:endParaRPr>
          </a:p>
          <a:p>
            <a:r>
              <a:rPr lang="en-US" altLang="en-US" dirty="0"/>
              <a:t>So what happens when 2-207(1) and 2-207(2) are both ousted?</a:t>
            </a:r>
          </a:p>
          <a:p>
            <a:r>
              <a:rPr lang="en-US" altLang="en-US" dirty="0">
                <a:solidFill>
                  <a:srgbClr val="C00000"/>
                </a:solidFill>
              </a:rPr>
              <a:t>Two possibilities in 2-207(3)</a:t>
            </a:r>
          </a:p>
          <a:p>
            <a:pPr lvl="1"/>
            <a:r>
              <a:rPr lang="en-US" altLang="en-US" dirty="0">
                <a:solidFill>
                  <a:srgbClr val="C00000"/>
                </a:solidFill>
              </a:rPr>
              <a:t>There is “conduct by both parties which recognizes the existence of a contract”</a:t>
            </a:r>
          </a:p>
          <a:p>
            <a:pPr lvl="1"/>
            <a:r>
              <a:rPr lang="en-US" altLang="en-US" dirty="0">
                <a:solidFill>
                  <a:srgbClr val="C00000"/>
                </a:solidFill>
              </a:rPr>
              <a:t>Or there isn’t</a:t>
            </a:r>
          </a:p>
        </p:txBody>
      </p:sp>
      <p:sp>
        <p:nvSpPr>
          <p:cNvPr id="110595" name="Slide Number Placeholder 3">
            <a:extLst>
              <a:ext uri="{FF2B5EF4-FFF2-40B4-BE49-F238E27FC236}">
                <a16:creationId xmlns:a16="http://schemas.microsoft.com/office/drawing/2014/main" id="{C30E5F0C-F470-CED8-5012-D0E31BB88A6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7D60A8E-584F-A84E-A993-5B0608502D50}" type="slidenum">
              <a:rPr lang="en-US" altLang="en-US" sz="1200" smtClean="0">
                <a:latin typeface="Verdana" panose="020B0604030504040204" pitchFamily="34" charset="0"/>
              </a:rPr>
              <a:pPr>
                <a:spcBef>
                  <a:spcPct val="0"/>
                </a:spcBef>
                <a:buFontTx/>
                <a:buNone/>
              </a:pPr>
              <a:t>36</a:t>
            </a:fld>
            <a:endParaRPr lang="en-US" altLang="en-US" sz="1200">
              <a:latin typeface="Verdana" panose="020B060403050404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a:extLst>
              <a:ext uri="{FF2B5EF4-FFF2-40B4-BE49-F238E27FC236}">
                <a16:creationId xmlns:a16="http://schemas.microsoft.com/office/drawing/2014/main" id="{24D4C5BE-7DEF-A558-8159-3E4576605551}"/>
              </a:ext>
            </a:extLst>
          </p:cNvPr>
          <p:cNvSpPr>
            <a:spLocks noGrp="1" noChangeArrowheads="1"/>
          </p:cNvSpPr>
          <p:nvPr>
            <p:ph type="title"/>
          </p:nvPr>
        </p:nvSpPr>
        <p:spPr/>
        <p:txBody>
          <a:bodyPr/>
          <a:lstStyle/>
          <a:p>
            <a:r>
              <a:rPr lang="en-US" altLang="en-US">
                <a:solidFill>
                  <a:schemeClr val="tx1"/>
                </a:solidFill>
              </a:rPr>
              <a:t>Ionics at 250</a:t>
            </a:r>
          </a:p>
        </p:txBody>
      </p:sp>
      <p:sp>
        <p:nvSpPr>
          <p:cNvPr id="111618" name="Content Placeholder 6">
            <a:extLst>
              <a:ext uri="{FF2B5EF4-FFF2-40B4-BE49-F238E27FC236}">
                <a16:creationId xmlns:a16="http://schemas.microsoft.com/office/drawing/2014/main" id="{BD065BCB-C03F-C0AD-0626-4A439A7AFC4F}"/>
              </a:ext>
            </a:extLst>
          </p:cNvPr>
          <p:cNvSpPr>
            <a:spLocks noGrp="1" noChangeArrowheads="1"/>
          </p:cNvSpPr>
          <p:nvPr>
            <p:ph idx="1"/>
          </p:nvPr>
        </p:nvSpPr>
        <p:spPr/>
        <p:txBody>
          <a:bodyPr/>
          <a:lstStyle/>
          <a:p>
            <a:endParaRPr lang="en-US" altLang="en-US" dirty="0">
              <a:solidFill>
                <a:schemeClr val="accent2"/>
              </a:solidFill>
            </a:endParaRPr>
          </a:p>
          <a:p>
            <a:r>
              <a:rPr lang="en-US" altLang="en-US" dirty="0"/>
              <a:t>So what happens when 2-207(1) and 2-207(2) are both ousted?</a:t>
            </a:r>
          </a:p>
          <a:p>
            <a:r>
              <a:rPr lang="en-US" altLang="en-US" dirty="0">
                <a:solidFill>
                  <a:srgbClr val="000000"/>
                </a:solidFill>
              </a:rPr>
              <a:t>Two possibilities:</a:t>
            </a:r>
          </a:p>
          <a:p>
            <a:pPr lvl="1"/>
            <a:r>
              <a:rPr lang="en-US" altLang="en-US" dirty="0">
                <a:solidFill>
                  <a:srgbClr val="C00000"/>
                </a:solidFill>
              </a:rPr>
              <a:t>If there is </a:t>
            </a:r>
            <a:r>
              <a:rPr lang="en-US" altLang="en-US" dirty="0">
                <a:solidFill>
                  <a:srgbClr val="000000"/>
                </a:solidFill>
              </a:rPr>
              <a:t>“conduct by both parties which recognizes the existence of a contract” in 2-207(3), </a:t>
            </a:r>
            <a:r>
              <a:rPr lang="en-US" altLang="en-US" dirty="0">
                <a:solidFill>
                  <a:srgbClr val="C00000"/>
                </a:solidFill>
              </a:rPr>
              <a:t>what happens then?</a:t>
            </a:r>
          </a:p>
        </p:txBody>
      </p:sp>
      <p:sp>
        <p:nvSpPr>
          <p:cNvPr id="111619" name="Slide Number Placeholder 3">
            <a:extLst>
              <a:ext uri="{FF2B5EF4-FFF2-40B4-BE49-F238E27FC236}">
                <a16:creationId xmlns:a16="http://schemas.microsoft.com/office/drawing/2014/main" id="{C7BEE274-5CC3-C876-6A1E-61EBF63598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8CEA4CF-C71F-C240-92A9-A12F85420E23}" type="slidenum">
              <a:rPr lang="en-US" altLang="en-US" sz="1200" smtClean="0">
                <a:latin typeface="Verdana" panose="020B0604030504040204" pitchFamily="34" charset="0"/>
              </a:rPr>
              <a:pPr>
                <a:spcBef>
                  <a:spcPct val="0"/>
                </a:spcBef>
                <a:buFontTx/>
                <a:buNone/>
              </a:pPr>
              <a:t>37</a:t>
            </a:fld>
            <a:endParaRPr lang="en-US" altLang="en-US" sz="1200">
              <a:latin typeface="Verdana" panose="020B060403050404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a:extLst>
              <a:ext uri="{FF2B5EF4-FFF2-40B4-BE49-F238E27FC236}">
                <a16:creationId xmlns:a16="http://schemas.microsoft.com/office/drawing/2014/main" id="{9AC89AB4-4221-CBD4-C90C-1D1E5AA64817}"/>
              </a:ext>
            </a:extLst>
          </p:cNvPr>
          <p:cNvSpPr>
            <a:spLocks noGrp="1" noChangeArrowheads="1"/>
          </p:cNvSpPr>
          <p:nvPr>
            <p:ph type="title"/>
          </p:nvPr>
        </p:nvSpPr>
        <p:spPr/>
        <p:txBody>
          <a:bodyPr/>
          <a:lstStyle/>
          <a:p>
            <a:r>
              <a:rPr lang="en-US" altLang="en-US">
                <a:solidFill>
                  <a:schemeClr val="tx1"/>
                </a:solidFill>
              </a:rPr>
              <a:t>Ionics at 250</a:t>
            </a:r>
          </a:p>
        </p:txBody>
      </p:sp>
      <p:sp>
        <p:nvSpPr>
          <p:cNvPr id="112642" name="Content Placeholder 6">
            <a:extLst>
              <a:ext uri="{FF2B5EF4-FFF2-40B4-BE49-F238E27FC236}">
                <a16:creationId xmlns:a16="http://schemas.microsoft.com/office/drawing/2014/main" id="{FD861B37-77AB-5A38-AEFB-EE7D2E3F9FE6}"/>
              </a:ext>
            </a:extLst>
          </p:cNvPr>
          <p:cNvSpPr>
            <a:spLocks noGrp="1" noChangeArrowheads="1"/>
          </p:cNvSpPr>
          <p:nvPr>
            <p:ph idx="1"/>
          </p:nvPr>
        </p:nvSpPr>
        <p:spPr/>
        <p:txBody>
          <a:bodyPr/>
          <a:lstStyle/>
          <a:p>
            <a:r>
              <a:rPr lang="en-US" altLang="en-US">
                <a:solidFill>
                  <a:srgbClr val="000000"/>
                </a:solidFill>
              </a:rPr>
              <a:t>If</a:t>
            </a:r>
            <a:r>
              <a:rPr lang="en-US" altLang="en-US" sz="2800"/>
              <a:t> there is “Conduct by both parties which recognizes the existence of a contract is sufficient to establish a contract for sale”</a:t>
            </a:r>
          </a:p>
          <a:p>
            <a:pPr lvl="1"/>
            <a:r>
              <a:rPr lang="en-US" altLang="en-US" sz="2400">
                <a:solidFill>
                  <a:srgbClr val="B90000"/>
                </a:solidFill>
              </a:rPr>
              <a:t>UCC 2-207(3) In such case the terms of the particular contract consist of those terms on which the writings of the parties agree, together with any supplementary terms incorporated under any other provisions of this Act.</a:t>
            </a:r>
          </a:p>
        </p:txBody>
      </p:sp>
      <p:sp>
        <p:nvSpPr>
          <p:cNvPr id="112643" name="Slide Number Placeholder 3">
            <a:extLst>
              <a:ext uri="{FF2B5EF4-FFF2-40B4-BE49-F238E27FC236}">
                <a16:creationId xmlns:a16="http://schemas.microsoft.com/office/drawing/2014/main" id="{0024B1D7-1AFE-E480-6D45-700BA2CE13C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F8FAE74-DF14-274A-A024-57047F70C20E}" type="slidenum">
              <a:rPr lang="en-US" altLang="en-US" sz="1200" smtClean="0">
                <a:latin typeface="Verdana" panose="020B0604030504040204" pitchFamily="34" charset="0"/>
              </a:rPr>
              <a:pPr>
                <a:spcBef>
                  <a:spcPct val="0"/>
                </a:spcBef>
                <a:buFontTx/>
                <a:buNone/>
              </a:pPr>
              <a:t>38</a:t>
            </a:fld>
            <a:endParaRPr lang="en-US" altLang="en-US" sz="1200">
              <a:latin typeface="Verdana" panose="020B060403050404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a:extLst>
              <a:ext uri="{FF2B5EF4-FFF2-40B4-BE49-F238E27FC236}">
                <a16:creationId xmlns:a16="http://schemas.microsoft.com/office/drawing/2014/main" id="{A907EE0A-78A6-3D8D-5A31-644C1AB56958}"/>
              </a:ext>
            </a:extLst>
          </p:cNvPr>
          <p:cNvSpPr>
            <a:spLocks noGrp="1" noChangeArrowheads="1"/>
          </p:cNvSpPr>
          <p:nvPr>
            <p:ph type="title"/>
          </p:nvPr>
        </p:nvSpPr>
        <p:spPr/>
        <p:txBody>
          <a:bodyPr/>
          <a:lstStyle/>
          <a:p>
            <a:r>
              <a:rPr lang="en-US" altLang="en-US">
                <a:solidFill>
                  <a:schemeClr val="tx1"/>
                </a:solidFill>
              </a:rPr>
              <a:t>Ionics at 250</a:t>
            </a:r>
          </a:p>
        </p:txBody>
      </p:sp>
      <p:sp>
        <p:nvSpPr>
          <p:cNvPr id="113666" name="Content Placeholder 6">
            <a:extLst>
              <a:ext uri="{FF2B5EF4-FFF2-40B4-BE49-F238E27FC236}">
                <a16:creationId xmlns:a16="http://schemas.microsoft.com/office/drawing/2014/main" id="{B55278C1-4F48-E254-41C6-763901E1E506}"/>
              </a:ext>
            </a:extLst>
          </p:cNvPr>
          <p:cNvSpPr>
            <a:spLocks noGrp="1" noChangeArrowheads="1"/>
          </p:cNvSpPr>
          <p:nvPr>
            <p:ph idx="1"/>
          </p:nvPr>
        </p:nvSpPr>
        <p:spPr/>
        <p:txBody>
          <a:bodyPr/>
          <a:lstStyle/>
          <a:p>
            <a:endParaRPr lang="en-US" altLang="en-US" dirty="0">
              <a:solidFill>
                <a:schemeClr val="accent2"/>
              </a:solidFill>
            </a:endParaRPr>
          </a:p>
          <a:p>
            <a:r>
              <a:rPr lang="en-US" altLang="en-US" sz="2400" dirty="0">
                <a:solidFill>
                  <a:srgbClr val="000000"/>
                </a:solidFill>
              </a:rPr>
              <a:t>In such case the terms of the particular contract consist of those terms on which the writings of the parties agree, together with any supplementary terms incorporated under any other provisions of this Act.</a:t>
            </a:r>
          </a:p>
          <a:p>
            <a:r>
              <a:rPr lang="en-US" altLang="en-US" sz="2400" dirty="0">
                <a:solidFill>
                  <a:srgbClr val="B90000"/>
                </a:solidFill>
              </a:rPr>
              <a:t>And what would this be? See Comment 6 at 280</a:t>
            </a:r>
          </a:p>
        </p:txBody>
      </p:sp>
      <p:sp>
        <p:nvSpPr>
          <p:cNvPr id="113667" name="Slide Number Placeholder 3">
            <a:extLst>
              <a:ext uri="{FF2B5EF4-FFF2-40B4-BE49-F238E27FC236}">
                <a16:creationId xmlns:a16="http://schemas.microsoft.com/office/drawing/2014/main" id="{F7A9BE36-6F43-E98D-BE68-975272B9D8C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E91BF78-02C5-D14B-8737-52DDFCAF4D43}" type="slidenum">
              <a:rPr lang="en-US" altLang="en-US" sz="1200" smtClean="0">
                <a:latin typeface="Verdana" panose="020B0604030504040204" pitchFamily="34" charset="0"/>
              </a:rPr>
              <a:pPr>
                <a:spcBef>
                  <a:spcPct val="0"/>
                </a:spcBef>
                <a:buFontTx/>
                <a:buNone/>
              </a:pPr>
              <a:t>39</a:t>
            </a:fld>
            <a:endParaRPr lang="en-US" altLang="en-US" sz="1200">
              <a:latin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6753F4A7-89FA-BEEF-1B67-04E5C89B4038}"/>
              </a:ext>
            </a:extLst>
          </p:cNvPr>
          <p:cNvSpPr>
            <a:spLocks noGrp="1" noChangeArrowheads="1"/>
          </p:cNvSpPr>
          <p:nvPr>
            <p:ph type="title"/>
          </p:nvPr>
        </p:nvSpPr>
        <p:spPr>
          <a:xfrm>
            <a:off x="574675" y="304800"/>
            <a:ext cx="8416925" cy="1143000"/>
          </a:xfrm>
        </p:spPr>
        <p:txBody>
          <a:bodyPr/>
          <a:lstStyle/>
          <a:p>
            <a:r>
              <a:rPr lang="en-US" altLang="en-US" sz="3600" dirty="0">
                <a:solidFill>
                  <a:srgbClr val="C00000"/>
                </a:solidFill>
              </a:rPr>
              <a:t>Counteroffers: </a:t>
            </a:r>
            <a:r>
              <a:rPr lang="en-US" altLang="en-US" sz="3600" dirty="0" err="1">
                <a:solidFill>
                  <a:srgbClr val="C00000"/>
                </a:solidFill>
              </a:rPr>
              <a:t>Dataserv</a:t>
            </a:r>
            <a:r>
              <a:rPr lang="en-US" altLang="en-US" sz="3600" dirty="0">
                <a:solidFill>
                  <a:srgbClr val="C00000"/>
                </a:solidFill>
              </a:rPr>
              <a:t> Equipment </a:t>
            </a:r>
            <a:r>
              <a:rPr lang="en-US" altLang="en-US" dirty="0">
                <a:solidFill>
                  <a:schemeClr val="tx1"/>
                </a:solidFill>
              </a:rPr>
              <a:t>at 271</a:t>
            </a:r>
          </a:p>
        </p:txBody>
      </p:sp>
      <p:sp>
        <p:nvSpPr>
          <p:cNvPr id="78850" name="Content Placeholder 2">
            <a:extLst>
              <a:ext uri="{FF2B5EF4-FFF2-40B4-BE49-F238E27FC236}">
                <a16:creationId xmlns:a16="http://schemas.microsoft.com/office/drawing/2014/main" id="{E09E1C6F-A8A0-2014-08EE-A6D91C6F186D}"/>
              </a:ext>
            </a:extLst>
          </p:cNvPr>
          <p:cNvSpPr>
            <a:spLocks noGrp="1" noChangeArrowheads="1"/>
          </p:cNvSpPr>
          <p:nvPr>
            <p:ph idx="1"/>
          </p:nvPr>
        </p:nvSpPr>
        <p:spPr/>
        <p:txBody>
          <a:bodyPr/>
          <a:lstStyle/>
          <a:p>
            <a:pPr marL="469900" lvl="1" indent="-469900">
              <a:buFont typeface="Wingdings" pitchFamily="2" charset="2"/>
              <a:buChar char="o"/>
            </a:pPr>
            <a:endParaRPr lang="en-US" altLang="en-US"/>
          </a:p>
          <a:p>
            <a:pPr marL="469900" lvl="1" indent="-469900">
              <a:buFont typeface="Wingdings" pitchFamily="2" charset="2"/>
              <a:buChar char="o"/>
            </a:pPr>
            <a:endParaRPr lang="en-US" altLang="en-US"/>
          </a:p>
          <a:p>
            <a:pPr marL="469900" lvl="1" indent="-469900">
              <a:buFont typeface="Wingdings" pitchFamily="2" charset="2"/>
              <a:buNone/>
            </a:pPr>
            <a:r>
              <a:rPr lang="en-US" altLang="en-US"/>
              <a:t>				Dataserv (seller)</a:t>
            </a:r>
          </a:p>
          <a:p>
            <a:pPr marL="469900" lvl="1" indent="-469900">
              <a:buFont typeface="Wingdings" pitchFamily="2" charset="2"/>
              <a:buNone/>
            </a:pPr>
            <a:r>
              <a:rPr lang="en-US" altLang="en-US"/>
              <a:t>				</a:t>
            </a:r>
          </a:p>
          <a:p>
            <a:pPr marL="469900" lvl="1" indent="-469900">
              <a:buFont typeface="Wingdings" pitchFamily="2" charset="2"/>
              <a:buNone/>
            </a:pPr>
            <a:r>
              <a:rPr lang="en-US" altLang="en-US"/>
              <a:t>							InDepth			</a:t>
            </a:r>
          </a:p>
          <a:p>
            <a:pPr marL="469900" lvl="1" indent="-469900">
              <a:buFont typeface="Wingdings" pitchFamily="2" charset="2"/>
              <a:buNone/>
            </a:pPr>
            <a:r>
              <a:rPr lang="en-US" altLang="en-US"/>
              <a:t>				Technology (buyer)</a:t>
            </a:r>
          </a:p>
          <a:p>
            <a:pPr marL="469900" lvl="1" indent="-469900">
              <a:buFont typeface="Wingdings" pitchFamily="2" charset="2"/>
              <a:buNone/>
            </a:pPr>
            <a:r>
              <a:rPr lang="en-US" altLang="en-US"/>
              <a:t>				</a:t>
            </a:r>
          </a:p>
        </p:txBody>
      </p:sp>
      <p:sp>
        <p:nvSpPr>
          <p:cNvPr id="78851" name="Slide Number Placeholder 3">
            <a:extLst>
              <a:ext uri="{FF2B5EF4-FFF2-40B4-BE49-F238E27FC236}">
                <a16:creationId xmlns:a16="http://schemas.microsoft.com/office/drawing/2014/main" id="{BD0C62F9-7F53-5BC2-7D89-0E3CBA76FD2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CC8665B-C786-904C-B7C4-1C0BFA86521B}" type="slidenum">
              <a:rPr lang="en-US" altLang="en-US" sz="1200" smtClean="0">
                <a:latin typeface="Verdana" panose="020B0604030504040204" pitchFamily="34" charset="0"/>
              </a:rPr>
              <a:pPr>
                <a:spcBef>
                  <a:spcPct val="0"/>
                </a:spcBef>
                <a:buFontTx/>
                <a:buNone/>
              </a:pPr>
              <a:t>4</a:t>
            </a:fld>
            <a:endParaRPr lang="en-US" altLang="en-US" sz="1200">
              <a:latin typeface="Verdana" panose="020B0604030504040204" pitchFamily="34" charset="0"/>
            </a:endParaRPr>
          </a:p>
        </p:txBody>
      </p:sp>
      <p:cxnSp>
        <p:nvCxnSpPr>
          <p:cNvPr id="6" name="Straight Arrow Connector 5">
            <a:extLst>
              <a:ext uri="{FF2B5EF4-FFF2-40B4-BE49-F238E27FC236}">
                <a16:creationId xmlns:a16="http://schemas.microsoft.com/office/drawing/2014/main" id="{B350FAD9-65EA-A83F-F9B6-21B92C48490B}"/>
              </a:ext>
            </a:extLst>
          </p:cNvPr>
          <p:cNvCxnSpPr>
            <a:cxnSpLocks noChangeShapeType="1"/>
          </p:cNvCxnSpPr>
          <p:nvPr/>
        </p:nvCxnSpPr>
        <p:spPr bwMode="auto">
          <a:xfrm rot="5400000">
            <a:off x="4192588" y="3808412"/>
            <a:ext cx="914400" cy="3175"/>
          </a:xfrm>
          <a:prstGeom prst="straightConnector1">
            <a:avLst/>
          </a:prstGeom>
          <a:noFill/>
          <a:ln w="38100">
            <a:solidFill>
              <a:schemeClr val="accent2"/>
            </a:solidFill>
            <a:round/>
            <a:headEnd/>
            <a:tailEnd type="arrow" w="med" len="med"/>
          </a:ln>
          <a:effectLst>
            <a:outerShdw blurRad="40000" dist="23000" dir="5400000" rotWithShape="0">
              <a:srgbClr val="808080">
                <a:alpha val="34998"/>
              </a:srgbClr>
            </a:outerShdw>
          </a:effectLst>
        </p:spPr>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a:extLst>
              <a:ext uri="{FF2B5EF4-FFF2-40B4-BE49-F238E27FC236}">
                <a16:creationId xmlns:a16="http://schemas.microsoft.com/office/drawing/2014/main" id="{CD5D51DE-D4EE-8739-1016-0F3B7C4F8ABE}"/>
              </a:ext>
            </a:extLst>
          </p:cNvPr>
          <p:cNvSpPr>
            <a:spLocks noGrp="1" noChangeArrowheads="1"/>
          </p:cNvSpPr>
          <p:nvPr>
            <p:ph type="title"/>
          </p:nvPr>
        </p:nvSpPr>
        <p:spPr/>
        <p:txBody>
          <a:bodyPr/>
          <a:lstStyle/>
          <a:p>
            <a:r>
              <a:rPr lang="en-US" altLang="en-US">
                <a:solidFill>
                  <a:schemeClr val="tx1"/>
                </a:solidFill>
              </a:rPr>
              <a:t>Ionics at 250</a:t>
            </a:r>
          </a:p>
        </p:txBody>
      </p:sp>
      <p:sp>
        <p:nvSpPr>
          <p:cNvPr id="114690" name="Content Placeholder 6">
            <a:extLst>
              <a:ext uri="{FF2B5EF4-FFF2-40B4-BE49-F238E27FC236}">
                <a16:creationId xmlns:a16="http://schemas.microsoft.com/office/drawing/2014/main" id="{DA2BE1D6-99EA-9203-947D-55B81B66D5A6}"/>
              </a:ext>
            </a:extLst>
          </p:cNvPr>
          <p:cNvSpPr>
            <a:spLocks noGrp="1" noChangeArrowheads="1"/>
          </p:cNvSpPr>
          <p:nvPr>
            <p:ph idx="1"/>
          </p:nvPr>
        </p:nvSpPr>
        <p:spPr/>
        <p:txBody>
          <a:bodyPr/>
          <a:lstStyle/>
          <a:p>
            <a:endParaRPr lang="en-US" altLang="en-US" dirty="0">
              <a:solidFill>
                <a:schemeClr val="accent2"/>
              </a:solidFill>
            </a:endParaRPr>
          </a:p>
          <a:p>
            <a:r>
              <a:rPr lang="en-US" altLang="en-US" sz="2400" dirty="0">
                <a:solidFill>
                  <a:srgbClr val="000000"/>
                </a:solidFill>
              </a:rPr>
              <a:t>In such case the terms of the particular contract consist of those terms on which the writings of the parties agree, together with any supplementary terms incorporated under any other provisions of this Act.</a:t>
            </a:r>
          </a:p>
          <a:p>
            <a:r>
              <a:rPr lang="en-US" altLang="en-US" sz="2400" dirty="0"/>
              <a:t>And what would this be? See Comment 6 at 280</a:t>
            </a:r>
          </a:p>
          <a:p>
            <a:r>
              <a:rPr lang="en-US" altLang="en-US" sz="2400" dirty="0">
                <a:solidFill>
                  <a:srgbClr val="C00000"/>
                </a:solidFill>
              </a:rPr>
              <a:t>UCC 2-314: Unless excluded or modified, a warranty that the goods shall be </a:t>
            </a:r>
            <a:r>
              <a:rPr lang="en-US" altLang="en-US" sz="2400" b="1" dirty="0">
                <a:solidFill>
                  <a:srgbClr val="C00000"/>
                </a:solidFill>
              </a:rPr>
              <a:t>merchantable</a:t>
            </a:r>
            <a:r>
              <a:rPr lang="en-US" altLang="en-US" sz="2400" dirty="0">
                <a:solidFill>
                  <a:srgbClr val="C00000"/>
                </a:solidFill>
              </a:rPr>
              <a:t> is implied in a contract for their sale if the seller is a merchant with respect to goods of that kind. </a:t>
            </a:r>
          </a:p>
        </p:txBody>
      </p:sp>
      <p:sp>
        <p:nvSpPr>
          <p:cNvPr id="114691" name="Slide Number Placeholder 3">
            <a:extLst>
              <a:ext uri="{FF2B5EF4-FFF2-40B4-BE49-F238E27FC236}">
                <a16:creationId xmlns:a16="http://schemas.microsoft.com/office/drawing/2014/main" id="{6A394509-342A-460E-FDF1-A79987CF5C5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831CD46-8444-E445-AE46-C15A339A6492}" type="slidenum">
              <a:rPr lang="en-US" altLang="en-US" sz="1200" smtClean="0">
                <a:latin typeface="Verdana" panose="020B0604030504040204" pitchFamily="34" charset="0"/>
              </a:rPr>
              <a:pPr>
                <a:spcBef>
                  <a:spcPct val="0"/>
                </a:spcBef>
                <a:buFontTx/>
                <a:buNone/>
              </a:pPr>
              <a:t>40</a:t>
            </a:fld>
            <a:endParaRPr lang="en-US" altLang="en-US" sz="1200">
              <a:latin typeface="Verdana" panose="020B060403050404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F7724-AE20-866B-2CC5-414FCDDCF730}"/>
              </a:ext>
            </a:extLst>
          </p:cNvPr>
          <p:cNvSpPr>
            <a:spLocks noGrp="1"/>
          </p:cNvSpPr>
          <p:nvPr>
            <p:ph type="title"/>
          </p:nvPr>
        </p:nvSpPr>
        <p:spPr/>
        <p:txBody>
          <a:bodyPr/>
          <a:lstStyle/>
          <a:p>
            <a:r>
              <a:rPr lang="en-US" dirty="0"/>
              <a:t>How to react to this</a:t>
            </a:r>
          </a:p>
        </p:txBody>
      </p:sp>
      <p:sp>
        <p:nvSpPr>
          <p:cNvPr id="3" name="Content Placeholder 2">
            <a:extLst>
              <a:ext uri="{FF2B5EF4-FFF2-40B4-BE49-F238E27FC236}">
                <a16:creationId xmlns:a16="http://schemas.microsoft.com/office/drawing/2014/main" id="{F604E6BC-631D-2976-08C0-7D6863643BFC}"/>
              </a:ext>
            </a:extLst>
          </p:cNvPr>
          <p:cNvSpPr>
            <a:spLocks noGrp="1"/>
          </p:cNvSpPr>
          <p:nvPr>
            <p:ph idx="1"/>
          </p:nvPr>
        </p:nvSpPr>
        <p:spPr/>
        <p:txBody>
          <a:bodyPr/>
          <a:lstStyle/>
          <a:p>
            <a:r>
              <a:rPr lang="en-US" dirty="0"/>
              <a:t>Suppose your client sends widgets under a box top license.</a:t>
            </a:r>
          </a:p>
          <a:p>
            <a:r>
              <a:rPr lang="en-US" dirty="0"/>
              <a:t>He wants an exclusion from the merchantability warranty</a:t>
            </a:r>
          </a:p>
          <a:p>
            <a:r>
              <a:rPr lang="en-US" dirty="0"/>
              <a:t>Is there any way to bargain out of 2-207(3)?</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71F8C802-13BA-F929-9BDA-CE4402CFEC0F}"/>
              </a:ext>
            </a:extLst>
          </p:cNvPr>
          <p:cNvSpPr>
            <a:spLocks noGrp="1"/>
          </p:cNvSpPr>
          <p:nvPr>
            <p:ph type="ftr" sz="quarter" idx="10"/>
          </p:nvPr>
        </p:nvSpPr>
        <p:spPr/>
        <p:txBody>
          <a:bodyPr/>
          <a:lstStyle/>
          <a:p>
            <a:pPr>
              <a:defRPr/>
            </a:pPr>
            <a:r>
              <a:rPr lang="en-US"/>
              <a:t> </a:t>
            </a:r>
          </a:p>
        </p:txBody>
      </p:sp>
      <p:sp>
        <p:nvSpPr>
          <p:cNvPr id="5" name="Slide Number Placeholder 4">
            <a:extLst>
              <a:ext uri="{FF2B5EF4-FFF2-40B4-BE49-F238E27FC236}">
                <a16:creationId xmlns:a16="http://schemas.microsoft.com/office/drawing/2014/main" id="{C90C7B93-5256-48DA-1CC0-21D271BC7101}"/>
              </a:ext>
            </a:extLst>
          </p:cNvPr>
          <p:cNvSpPr>
            <a:spLocks noGrp="1"/>
          </p:cNvSpPr>
          <p:nvPr>
            <p:ph type="sldNum" sz="quarter" idx="11"/>
          </p:nvPr>
        </p:nvSpPr>
        <p:spPr/>
        <p:txBody>
          <a:bodyPr/>
          <a:lstStyle/>
          <a:p>
            <a:pPr>
              <a:defRPr/>
            </a:pPr>
            <a:fld id="{81F09D82-AA96-3C44-AFCA-DE3E59547192}" type="slidenum">
              <a:rPr lang="en-US" altLang="en-US" smtClean="0"/>
              <a:pPr>
                <a:defRPr/>
              </a:pPr>
              <a:t>41</a:t>
            </a:fld>
            <a:endParaRPr lang="en-US" altLang="en-US"/>
          </a:p>
        </p:txBody>
      </p:sp>
    </p:spTree>
    <p:extLst>
      <p:ext uri="{BB962C8B-B14F-4D97-AF65-F5344CB8AC3E}">
        <p14:creationId xmlns:p14="http://schemas.microsoft.com/office/powerpoint/2010/main" val="3135567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a:extLst>
              <a:ext uri="{FF2B5EF4-FFF2-40B4-BE49-F238E27FC236}">
                <a16:creationId xmlns:a16="http://schemas.microsoft.com/office/drawing/2014/main" id="{C4000B33-3CA8-010B-0C5C-DA7A0FDEE4D4}"/>
              </a:ext>
            </a:extLst>
          </p:cNvPr>
          <p:cNvSpPr>
            <a:spLocks noGrp="1" noChangeArrowheads="1"/>
          </p:cNvSpPr>
          <p:nvPr>
            <p:ph type="title"/>
          </p:nvPr>
        </p:nvSpPr>
        <p:spPr>
          <a:xfrm>
            <a:off x="282575" y="304800"/>
            <a:ext cx="8569325" cy="1219200"/>
          </a:xfrm>
        </p:spPr>
        <p:txBody>
          <a:bodyPr/>
          <a:lstStyle/>
          <a:p>
            <a:r>
              <a:rPr lang="en-US" altLang="en-US" sz="4000" dirty="0">
                <a:solidFill>
                  <a:srgbClr val="C00000"/>
                </a:solidFill>
              </a:rPr>
              <a:t>Step-Saver at 287</a:t>
            </a:r>
            <a:endParaRPr lang="en-US" altLang="en-US" dirty="0">
              <a:solidFill>
                <a:srgbClr val="C00000"/>
              </a:solidFill>
            </a:endParaRPr>
          </a:p>
        </p:txBody>
      </p:sp>
      <p:sp>
        <p:nvSpPr>
          <p:cNvPr id="116738" name="Content Placeholder 2">
            <a:extLst>
              <a:ext uri="{FF2B5EF4-FFF2-40B4-BE49-F238E27FC236}">
                <a16:creationId xmlns:a16="http://schemas.microsoft.com/office/drawing/2014/main" id="{DA4DE266-7E63-74B5-E560-011B4F75A97E}"/>
              </a:ext>
            </a:extLst>
          </p:cNvPr>
          <p:cNvSpPr>
            <a:spLocks noGrp="1" noChangeArrowheads="1"/>
          </p:cNvSpPr>
          <p:nvPr>
            <p:ph idx="1"/>
          </p:nvPr>
        </p:nvSpPr>
        <p:spPr>
          <a:xfrm>
            <a:off x="566738" y="1600200"/>
            <a:ext cx="8001000" cy="4267200"/>
          </a:xfrm>
        </p:spPr>
        <p:txBody>
          <a:bodyPr/>
          <a:lstStyle/>
          <a:p>
            <a:pPr marL="469900" lvl="1" indent="-469900">
              <a:buFont typeface="Wingdings" pitchFamily="2" charset="2"/>
              <a:buNone/>
            </a:pPr>
            <a:endParaRPr lang="en-US" altLang="en-US"/>
          </a:p>
          <a:p>
            <a:pPr marL="469900" lvl="1" indent="-469900">
              <a:buFont typeface="Wingdings" pitchFamily="2" charset="2"/>
              <a:buNone/>
            </a:pPr>
            <a:r>
              <a:rPr lang="en-US" altLang="en-US"/>
              <a:t>				Wyse/TSL</a:t>
            </a:r>
          </a:p>
          <a:p>
            <a:pPr marL="469900" lvl="1" indent="-469900">
              <a:buFont typeface="Wingdings" pitchFamily="2" charset="2"/>
              <a:buNone/>
            </a:pPr>
            <a:endParaRPr lang="en-US" altLang="en-US"/>
          </a:p>
          <a:p>
            <a:pPr marL="469900" lvl="1" indent="-469900">
              <a:buFont typeface="Wingdings" pitchFamily="2" charset="2"/>
              <a:buNone/>
            </a:pPr>
            <a:r>
              <a:rPr lang="en-US" altLang="en-US"/>
              <a:t>					Mainframe hardware</a:t>
            </a:r>
          </a:p>
          <a:p>
            <a:pPr marL="469900" lvl="1" indent="-469900">
              <a:buFont typeface="Wingdings" pitchFamily="2" charset="2"/>
              <a:buNone/>
            </a:pPr>
            <a:r>
              <a:rPr lang="en-US" altLang="en-US"/>
              <a:t>					plus MS software</a:t>
            </a:r>
          </a:p>
          <a:p>
            <a:pPr marL="469900" lvl="1" indent="-469900">
              <a:buFont typeface="Wingdings" pitchFamily="2" charset="2"/>
              <a:buNone/>
            </a:pPr>
            <a:r>
              <a:rPr lang="en-US" altLang="en-US"/>
              <a:t>				</a:t>
            </a:r>
          </a:p>
          <a:p>
            <a:pPr marL="469900" lvl="1" indent="-469900">
              <a:buFont typeface="Wingdings" pitchFamily="2" charset="2"/>
              <a:buNone/>
            </a:pPr>
            <a:r>
              <a:rPr lang="en-US" altLang="en-US"/>
              <a:t>				Step-Saver (retailer)</a:t>
            </a:r>
          </a:p>
        </p:txBody>
      </p:sp>
      <p:sp>
        <p:nvSpPr>
          <p:cNvPr id="116739" name="Slide Number Placeholder 3">
            <a:extLst>
              <a:ext uri="{FF2B5EF4-FFF2-40B4-BE49-F238E27FC236}">
                <a16:creationId xmlns:a16="http://schemas.microsoft.com/office/drawing/2014/main" id="{1BEA0F92-E4F4-F15C-4AC8-099852C1EEC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0961D22-3DFE-9B4C-9CBA-662A25DBA067}" type="slidenum">
              <a:rPr lang="en-US" altLang="en-US" sz="1200" smtClean="0">
                <a:latin typeface="Verdana" panose="020B0604030504040204" pitchFamily="34" charset="0"/>
              </a:rPr>
              <a:pPr>
                <a:spcBef>
                  <a:spcPct val="0"/>
                </a:spcBef>
                <a:buFontTx/>
                <a:buNone/>
              </a:pPr>
              <a:t>42</a:t>
            </a:fld>
            <a:endParaRPr lang="en-US" altLang="en-US" sz="1200">
              <a:latin typeface="Verdana" panose="020B0604030504040204" pitchFamily="34" charset="0"/>
            </a:endParaRPr>
          </a:p>
        </p:txBody>
      </p:sp>
      <p:cxnSp>
        <p:nvCxnSpPr>
          <p:cNvPr id="6" name="Straight Arrow Connector 5">
            <a:extLst>
              <a:ext uri="{FF2B5EF4-FFF2-40B4-BE49-F238E27FC236}">
                <a16:creationId xmlns:a16="http://schemas.microsoft.com/office/drawing/2014/main" id="{F31A41B5-AC48-1579-C02D-B22D6ADB2942}"/>
              </a:ext>
            </a:extLst>
          </p:cNvPr>
          <p:cNvCxnSpPr>
            <a:cxnSpLocks noChangeShapeType="1"/>
          </p:cNvCxnSpPr>
          <p:nvPr/>
        </p:nvCxnSpPr>
        <p:spPr bwMode="auto">
          <a:xfrm rot="5400000">
            <a:off x="3734594" y="5561806"/>
            <a:ext cx="762000" cy="1588"/>
          </a:xfrm>
          <a:prstGeom prst="straightConnector1">
            <a:avLst/>
          </a:prstGeom>
          <a:noFill/>
          <a:ln w="38100">
            <a:solidFill>
              <a:schemeClr val="accent2"/>
            </a:solidFill>
            <a:round/>
            <a:headEnd/>
            <a:tailEnd type="arrow" w="med" len="med"/>
          </a:ln>
          <a:effectLst>
            <a:outerShdw blurRad="63500" dist="23000" dir="5400000" rotWithShape="0">
              <a:srgbClr val="000000">
                <a:alpha val="34998"/>
              </a:srgbClr>
            </a:outerShdw>
          </a:effectLst>
        </p:spPr>
      </p:cxnSp>
      <p:cxnSp>
        <p:nvCxnSpPr>
          <p:cNvPr id="7" name="Straight Arrow Connector 6">
            <a:extLst>
              <a:ext uri="{FF2B5EF4-FFF2-40B4-BE49-F238E27FC236}">
                <a16:creationId xmlns:a16="http://schemas.microsoft.com/office/drawing/2014/main" id="{453DBB75-3321-4537-5DFC-675A18CC1499}"/>
              </a:ext>
            </a:extLst>
          </p:cNvPr>
          <p:cNvCxnSpPr>
            <a:cxnSpLocks noChangeShapeType="1"/>
          </p:cNvCxnSpPr>
          <p:nvPr/>
        </p:nvCxnSpPr>
        <p:spPr bwMode="auto">
          <a:xfrm rot="5400000">
            <a:off x="3315494" y="3542506"/>
            <a:ext cx="1447800" cy="1588"/>
          </a:xfrm>
          <a:prstGeom prst="straightConnector1">
            <a:avLst/>
          </a:prstGeom>
          <a:noFill/>
          <a:ln w="38100">
            <a:solidFill>
              <a:schemeClr val="accent2"/>
            </a:solidFill>
            <a:round/>
            <a:headEnd/>
            <a:tailEnd type="arrow" w="med" len="med"/>
          </a:ln>
          <a:effectLst>
            <a:outerShdw blurRad="63500" dist="23000" dir="5400000" rotWithShape="0">
              <a:srgbClr val="000000">
                <a:alpha val="34998"/>
              </a:srgbClr>
            </a:outerShdw>
          </a:effectLst>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a:extLst>
              <a:ext uri="{FF2B5EF4-FFF2-40B4-BE49-F238E27FC236}">
                <a16:creationId xmlns:a16="http://schemas.microsoft.com/office/drawing/2014/main" id="{2A651D3E-BDCA-8C16-E0A5-9A81EFB4FDA7}"/>
              </a:ext>
            </a:extLst>
          </p:cNvPr>
          <p:cNvSpPr>
            <a:spLocks noGrp="1" noChangeArrowheads="1"/>
          </p:cNvSpPr>
          <p:nvPr>
            <p:ph type="title"/>
          </p:nvPr>
        </p:nvSpPr>
        <p:spPr>
          <a:xfrm>
            <a:off x="282575" y="304800"/>
            <a:ext cx="8569325" cy="1219200"/>
          </a:xfrm>
        </p:spPr>
        <p:txBody>
          <a:bodyPr/>
          <a:lstStyle/>
          <a:p>
            <a:r>
              <a:rPr lang="en-US" altLang="en-US" sz="4000" dirty="0">
                <a:solidFill>
                  <a:schemeClr val="tx1"/>
                </a:solidFill>
              </a:rPr>
              <a:t>Step-Saver</a:t>
            </a:r>
            <a:endParaRPr lang="en-US" altLang="en-US" dirty="0">
              <a:solidFill>
                <a:schemeClr val="tx1"/>
              </a:solidFill>
            </a:endParaRPr>
          </a:p>
        </p:txBody>
      </p:sp>
      <p:sp>
        <p:nvSpPr>
          <p:cNvPr id="117762" name="Content Placeholder 2">
            <a:extLst>
              <a:ext uri="{FF2B5EF4-FFF2-40B4-BE49-F238E27FC236}">
                <a16:creationId xmlns:a16="http://schemas.microsoft.com/office/drawing/2014/main" id="{40DC54F2-FC69-4AB2-63F5-A63BDF2FC29C}"/>
              </a:ext>
            </a:extLst>
          </p:cNvPr>
          <p:cNvSpPr>
            <a:spLocks noGrp="1" noChangeArrowheads="1"/>
          </p:cNvSpPr>
          <p:nvPr>
            <p:ph idx="1"/>
          </p:nvPr>
        </p:nvSpPr>
        <p:spPr>
          <a:xfrm>
            <a:off x="566738" y="1600200"/>
            <a:ext cx="8001000" cy="4267200"/>
          </a:xfrm>
        </p:spPr>
        <p:txBody>
          <a:bodyPr/>
          <a:lstStyle/>
          <a:p>
            <a:pPr marL="469900" lvl="1" indent="-469900">
              <a:buFont typeface="Wingdings" pitchFamily="2" charset="2"/>
              <a:buNone/>
            </a:pPr>
            <a:endParaRPr lang="en-US" altLang="en-US"/>
          </a:p>
          <a:p>
            <a:pPr marL="469900" lvl="1" indent="-469900">
              <a:buFont typeface="Wingdings" pitchFamily="2" charset="2"/>
              <a:buNone/>
            </a:pPr>
            <a:r>
              <a:rPr lang="en-US" altLang="en-US"/>
              <a:t>				Wyse/TSL</a:t>
            </a:r>
          </a:p>
          <a:p>
            <a:pPr marL="469900" lvl="1" indent="-469900">
              <a:buFont typeface="Wingdings" pitchFamily="2" charset="2"/>
              <a:buNone/>
            </a:pPr>
            <a:endParaRPr lang="en-US" altLang="en-US"/>
          </a:p>
          <a:p>
            <a:pPr marL="469900" lvl="1" indent="-469900">
              <a:buFont typeface="Wingdings" pitchFamily="2" charset="2"/>
              <a:buNone/>
            </a:pPr>
            <a:r>
              <a:rPr lang="en-US" altLang="en-US"/>
              <a:t>					</a:t>
            </a:r>
            <a:r>
              <a:rPr lang="en-US" altLang="en-US">
                <a:solidFill>
                  <a:srgbClr val="B90000"/>
                </a:solidFill>
              </a:rPr>
              <a:t>Box top license disclaims 				warranties</a:t>
            </a:r>
          </a:p>
          <a:p>
            <a:pPr marL="469900" lvl="1" indent="-469900">
              <a:buFont typeface="Wingdings" pitchFamily="2" charset="2"/>
              <a:buNone/>
            </a:pPr>
            <a:r>
              <a:rPr lang="en-US" altLang="en-US"/>
              <a:t>				</a:t>
            </a:r>
          </a:p>
          <a:p>
            <a:pPr marL="469900" lvl="1" indent="-469900">
              <a:buFont typeface="Wingdings" pitchFamily="2" charset="2"/>
              <a:buNone/>
            </a:pPr>
            <a:r>
              <a:rPr lang="en-US" altLang="en-US"/>
              <a:t>				Step-Saver (retailer)</a:t>
            </a:r>
          </a:p>
        </p:txBody>
      </p:sp>
      <p:sp>
        <p:nvSpPr>
          <p:cNvPr id="117763" name="Slide Number Placeholder 3">
            <a:extLst>
              <a:ext uri="{FF2B5EF4-FFF2-40B4-BE49-F238E27FC236}">
                <a16:creationId xmlns:a16="http://schemas.microsoft.com/office/drawing/2014/main" id="{6B2FC6EA-5C3F-470D-A28D-6C2AFEAC921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ACD2F9F-E4C2-8B42-800D-E3FD9A46A2CB}" type="slidenum">
              <a:rPr lang="en-US" altLang="en-US" sz="1200" smtClean="0">
                <a:latin typeface="Verdana" panose="020B0604030504040204" pitchFamily="34" charset="0"/>
              </a:rPr>
              <a:pPr>
                <a:spcBef>
                  <a:spcPct val="0"/>
                </a:spcBef>
                <a:buFontTx/>
                <a:buNone/>
              </a:pPr>
              <a:t>43</a:t>
            </a:fld>
            <a:endParaRPr lang="en-US" altLang="en-US" sz="1200">
              <a:latin typeface="Verdana" panose="020B0604030504040204" pitchFamily="34" charset="0"/>
            </a:endParaRPr>
          </a:p>
        </p:txBody>
      </p:sp>
      <p:cxnSp>
        <p:nvCxnSpPr>
          <p:cNvPr id="6" name="Straight Arrow Connector 5">
            <a:extLst>
              <a:ext uri="{FF2B5EF4-FFF2-40B4-BE49-F238E27FC236}">
                <a16:creationId xmlns:a16="http://schemas.microsoft.com/office/drawing/2014/main" id="{EDC89A00-3637-B372-0372-1B2A322E2C31}"/>
              </a:ext>
            </a:extLst>
          </p:cNvPr>
          <p:cNvCxnSpPr>
            <a:cxnSpLocks noChangeShapeType="1"/>
          </p:cNvCxnSpPr>
          <p:nvPr/>
        </p:nvCxnSpPr>
        <p:spPr bwMode="auto">
          <a:xfrm rot="5400000">
            <a:off x="3734594" y="5561806"/>
            <a:ext cx="762000" cy="1588"/>
          </a:xfrm>
          <a:prstGeom prst="straightConnector1">
            <a:avLst/>
          </a:prstGeom>
          <a:noFill/>
          <a:ln w="38100">
            <a:solidFill>
              <a:schemeClr val="accent2"/>
            </a:solidFill>
            <a:round/>
            <a:headEnd/>
            <a:tailEnd type="arrow" w="med" len="med"/>
          </a:ln>
          <a:effectLst>
            <a:outerShdw blurRad="63500" dist="23000" dir="5400000" rotWithShape="0">
              <a:srgbClr val="000000">
                <a:alpha val="34998"/>
              </a:srgbClr>
            </a:outerShdw>
          </a:effectLst>
        </p:spPr>
      </p:cxnSp>
      <p:cxnSp>
        <p:nvCxnSpPr>
          <p:cNvPr id="7" name="Straight Arrow Connector 6">
            <a:extLst>
              <a:ext uri="{FF2B5EF4-FFF2-40B4-BE49-F238E27FC236}">
                <a16:creationId xmlns:a16="http://schemas.microsoft.com/office/drawing/2014/main" id="{E144A473-C092-CCCB-4BBF-1CD204DE59E9}"/>
              </a:ext>
            </a:extLst>
          </p:cNvPr>
          <p:cNvCxnSpPr>
            <a:cxnSpLocks noChangeShapeType="1"/>
          </p:cNvCxnSpPr>
          <p:nvPr/>
        </p:nvCxnSpPr>
        <p:spPr bwMode="auto">
          <a:xfrm rot="5400000">
            <a:off x="3315494" y="3542506"/>
            <a:ext cx="1447800" cy="1588"/>
          </a:xfrm>
          <a:prstGeom prst="straightConnector1">
            <a:avLst/>
          </a:prstGeom>
          <a:noFill/>
          <a:ln w="38100">
            <a:solidFill>
              <a:schemeClr val="accent2"/>
            </a:solidFill>
            <a:round/>
            <a:headEnd/>
            <a:tailEnd type="arrow" w="med" len="med"/>
          </a:ln>
          <a:effectLst>
            <a:outerShdw blurRad="63500" dist="23000" dir="5400000" rotWithShape="0">
              <a:srgbClr val="000000">
                <a:alpha val="34998"/>
              </a:srgbClr>
            </a:outerShdw>
          </a:effectLst>
        </p:spPr>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a:extLst>
              <a:ext uri="{FF2B5EF4-FFF2-40B4-BE49-F238E27FC236}">
                <a16:creationId xmlns:a16="http://schemas.microsoft.com/office/drawing/2014/main" id="{D75DDE73-2233-6B72-D745-0DA72BE67E47}"/>
              </a:ext>
            </a:extLst>
          </p:cNvPr>
          <p:cNvSpPr>
            <a:spLocks noGrp="1" noChangeArrowheads="1"/>
          </p:cNvSpPr>
          <p:nvPr>
            <p:ph type="title"/>
          </p:nvPr>
        </p:nvSpPr>
        <p:spPr>
          <a:xfrm>
            <a:off x="228600" y="304800"/>
            <a:ext cx="8569325" cy="1219200"/>
          </a:xfrm>
        </p:spPr>
        <p:txBody>
          <a:bodyPr/>
          <a:lstStyle/>
          <a:p>
            <a:r>
              <a:rPr lang="en-US" altLang="en-US" dirty="0">
                <a:solidFill>
                  <a:schemeClr val="tx1"/>
                </a:solidFill>
              </a:rPr>
              <a:t>Step-Saver</a:t>
            </a:r>
          </a:p>
        </p:txBody>
      </p:sp>
      <p:sp>
        <p:nvSpPr>
          <p:cNvPr id="118786" name="Content Placeholder 2">
            <a:extLst>
              <a:ext uri="{FF2B5EF4-FFF2-40B4-BE49-F238E27FC236}">
                <a16:creationId xmlns:a16="http://schemas.microsoft.com/office/drawing/2014/main" id="{2963BFFF-3593-5BCB-563C-70ACC71FA0B2}"/>
              </a:ext>
            </a:extLst>
          </p:cNvPr>
          <p:cNvSpPr>
            <a:spLocks noGrp="1" noChangeArrowheads="1"/>
          </p:cNvSpPr>
          <p:nvPr>
            <p:ph idx="1"/>
          </p:nvPr>
        </p:nvSpPr>
        <p:spPr>
          <a:xfrm>
            <a:off x="566738" y="1676400"/>
            <a:ext cx="8001000" cy="4267200"/>
          </a:xfrm>
        </p:spPr>
        <p:txBody>
          <a:bodyPr/>
          <a:lstStyle/>
          <a:p>
            <a:pPr marL="469900" lvl="1" indent="-469900">
              <a:buFont typeface="Wingdings" pitchFamily="2" charset="2"/>
              <a:buChar char="o"/>
            </a:pPr>
            <a:endParaRPr lang="en-US" altLang="en-US" sz="3600"/>
          </a:p>
          <a:p>
            <a:pPr marL="469900" lvl="1" indent="-469900">
              <a:buFont typeface="Wingdings" pitchFamily="2" charset="2"/>
              <a:buChar char="o"/>
            </a:pPr>
            <a:r>
              <a:rPr lang="en-US" altLang="en-US" sz="3600">
                <a:solidFill>
                  <a:srgbClr val="B90000"/>
                </a:solidFill>
              </a:rPr>
              <a:t>Was this a battle of the forms?</a:t>
            </a:r>
          </a:p>
          <a:p>
            <a:pPr marL="469900" lvl="1" indent="-469900">
              <a:buFont typeface="Wingdings" pitchFamily="2" charset="2"/>
              <a:buNone/>
            </a:pPr>
            <a:r>
              <a:rPr lang="en-US" altLang="en-US"/>
              <a:t>				</a:t>
            </a:r>
          </a:p>
        </p:txBody>
      </p:sp>
      <p:sp>
        <p:nvSpPr>
          <p:cNvPr id="118787" name="Slide Number Placeholder 3">
            <a:extLst>
              <a:ext uri="{FF2B5EF4-FFF2-40B4-BE49-F238E27FC236}">
                <a16:creationId xmlns:a16="http://schemas.microsoft.com/office/drawing/2014/main" id="{401DC3E3-F17F-C1C6-7D0E-3FEB817CC10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A22623E-60BE-DF43-A9BC-4EC464D39F99}" type="slidenum">
              <a:rPr lang="en-US" altLang="en-US" sz="1200" smtClean="0">
                <a:latin typeface="Verdana" panose="020B0604030504040204" pitchFamily="34" charset="0"/>
              </a:rPr>
              <a:pPr>
                <a:spcBef>
                  <a:spcPct val="0"/>
                </a:spcBef>
                <a:buFontTx/>
                <a:buNone/>
              </a:pPr>
              <a:t>44</a:t>
            </a:fld>
            <a:endParaRPr lang="en-US" altLang="en-US" sz="1200">
              <a:latin typeface="Verdana" panose="020B060403050404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1">
            <a:extLst>
              <a:ext uri="{FF2B5EF4-FFF2-40B4-BE49-F238E27FC236}">
                <a16:creationId xmlns:a16="http://schemas.microsoft.com/office/drawing/2014/main" id="{C60C858D-E351-7D75-D15A-986182D7955D}"/>
              </a:ext>
            </a:extLst>
          </p:cNvPr>
          <p:cNvSpPr>
            <a:spLocks noGrp="1" noChangeArrowheads="1"/>
          </p:cNvSpPr>
          <p:nvPr>
            <p:ph type="title"/>
          </p:nvPr>
        </p:nvSpPr>
        <p:spPr>
          <a:xfrm>
            <a:off x="228600" y="304800"/>
            <a:ext cx="8569325" cy="1219200"/>
          </a:xfrm>
        </p:spPr>
        <p:txBody>
          <a:bodyPr/>
          <a:lstStyle/>
          <a:p>
            <a:r>
              <a:rPr lang="en-US" altLang="en-US" dirty="0">
                <a:solidFill>
                  <a:schemeClr val="tx1"/>
                </a:solidFill>
              </a:rPr>
              <a:t>Step-Saver</a:t>
            </a:r>
          </a:p>
        </p:txBody>
      </p:sp>
      <p:sp>
        <p:nvSpPr>
          <p:cNvPr id="119810" name="Content Placeholder 2">
            <a:extLst>
              <a:ext uri="{FF2B5EF4-FFF2-40B4-BE49-F238E27FC236}">
                <a16:creationId xmlns:a16="http://schemas.microsoft.com/office/drawing/2014/main" id="{328196C1-2950-799C-9CDB-F99805F25C38}"/>
              </a:ext>
            </a:extLst>
          </p:cNvPr>
          <p:cNvSpPr>
            <a:spLocks noGrp="1" noChangeArrowheads="1"/>
          </p:cNvSpPr>
          <p:nvPr>
            <p:ph idx="1"/>
          </p:nvPr>
        </p:nvSpPr>
        <p:spPr>
          <a:xfrm>
            <a:off x="566738" y="1676400"/>
            <a:ext cx="8001000" cy="4267200"/>
          </a:xfrm>
        </p:spPr>
        <p:txBody>
          <a:bodyPr/>
          <a:lstStyle/>
          <a:p>
            <a:pPr marL="469900" lvl="1" indent="-469900">
              <a:buFont typeface="Wingdings" pitchFamily="2" charset="2"/>
              <a:buChar char="o"/>
            </a:pPr>
            <a:endParaRPr lang="en-US" altLang="en-US" sz="3600"/>
          </a:p>
          <a:p>
            <a:pPr marL="469900" lvl="1" indent="-469900">
              <a:buFont typeface="Wingdings" pitchFamily="2" charset="2"/>
              <a:buChar char="o"/>
            </a:pPr>
            <a:r>
              <a:rPr lang="en-US" altLang="en-US" sz="3600">
                <a:solidFill>
                  <a:srgbClr val="000000"/>
                </a:solidFill>
              </a:rPr>
              <a:t>Was this a battle of the forms?</a:t>
            </a:r>
          </a:p>
          <a:p>
            <a:pPr marL="866775" lvl="2" indent="-469900"/>
            <a:r>
              <a:rPr lang="en-US" altLang="en-US" sz="3300">
                <a:solidFill>
                  <a:srgbClr val="B90000"/>
                </a:solidFill>
              </a:rPr>
              <a:t>Purchase order [price, shipping, payment terms] from Step-Saver followed by box-top contact from manufacturer</a:t>
            </a:r>
          </a:p>
          <a:p>
            <a:pPr marL="469900" lvl="1" indent="-469900">
              <a:buFont typeface="Wingdings" pitchFamily="2" charset="2"/>
              <a:buNone/>
            </a:pPr>
            <a:r>
              <a:rPr lang="en-US" altLang="en-US"/>
              <a:t>				</a:t>
            </a:r>
          </a:p>
        </p:txBody>
      </p:sp>
      <p:sp>
        <p:nvSpPr>
          <p:cNvPr id="119811" name="Slide Number Placeholder 3">
            <a:extLst>
              <a:ext uri="{FF2B5EF4-FFF2-40B4-BE49-F238E27FC236}">
                <a16:creationId xmlns:a16="http://schemas.microsoft.com/office/drawing/2014/main" id="{DAE4FF68-ADA8-EA44-7748-463251558FE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CCCBC19-0D29-C44D-9297-29FDD45CC030}" type="slidenum">
              <a:rPr lang="en-US" altLang="en-US" sz="1200" smtClean="0">
                <a:latin typeface="Verdana" panose="020B0604030504040204" pitchFamily="34" charset="0"/>
              </a:rPr>
              <a:pPr>
                <a:spcBef>
                  <a:spcPct val="0"/>
                </a:spcBef>
                <a:buFontTx/>
                <a:buNone/>
              </a:pPr>
              <a:t>45</a:t>
            </a:fld>
            <a:endParaRPr lang="en-US" altLang="en-US" sz="1200">
              <a:latin typeface="Verdana" panose="020B060403050404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a:extLst>
              <a:ext uri="{FF2B5EF4-FFF2-40B4-BE49-F238E27FC236}">
                <a16:creationId xmlns:a16="http://schemas.microsoft.com/office/drawing/2014/main" id="{96040F89-D28A-4BF2-7286-BFD19521A866}"/>
              </a:ext>
            </a:extLst>
          </p:cNvPr>
          <p:cNvSpPr>
            <a:spLocks noGrp="1" noChangeArrowheads="1"/>
          </p:cNvSpPr>
          <p:nvPr>
            <p:ph type="title"/>
          </p:nvPr>
        </p:nvSpPr>
        <p:spPr>
          <a:xfrm>
            <a:off x="287338" y="369888"/>
            <a:ext cx="8569325" cy="1219200"/>
          </a:xfrm>
        </p:spPr>
        <p:txBody>
          <a:bodyPr/>
          <a:lstStyle/>
          <a:p>
            <a:r>
              <a:rPr lang="en-US" altLang="en-US" dirty="0">
                <a:solidFill>
                  <a:schemeClr val="tx1"/>
                </a:solidFill>
              </a:rPr>
              <a:t>Step-Saver</a:t>
            </a:r>
            <a:endParaRPr lang="en-US" altLang="en-US" dirty="0">
              <a:solidFill>
                <a:srgbClr val="000000"/>
              </a:solidFill>
            </a:endParaRPr>
          </a:p>
        </p:txBody>
      </p:sp>
      <p:sp>
        <p:nvSpPr>
          <p:cNvPr id="122882" name="Content Placeholder 2">
            <a:extLst>
              <a:ext uri="{FF2B5EF4-FFF2-40B4-BE49-F238E27FC236}">
                <a16:creationId xmlns:a16="http://schemas.microsoft.com/office/drawing/2014/main" id="{721DF333-D38E-66F3-2DDA-03A04FEE3C50}"/>
              </a:ext>
            </a:extLst>
          </p:cNvPr>
          <p:cNvSpPr>
            <a:spLocks noGrp="1" noChangeArrowheads="1"/>
          </p:cNvSpPr>
          <p:nvPr>
            <p:ph idx="1"/>
          </p:nvPr>
        </p:nvSpPr>
        <p:spPr/>
        <p:txBody>
          <a:bodyPr/>
          <a:lstStyle/>
          <a:p>
            <a:pPr marL="469900" lvl="1" indent="-469900">
              <a:buFont typeface="Wingdings" pitchFamily="2" charset="2"/>
              <a:buChar char="o"/>
            </a:pPr>
            <a:endParaRPr lang="en-US" altLang="en-US"/>
          </a:p>
          <a:p>
            <a:pPr marL="469900" lvl="1" indent="-469900">
              <a:buFont typeface="Wingdings" pitchFamily="2" charset="2"/>
              <a:buChar char="o"/>
            </a:pPr>
            <a:r>
              <a:rPr lang="en-US" altLang="en-US" sz="3600">
                <a:solidFill>
                  <a:srgbClr val="B90000"/>
                </a:solidFill>
              </a:rPr>
              <a:t>How did the Circuit Court interpret 2-207(1)?</a:t>
            </a:r>
            <a:endParaRPr lang="en-US" altLang="en-US"/>
          </a:p>
          <a:p>
            <a:pPr marL="469900" lvl="1" indent="-469900">
              <a:buFont typeface="Wingdings" pitchFamily="2" charset="2"/>
              <a:buNone/>
            </a:pPr>
            <a:r>
              <a:rPr lang="en-US" altLang="en-US"/>
              <a:t>				</a:t>
            </a:r>
          </a:p>
        </p:txBody>
      </p:sp>
      <p:sp>
        <p:nvSpPr>
          <p:cNvPr id="122883" name="Slide Number Placeholder 3">
            <a:extLst>
              <a:ext uri="{FF2B5EF4-FFF2-40B4-BE49-F238E27FC236}">
                <a16:creationId xmlns:a16="http://schemas.microsoft.com/office/drawing/2014/main" id="{FB16D32C-F43F-94F7-2801-01C66D140B0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CDEE6AE-5536-8046-8016-9A471A12CF5A}" type="slidenum">
              <a:rPr lang="en-US" altLang="en-US" sz="1200" smtClean="0">
                <a:latin typeface="Verdana" panose="020B0604030504040204" pitchFamily="34" charset="0"/>
              </a:rPr>
              <a:pPr>
                <a:spcBef>
                  <a:spcPct val="0"/>
                </a:spcBef>
                <a:buFontTx/>
                <a:buNone/>
              </a:pPr>
              <a:t>46</a:t>
            </a:fld>
            <a:endParaRPr lang="en-US" altLang="en-US" sz="1200">
              <a:latin typeface="Verdana" panose="020B060403050404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a:extLst>
              <a:ext uri="{FF2B5EF4-FFF2-40B4-BE49-F238E27FC236}">
                <a16:creationId xmlns:a16="http://schemas.microsoft.com/office/drawing/2014/main" id="{3A5EC4E7-2717-8678-501E-E0076CB1023A}"/>
              </a:ext>
            </a:extLst>
          </p:cNvPr>
          <p:cNvSpPr>
            <a:spLocks noGrp="1" noChangeArrowheads="1"/>
          </p:cNvSpPr>
          <p:nvPr>
            <p:ph type="title"/>
          </p:nvPr>
        </p:nvSpPr>
        <p:spPr>
          <a:xfrm>
            <a:off x="287338" y="304800"/>
            <a:ext cx="8569325" cy="1219200"/>
          </a:xfrm>
        </p:spPr>
        <p:txBody>
          <a:bodyPr/>
          <a:lstStyle/>
          <a:p>
            <a:r>
              <a:rPr lang="en-US" altLang="en-US" sz="3600" dirty="0">
                <a:solidFill>
                  <a:schemeClr val="tx1"/>
                </a:solidFill>
              </a:rPr>
              <a:t>Step-Saver</a:t>
            </a:r>
          </a:p>
        </p:txBody>
      </p:sp>
      <p:sp>
        <p:nvSpPr>
          <p:cNvPr id="123906" name="Content Placeholder 2">
            <a:extLst>
              <a:ext uri="{FF2B5EF4-FFF2-40B4-BE49-F238E27FC236}">
                <a16:creationId xmlns:a16="http://schemas.microsoft.com/office/drawing/2014/main" id="{00668B1C-890A-87A4-3A06-F8B63FE71453}"/>
              </a:ext>
            </a:extLst>
          </p:cNvPr>
          <p:cNvSpPr>
            <a:spLocks noGrp="1" noChangeArrowheads="1"/>
          </p:cNvSpPr>
          <p:nvPr>
            <p:ph idx="1"/>
          </p:nvPr>
        </p:nvSpPr>
        <p:spPr>
          <a:xfrm>
            <a:off x="533400" y="1447800"/>
            <a:ext cx="8001000" cy="4267200"/>
          </a:xfrm>
        </p:spPr>
        <p:txBody>
          <a:bodyPr/>
          <a:lstStyle/>
          <a:p>
            <a:pPr marL="0" lvl="1" indent="0">
              <a:buFont typeface="Wingdings" pitchFamily="2" charset="2"/>
              <a:buNone/>
            </a:pPr>
            <a:endParaRPr lang="en-US" altLang="en-US" dirty="0"/>
          </a:p>
          <a:p>
            <a:pPr marL="0" lvl="1" indent="0">
              <a:buFont typeface="Wingdings" pitchFamily="2" charset="2"/>
              <a:buChar char="o"/>
            </a:pPr>
            <a:r>
              <a:rPr lang="en-US" altLang="en-US" dirty="0">
                <a:solidFill>
                  <a:schemeClr val="tx2"/>
                </a:solidFill>
              </a:rPr>
              <a:t> UCC §</a:t>
            </a:r>
            <a:r>
              <a:rPr lang="en-US" altLang="en-US" b="1" dirty="0">
                <a:solidFill>
                  <a:schemeClr val="tx2"/>
                </a:solidFill>
              </a:rPr>
              <a:t> </a:t>
            </a:r>
            <a:r>
              <a:rPr lang="en-US" altLang="en-US" dirty="0">
                <a:solidFill>
                  <a:schemeClr val="tx2"/>
                </a:solidFill>
              </a:rPr>
              <a:t>2-207(1) A definite and seasonable expression of acceptance or a written confirmation which is sent within a reasonable time operates as an acceptance even though it states terms additional to or different from those offered or agreed upon</a:t>
            </a:r>
            <a:r>
              <a:rPr lang="en-US" altLang="en-US" dirty="0"/>
              <a:t>, </a:t>
            </a:r>
            <a:r>
              <a:rPr lang="en-US" altLang="en-US" dirty="0">
                <a:solidFill>
                  <a:srgbClr val="C00000"/>
                </a:solidFill>
              </a:rPr>
              <a:t>unless acceptance is expressly made conditional on assent to the additional or different terms</a:t>
            </a:r>
            <a:r>
              <a:rPr lang="en-US" altLang="en-US" dirty="0">
                <a:solidFill>
                  <a:schemeClr val="tx2"/>
                </a:solidFill>
              </a:rPr>
              <a:t>.</a:t>
            </a:r>
          </a:p>
          <a:p>
            <a:pPr marL="400050" lvl="2" indent="0">
              <a:buFont typeface="Wingdings" pitchFamily="2" charset="2"/>
              <a:buChar char="o"/>
            </a:pPr>
            <a:r>
              <a:rPr lang="en-US" altLang="en-US" dirty="0">
                <a:solidFill>
                  <a:schemeClr val="tx2"/>
                </a:solidFill>
              </a:rPr>
              <a:t> Was that the case here?</a:t>
            </a:r>
          </a:p>
        </p:txBody>
      </p:sp>
      <p:sp>
        <p:nvSpPr>
          <p:cNvPr id="123907" name="Slide Number Placeholder 3">
            <a:extLst>
              <a:ext uri="{FF2B5EF4-FFF2-40B4-BE49-F238E27FC236}">
                <a16:creationId xmlns:a16="http://schemas.microsoft.com/office/drawing/2014/main" id="{70FCBA1F-6BCB-DBED-4337-21E69DD31D7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77DBB05-A4E4-2648-A8EC-FFAA4886FDA4}" type="slidenum">
              <a:rPr lang="en-US" altLang="en-US" sz="1200" smtClean="0">
                <a:latin typeface="Verdana" panose="020B0604030504040204" pitchFamily="34" charset="0"/>
              </a:rPr>
              <a:pPr>
                <a:spcBef>
                  <a:spcPct val="0"/>
                </a:spcBef>
                <a:buFontTx/>
                <a:buNone/>
              </a:pPr>
              <a:t>47</a:t>
            </a:fld>
            <a:endParaRPr lang="en-US" altLang="en-US" sz="1200">
              <a:latin typeface="Verdana" panose="020B060403050404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a:extLst>
              <a:ext uri="{FF2B5EF4-FFF2-40B4-BE49-F238E27FC236}">
                <a16:creationId xmlns:a16="http://schemas.microsoft.com/office/drawing/2014/main" id="{63D94786-5FDF-BEC0-6081-BCB37A642983}"/>
              </a:ext>
            </a:extLst>
          </p:cNvPr>
          <p:cNvSpPr>
            <a:spLocks noGrp="1" noChangeArrowheads="1"/>
          </p:cNvSpPr>
          <p:nvPr>
            <p:ph type="title"/>
          </p:nvPr>
        </p:nvSpPr>
        <p:spPr>
          <a:xfrm>
            <a:off x="287338" y="244475"/>
            <a:ext cx="8569325" cy="1219200"/>
          </a:xfrm>
        </p:spPr>
        <p:txBody>
          <a:bodyPr/>
          <a:lstStyle/>
          <a:p>
            <a:r>
              <a:rPr lang="en-US" altLang="en-US" dirty="0">
                <a:solidFill>
                  <a:schemeClr val="tx1"/>
                </a:solidFill>
              </a:rPr>
              <a:t>Step-Saver</a:t>
            </a:r>
          </a:p>
        </p:txBody>
      </p:sp>
      <p:sp>
        <p:nvSpPr>
          <p:cNvPr id="124930" name="Content Placeholder 2">
            <a:extLst>
              <a:ext uri="{FF2B5EF4-FFF2-40B4-BE49-F238E27FC236}">
                <a16:creationId xmlns:a16="http://schemas.microsoft.com/office/drawing/2014/main" id="{C3F7F920-CAEC-F1B8-A9AC-5714221EC5C2}"/>
              </a:ext>
            </a:extLst>
          </p:cNvPr>
          <p:cNvSpPr>
            <a:spLocks noGrp="1" noChangeArrowheads="1"/>
          </p:cNvSpPr>
          <p:nvPr>
            <p:ph idx="1"/>
          </p:nvPr>
        </p:nvSpPr>
        <p:spPr/>
        <p:txBody>
          <a:bodyPr/>
          <a:lstStyle/>
          <a:p>
            <a:pPr marL="469900" lvl="1" indent="-469900">
              <a:buFont typeface="Wingdings" pitchFamily="2" charset="2"/>
              <a:buChar char="o"/>
            </a:pPr>
            <a:endParaRPr lang="en-US" altLang="en-US"/>
          </a:p>
          <a:p>
            <a:pPr marL="469900" lvl="1" indent="-469900">
              <a:buFont typeface="Wingdings" pitchFamily="2" charset="2"/>
              <a:buChar char="o"/>
            </a:pPr>
            <a:r>
              <a:rPr lang="en-US" altLang="en-US"/>
              <a:t>2-207(1)’s proviso contemplates that offeree must insist on its terms</a:t>
            </a:r>
          </a:p>
          <a:p>
            <a:pPr marL="469900" lvl="1" indent="-469900">
              <a:buFont typeface="Wingdings" pitchFamily="2" charset="2"/>
              <a:buChar char="o"/>
            </a:pPr>
            <a:r>
              <a:rPr lang="en-US" altLang="en-US"/>
              <a:t>And TSL/Wyse did not demonstrate an unwillingness to proceed unless the additional terms are included</a:t>
            </a:r>
          </a:p>
          <a:p>
            <a:pPr marL="469900" lvl="1" indent="-469900">
              <a:buFont typeface="Wingdings" pitchFamily="2" charset="2"/>
              <a:buNone/>
            </a:pPr>
            <a:endParaRPr lang="en-US" altLang="en-US"/>
          </a:p>
          <a:p>
            <a:pPr marL="469900" lvl="1" indent="-469900">
              <a:buFont typeface="Wingdings" pitchFamily="2" charset="2"/>
              <a:buNone/>
            </a:pPr>
            <a:r>
              <a:rPr lang="en-US" altLang="en-US"/>
              <a:t>				</a:t>
            </a:r>
          </a:p>
        </p:txBody>
      </p:sp>
      <p:sp>
        <p:nvSpPr>
          <p:cNvPr id="124931" name="Slide Number Placeholder 3">
            <a:extLst>
              <a:ext uri="{FF2B5EF4-FFF2-40B4-BE49-F238E27FC236}">
                <a16:creationId xmlns:a16="http://schemas.microsoft.com/office/drawing/2014/main" id="{8DFDDF02-ACEF-7050-86A4-22A214825E0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A25790F-EB75-D947-B395-03981C4A5535}" type="slidenum">
              <a:rPr lang="en-US" altLang="en-US" sz="1200" smtClean="0">
                <a:latin typeface="Verdana" panose="020B0604030504040204" pitchFamily="34" charset="0"/>
              </a:rPr>
              <a:pPr>
                <a:spcBef>
                  <a:spcPct val="0"/>
                </a:spcBef>
                <a:buFontTx/>
                <a:buNone/>
              </a:pPr>
              <a:t>48</a:t>
            </a:fld>
            <a:endParaRPr lang="en-US" altLang="en-US" sz="1200">
              <a:latin typeface="Verdana" panose="020B060403050404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B33F5575-A7AA-09E0-541D-A4097E752392}"/>
              </a:ext>
            </a:extLst>
          </p:cNvPr>
          <p:cNvSpPr>
            <a:spLocks noGrp="1" noChangeArrowheads="1"/>
          </p:cNvSpPr>
          <p:nvPr>
            <p:ph type="title"/>
          </p:nvPr>
        </p:nvSpPr>
        <p:spPr>
          <a:xfrm>
            <a:off x="287338" y="244475"/>
            <a:ext cx="8569325" cy="1219200"/>
          </a:xfrm>
        </p:spPr>
        <p:txBody>
          <a:bodyPr/>
          <a:lstStyle/>
          <a:p>
            <a:r>
              <a:rPr lang="en-US" altLang="en-US" dirty="0">
                <a:solidFill>
                  <a:schemeClr val="tx1"/>
                </a:solidFill>
              </a:rPr>
              <a:t>Step-Saver</a:t>
            </a:r>
          </a:p>
        </p:txBody>
      </p:sp>
      <p:sp>
        <p:nvSpPr>
          <p:cNvPr id="125954" name="Content Placeholder 2">
            <a:extLst>
              <a:ext uri="{FF2B5EF4-FFF2-40B4-BE49-F238E27FC236}">
                <a16:creationId xmlns:a16="http://schemas.microsoft.com/office/drawing/2014/main" id="{30E9248A-2645-622F-B575-33D84392C38A}"/>
              </a:ext>
            </a:extLst>
          </p:cNvPr>
          <p:cNvSpPr>
            <a:spLocks noGrp="1" noChangeArrowheads="1"/>
          </p:cNvSpPr>
          <p:nvPr>
            <p:ph idx="1"/>
          </p:nvPr>
        </p:nvSpPr>
        <p:spPr/>
        <p:txBody>
          <a:bodyPr/>
          <a:lstStyle/>
          <a:p>
            <a:pPr marL="469900" lvl="1" indent="-469900">
              <a:buFont typeface="Wingdings" pitchFamily="2" charset="2"/>
              <a:buChar char="o"/>
            </a:pPr>
            <a:endParaRPr lang="en-US" altLang="en-US" dirty="0"/>
          </a:p>
          <a:p>
            <a:pPr marL="469900" lvl="1" indent="-469900">
              <a:buFont typeface="Wingdings" pitchFamily="2" charset="2"/>
              <a:buChar char="o"/>
            </a:pPr>
            <a:r>
              <a:rPr lang="en-US" altLang="en-US" sz="3600" dirty="0">
                <a:solidFill>
                  <a:srgbClr val="B90000"/>
                </a:solidFill>
              </a:rPr>
              <a:t>Am I missing something here?</a:t>
            </a:r>
          </a:p>
          <a:p>
            <a:pPr marL="866775" lvl="2" indent="-469900"/>
            <a:r>
              <a:rPr lang="en-US" altLang="ja-JP" sz="2800" dirty="0"/>
              <a:t>Clause 5: </a:t>
            </a:r>
            <a:r>
              <a:rPr lang="ja-JP" altLang="en-US" sz="2800"/>
              <a:t>“</a:t>
            </a:r>
            <a:r>
              <a:rPr lang="en-US" altLang="ja-JP" sz="2800" dirty="0"/>
              <a:t>Opening this package indicates your acceptance of these terms and conditions. If you do not agree with them, you should promptly return the package unopened</a:t>
            </a:r>
            <a:r>
              <a:rPr lang="ja-JP" altLang="en-US" sz="2800"/>
              <a:t>”</a:t>
            </a:r>
            <a:r>
              <a:rPr lang="en-US" altLang="ja-JP" sz="2800" dirty="0"/>
              <a:t>?</a:t>
            </a:r>
          </a:p>
          <a:p>
            <a:pPr marL="469900" lvl="1" indent="-469900">
              <a:buFont typeface="Wingdings" pitchFamily="2" charset="2"/>
              <a:buNone/>
            </a:pPr>
            <a:endParaRPr lang="en-US" altLang="en-US" dirty="0"/>
          </a:p>
          <a:p>
            <a:pPr marL="469900" lvl="1" indent="-469900">
              <a:buFont typeface="Wingdings" pitchFamily="2" charset="2"/>
              <a:buNone/>
            </a:pPr>
            <a:r>
              <a:rPr lang="en-US" altLang="en-US" dirty="0"/>
              <a:t>				</a:t>
            </a:r>
          </a:p>
        </p:txBody>
      </p:sp>
      <p:sp>
        <p:nvSpPr>
          <p:cNvPr id="125955" name="Slide Number Placeholder 3">
            <a:extLst>
              <a:ext uri="{FF2B5EF4-FFF2-40B4-BE49-F238E27FC236}">
                <a16:creationId xmlns:a16="http://schemas.microsoft.com/office/drawing/2014/main" id="{B3145C96-8BCF-DADC-D586-90BB677FF44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CF43B37-5282-C047-B880-4348DCC8AEF0}" type="slidenum">
              <a:rPr lang="en-US" altLang="en-US" sz="1200" smtClean="0">
                <a:latin typeface="Verdana" panose="020B0604030504040204" pitchFamily="34" charset="0"/>
              </a:rPr>
              <a:pPr>
                <a:spcBef>
                  <a:spcPct val="0"/>
                </a:spcBef>
                <a:buFontTx/>
                <a:buNone/>
              </a:pPr>
              <a:t>49</a:t>
            </a:fld>
            <a:endParaRPr lang="en-US" altLang="en-US" sz="1200">
              <a:latin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1160CAA2-74DA-4221-FB46-7677EBD26E5F}"/>
              </a:ext>
            </a:extLst>
          </p:cNvPr>
          <p:cNvSpPr>
            <a:spLocks noGrp="1" noChangeArrowheads="1"/>
          </p:cNvSpPr>
          <p:nvPr>
            <p:ph type="title"/>
          </p:nvPr>
        </p:nvSpPr>
        <p:spPr/>
        <p:txBody>
          <a:bodyPr/>
          <a:lstStyle/>
          <a:p>
            <a:r>
              <a:rPr lang="en-US" altLang="en-US">
                <a:solidFill>
                  <a:schemeClr val="tx1"/>
                </a:solidFill>
              </a:rPr>
              <a:t>Counteroffer as Rejection: </a:t>
            </a:r>
            <a:r>
              <a:rPr lang="en-US" altLang="en-US"/>
              <a:t>Dataserv Equipment</a:t>
            </a:r>
          </a:p>
        </p:txBody>
      </p:sp>
      <p:sp>
        <p:nvSpPr>
          <p:cNvPr id="79874" name="Content Placeholder 2">
            <a:extLst>
              <a:ext uri="{FF2B5EF4-FFF2-40B4-BE49-F238E27FC236}">
                <a16:creationId xmlns:a16="http://schemas.microsoft.com/office/drawing/2014/main" id="{92885FB0-EA0B-DC6E-E050-221AFF131687}"/>
              </a:ext>
            </a:extLst>
          </p:cNvPr>
          <p:cNvSpPr>
            <a:spLocks noGrp="1" noChangeArrowheads="1"/>
          </p:cNvSpPr>
          <p:nvPr>
            <p:ph idx="1"/>
          </p:nvPr>
        </p:nvSpPr>
        <p:spPr/>
        <p:txBody>
          <a:bodyPr/>
          <a:lstStyle/>
          <a:p>
            <a:pPr marL="0" lvl="1" indent="0">
              <a:buFont typeface="Wingdings" pitchFamily="2" charset="2"/>
              <a:buNone/>
            </a:pPr>
            <a:endParaRPr lang="en-US" altLang="en-US" sz="3200">
              <a:solidFill>
                <a:schemeClr val="accent2"/>
              </a:solidFill>
            </a:endParaRPr>
          </a:p>
          <a:p>
            <a:pPr marL="0" lvl="1" indent="0">
              <a:buFont typeface="Wingdings" pitchFamily="2" charset="2"/>
              <a:buChar char="o"/>
            </a:pPr>
            <a:r>
              <a:rPr lang="en-US" altLang="en-US" sz="3200">
                <a:solidFill>
                  <a:schemeClr val="accent2"/>
                </a:solidFill>
              </a:rPr>
              <a:t> </a:t>
            </a:r>
            <a:r>
              <a:rPr lang="en-US" altLang="en-US" sz="3200">
                <a:solidFill>
                  <a:srgbClr val="C00000"/>
                </a:solidFill>
              </a:rPr>
              <a:t>If Dataserv didn’t accept the counteroffer, could it go back and accept it later?</a:t>
            </a:r>
            <a:endParaRPr lang="en-US" altLang="en-US">
              <a:solidFill>
                <a:srgbClr val="C00000"/>
              </a:solidFill>
            </a:endParaRPr>
          </a:p>
          <a:p>
            <a:pPr>
              <a:buFont typeface="Wingdings" pitchFamily="2" charset="2"/>
              <a:buNone/>
            </a:pPr>
            <a:endParaRPr lang="en-US" altLang="en-US"/>
          </a:p>
        </p:txBody>
      </p:sp>
      <p:sp>
        <p:nvSpPr>
          <p:cNvPr id="79875" name="Slide Number Placeholder 3">
            <a:extLst>
              <a:ext uri="{FF2B5EF4-FFF2-40B4-BE49-F238E27FC236}">
                <a16:creationId xmlns:a16="http://schemas.microsoft.com/office/drawing/2014/main" id="{6B67D4DC-9D61-AC94-FC35-B56AD2006A8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20CB7B8-3F99-E844-8B8D-EE40103737C0}" type="slidenum">
              <a:rPr lang="en-US" altLang="en-US" sz="1200" smtClean="0">
                <a:latin typeface="Verdana" panose="020B0604030504040204" pitchFamily="34" charset="0"/>
              </a:rPr>
              <a:pPr>
                <a:spcBef>
                  <a:spcPct val="0"/>
                </a:spcBef>
                <a:buFontTx/>
                <a:buNone/>
              </a:pPr>
              <a:t>5</a:t>
            </a:fld>
            <a:endParaRPr lang="en-US" altLang="en-US" sz="1200">
              <a:latin typeface="Verdana" panose="020B060403050404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a:extLst>
              <a:ext uri="{FF2B5EF4-FFF2-40B4-BE49-F238E27FC236}">
                <a16:creationId xmlns:a16="http://schemas.microsoft.com/office/drawing/2014/main" id="{E078A16F-FC59-788C-6E6A-3B276DF86A88}"/>
              </a:ext>
            </a:extLst>
          </p:cNvPr>
          <p:cNvSpPr>
            <a:spLocks noGrp="1" noChangeArrowheads="1"/>
          </p:cNvSpPr>
          <p:nvPr>
            <p:ph type="title"/>
          </p:nvPr>
        </p:nvSpPr>
        <p:spPr>
          <a:xfrm>
            <a:off x="287338" y="244475"/>
            <a:ext cx="8569325" cy="1219200"/>
          </a:xfrm>
        </p:spPr>
        <p:txBody>
          <a:bodyPr/>
          <a:lstStyle/>
          <a:p>
            <a:r>
              <a:rPr lang="en-US" altLang="en-US" dirty="0">
                <a:solidFill>
                  <a:schemeClr val="tx1"/>
                </a:solidFill>
              </a:rPr>
              <a:t>Step-Saver</a:t>
            </a:r>
          </a:p>
        </p:txBody>
      </p:sp>
      <p:sp>
        <p:nvSpPr>
          <p:cNvPr id="126978" name="Content Placeholder 2">
            <a:extLst>
              <a:ext uri="{FF2B5EF4-FFF2-40B4-BE49-F238E27FC236}">
                <a16:creationId xmlns:a16="http://schemas.microsoft.com/office/drawing/2014/main" id="{C5215377-3E5A-5BFB-3DC8-909B4645201E}"/>
              </a:ext>
            </a:extLst>
          </p:cNvPr>
          <p:cNvSpPr>
            <a:spLocks noGrp="1" noChangeArrowheads="1"/>
          </p:cNvSpPr>
          <p:nvPr>
            <p:ph idx="1"/>
          </p:nvPr>
        </p:nvSpPr>
        <p:spPr/>
        <p:txBody>
          <a:bodyPr/>
          <a:lstStyle/>
          <a:p>
            <a:pPr marL="469900" lvl="1" indent="-469900">
              <a:buFont typeface="Wingdings" pitchFamily="2" charset="2"/>
              <a:buChar char="o"/>
            </a:pPr>
            <a:endParaRPr lang="en-US" altLang="en-US"/>
          </a:p>
          <a:p>
            <a:pPr marL="469900" lvl="1" indent="-469900">
              <a:buFont typeface="Wingdings" pitchFamily="2" charset="2"/>
              <a:buChar char="o"/>
            </a:pPr>
            <a:r>
              <a:rPr lang="en-US" altLang="en-US" sz="3600">
                <a:solidFill>
                  <a:srgbClr val="000000"/>
                </a:solidFill>
              </a:rPr>
              <a:t>Is that what Step-Saver did?</a:t>
            </a:r>
            <a:endParaRPr lang="en-US" altLang="ja-JP" sz="3600">
              <a:solidFill>
                <a:srgbClr val="000000"/>
              </a:solidFill>
            </a:endParaRPr>
          </a:p>
          <a:p>
            <a:pPr marL="1255713" lvl="3" indent="-469900"/>
            <a:r>
              <a:rPr lang="en-US" altLang="en-US" sz="2800"/>
              <a:t>Offeree did not demonstrate an unwillingness to proceed unless the additional terms are included</a:t>
            </a:r>
          </a:p>
          <a:p>
            <a:pPr marL="1255713" lvl="3" indent="-469900"/>
            <a:r>
              <a:rPr lang="en-US" altLang="en-US" sz="2800">
                <a:solidFill>
                  <a:srgbClr val="C00000"/>
                </a:solidFill>
              </a:rPr>
              <a:t>So 2-207(1) is ousted.</a:t>
            </a:r>
          </a:p>
          <a:p>
            <a:pPr marL="1255713" lvl="3" indent="-469900"/>
            <a:r>
              <a:rPr lang="en-US" altLang="en-US" sz="2800">
                <a:solidFill>
                  <a:srgbClr val="C00000"/>
                </a:solidFill>
              </a:rPr>
              <a:t>But then 2-207(2) is also ousted because of the material differences between the parties</a:t>
            </a:r>
          </a:p>
          <a:p>
            <a:pPr marL="469900" lvl="1" indent="-469900">
              <a:buFont typeface="Wingdings" pitchFamily="2" charset="2"/>
              <a:buNone/>
            </a:pPr>
            <a:endParaRPr lang="en-US" altLang="en-US"/>
          </a:p>
          <a:p>
            <a:pPr marL="469900" lvl="1" indent="-469900">
              <a:buFont typeface="Wingdings" pitchFamily="2" charset="2"/>
              <a:buNone/>
            </a:pPr>
            <a:r>
              <a:rPr lang="en-US" altLang="en-US"/>
              <a:t>				</a:t>
            </a:r>
          </a:p>
        </p:txBody>
      </p:sp>
      <p:sp>
        <p:nvSpPr>
          <p:cNvPr id="126979" name="Slide Number Placeholder 3">
            <a:extLst>
              <a:ext uri="{FF2B5EF4-FFF2-40B4-BE49-F238E27FC236}">
                <a16:creationId xmlns:a16="http://schemas.microsoft.com/office/drawing/2014/main" id="{3482BEEA-4164-BC19-0463-A399E92403B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877480E-CAB9-5F43-93FC-1BED21BDD018}" type="slidenum">
              <a:rPr lang="en-US" altLang="en-US" sz="1200" smtClean="0">
                <a:latin typeface="Verdana" panose="020B0604030504040204" pitchFamily="34" charset="0"/>
              </a:rPr>
              <a:pPr>
                <a:spcBef>
                  <a:spcPct val="0"/>
                </a:spcBef>
                <a:buFontTx/>
                <a:buNone/>
              </a:pPr>
              <a:t>50</a:t>
            </a:fld>
            <a:endParaRPr lang="en-US" altLang="en-US" sz="1200">
              <a:latin typeface="Verdana" panose="020B060403050404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a:extLst>
              <a:ext uri="{FF2B5EF4-FFF2-40B4-BE49-F238E27FC236}">
                <a16:creationId xmlns:a16="http://schemas.microsoft.com/office/drawing/2014/main" id="{08BDC2B9-91D7-FB8F-6E27-2D20FBDBE0A2}"/>
              </a:ext>
            </a:extLst>
          </p:cNvPr>
          <p:cNvSpPr>
            <a:spLocks noGrp="1" noChangeArrowheads="1"/>
          </p:cNvSpPr>
          <p:nvPr>
            <p:ph type="title"/>
          </p:nvPr>
        </p:nvSpPr>
        <p:spPr>
          <a:xfrm>
            <a:off x="287338" y="381000"/>
            <a:ext cx="8569325" cy="1219200"/>
          </a:xfrm>
        </p:spPr>
        <p:txBody>
          <a:bodyPr/>
          <a:lstStyle/>
          <a:p>
            <a:r>
              <a:rPr lang="en-US" altLang="en-US" dirty="0">
                <a:solidFill>
                  <a:schemeClr val="tx1"/>
                </a:solidFill>
              </a:rPr>
              <a:t>Step-Saver</a:t>
            </a:r>
          </a:p>
        </p:txBody>
      </p:sp>
      <p:sp>
        <p:nvSpPr>
          <p:cNvPr id="128002" name="Content Placeholder 2">
            <a:extLst>
              <a:ext uri="{FF2B5EF4-FFF2-40B4-BE49-F238E27FC236}">
                <a16:creationId xmlns:a16="http://schemas.microsoft.com/office/drawing/2014/main" id="{D6DADED9-B1A6-2574-F263-200D3CF81F4B}"/>
              </a:ext>
            </a:extLst>
          </p:cNvPr>
          <p:cNvSpPr>
            <a:spLocks noGrp="1" noChangeArrowheads="1"/>
          </p:cNvSpPr>
          <p:nvPr>
            <p:ph idx="1"/>
          </p:nvPr>
        </p:nvSpPr>
        <p:spPr/>
        <p:txBody>
          <a:bodyPr/>
          <a:lstStyle/>
          <a:p>
            <a:pPr marL="469900" lvl="1" indent="-469900">
              <a:buFont typeface="Wingdings" pitchFamily="2" charset="2"/>
              <a:buChar char="o"/>
            </a:pPr>
            <a:endParaRPr lang="en-US" altLang="en-US" dirty="0"/>
          </a:p>
          <a:p>
            <a:pPr marL="469900" lvl="1" indent="-469900">
              <a:buFont typeface="Wingdings" pitchFamily="2" charset="2"/>
              <a:buChar char="o"/>
            </a:pPr>
            <a:r>
              <a:rPr lang="en-US" altLang="en-US" sz="3600" dirty="0">
                <a:solidFill>
                  <a:srgbClr val="000000"/>
                </a:solidFill>
              </a:rPr>
              <a:t>Is that what Step-Saver did?</a:t>
            </a:r>
            <a:endParaRPr lang="en-US" altLang="ja-JP" sz="3600" dirty="0">
              <a:solidFill>
                <a:srgbClr val="000000"/>
              </a:solidFill>
            </a:endParaRPr>
          </a:p>
          <a:p>
            <a:pPr marL="1255713" lvl="3" indent="-469900"/>
            <a:r>
              <a:rPr lang="en-US" altLang="en-US" sz="2800" dirty="0">
                <a:solidFill>
                  <a:srgbClr val="C00000"/>
                </a:solidFill>
              </a:rPr>
              <a:t>So what would you do on remand? Cf. note 25</a:t>
            </a:r>
          </a:p>
          <a:p>
            <a:pPr marL="1255713" lvl="3" indent="-469900"/>
            <a:r>
              <a:rPr lang="en-US" altLang="en-US" sz="2800" dirty="0">
                <a:solidFill>
                  <a:srgbClr val="C00000"/>
                </a:solidFill>
              </a:rPr>
              <a:t>What’s the relevance of the oral testimony</a:t>
            </a:r>
          </a:p>
          <a:p>
            <a:pPr marL="1243013" lvl="4" indent="0">
              <a:buFontTx/>
              <a:buNone/>
            </a:pPr>
            <a:endParaRPr lang="en-US" altLang="en-US" sz="2800" dirty="0">
              <a:solidFill>
                <a:srgbClr val="C00000"/>
              </a:solidFill>
            </a:endParaRPr>
          </a:p>
          <a:p>
            <a:pPr marL="1243013" lvl="4" indent="0">
              <a:buFontTx/>
              <a:buNone/>
            </a:pPr>
            <a:endParaRPr lang="en-US" altLang="en-US" sz="2800" dirty="0">
              <a:solidFill>
                <a:srgbClr val="C00000"/>
              </a:solidFill>
            </a:endParaRPr>
          </a:p>
          <a:p>
            <a:pPr marL="469900" lvl="1" indent="-469900">
              <a:buFont typeface="Wingdings" pitchFamily="2" charset="2"/>
              <a:buNone/>
            </a:pPr>
            <a:endParaRPr lang="en-US" altLang="en-US" dirty="0"/>
          </a:p>
          <a:p>
            <a:pPr marL="469900" lvl="1" indent="-469900">
              <a:buFont typeface="Wingdings" pitchFamily="2" charset="2"/>
              <a:buNone/>
            </a:pPr>
            <a:r>
              <a:rPr lang="en-US" altLang="en-US" dirty="0"/>
              <a:t>				</a:t>
            </a:r>
          </a:p>
        </p:txBody>
      </p:sp>
      <p:sp>
        <p:nvSpPr>
          <p:cNvPr id="128003" name="Slide Number Placeholder 3">
            <a:extLst>
              <a:ext uri="{FF2B5EF4-FFF2-40B4-BE49-F238E27FC236}">
                <a16:creationId xmlns:a16="http://schemas.microsoft.com/office/drawing/2014/main" id="{8435CCF4-13A1-49CD-E8BD-D37A613EBED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783D0FC-13FC-2449-A8B0-25C9FFEF4EDA}" type="slidenum">
              <a:rPr lang="en-US" altLang="en-US" sz="1200" smtClean="0">
                <a:latin typeface="Verdana" panose="020B0604030504040204" pitchFamily="34" charset="0"/>
              </a:rPr>
              <a:pPr>
                <a:spcBef>
                  <a:spcPct val="0"/>
                </a:spcBef>
                <a:buFontTx/>
                <a:buNone/>
              </a:pPr>
              <a:t>51</a:t>
            </a:fld>
            <a:endParaRPr lang="en-US" altLang="en-US" sz="1200">
              <a:latin typeface="Verdana" panose="020B060403050404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a:extLst>
              <a:ext uri="{FF2B5EF4-FFF2-40B4-BE49-F238E27FC236}">
                <a16:creationId xmlns:a16="http://schemas.microsoft.com/office/drawing/2014/main" id="{B0365B0F-5E79-C36F-8AE6-C0AC2F0C2268}"/>
              </a:ext>
            </a:extLst>
          </p:cNvPr>
          <p:cNvSpPr>
            <a:spLocks noGrp="1" noChangeArrowheads="1"/>
          </p:cNvSpPr>
          <p:nvPr>
            <p:ph type="title"/>
          </p:nvPr>
        </p:nvSpPr>
        <p:spPr>
          <a:xfrm>
            <a:off x="574675" y="304800"/>
            <a:ext cx="8569325" cy="1219200"/>
          </a:xfrm>
        </p:spPr>
        <p:txBody>
          <a:bodyPr/>
          <a:lstStyle/>
          <a:p>
            <a:r>
              <a:rPr lang="en-US" altLang="en-US" dirty="0">
                <a:solidFill>
                  <a:srgbClr val="B90000"/>
                </a:solidFill>
              </a:rPr>
              <a:t>Hill v. Gateway at 295</a:t>
            </a:r>
          </a:p>
        </p:txBody>
      </p:sp>
      <p:sp>
        <p:nvSpPr>
          <p:cNvPr id="129026" name="Content Placeholder 2">
            <a:extLst>
              <a:ext uri="{FF2B5EF4-FFF2-40B4-BE49-F238E27FC236}">
                <a16:creationId xmlns:a16="http://schemas.microsoft.com/office/drawing/2014/main" id="{A7BDDC99-2036-3432-6864-5AF78B2A04BA}"/>
              </a:ext>
            </a:extLst>
          </p:cNvPr>
          <p:cNvSpPr>
            <a:spLocks noGrp="1" noChangeArrowheads="1"/>
          </p:cNvSpPr>
          <p:nvPr>
            <p:ph idx="1"/>
          </p:nvPr>
        </p:nvSpPr>
        <p:spPr/>
        <p:txBody>
          <a:bodyPr/>
          <a:lstStyle/>
          <a:p>
            <a:pPr marL="469900" lvl="1" indent="-469900">
              <a:buFont typeface="Wingdings" pitchFamily="2" charset="2"/>
              <a:buChar char="o"/>
            </a:pPr>
            <a:endParaRPr lang="en-US" altLang="en-US"/>
          </a:p>
          <a:p>
            <a:pPr marL="469900" lvl="1" indent="-469900">
              <a:buFont typeface="Wingdings" pitchFamily="2" charset="2"/>
              <a:buNone/>
            </a:pPr>
            <a:r>
              <a:rPr lang="en-US" altLang="en-US"/>
              <a:t>				</a:t>
            </a:r>
          </a:p>
        </p:txBody>
      </p:sp>
      <p:sp>
        <p:nvSpPr>
          <p:cNvPr id="129027" name="Slide Number Placeholder 3">
            <a:extLst>
              <a:ext uri="{FF2B5EF4-FFF2-40B4-BE49-F238E27FC236}">
                <a16:creationId xmlns:a16="http://schemas.microsoft.com/office/drawing/2014/main" id="{57BD1120-A7F3-C421-E8A4-1C86D84325D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CC3CDC9-7C5A-0D48-9965-E459E5761549}" type="slidenum">
              <a:rPr lang="en-US" altLang="en-US" sz="1200" smtClean="0">
                <a:latin typeface="Verdana" panose="020B0604030504040204" pitchFamily="34" charset="0"/>
              </a:rPr>
              <a:pPr>
                <a:spcBef>
                  <a:spcPct val="0"/>
                </a:spcBef>
                <a:buFontTx/>
                <a:buNone/>
              </a:pPr>
              <a:t>52</a:t>
            </a:fld>
            <a:endParaRPr lang="en-US" altLang="en-US" sz="1200">
              <a:latin typeface="Verdana" panose="020B0604030504040204" pitchFamily="34" charset="0"/>
            </a:endParaRPr>
          </a:p>
        </p:txBody>
      </p:sp>
      <p:pic>
        <p:nvPicPr>
          <p:cNvPr id="129028" name="Picture 2">
            <a:extLst>
              <a:ext uri="{FF2B5EF4-FFF2-40B4-BE49-F238E27FC236}">
                <a16:creationId xmlns:a16="http://schemas.microsoft.com/office/drawing/2014/main" id="{836BDB4E-1DF9-E43A-9E19-40A6A9D17D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133600"/>
            <a:ext cx="4495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029" name="Picture 4">
            <a:extLst>
              <a:ext uri="{FF2B5EF4-FFF2-40B4-BE49-F238E27FC236}">
                <a16:creationId xmlns:a16="http://schemas.microsoft.com/office/drawing/2014/main" id="{55E41AD9-8630-4706-B38E-6EED7222A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133600"/>
            <a:ext cx="423703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itle 1">
            <a:extLst>
              <a:ext uri="{FF2B5EF4-FFF2-40B4-BE49-F238E27FC236}">
                <a16:creationId xmlns:a16="http://schemas.microsoft.com/office/drawing/2014/main" id="{9F8FEDA1-E6FC-8C67-957D-12847041461A}"/>
              </a:ext>
            </a:extLst>
          </p:cNvPr>
          <p:cNvSpPr>
            <a:spLocks noGrp="1" noChangeArrowheads="1"/>
          </p:cNvSpPr>
          <p:nvPr>
            <p:ph type="title"/>
          </p:nvPr>
        </p:nvSpPr>
        <p:spPr>
          <a:xfrm>
            <a:off x="287338" y="244475"/>
            <a:ext cx="8569325" cy="1219200"/>
          </a:xfrm>
        </p:spPr>
        <p:txBody>
          <a:bodyPr/>
          <a:lstStyle/>
          <a:p>
            <a:r>
              <a:rPr lang="en-US" altLang="en-US">
                <a:solidFill>
                  <a:schemeClr val="tx1"/>
                </a:solidFill>
              </a:rPr>
              <a:t>Hill v. Gateway</a:t>
            </a:r>
          </a:p>
        </p:txBody>
      </p:sp>
      <p:sp>
        <p:nvSpPr>
          <p:cNvPr id="130050" name="Content Placeholder 2">
            <a:extLst>
              <a:ext uri="{FF2B5EF4-FFF2-40B4-BE49-F238E27FC236}">
                <a16:creationId xmlns:a16="http://schemas.microsoft.com/office/drawing/2014/main" id="{2C698E98-0731-DC06-E914-7313C00589EC}"/>
              </a:ext>
            </a:extLst>
          </p:cNvPr>
          <p:cNvSpPr>
            <a:spLocks noGrp="1" noChangeArrowheads="1"/>
          </p:cNvSpPr>
          <p:nvPr>
            <p:ph idx="1"/>
          </p:nvPr>
        </p:nvSpPr>
        <p:spPr/>
        <p:txBody>
          <a:bodyPr/>
          <a:lstStyle/>
          <a:p>
            <a:pPr marL="469900" lvl="1" indent="-469900">
              <a:buFont typeface="Wingdings" pitchFamily="2" charset="2"/>
              <a:buChar char="o"/>
            </a:pPr>
            <a:endParaRPr lang="en-US" altLang="en-US" dirty="0"/>
          </a:p>
          <a:p>
            <a:pPr marL="469900" lvl="1" indent="-469900">
              <a:buFont typeface="Wingdings" pitchFamily="2" charset="2"/>
              <a:buChar char="o"/>
            </a:pPr>
            <a:r>
              <a:rPr lang="en-US" altLang="en-US" sz="3600" dirty="0">
                <a:solidFill>
                  <a:srgbClr val="B90000"/>
                </a:solidFill>
              </a:rPr>
              <a:t>Was this between merchants?</a:t>
            </a:r>
          </a:p>
          <a:p>
            <a:r>
              <a:rPr lang="en-US" altLang="en-US" sz="2800" dirty="0"/>
              <a:t>2-207(2) The additional terms are to be construed as proposals for addition to the contract. </a:t>
            </a:r>
            <a:r>
              <a:rPr lang="en-US" altLang="en-US" sz="2800" dirty="0">
                <a:solidFill>
                  <a:srgbClr val="B90000"/>
                </a:solidFill>
              </a:rPr>
              <a:t>Between merchants </a:t>
            </a:r>
            <a:r>
              <a:rPr lang="en-US" altLang="en-US" sz="2800" dirty="0"/>
              <a:t>such terms become part of the contract unless:</a:t>
            </a:r>
          </a:p>
          <a:p>
            <a:pPr marL="469900" lvl="1" indent="-469900">
              <a:buFont typeface="Wingdings" pitchFamily="2" charset="2"/>
              <a:buChar char="o"/>
            </a:pPr>
            <a:r>
              <a:rPr lang="en-US" altLang="en-US" dirty="0">
                <a:solidFill>
                  <a:srgbClr val="B90000"/>
                </a:solidFill>
              </a:rPr>
              <a:t>If not between merchants, is the additional term excluded?</a:t>
            </a:r>
          </a:p>
          <a:p>
            <a:pPr marL="469900" lvl="1" indent="-469900">
              <a:buFont typeface="Wingdings" pitchFamily="2" charset="2"/>
              <a:buChar char="o"/>
            </a:pPr>
            <a:r>
              <a:rPr lang="en-US" altLang="en-US" dirty="0">
                <a:solidFill>
                  <a:srgbClr val="B90000"/>
                </a:solidFill>
              </a:rPr>
              <a:t>Or is 2-207 even applicable?</a:t>
            </a:r>
          </a:p>
          <a:p>
            <a:pPr marL="0" lvl="1" indent="0">
              <a:buNone/>
            </a:pPr>
            <a:endParaRPr lang="en-US" altLang="en-US" dirty="0">
              <a:solidFill>
                <a:srgbClr val="B90000"/>
              </a:solidFill>
            </a:endParaRPr>
          </a:p>
          <a:p>
            <a:pPr marL="469900" lvl="1" indent="-469900">
              <a:buFont typeface="Wingdings" pitchFamily="2" charset="2"/>
              <a:buNone/>
            </a:pPr>
            <a:r>
              <a:rPr lang="en-US" altLang="en-US" dirty="0"/>
              <a:t>				</a:t>
            </a:r>
          </a:p>
        </p:txBody>
      </p:sp>
      <p:sp>
        <p:nvSpPr>
          <p:cNvPr id="130051" name="Slide Number Placeholder 3">
            <a:extLst>
              <a:ext uri="{FF2B5EF4-FFF2-40B4-BE49-F238E27FC236}">
                <a16:creationId xmlns:a16="http://schemas.microsoft.com/office/drawing/2014/main" id="{269E1A2D-3CFE-2913-CE56-904834370D7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C2D0A7C-2F0E-7D47-A418-5B64D40F4C0C}" type="slidenum">
              <a:rPr lang="en-US" altLang="en-US" sz="1200" smtClean="0">
                <a:latin typeface="Verdana" panose="020B0604030504040204" pitchFamily="34" charset="0"/>
              </a:rPr>
              <a:pPr>
                <a:spcBef>
                  <a:spcPct val="0"/>
                </a:spcBef>
                <a:buFontTx/>
                <a:buNone/>
              </a:pPr>
              <a:t>53</a:t>
            </a:fld>
            <a:endParaRPr lang="en-US" altLang="en-US" sz="1200">
              <a:latin typeface="Verdana" panose="020B060403050404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a:extLst>
              <a:ext uri="{FF2B5EF4-FFF2-40B4-BE49-F238E27FC236}">
                <a16:creationId xmlns:a16="http://schemas.microsoft.com/office/drawing/2014/main" id="{78CDE751-F9E7-9DD9-C16A-09EB7960421B}"/>
              </a:ext>
            </a:extLst>
          </p:cNvPr>
          <p:cNvSpPr>
            <a:spLocks noGrp="1" noChangeArrowheads="1"/>
          </p:cNvSpPr>
          <p:nvPr>
            <p:ph type="title"/>
          </p:nvPr>
        </p:nvSpPr>
        <p:spPr>
          <a:xfrm>
            <a:off x="287338" y="304800"/>
            <a:ext cx="8569325" cy="1219200"/>
          </a:xfrm>
        </p:spPr>
        <p:txBody>
          <a:bodyPr/>
          <a:lstStyle/>
          <a:p>
            <a:r>
              <a:rPr lang="en-US" altLang="en-US">
                <a:solidFill>
                  <a:schemeClr val="tx1"/>
                </a:solidFill>
              </a:rPr>
              <a:t>Hill v. Gateway</a:t>
            </a:r>
          </a:p>
        </p:txBody>
      </p:sp>
      <p:sp>
        <p:nvSpPr>
          <p:cNvPr id="131074" name="Content Placeholder 2">
            <a:extLst>
              <a:ext uri="{FF2B5EF4-FFF2-40B4-BE49-F238E27FC236}">
                <a16:creationId xmlns:a16="http://schemas.microsoft.com/office/drawing/2014/main" id="{E2BEE5A2-BB5B-3124-F1C2-D14BD0419DA3}"/>
              </a:ext>
            </a:extLst>
          </p:cNvPr>
          <p:cNvSpPr>
            <a:spLocks noGrp="1" noChangeArrowheads="1"/>
          </p:cNvSpPr>
          <p:nvPr>
            <p:ph idx="1"/>
          </p:nvPr>
        </p:nvSpPr>
        <p:spPr/>
        <p:txBody>
          <a:bodyPr/>
          <a:lstStyle/>
          <a:p>
            <a:pPr marL="469900" lvl="1" indent="-469900">
              <a:buFont typeface="Wingdings" pitchFamily="2" charset="2"/>
              <a:buChar char="o"/>
            </a:pPr>
            <a:endParaRPr lang="en-US" altLang="en-US"/>
          </a:p>
          <a:p>
            <a:pPr marL="469900" lvl="1" indent="-469900">
              <a:buFont typeface="Wingdings" pitchFamily="2" charset="2"/>
              <a:buChar char="o"/>
            </a:pPr>
            <a:r>
              <a:rPr lang="en-US" altLang="en-US" sz="3600">
                <a:solidFill>
                  <a:srgbClr val="B90000"/>
                </a:solidFill>
              </a:rPr>
              <a:t>Why did Easterbrook say that the parties were bound to the shrink wrap license?</a:t>
            </a:r>
          </a:p>
        </p:txBody>
      </p:sp>
      <p:sp>
        <p:nvSpPr>
          <p:cNvPr id="131075" name="Slide Number Placeholder 3">
            <a:extLst>
              <a:ext uri="{FF2B5EF4-FFF2-40B4-BE49-F238E27FC236}">
                <a16:creationId xmlns:a16="http://schemas.microsoft.com/office/drawing/2014/main" id="{095EF299-D548-6509-320E-5D6E9554304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A76B2D7-48FB-F64B-84C8-7808E1CA1643}" type="slidenum">
              <a:rPr lang="en-US" altLang="en-US" sz="1200" smtClean="0">
                <a:latin typeface="Verdana" panose="020B0604030504040204" pitchFamily="34" charset="0"/>
              </a:rPr>
              <a:pPr>
                <a:spcBef>
                  <a:spcPct val="0"/>
                </a:spcBef>
                <a:buFontTx/>
                <a:buNone/>
              </a:pPr>
              <a:t>54</a:t>
            </a:fld>
            <a:endParaRPr lang="en-US" altLang="en-US" sz="1200">
              <a:latin typeface="Verdana" panose="020B060403050404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CDC803C7-9D36-4E88-E73F-F659DEA57BE6}"/>
              </a:ext>
            </a:extLst>
          </p:cNvPr>
          <p:cNvSpPr>
            <a:spLocks noGrp="1" noChangeArrowheads="1"/>
          </p:cNvSpPr>
          <p:nvPr>
            <p:ph type="title"/>
          </p:nvPr>
        </p:nvSpPr>
        <p:spPr/>
        <p:txBody>
          <a:bodyPr/>
          <a:lstStyle/>
          <a:p>
            <a:r>
              <a:rPr lang="en-US" altLang="en-US">
                <a:solidFill>
                  <a:srgbClr val="B90000"/>
                </a:solidFill>
              </a:rPr>
              <a:t>Can one  bargain out of merchantability?</a:t>
            </a:r>
          </a:p>
        </p:txBody>
      </p:sp>
      <p:sp>
        <p:nvSpPr>
          <p:cNvPr id="19458" name="Content Placeholder 2">
            <a:extLst>
              <a:ext uri="{FF2B5EF4-FFF2-40B4-BE49-F238E27FC236}">
                <a16:creationId xmlns:a16="http://schemas.microsoft.com/office/drawing/2014/main" id="{6C9E25FE-8212-5946-1AB2-34C77BF22275}"/>
              </a:ext>
            </a:extLst>
          </p:cNvPr>
          <p:cNvSpPr>
            <a:spLocks noGrp="1" noChangeArrowheads="1"/>
          </p:cNvSpPr>
          <p:nvPr>
            <p:ph idx="1"/>
          </p:nvPr>
        </p:nvSpPr>
        <p:spPr/>
        <p:txBody>
          <a:bodyPr/>
          <a:lstStyle/>
          <a:p>
            <a:endParaRPr lang="en-US" altLang="en-US"/>
          </a:p>
          <a:p>
            <a:r>
              <a:rPr lang="en-US" altLang="en-US" sz="2800"/>
              <a:t>§ 2-314 (1). </a:t>
            </a:r>
            <a:r>
              <a:rPr lang="en-US" altLang="en-US" sz="2800">
                <a:solidFill>
                  <a:srgbClr val="C00000"/>
                </a:solidFill>
              </a:rPr>
              <a:t>Unless excluded or modified</a:t>
            </a:r>
            <a:r>
              <a:rPr lang="en-US" altLang="en-US" sz="2800"/>
              <a:t>, a warranty that the goods shall be merchantable is implied in a contract for their sale if the seller is a merchant with respect to goods of that kind. </a:t>
            </a:r>
          </a:p>
        </p:txBody>
      </p:sp>
      <p:sp>
        <p:nvSpPr>
          <p:cNvPr id="19459" name="Slide Number Placeholder 3">
            <a:extLst>
              <a:ext uri="{FF2B5EF4-FFF2-40B4-BE49-F238E27FC236}">
                <a16:creationId xmlns:a16="http://schemas.microsoft.com/office/drawing/2014/main" id="{D7D0A00E-8A3A-E548-129A-7AC88D93430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3A5D37A-9D2A-9444-9E07-9D1775127FD6}" type="slidenum">
              <a:rPr lang="en-US" altLang="en-US" sz="1200" smtClean="0">
                <a:latin typeface="Verdana" panose="020B0604030504040204" pitchFamily="34" charset="0"/>
              </a:rPr>
              <a:pPr>
                <a:spcBef>
                  <a:spcPct val="0"/>
                </a:spcBef>
                <a:buFontTx/>
                <a:buNone/>
              </a:pPr>
              <a:t>55</a:t>
            </a:fld>
            <a:endParaRPr lang="en-US" altLang="en-US" sz="1200">
              <a:latin typeface="Verdana" panose="020B0604030504040204"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614FE4D1-95C3-AB7D-032F-D0E70285ECF4}"/>
              </a:ext>
            </a:extLst>
          </p:cNvPr>
          <p:cNvSpPr>
            <a:spLocks noGrp="1" noChangeArrowheads="1"/>
          </p:cNvSpPr>
          <p:nvPr>
            <p:ph type="title"/>
          </p:nvPr>
        </p:nvSpPr>
        <p:spPr/>
        <p:txBody>
          <a:bodyPr/>
          <a:lstStyle/>
          <a:p>
            <a:pPr>
              <a:defRPr/>
            </a:pPr>
            <a:r>
              <a:rPr lang="en-US" altLang="en-US" dirty="0">
                <a:solidFill>
                  <a:srgbClr val="B90000"/>
                </a:solidFill>
              </a:rPr>
              <a:t>Can one  bargain out of 2-207?</a:t>
            </a:r>
            <a:br>
              <a:rPr lang="en-US" altLang="en-US" dirty="0">
                <a:solidFill>
                  <a:srgbClr val="B90000"/>
                </a:solidFill>
              </a:rPr>
            </a:br>
            <a:r>
              <a:rPr lang="en-US" altLang="en-US" dirty="0">
                <a:solidFill>
                  <a:schemeClr val="tx1">
                    <a:lumMod val="95000"/>
                    <a:lumOff val="5000"/>
                  </a:schemeClr>
                </a:solidFill>
              </a:rPr>
              <a:t>Does the proviso contemplate exit rights?</a:t>
            </a:r>
          </a:p>
        </p:txBody>
      </p:sp>
      <p:sp>
        <p:nvSpPr>
          <p:cNvPr id="20482" name="Content Placeholder 2">
            <a:extLst>
              <a:ext uri="{FF2B5EF4-FFF2-40B4-BE49-F238E27FC236}">
                <a16:creationId xmlns:a16="http://schemas.microsoft.com/office/drawing/2014/main" id="{68788130-7A0C-EF5A-264B-5B61CEA7C993}"/>
              </a:ext>
            </a:extLst>
          </p:cNvPr>
          <p:cNvSpPr>
            <a:spLocks noGrp="1" noChangeArrowheads="1"/>
          </p:cNvSpPr>
          <p:nvPr>
            <p:ph idx="1"/>
          </p:nvPr>
        </p:nvSpPr>
        <p:spPr/>
        <p:txBody>
          <a:bodyPr/>
          <a:lstStyle/>
          <a:p>
            <a:endParaRPr lang="en-US" altLang="en-US"/>
          </a:p>
          <a:p>
            <a:r>
              <a:rPr lang="en-US" altLang="en-US" sz="2800"/>
              <a:t>§ 2-207(1) A definite and seasonable expression of acceptance or a written confirmation which is sent within a reasonable time operates as an acceptance even though it states terms additional to or different from those offered or agreed upon, </a:t>
            </a:r>
            <a:r>
              <a:rPr lang="en-US" altLang="en-US" sz="2800">
                <a:solidFill>
                  <a:srgbClr val="C00000"/>
                </a:solidFill>
              </a:rPr>
              <a:t>unless acceptance is expressly made conditional on assent to the additional or different terms</a:t>
            </a:r>
            <a:r>
              <a:rPr lang="en-US" altLang="en-US"/>
              <a:t>.</a:t>
            </a:r>
            <a:endParaRPr lang="en-US" altLang="en-US" sz="2800"/>
          </a:p>
        </p:txBody>
      </p:sp>
      <p:sp>
        <p:nvSpPr>
          <p:cNvPr id="20483" name="Slide Number Placeholder 3">
            <a:extLst>
              <a:ext uri="{FF2B5EF4-FFF2-40B4-BE49-F238E27FC236}">
                <a16:creationId xmlns:a16="http://schemas.microsoft.com/office/drawing/2014/main" id="{5D65D458-EFD5-1583-FE84-038681048C5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0728558-512F-3747-9A5C-6E700F5FD429}" type="slidenum">
              <a:rPr lang="en-US" altLang="en-US" sz="1200" smtClean="0">
                <a:latin typeface="Verdana" panose="020B0604030504040204" pitchFamily="34" charset="0"/>
              </a:rPr>
              <a:pPr>
                <a:spcBef>
                  <a:spcPct val="0"/>
                </a:spcBef>
                <a:buFontTx/>
                <a:buNone/>
              </a:pPr>
              <a:t>56</a:t>
            </a:fld>
            <a:endParaRPr lang="en-US" altLang="en-US" sz="1200">
              <a:latin typeface="Verdana" panose="020B060403050404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3DCDD4E5-3A62-EC56-2C2D-8F513298E61F}"/>
              </a:ext>
            </a:extLst>
          </p:cNvPr>
          <p:cNvSpPr>
            <a:spLocks noGrp="1" noChangeArrowheads="1"/>
          </p:cNvSpPr>
          <p:nvPr>
            <p:ph type="title"/>
          </p:nvPr>
        </p:nvSpPr>
        <p:spPr>
          <a:xfrm>
            <a:off x="22225" y="320675"/>
            <a:ext cx="9121775" cy="1279525"/>
          </a:xfrm>
        </p:spPr>
        <p:txBody>
          <a:bodyPr/>
          <a:lstStyle/>
          <a:p>
            <a:r>
              <a:rPr lang="en-US" altLang="en-US">
                <a:solidFill>
                  <a:srgbClr val="B90000"/>
                </a:solidFill>
              </a:rPr>
              <a:t>Does 2-207 apply to consumer contracts?</a:t>
            </a:r>
            <a:br>
              <a:rPr lang="en-US" altLang="en-US">
                <a:solidFill>
                  <a:srgbClr val="B90000"/>
                </a:solidFill>
              </a:rPr>
            </a:br>
            <a:br>
              <a:rPr lang="en-US" altLang="en-US">
                <a:solidFill>
                  <a:srgbClr val="B90000"/>
                </a:solidFill>
              </a:rPr>
            </a:br>
            <a:endParaRPr lang="en-US" altLang="en-US" sz="2400">
              <a:solidFill>
                <a:schemeClr val="tx1"/>
              </a:solidFill>
            </a:endParaRPr>
          </a:p>
        </p:txBody>
      </p:sp>
      <p:sp>
        <p:nvSpPr>
          <p:cNvPr id="22530" name="Content Placeholder 2">
            <a:extLst>
              <a:ext uri="{FF2B5EF4-FFF2-40B4-BE49-F238E27FC236}">
                <a16:creationId xmlns:a16="http://schemas.microsoft.com/office/drawing/2014/main" id="{122B65F3-4382-043E-FC55-65218AF79FB3}"/>
              </a:ext>
            </a:extLst>
          </p:cNvPr>
          <p:cNvSpPr>
            <a:spLocks noGrp="1" noChangeArrowheads="1"/>
          </p:cNvSpPr>
          <p:nvPr>
            <p:ph idx="1"/>
          </p:nvPr>
        </p:nvSpPr>
        <p:spPr/>
        <p:txBody>
          <a:bodyPr/>
          <a:lstStyle/>
          <a:p>
            <a:endParaRPr lang="en-US" altLang="en-US"/>
          </a:p>
          <a:p>
            <a:r>
              <a:rPr lang="en-US" altLang="en-US" sz="2800"/>
              <a:t>Can you distinguish </a:t>
            </a:r>
            <a:r>
              <a:rPr lang="en-US" altLang="en-US" sz="2800" i="1"/>
              <a:t>Hill v. Gateway </a:t>
            </a:r>
            <a:r>
              <a:rPr lang="en-US" altLang="en-US" sz="2800"/>
              <a:t>from </a:t>
            </a:r>
            <a:r>
              <a:rPr lang="en-US" altLang="en-US" sz="2800" i="1"/>
              <a:t>Step-saver</a:t>
            </a:r>
            <a:r>
              <a:rPr lang="en-US" altLang="en-US" sz="2800"/>
              <a:t>?</a:t>
            </a:r>
          </a:p>
        </p:txBody>
      </p:sp>
      <p:sp>
        <p:nvSpPr>
          <p:cNvPr id="22531" name="Slide Number Placeholder 3">
            <a:extLst>
              <a:ext uri="{FF2B5EF4-FFF2-40B4-BE49-F238E27FC236}">
                <a16:creationId xmlns:a16="http://schemas.microsoft.com/office/drawing/2014/main" id="{AA482C41-A96B-6EF0-4ECD-0E2D2C4CB99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A4D1C11-911A-CE44-9AE7-823687FB0DDC}" type="slidenum">
              <a:rPr lang="en-US" altLang="en-US" sz="1200" smtClean="0">
                <a:latin typeface="Verdana" panose="020B0604030504040204" pitchFamily="34" charset="0"/>
              </a:rPr>
              <a:pPr>
                <a:spcBef>
                  <a:spcPct val="0"/>
                </a:spcBef>
                <a:buFontTx/>
                <a:buNone/>
              </a:pPr>
              <a:t>57</a:t>
            </a:fld>
            <a:endParaRPr lang="en-US" altLang="en-US" sz="1200">
              <a:latin typeface="Verdana" panose="020B0604030504040204"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94005DA2-5C0B-7291-A560-4002C7B83A07}"/>
              </a:ext>
            </a:extLst>
          </p:cNvPr>
          <p:cNvSpPr>
            <a:spLocks noGrp="1" noChangeArrowheads="1"/>
          </p:cNvSpPr>
          <p:nvPr>
            <p:ph type="title"/>
          </p:nvPr>
        </p:nvSpPr>
        <p:spPr/>
        <p:txBody>
          <a:bodyPr/>
          <a:lstStyle/>
          <a:p>
            <a:r>
              <a:rPr lang="en-US" altLang="en-US"/>
              <a:t>Canons of interpretation</a:t>
            </a:r>
          </a:p>
        </p:txBody>
      </p:sp>
      <p:sp>
        <p:nvSpPr>
          <p:cNvPr id="23554" name="Content Placeholder 2">
            <a:extLst>
              <a:ext uri="{FF2B5EF4-FFF2-40B4-BE49-F238E27FC236}">
                <a16:creationId xmlns:a16="http://schemas.microsoft.com/office/drawing/2014/main" id="{7F9BDB8D-0610-F4EB-6E5E-C8CFEA6EC11B}"/>
              </a:ext>
            </a:extLst>
          </p:cNvPr>
          <p:cNvSpPr>
            <a:spLocks noGrp="1" noChangeArrowheads="1"/>
          </p:cNvSpPr>
          <p:nvPr>
            <p:ph idx="1"/>
          </p:nvPr>
        </p:nvSpPr>
        <p:spPr/>
        <p:txBody>
          <a:bodyPr/>
          <a:lstStyle/>
          <a:p>
            <a:r>
              <a:rPr lang="en-US" altLang="en-US"/>
              <a:t>The legislator does not speak in vain</a:t>
            </a:r>
          </a:p>
          <a:p>
            <a:endParaRPr lang="en-US" altLang="en-US"/>
          </a:p>
          <a:p>
            <a:r>
              <a:rPr lang="en-US" altLang="en-US"/>
              <a:t>Literal rule: words are to be interpreted literally</a:t>
            </a:r>
          </a:p>
          <a:p>
            <a:endParaRPr lang="en-US" altLang="en-US"/>
          </a:p>
          <a:p>
            <a:r>
              <a:rPr lang="en-US" altLang="en-US"/>
              <a:t>Mischief rule: A statute should be interpreted so as to address the mischief for which it was enacted.</a:t>
            </a:r>
          </a:p>
        </p:txBody>
      </p:sp>
      <p:sp>
        <p:nvSpPr>
          <p:cNvPr id="23555" name="Slide Number Placeholder 3">
            <a:extLst>
              <a:ext uri="{FF2B5EF4-FFF2-40B4-BE49-F238E27FC236}">
                <a16:creationId xmlns:a16="http://schemas.microsoft.com/office/drawing/2014/main" id="{D3EC7506-80B1-F4A4-E7CD-A0BD9C6DD68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5E88CB1-C76A-F644-8A8F-1D00D343AF6D}" type="slidenum">
              <a:rPr lang="en-US" altLang="en-US" sz="1200" smtClean="0">
                <a:latin typeface="Verdana" panose="020B0604030504040204" pitchFamily="34" charset="0"/>
              </a:rPr>
              <a:pPr>
                <a:spcBef>
                  <a:spcPct val="0"/>
                </a:spcBef>
                <a:buFontTx/>
                <a:buNone/>
              </a:pPr>
              <a:t>58</a:t>
            </a:fld>
            <a:endParaRPr lang="en-US" altLang="en-US" sz="1200">
              <a:latin typeface="Verdan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1D5BA355-A490-A8C4-2390-ED4C2C7FEE7D}"/>
              </a:ext>
            </a:extLst>
          </p:cNvPr>
          <p:cNvSpPr>
            <a:spLocks noGrp="1" noChangeArrowheads="1"/>
          </p:cNvSpPr>
          <p:nvPr>
            <p:ph type="title"/>
          </p:nvPr>
        </p:nvSpPr>
        <p:spPr/>
        <p:txBody>
          <a:bodyPr/>
          <a:lstStyle/>
          <a:p>
            <a:r>
              <a:rPr lang="en-US" altLang="en-US">
                <a:solidFill>
                  <a:schemeClr val="tx1"/>
                </a:solidFill>
              </a:rPr>
              <a:t>Acceptance vs. Counter-offer</a:t>
            </a:r>
          </a:p>
        </p:txBody>
      </p:sp>
      <p:sp>
        <p:nvSpPr>
          <p:cNvPr id="81922" name="Content Placeholder 2">
            <a:extLst>
              <a:ext uri="{FF2B5EF4-FFF2-40B4-BE49-F238E27FC236}">
                <a16:creationId xmlns:a16="http://schemas.microsoft.com/office/drawing/2014/main" id="{C756AD83-0501-13EC-6AC5-B793CDC96288}"/>
              </a:ext>
            </a:extLst>
          </p:cNvPr>
          <p:cNvSpPr>
            <a:spLocks noGrp="1" noChangeArrowheads="1"/>
          </p:cNvSpPr>
          <p:nvPr>
            <p:ph idx="1"/>
          </p:nvPr>
        </p:nvSpPr>
        <p:spPr/>
        <p:txBody>
          <a:bodyPr/>
          <a:lstStyle/>
          <a:p>
            <a:r>
              <a:rPr lang="en-US" altLang="en-US" sz="2800">
                <a:solidFill>
                  <a:schemeClr val="accent2"/>
                </a:solidFill>
              </a:rPr>
              <a:t>§</a:t>
            </a:r>
            <a:r>
              <a:rPr lang="en-US" altLang="en-US" sz="2800">
                <a:solidFill>
                  <a:srgbClr val="C00000"/>
                </a:solidFill>
              </a:rPr>
              <a:t>39. COUNTER-OFFERS.</a:t>
            </a:r>
          </a:p>
          <a:p>
            <a:pPr lvl="1"/>
            <a:r>
              <a:rPr lang="en-US" altLang="en-US" sz="2000"/>
              <a:t>(1) A counter-offer is an offer made by an offeree to his offeror relating to the same matter as the original offer and </a:t>
            </a:r>
            <a:r>
              <a:rPr lang="en-US" altLang="en-US" sz="2000">
                <a:solidFill>
                  <a:srgbClr val="B90000"/>
                </a:solidFill>
              </a:rPr>
              <a:t>proposing a substituted bargain differing from that proposed by the original offer</a:t>
            </a:r>
            <a:r>
              <a:rPr lang="en-US" altLang="en-US" sz="2000"/>
              <a:t>.</a:t>
            </a:r>
          </a:p>
          <a:p>
            <a:endParaRPr lang="en-US" altLang="en-US" sz="2400"/>
          </a:p>
        </p:txBody>
      </p:sp>
      <p:sp>
        <p:nvSpPr>
          <p:cNvPr id="81923" name="Slide Number Placeholder 3">
            <a:extLst>
              <a:ext uri="{FF2B5EF4-FFF2-40B4-BE49-F238E27FC236}">
                <a16:creationId xmlns:a16="http://schemas.microsoft.com/office/drawing/2014/main" id="{47DF41F4-B498-5D5B-B933-37F86C0EBEB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CD5FAC4-7B21-A144-8CFC-E59BE0762F82}" type="slidenum">
              <a:rPr lang="en-US" altLang="en-US" sz="1200" smtClean="0">
                <a:latin typeface="Verdana" panose="020B0604030504040204" pitchFamily="34" charset="0"/>
              </a:rPr>
              <a:pPr>
                <a:spcBef>
                  <a:spcPct val="0"/>
                </a:spcBef>
                <a:buFontTx/>
                <a:buNone/>
              </a:pPr>
              <a:t>6</a:t>
            </a:fld>
            <a:endParaRPr lang="en-US" altLang="en-US" sz="1200">
              <a:latin typeface="Verdan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a:extLst>
              <a:ext uri="{FF2B5EF4-FFF2-40B4-BE49-F238E27FC236}">
                <a16:creationId xmlns:a16="http://schemas.microsoft.com/office/drawing/2014/main" id="{5A0FEB4C-A768-D219-ACE7-F71212CEBBD4}"/>
              </a:ext>
            </a:extLst>
          </p:cNvPr>
          <p:cNvSpPr>
            <a:spLocks noGrp="1" noChangeArrowheads="1"/>
          </p:cNvSpPr>
          <p:nvPr>
            <p:ph type="title"/>
          </p:nvPr>
        </p:nvSpPr>
        <p:spPr/>
        <p:txBody>
          <a:bodyPr/>
          <a:lstStyle/>
          <a:p>
            <a:r>
              <a:rPr lang="en-US" altLang="en-US">
                <a:solidFill>
                  <a:schemeClr val="tx1"/>
                </a:solidFill>
              </a:rPr>
              <a:t>Acceptance vs. Counter-offer</a:t>
            </a:r>
          </a:p>
        </p:txBody>
      </p:sp>
      <p:sp>
        <p:nvSpPr>
          <p:cNvPr id="82946" name="Content Placeholder 2">
            <a:extLst>
              <a:ext uri="{FF2B5EF4-FFF2-40B4-BE49-F238E27FC236}">
                <a16:creationId xmlns:a16="http://schemas.microsoft.com/office/drawing/2014/main" id="{E8220299-B397-5465-1CA7-791B6B4CEF74}"/>
              </a:ext>
            </a:extLst>
          </p:cNvPr>
          <p:cNvSpPr>
            <a:spLocks noGrp="1" noChangeArrowheads="1"/>
          </p:cNvSpPr>
          <p:nvPr>
            <p:ph idx="1"/>
          </p:nvPr>
        </p:nvSpPr>
        <p:spPr/>
        <p:txBody>
          <a:bodyPr/>
          <a:lstStyle/>
          <a:p>
            <a:endParaRPr lang="en-US" altLang="en-US"/>
          </a:p>
          <a:p>
            <a:r>
              <a:rPr lang="en-US" altLang="en-US" sz="2400"/>
              <a:t>Restatement § 36. Methods of Termination of the Power of Acceptance</a:t>
            </a:r>
            <a:br>
              <a:rPr lang="en-US" altLang="en-US" sz="2400"/>
            </a:br>
            <a:r>
              <a:rPr lang="en-US" altLang="en-US" sz="2400"/>
              <a:t>(1) </a:t>
            </a:r>
            <a:r>
              <a:rPr lang="en-US" altLang="en-US" sz="2400">
                <a:solidFill>
                  <a:srgbClr val="C00000"/>
                </a:solidFill>
              </a:rPr>
              <a:t>An offeree</a:t>
            </a:r>
            <a:r>
              <a:rPr lang="ja-JP" altLang="en-US" sz="2400">
                <a:solidFill>
                  <a:srgbClr val="C00000"/>
                </a:solidFill>
              </a:rPr>
              <a:t>’</a:t>
            </a:r>
            <a:r>
              <a:rPr lang="en-US" altLang="ja-JP" sz="2400">
                <a:solidFill>
                  <a:srgbClr val="C00000"/>
                </a:solidFill>
              </a:rPr>
              <a:t>s power of acceptance may be terminated by</a:t>
            </a:r>
            <a:br>
              <a:rPr lang="en-US" altLang="ja-JP" sz="2400"/>
            </a:br>
            <a:r>
              <a:rPr lang="en-US" altLang="ja-JP" sz="2400"/>
              <a:t>	(a) rejection or </a:t>
            </a:r>
            <a:r>
              <a:rPr lang="en-US" altLang="ja-JP" sz="2400">
                <a:solidFill>
                  <a:srgbClr val="C00000"/>
                </a:solidFill>
              </a:rPr>
              <a:t>counter-offer by the offeree</a:t>
            </a:r>
            <a:br>
              <a:rPr lang="en-US" altLang="ja-JP"/>
            </a:br>
            <a:endParaRPr lang="en-US" altLang="en-US"/>
          </a:p>
        </p:txBody>
      </p:sp>
      <p:sp>
        <p:nvSpPr>
          <p:cNvPr id="82947" name="Slide Number Placeholder 3">
            <a:extLst>
              <a:ext uri="{FF2B5EF4-FFF2-40B4-BE49-F238E27FC236}">
                <a16:creationId xmlns:a16="http://schemas.microsoft.com/office/drawing/2014/main" id="{55D335BA-7E08-6E1A-B639-CD9ADCD7D2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6002A08-7332-AE48-B19E-F5DEE673CE13}" type="slidenum">
              <a:rPr lang="en-US" altLang="en-US" sz="1200" smtClean="0">
                <a:latin typeface="Verdana" panose="020B0604030504040204" pitchFamily="34" charset="0"/>
              </a:rPr>
              <a:pPr>
                <a:spcBef>
                  <a:spcPct val="0"/>
                </a:spcBef>
                <a:buFontTx/>
                <a:buNone/>
              </a:pPr>
              <a:t>7</a:t>
            </a:fld>
            <a:endParaRPr lang="en-US" altLang="en-US" sz="1200">
              <a:latin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C5F0-04F8-C06D-4647-700DBFCEDFC9}"/>
              </a:ext>
            </a:extLst>
          </p:cNvPr>
          <p:cNvSpPr>
            <a:spLocks noGrp="1"/>
          </p:cNvSpPr>
          <p:nvPr>
            <p:ph type="title"/>
          </p:nvPr>
        </p:nvSpPr>
        <p:spPr/>
        <p:txBody>
          <a:bodyPr/>
          <a:lstStyle/>
          <a:p>
            <a:pPr>
              <a:defRPr/>
            </a:pPr>
            <a:r>
              <a:rPr lang="en-US" dirty="0">
                <a:solidFill>
                  <a:srgbClr val="C00000"/>
                </a:solidFill>
                <a:ea typeface="+mj-ea"/>
                <a:cs typeface="+mj-cs"/>
              </a:rPr>
              <a:t>Counteroffer as Rejection: </a:t>
            </a:r>
            <a:r>
              <a:rPr lang="en-US" dirty="0" err="1">
                <a:solidFill>
                  <a:srgbClr val="C00000"/>
                </a:solidFill>
                <a:ea typeface="+mj-ea"/>
                <a:cs typeface="+mj-cs"/>
              </a:rPr>
              <a:t>Dataserv</a:t>
            </a:r>
            <a:r>
              <a:rPr lang="en-US" dirty="0">
                <a:solidFill>
                  <a:srgbClr val="C00000"/>
                </a:solidFill>
                <a:ea typeface="+mj-ea"/>
                <a:cs typeface="+mj-cs"/>
              </a:rPr>
              <a:t> Equipment</a:t>
            </a:r>
          </a:p>
        </p:txBody>
      </p:sp>
      <p:sp>
        <p:nvSpPr>
          <p:cNvPr id="83970" name="Content Placeholder 2">
            <a:extLst>
              <a:ext uri="{FF2B5EF4-FFF2-40B4-BE49-F238E27FC236}">
                <a16:creationId xmlns:a16="http://schemas.microsoft.com/office/drawing/2014/main" id="{0B9220D0-E9E3-501B-F3D5-9928551AB696}"/>
              </a:ext>
            </a:extLst>
          </p:cNvPr>
          <p:cNvSpPr>
            <a:spLocks noGrp="1" noChangeArrowheads="1"/>
          </p:cNvSpPr>
          <p:nvPr>
            <p:ph idx="1"/>
          </p:nvPr>
        </p:nvSpPr>
        <p:spPr/>
        <p:txBody>
          <a:bodyPr/>
          <a:lstStyle/>
          <a:p>
            <a:pPr marL="469900" lvl="1" indent="-469900">
              <a:buFont typeface="Wingdings" pitchFamily="2" charset="2"/>
              <a:buChar char="o"/>
            </a:pPr>
            <a:endParaRPr lang="en-US" altLang="en-US" dirty="0"/>
          </a:p>
          <a:p>
            <a:pPr marL="469900" lvl="1" indent="-469900">
              <a:buFont typeface="Wingdings" pitchFamily="2" charset="2"/>
              <a:buChar char="o"/>
            </a:pPr>
            <a:r>
              <a:rPr lang="en-US" altLang="en-US" dirty="0"/>
              <a:t>Restatement § 38(1). A party</a:t>
            </a:r>
            <a:r>
              <a:rPr lang="ja-JP" altLang="en-US"/>
              <a:t>’</a:t>
            </a:r>
            <a:r>
              <a:rPr lang="en-US" altLang="ja-JP" dirty="0"/>
              <a:t>s rejection </a:t>
            </a:r>
            <a:r>
              <a:rPr lang="en-US" altLang="ja-JP" dirty="0">
                <a:solidFill>
                  <a:srgbClr val="C00000"/>
                </a:solidFill>
              </a:rPr>
              <a:t>terminates its power of acceptance</a:t>
            </a:r>
            <a:r>
              <a:rPr lang="en-US" altLang="ja-JP" dirty="0"/>
              <a:t>. Once rejected an offer is terminated and cannot be accepted without ratification by the other party.</a:t>
            </a:r>
          </a:p>
          <a:p>
            <a:pPr>
              <a:buFont typeface="Wingdings" pitchFamily="2" charset="2"/>
              <a:buNone/>
            </a:pPr>
            <a:endParaRPr lang="en-US" altLang="en-US" dirty="0"/>
          </a:p>
        </p:txBody>
      </p:sp>
      <p:sp>
        <p:nvSpPr>
          <p:cNvPr id="83971" name="Slide Number Placeholder 3">
            <a:extLst>
              <a:ext uri="{FF2B5EF4-FFF2-40B4-BE49-F238E27FC236}">
                <a16:creationId xmlns:a16="http://schemas.microsoft.com/office/drawing/2014/main" id="{2FC88008-69D9-E017-0798-C753579B5A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2C4BC3B-FC8F-CD40-909E-AA064AB75C1F}" type="slidenum">
              <a:rPr lang="en-US" altLang="en-US" sz="1200" smtClean="0">
                <a:latin typeface="Verdana" panose="020B0604030504040204" pitchFamily="34" charset="0"/>
              </a:rPr>
              <a:pPr>
                <a:spcBef>
                  <a:spcPct val="0"/>
                </a:spcBef>
                <a:buFontTx/>
                <a:buNone/>
              </a:pPr>
              <a:t>8</a:t>
            </a:fld>
            <a:endParaRPr lang="en-US" altLang="en-US" sz="1200">
              <a:latin typeface="Verdan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a16="http://schemas.microsoft.com/office/drawing/2014/main" id="{260D7547-A626-5B0D-7932-FD8415846603}"/>
              </a:ext>
            </a:extLst>
          </p:cNvPr>
          <p:cNvSpPr>
            <a:spLocks noGrp="1" noChangeArrowheads="1"/>
          </p:cNvSpPr>
          <p:nvPr>
            <p:ph type="title"/>
          </p:nvPr>
        </p:nvSpPr>
        <p:spPr/>
        <p:txBody>
          <a:bodyPr/>
          <a:lstStyle/>
          <a:p>
            <a:r>
              <a:rPr lang="en-US" altLang="en-US">
                <a:solidFill>
                  <a:schemeClr val="tx1"/>
                </a:solidFill>
              </a:rPr>
              <a:t>Acceptance vs. Counter-offer</a:t>
            </a:r>
          </a:p>
        </p:txBody>
      </p:sp>
      <p:sp>
        <p:nvSpPr>
          <p:cNvPr id="87042" name="Content Placeholder 2">
            <a:extLst>
              <a:ext uri="{FF2B5EF4-FFF2-40B4-BE49-F238E27FC236}">
                <a16:creationId xmlns:a16="http://schemas.microsoft.com/office/drawing/2014/main" id="{25F0823A-4FA8-A6DB-A58D-E43A9DA9B07F}"/>
              </a:ext>
            </a:extLst>
          </p:cNvPr>
          <p:cNvSpPr>
            <a:spLocks noGrp="1" noChangeArrowheads="1"/>
          </p:cNvSpPr>
          <p:nvPr>
            <p:ph idx="1"/>
          </p:nvPr>
        </p:nvSpPr>
        <p:spPr/>
        <p:txBody>
          <a:bodyPr/>
          <a:lstStyle/>
          <a:p>
            <a:endParaRPr lang="en-US" altLang="en-US" dirty="0"/>
          </a:p>
          <a:p>
            <a:r>
              <a:rPr lang="en-US" altLang="en-US" dirty="0"/>
              <a:t>Wholesaler offeror offers retailer offeree </a:t>
            </a:r>
            <a:r>
              <a:rPr lang="ja-JP" altLang="en-US"/>
              <a:t>“</a:t>
            </a:r>
            <a:r>
              <a:rPr lang="en-US" altLang="ja-JP" dirty="0"/>
              <a:t>a dozen 22-inch clay pots for $300.</a:t>
            </a:r>
            <a:r>
              <a:rPr lang="ja-JP" altLang="en-US"/>
              <a:t>”</a:t>
            </a:r>
            <a:r>
              <a:rPr lang="en-US" altLang="ja-JP" dirty="0"/>
              <a:t> Offeree emails back </a:t>
            </a:r>
            <a:r>
              <a:rPr lang="ja-JP" altLang="en-US"/>
              <a:t>“</a:t>
            </a:r>
            <a:r>
              <a:rPr lang="en-US" altLang="ja-JP" dirty="0"/>
              <a:t>Great. </a:t>
            </a:r>
            <a:r>
              <a:rPr lang="en-US" altLang="ja-JP" dirty="0">
                <a:solidFill>
                  <a:srgbClr val="C00000"/>
                </a:solidFill>
              </a:rPr>
              <a:t>I’ll take a dozen, but I’d really be much happier if you could send me three dozen.</a:t>
            </a:r>
            <a:r>
              <a:rPr lang="ja-JP" altLang="en-US">
                <a:solidFill>
                  <a:srgbClr val="C00000"/>
                </a:solidFill>
              </a:rPr>
              <a:t>”</a:t>
            </a:r>
            <a:endParaRPr lang="en-US" altLang="ja-JP" dirty="0">
              <a:solidFill>
                <a:srgbClr val="C00000"/>
              </a:solidFill>
            </a:endParaRPr>
          </a:p>
          <a:p>
            <a:pPr>
              <a:buFont typeface="Wingdings" pitchFamily="2" charset="2"/>
              <a:buNone/>
            </a:pPr>
            <a:endParaRPr lang="en-US" altLang="en-US" dirty="0"/>
          </a:p>
        </p:txBody>
      </p:sp>
      <p:sp>
        <p:nvSpPr>
          <p:cNvPr id="87043" name="Slide Number Placeholder 3">
            <a:extLst>
              <a:ext uri="{FF2B5EF4-FFF2-40B4-BE49-F238E27FC236}">
                <a16:creationId xmlns:a16="http://schemas.microsoft.com/office/drawing/2014/main" id="{93F3EDB4-E6AA-2A89-B494-D55530664B0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F3164A7-C82D-984E-BBC3-D3C74724A3D8}" type="slidenum">
              <a:rPr lang="en-US" altLang="en-US" sz="1200" smtClean="0">
                <a:latin typeface="Verdana" panose="020B0604030504040204" pitchFamily="34" charset="0"/>
              </a:rPr>
              <a:pPr>
                <a:spcBef>
                  <a:spcPct val="0"/>
                </a:spcBef>
                <a:buFontTx/>
                <a:buNone/>
              </a:pPr>
              <a:t>9</a:t>
            </a:fld>
            <a:endParaRPr lang="en-US" altLang="en-US" sz="1200">
              <a:latin typeface="Verdana" panose="020B0604030504040204" pitchFamily="34" charset="0"/>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29100</TotalTime>
  <Words>2580</Words>
  <Application>Microsoft Macintosh PowerPoint</Application>
  <PresentationFormat>On-screen Show (4:3)</PresentationFormat>
  <Paragraphs>326</Paragraphs>
  <Slides>58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Times New Roman</vt:lpstr>
      <vt:lpstr>Verdana</vt:lpstr>
      <vt:lpstr>Wingdings</vt:lpstr>
      <vt:lpstr>Custom Design</vt:lpstr>
      <vt:lpstr>George Mason School of Law</vt:lpstr>
      <vt:lpstr>The Classic Conception Acceptance vs. Counter-offer</vt:lpstr>
      <vt:lpstr>Acceptance vs. Counter-offer</vt:lpstr>
      <vt:lpstr>Counteroffers: Dataserv Equipment at 271</vt:lpstr>
      <vt:lpstr>Counteroffer as Rejection: Dataserv Equipment</vt:lpstr>
      <vt:lpstr>Acceptance vs. Counter-offer</vt:lpstr>
      <vt:lpstr>Acceptance vs. Counter-offer</vt:lpstr>
      <vt:lpstr>Counteroffer as Rejection: Dataserv Equipment</vt:lpstr>
      <vt:lpstr>Acceptance vs. Counter-offer</vt:lpstr>
      <vt:lpstr>Acceptance vs. Counter-offer</vt:lpstr>
      <vt:lpstr>Departures from the Classic Conception</vt:lpstr>
      <vt:lpstr>Departures from the Classic Conception</vt:lpstr>
      <vt:lpstr>Revocation: Unilateral Contracts  </vt:lpstr>
      <vt:lpstr>The Battle of the Forms</vt:lpstr>
      <vt:lpstr>The Battle of the Forms</vt:lpstr>
      <vt:lpstr>At Common Law</vt:lpstr>
      <vt:lpstr>The “Mirror Image Rule” at common law</vt:lpstr>
      <vt:lpstr>The “Mirror Image Rule”</vt:lpstr>
      <vt:lpstr>The Last Shot Doctrine</vt:lpstr>
      <vt:lpstr>How is the Last Shot doctrine changed by the “infamous” UCC§2-207?</vt:lpstr>
      <vt:lpstr>UCC 2-105(1)</vt:lpstr>
      <vt:lpstr>Ionics at 276</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Ionics at 250</vt:lpstr>
      <vt:lpstr>How to react to this</vt:lpstr>
      <vt:lpstr>Step-Saver at 287</vt:lpstr>
      <vt:lpstr>Step-Saver</vt:lpstr>
      <vt:lpstr>Step-Saver</vt:lpstr>
      <vt:lpstr>Step-Saver</vt:lpstr>
      <vt:lpstr>Step-Saver</vt:lpstr>
      <vt:lpstr>Step-Saver</vt:lpstr>
      <vt:lpstr>Step-Saver</vt:lpstr>
      <vt:lpstr>Step-Saver</vt:lpstr>
      <vt:lpstr>Step-Saver</vt:lpstr>
      <vt:lpstr>Step-Saver</vt:lpstr>
      <vt:lpstr>Hill v. Gateway at 295</vt:lpstr>
      <vt:lpstr>Hill v. Gateway</vt:lpstr>
      <vt:lpstr>Hill v. Gateway</vt:lpstr>
      <vt:lpstr>Can one  bargain out of merchantability?</vt:lpstr>
      <vt:lpstr>Can one  bargain out of 2-207? Does the proviso contemplate exit rights?</vt:lpstr>
      <vt:lpstr>Does 2-207 apply to consumer contracts?  </vt:lpstr>
      <vt:lpstr>Canons of interpretation</vt:lpstr>
    </vt:vector>
  </TitlesOfParts>
  <Company>George Mason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 Buckley</dc:creator>
  <cp:lastModifiedBy>Francis Buckley</cp:lastModifiedBy>
  <cp:revision>1059</cp:revision>
  <dcterms:created xsi:type="dcterms:W3CDTF">2005-05-17T16:46:00Z</dcterms:created>
  <dcterms:modified xsi:type="dcterms:W3CDTF">2023-09-27T17:41:24Z</dcterms:modified>
</cp:coreProperties>
</file>