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136"/>
  </p:notesMasterIdLst>
  <p:handoutMasterIdLst>
    <p:handoutMasterId r:id="rId137"/>
  </p:handoutMasterIdLst>
  <p:sldIdLst>
    <p:sldId id="878" r:id="rId2"/>
    <p:sldId id="1310" r:id="rId3"/>
    <p:sldId id="1320" r:id="rId4"/>
    <p:sldId id="1279" r:id="rId5"/>
    <p:sldId id="1309" r:id="rId6"/>
    <p:sldId id="1236" r:id="rId7"/>
    <p:sldId id="1237" r:id="rId8"/>
    <p:sldId id="1306" r:id="rId9"/>
    <p:sldId id="1239" r:id="rId10"/>
    <p:sldId id="1240" r:id="rId11"/>
    <p:sldId id="1241" r:id="rId12"/>
    <p:sldId id="1301" r:id="rId13"/>
    <p:sldId id="1243" r:id="rId14"/>
    <p:sldId id="1247" r:id="rId15"/>
    <p:sldId id="1248" r:id="rId16"/>
    <p:sldId id="1249" r:id="rId17"/>
    <p:sldId id="1250" r:id="rId18"/>
    <p:sldId id="1251" r:id="rId19"/>
    <p:sldId id="1252" r:id="rId20"/>
    <p:sldId id="1256" r:id="rId21"/>
    <p:sldId id="1257" r:id="rId22"/>
    <p:sldId id="1258" r:id="rId23"/>
    <p:sldId id="1259" r:id="rId24"/>
    <p:sldId id="1260" r:id="rId25"/>
    <p:sldId id="1262" r:id="rId26"/>
    <p:sldId id="1281" r:id="rId27"/>
    <p:sldId id="1264" r:id="rId28"/>
    <p:sldId id="1265" r:id="rId29"/>
    <p:sldId id="1267" r:id="rId30"/>
    <p:sldId id="1312" r:id="rId31"/>
    <p:sldId id="1268" r:id="rId32"/>
    <p:sldId id="1271" r:id="rId33"/>
    <p:sldId id="1272" r:id="rId34"/>
    <p:sldId id="1273" r:id="rId35"/>
    <p:sldId id="1274" r:id="rId36"/>
    <p:sldId id="1277" r:id="rId37"/>
    <p:sldId id="1278" r:id="rId38"/>
    <p:sldId id="1143" r:id="rId39"/>
    <p:sldId id="1151" r:id="rId40"/>
    <p:sldId id="1303" r:id="rId41"/>
    <p:sldId id="1316" r:id="rId42"/>
    <p:sldId id="1144" r:id="rId43"/>
    <p:sldId id="1313" r:id="rId44"/>
    <p:sldId id="1314" r:id="rId45"/>
    <p:sldId id="1315" r:id="rId46"/>
    <p:sldId id="1146" r:id="rId47"/>
    <p:sldId id="1147" r:id="rId48"/>
    <p:sldId id="1148" r:id="rId49"/>
    <p:sldId id="1152" r:id="rId50"/>
    <p:sldId id="1153" r:id="rId51"/>
    <p:sldId id="1154" r:id="rId52"/>
    <p:sldId id="1317" r:id="rId53"/>
    <p:sldId id="1157" r:id="rId54"/>
    <p:sldId id="1286" r:id="rId55"/>
    <p:sldId id="902" r:id="rId56"/>
    <p:sldId id="990" r:id="rId57"/>
    <p:sldId id="903" r:id="rId58"/>
    <p:sldId id="1298" r:id="rId59"/>
    <p:sldId id="1299" r:id="rId60"/>
    <p:sldId id="738" r:id="rId61"/>
    <p:sldId id="912" r:id="rId62"/>
    <p:sldId id="1125" r:id="rId63"/>
    <p:sldId id="1117" r:id="rId64"/>
    <p:sldId id="1165" r:id="rId65"/>
    <p:sldId id="1318" r:id="rId66"/>
    <p:sldId id="1319" r:id="rId67"/>
    <p:sldId id="1321" r:id="rId68"/>
    <p:sldId id="1304" r:id="rId69"/>
    <p:sldId id="1322" r:id="rId70"/>
    <p:sldId id="634" r:id="rId71"/>
    <p:sldId id="1081" r:id="rId72"/>
    <p:sldId id="1113" r:id="rId73"/>
    <p:sldId id="1170" r:id="rId74"/>
    <p:sldId id="924" r:id="rId75"/>
    <p:sldId id="1305" r:id="rId76"/>
    <p:sldId id="1190" r:id="rId77"/>
    <p:sldId id="1323" r:id="rId78"/>
    <p:sldId id="1234" r:id="rId79"/>
    <p:sldId id="1235" r:id="rId80"/>
    <p:sldId id="1134" r:id="rId81"/>
    <p:sldId id="1120" r:id="rId82"/>
    <p:sldId id="1324" r:id="rId83"/>
    <p:sldId id="1325" r:id="rId84"/>
    <p:sldId id="1083" r:id="rId85"/>
    <p:sldId id="932" r:id="rId86"/>
    <p:sldId id="1037" r:id="rId87"/>
    <p:sldId id="1038" r:id="rId88"/>
    <p:sldId id="1039" r:id="rId89"/>
    <p:sldId id="1040" r:id="rId90"/>
    <p:sldId id="1041" r:id="rId91"/>
    <p:sldId id="1042" r:id="rId92"/>
    <p:sldId id="1238" r:id="rId93"/>
    <p:sldId id="1326" r:id="rId94"/>
    <p:sldId id="1046" r:id="rId95"/>
    <p:sldId id="1047" r:id="rId96"/>
    <p:sldId id="1048" r:id="rId97"/>
    <p:sldId id="1049" r:id="rId98"/>
    <p:sldId id="1101" r:id="rId99"/>
    <p:sldId id="1327" r:id="rId100"/>
    <p:sldId id="1050" r:id="rId101"/>
    <p:sldId id="1084" r:id="rId102"/>
    <p:sldId id="1245" r:id="rId103"/>
    <p:sldId id="1053" r:id="rId104"/>
    <p:sldId id="1051" r:id="rId105"/>
    <p:sldId id="1099" r:id="rId106"/>
    <p:sldId id="1100" r:id="rId107"/>
    <p:sldId id="1054" r:id="rId108"/>
    <p:sldId id="1057" r:id="rId109"/>
    <p:sldId id="1058" r:id="rId110"/>
    <p:sldId id="1246" r:id="rId111"/>
    <p:sldId id="1061" r:id="rId112"/>
    <p:sldId id="1062" r:id="rId113"/>
    <p:sldId id="1063" r:id="rId114"/>
    <p:sldId id="1224" r:id="rId115"/>
    <p:sldId id="1191" r:id="rId116"/>
    <p:sldId id="1192" r:id="rId117"/>
    <p:sldId id="1193" r:id="rId118"/>
    <p:sldId id="1194" r:id="rId119"/>
    <p:sldId id="1195" r:id="rId120"/>
    <p:sldId id="1196" r:id="rId121"/>
    <p:sldId id="1197" r:id="rId122"/>
    <p:sldId id="1198" r:id="rId123"/>
    <p:sldId id="1199" r:id="rId124"/>
    <p:sldId id="1200" r:id="rId125"/>
    <p:sldId id="1201" r:id="rId126"/>
    <p:sldId id="1202" r:id="rId127"/>
    <p:sldId id="1203" r:id="rId128"/>
    <p:sldId id="1204" r:id="rId129"/>
    <p:sldId id="1205" r:id="rId130"/>
    <p:sldId id="1206" r:id="rId131"/>
    <p:sldId id="1215" r:id="rId132"/>
    <p:sldId id="1216" r:id="rId133"/>
    <p:sldId id="1217" r:id="rId134"/>
    <p:sldId id="1339" r:id="rId1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p:cViewPr varScale="1">
        <p:scale>
          <a:sx n="117" d="100"/>
          <a:sy n="117" d="100"/>
        </p:scale>
        <p:origin x="1480" y="168"/>
      </p:cViewPr>
      <p:guideLst>
        <p:guide orient="horz" pos="2160"/>
        <p:guide pos="2880"/>
      </p:guideLst>
    </p:cSldViewPr>
  </p:slideViewPr>
  <p:outlineViewPr>
    <p:cViewPr>
      <p:scale>
        <a:sx n="33" d="100"/>
        <a:sy n="33" d="100"/>
      </p:scale>
      <p:origin x="0" y="-53768"/>
    </p:cViewPr>
  </p:outlineViewPr>
  <p:notesTextViewPr>
    <p:cViewPr>
      <p:scale>
        <a:sx n="100" d="100"/>
        <a:sy n="100" d="100"/>
      </p:scale>
      <p:origin x="0" y="0"/>
    </p:cViewPr>
  </p:notesTextViewPr>
  <p:sorterViewPr>
    <p:cViewPr>
      <p:scale>
        <a:sx n="100" d="100"/>
        <a:sy n="100" d="100"/>
      </p:scale>
      <p:origin x="0" y="819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DEB2A226-B300-FC96-A1B8-AEDD6D86238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S PGothic" charset="0"/>
                <a:cs typeface="MS PGothic" charset="0"/>
              </a:defRPr>
            </a:lvl1pPr>
          </a:lstStyle>
          <a:p>
            <a:pPr>
              <a:defRPr/>
            </a:pPr>
            <a:endParaRPr lang="en-US"/>
          </a:p>
        </p:txBody>
      </p:sp>
      <p:sp>
        <p:nvSpPr>
          <p:cNvPr id="219139" name="Rectangle 3">
            <a:extLst>
              <a:ext uri="{FF2B5EF4-FFF2-40B4-BE49-F238E27FC236}">
                <a16:creationId xmlns:a16="http://schemas.microsoft.com/office/drawing/2014/main" id="{9AC1B479-1ABE-1D61-7495-A9BBABD923FA}"/>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S PGothic" charset="0"/>
                <a:cs typeface="MS PGothic" charset="0"/>
              </a:defRPr>
            </a:lvl1pPr>
          </a:lstStyle>
          <a:p>
            <a:pPr>
              <a:defRPr/>
            </a:pPr>
            <a:endParaRPr lang="en-US"/>
          </a:p>
        </p:txBody>
      </p:sp>
      <p:sp>
        <p:nvSpPr>
          <p:cNvPr id="219140" name="Rectangle 4">
            <a:extLst>
              <a:ext uri="{FF2B5EF4-FFF2-40B4-BE49-F238E27FC236}">
                <a16:creationId xmlns:a16="http://schemas.microsoft.com/office/drawing/2014/main" id="{76766B78-EBEF-CA0D-E0D7-D13B4B7DEA1A}"/>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S PGothic" charset="0"/>
                <a:cs typeface="MS PGothic" charset="0"/>
              </a:defRPr>
            </a:lvl1pPr>
          </a:lstStyle>
          <a:p>
            <a:pPr>
              <a:defRPr/>
            </a:pPr>
            <a:endParaRPr lang="en-US"/>
          </a:p>
        </p:txBody>
      </p:sp>
      <p:sp>
        <p:nvSpPr>
          <p:cNvPr id="219141" name="Rectangle 5">
            <a:extLst>
              <a:ext uri="{FF2B5EF4-FFF2-40B4-BE49-F238E27FC236}">
                <a16:creationId xmlns:a16="http://schemas.microsoft.com/office/drawing/2014/main" id="{14A389A8-376A-7AA1-0A90-CBB79AB52A7D}"/>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B6B85F02-E848-6248-B7F3-22D785DAF5D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A8040096-D929-3ADB-6C52-168EC83C460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MS PGothic" charset="0"/>
                <a:cs typeface="MS PGothic" charset="0"/>
              </a:defRPr>
            </a:lvl1pPr>
          </a:lstStyle>
          <a:p>
            <a:pPr>
              <a:defRPr/>
            </a:pPr>
            <a:endParaRPr lang="en-US"/>
          </a:p>
        </p:txBody>
      </p:sp>
      <p:sp>
        <p:nvSpPr>
          <p:cNvPr id="123907" name="Rectangle 3">
            <a:extLst>
              <a:ext uri="{FF2B5EF4-FFF2-40B4-BE49-F238E27FC236}">
                <a16:creationId xmlns:a16="http://schemas.microsoft.com/office/drawing/2014/main" id="{820A72A4-038F-42E3-122E-4934AFADF42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MS PGothic" charset="0"/>
                <a:cs typeface="MS PGothic" charset="0"/>
              </a:defRPr>
            </a:lvl1pPr>
          </a:lstStyle>
          <a:p>
            <a:pPr>
              <a:defRPr/>
            </a:pPr>
            <a:endParaRPr lang="en-US"/>
          </a:p>
        </p:txBody>
      </p:sp>
      <p:sp>
        <p:nvSpPr>
          <p:cNvPr id="13316" name="Rectangle 4">
            <a:extLst>
              <a:ext uri="{FF2B5EF4-FFF2-40B4-BE49-F238E27FC236}">
                <a16:creationId xmlns:a16="http://schemas.microsoft.com/office/drawing/2014/main" id="{3AF11497-5D01-AC12-7968-182D8C0A49F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9" name="Rectangle 5">
            <a:extLst>
              <a:ext uri="{FF2B5EF4-FFF2-40B4-BE49-F238E27FC236}">
                <a16:creationId xmlns:a16="http://schemas.microsoft.com/office/drawing/2014/main" id="{3050DA78-14A4-23CB-0F32-55F7C9DC653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3910" name="Rectangle 6">
            <a:extLst>
              <a:ext uri="{FF2B5EF4-FFF2-40B4-BE49-F238E27FC236}">
                <a16:creationId xmlns:a16="http://schemas.microsoft.com/office/drawing/2014/main" id="{4D6517F2-CA54-819A-5D9D-67D70C440FD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MS PGothic" charset="0"/>
                <a:cs typeface="MS PGothic" charset="0"/>
              </a:defRPr>
            </a:lvl1pPr>
          </a:lstStyle>
          <a:p>
            <a:pPr>
              <a:defRPr/>
            </a:pPr>
            <a:endParaRPr lang="en-US"/>
          </a:p>
        </p:txBody>
      </p:sp>
      <p:sp>
        <p:nvSpPr>
          <p:cNvPr id="123911" name="Rectangle 7">
            <a:extLst>
              <a:ext uri="{FF2B5EF4-FFF2-40B4-BE49-F238E27FC236}">
                <a16:creationId xmlns:a16="http://schemas.microsoft.com/office/drawing/2014/main" id="{2CD2DA39-93E6-3A75-2E1E-AF0C846F567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C999B979-83A7-A041-8764-4DE64E8772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EB651F27-DA87-064C-9E1A-6C84DDC513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17D348B-3D19-EE49-BF26-AE1189B90B32}"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CD387ADC-EDB3-6281-2DB2-C8F02AB286BF}"/>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61DDA571-2C3C-614B-51F6-B1A07A5CD8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C01DF70A-9457-ED6F-1F35-83E26352DC26}"/>
              </a:ext>
            </a:extLst>
          </p:cNvPr>
          <p:cNvSpPr>
            <a:spLocks noGrp="1" noRot="1" noChangeAspect="1" noChangeArrowheads="1" noTextEdit="1"/>
          </p:cNvSpPr>
          <p:nvPr>
            <p:ph type="sldImg"/>
          </p:nvPr>
        </p:nvSpPr>
        <p:spPr>
          <a:ln/>
        </p:spPr>
      </p:sp>
      <p:sp>
        <p:nvSpPr>
          <p:cNvPr id="52226" name="Rectangle 3">
            <a:extLst>
              <a:ext uri="{FF2B5EF4-FFF2-40B4-BE49-F238E27FC236}">
                <a16:creationId xmlns:a16="http://schemas.microsoft.com/office/drawing/2014/main" id="{BB78BA8B-AABD-0782-39B4-B04246C20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84130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37579A8A-DAF4-EAC1-E88B-D110F6CFA001}"/>
              </a:ext>
            </a:extLst>
          </p:cNvPr>
          <p:cNvSpPr>
            <a:spLocks noGrp="1" noRot="1" noChangeAspect="1" noChangeArrowheads="1" noTextEdit="1"/>
          </p:cNvSpPr>
          <p:nvPr>
            <p:ph type="sldImg"/>
          </p:nvPr>
        </p:nvSpPr>
        <p:spPr>
          <a:ln/>
        </p:spPr>
      </p:sp>
      <p:sp>
        <p:nvSpPr>
          <p:cNvPr id="54274" name="Rectangle 3">
            <a:extLst>
              <a:ext uri="{FF2B5EF4-FFF2-40B4-BE49-F238E27FC236}">
                <a16:creationId xmlns:a16="http://schemas.microsoft.com/office/drawing/2014/main" id="{66DFB841-2B5F-CB42-D661-6384C61DF4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7463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DE7B2043-514A-71D5-7543-F95D67FFA615}"/>
              </a:ext>
            </a:extLst>
          </p:cNvPr>
          <p:cNvSpPr>
            <a:spLocks noGrp="1" noRot="1" noChangeAspect="1" noChangeArrowheads="1" noTextEdit="1"/>
          </p:cNvSpPr>
          <p:nvPr>
            <p:ph type="sldImg"/>
          </p:nvPr>
        </p:nvSpPr>
        <p:spPr>
          <a:ln/>
        </p:spPr>
      </p:sp>
      <p:sp>
        <p:nvSpPr>
          <p:cNvPr id="103426" name="Rectangle 3">
            <a:extLst>
              <a:ext uri="{FF2B5EF4-FFF2-40B4-BE49-F238E27FC236}">
                <a16:creationId xmlns:a16="http://schemas.microsoft.com/office/drawing/2014/main" id="{8C2E854E-133B-FAA5-BD6C-E7D71BEDC6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48FFBE3A-2931-FBB5-FB6D-B231372B1531}"/>
              </a:ext>
            </a:extLst>
          </p:cNvPr>
          <p:cNvSpPr>
            <a:spLocks noGrp="1" noRot="1" noChangeAspect="1" noChangeArrowheads="1" noTextEdit="1"/>
          </p:cNvSpPr>
          <p:nvPr>
            <p:ph type="sldImg"/>
          </p:nvPr>
        </p:nvSpPr>
        <p:spPr>
          <a:ln/>
        </p:spPr>
      </p:sp>
      <p:sp>
        <p:nvSpPr>
          <p:cNvPr id="106498" name="Rectangle 3">
            <a:extLst>
              <a:ext uri="{FF2B5EF4-FFF2-40B4-BE49-F238E27FC236}">
                <a16:creationId xmlns:a16="http://schemas.microsoft.com/office/drawing/2014/main" id="{986B57BB-F9E3-2BF2-BFAC-4BD599F39F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0E01E6F3-045C-32D3-03EC-E22A9F2D1326}"/>
              </a:ext>
            </a:extLst>
          </p:cNvPr>
          <p:cNvSpPr>
            <a:spLocks noGrp="1" noRot="1" noChangeAspect="1" noChangeArrowheads="1" noTextEdit="1"/>
          </p:cNvSpPr>
          <p:nvPr>
            <p:ph type="sldImg"/>
          </p:nvPr>
        </p:nvSpPr>
        <p:spPr>
          <a:ln/>
        </p:spPr>
      </p:sp>
      <p:sp>
        <p:nvSpPr>
          <p:cNvPr id="112642" name="Notes Placeholder 2">
            <a:extLst>
              <a:ext uri="{FF2B5EF4-FFF2-40B4-BE49-F238E27FC236}">
                <a16:creationId xmlns:a16="http://schemas.microsoft.com/office/drawing/2014/main" id="{A03E5387-59D5-E287-EE1B-2A947B5CEA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43" name="Slide Number Placeholder 3">
            <a:extLst>
              <a:ext uri="{FF2B5EF4-FFF2-40B4-BE49-F238E27FC236}">
                <a16:creationId xmlns:a16="http://schemas.microsoft.com/office/drawing/2014/main" id="{3A9561E3-3340-AFDF-03AD-2988E93305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C5F307C-874E-0146-9715-924B1C1B8E40}"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a:extLst>
              <a:ext uri="{FF2B5EF4-FFF2-40B4-BE49-F238E27FC236}">
                <a16:creationId xmlns:a16="http://schemas.microsoft.com/office/drawing/2014/main" id="{202A42AD-F2DF-1A65-FE1F-A6C061A31A8E}"/>
              </a:ext>
            </a:extLst>
          </p:cNvPr>
          <p:cNvSpPr>
            <a:spLocks noGrp="1" noRot="1" noChangeAspect="1" noChangeArrowheads="1" noTextEdit="1"/>
          </p:cNvSpPr>
          <p:nvPr>
            <p:ph type="sldImg"/>
          </p:nvPr>
        </p:nvSpPr>
        <p:spPr>
          <a:ln/>
        </p:spPr>
      </p:sp>
      <p:sp>
        <p:nvSpPr>
          <p:cNvPr id="116738" name="Notes Placeholder 2">
            <a:extLst>
              <a:ext uri="{FF2B5EF4-FFF2-40B4-BE49-F238E27FC236}">
                <a16:creationId xmlns:a16="http://schemas.microsoft.com/office/drawing/2014/main" id="{BEAF2D7D-B0DC-AF0B-199D-F4C2BAB32A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39" name="Slide Number Placeholder 3">
            <a:extLst>
              <a:ext uri="{FF2B5EF4-FFF2-40B4-BE49-F238E27FC236}">
                <a16:creationId xmlns:a16="http://schemas.microsoft.com/office/drawing/2014/main" id="{0BAA442F-4647-8B93-7D8A-73162AD516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48C8A5-EC16-6046-B01F-4EEF41C25E23}"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E55560E2-70D9-9990-645A-A95BE66E22A9}"/>
              </a:ext>
            </a:extLst>
          </p:cNvPr>
          <p:cNvSpPr>
            <a:spLocks noGrp="1" noRot="1" noChangeAspect="1" noChangeArrowheads="1" noTextEdit="1"/>
          </p:cNvSpPr>
          <p:nvPr>
            <p:ph type="sldImg"/>
          </p:nvPr>
        </p:nvSpPr>
        <p:spPr>
          <a:ln/>
        </p:spPr>
      </p:sp>
      <p:sp>
        <p:nvSpPr>
          <p:cNvPr id="118786" name="Notes Placeholder 2">
            <a:extLst>
              <a:ext uri="{FF2B5EF4-FFF2-40B4-BE49-F238E27FC236}">
                <a16:creationId xmlns:a16="http://schemas.microsoft.com/office/drawing/2014/main" id="{BAEE58B7-F81F-371C-0E74-FC18049C95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8787" name="Slide Number Placeholder 3">
            <a:extLst>
              <a:ext uri="{FF2B5EF4-FFF2-40B4-BE49-F238E27FC236}">
                <a16:creationId xmlns:a16="http://schemas.microsoft.com/office/drawing/2014/main" id="{0FF9B13C-E7B5-A744-C94F-3E1A71CCA7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417A433-3F26-A649-8BD2-4A72D4809C27}"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a:extLst>
              <a:ext uri="{FF2B5EF4-FFF2-40B4-BE49-F238E27FC236}">
                <a16:creationId xmlns:a16="http://schemas.microsoft.com/office/drawing/2014/main" id="{25C81599-8EA7-5E0D-16EB-EBCC51334A5C}"/>
              </a:ext>
            </a:extLst>
          </p:cNvPr>
          <p:cNvSpPr>
            <a:spLocks noGrp="1" noRot="1" noChangeAspect="1" noChangeArrowheads="1" noTextEdit="1"/>
          </p:cNvSpPr>
          <p:nvPr>
            <p:ph type="sldImg"/>
          </p:nvPr>
        </p:nvSpPr>
        <p:spPr>
          <a:ln/>
        </p:spPr>
      </p:sp>
      <p:sp>
        <p:nvSpPr>
          <p:cNvPr id="120834" name="Notes Placeholder 2">
            <a:extLst>
              <a:ext uri="{FF2B5EF4-FFF2-40B4-BE49-F238E27FC236}">
                <a16:creationId xmlns:a16="http://schemas.microsoft.com/office/drawing/2014/main" id="{456D2540-585F-E04F-B848-0E2FAE0820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0835" name="Slide Number Placeholder 3">
            <a:extLst>
              <a:ext uri="{FF2B5EF4-FFF2-40B4-BE49-F238E27FC236}">
                <a16:creationId xmlns:a16="http://schemas.microsoft.com/office/drawing/2014/main" id="{EBAC7747-8851-118B-9211-8E33133430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975F1BB-DD5A-914F-AEB4-21D3BB41F05C}"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a:extLst>
              <a:ext uri="{FF2B5EF4-FFF2-40B4-BE49-F238E27FC236}">
                <a16:creationId xmlns:a16="http://schemas.microsoft.com/office/drawing/2014/main" id="{917A6BDE-40ED-AFD0-33BC-8CB4E6D13A1A}"/>
              </a:ext>
            </a:extLst>
          </p:cNvPr>
          <p:cNvSpPr>
            <a:spLocks noGrp="1" noRot="1" noChangeAspect="1" noChangeArrowheads="1" noTextEdit="1"/>
          </p:cNvSpPr>
          <p:nvPr>
            <p:ph type="sldImg"/>
          </p:nvPr>
        </p:nvSpPr>
        <p:spPr>
          <a:ln/>
        </p:spPr>
      </p:sp>
      <p:sp>
        <p:nvSpPr>
          <p:cNvPr id="123906" name="Notes Placeholder 2">
            <a:extLst>
              <a:ext uri="{FF2B5EF4-FFF2-40B4-BE49-F238E27FC236}">
                <a16:creationId xmlns:a16="http://schemas.microsoft.com/office/drawing/2014/main" id="{C0445DB5-B6EB-F3A1-9418-90ACF4BC3B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3907" name="Slide Number Placeholder 3">
            <a:extLst>
              <a:ext uri="{FF2B5EF4-FFF2-40B4-BE49-F238E27FC236}">
                <a16:creationId xmlns:a16="http://schemas.microsoft.com/office/drawing/2014/main" id="{C58B3931-456A-D16F-2D13-0E0929432E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C0FE6A0-8B2E-434D-AA86-DB1265562300}" type="slidenum">
              <a:rPr lang="en-US" altLang="en-US" smtClean="0">
                <a:latin typeface="Times New Roman" panose="02020603050405020304" pitchFamily="18" charset="0"/>
              </a:rPr>
              <a:pPr/>
              <a:t>65</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a:extLst>
              <a:ext uri="{FF2B5EF4-FFF2-40B4-BE49-F238E27FC236}">
                <a16:creationId xmlns:a16="http://schemas.microsoft.com/office/drawing/2014/main" id="{9A82EFB9-344F-DA41-5ED3-94993A281119}"/>
              </a:ext>
            </a:extLst>
          </p:cNvPr>
          <p:cNvSpPr>
            <a:spLocks noGrp="1" noRot="1" noChangeAspect="1" noChangeArrowheads="1" noTextEdit="1"/>
          </p:cNvSpPr>
          <p:nvPr>
            <p:ph type="sldImg"/>
          </p:nvPr>
        </p:nvSpPr>
        <p:spPr>
          <a:ln/>
        </p:spPr>
      </p:sp>
      <p:sp>
        <p:nvSpPr>
          <p:cNvPr id="128002" name="Notes Placeholder 2">
            <a:extLst>
              <a:ext uri="{FF2B5EF4-FFF2-40B4-BE49-F238E27FC236}">
                <a16:creationId xmlns:a16="http://schemas.microsoft.com/office/drawing/2014/main" id="{C27D73FC-BB44-78F0-C4AF-5F65C099F5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8003" name="Slide Number Placeholder 3">
            <a:extLst>
              <a:ext uri="{FF2B5EF4-FFF2-40B4-BE49-F238E27FC236}">
                <a16:creationId xmlns:a16="http://schemas.microsoft.com/office/drawing/2014/main" id="{1DDF0A3C-0EF8-AA1A-9C93-0669A95A98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D246EA-FEB1-DE42-A474-62E1ACE5B2DC}" type="slidenum">
              <a:rPr lang="en-US" altLang="en-US" smtClean="0">
                <a:latin typeface="Times New Roman" panose="02020603050405020304" pitchFamily="18" charset="0"/>
              </a:rPr>
              <a:pPr/>
              <a:t>66</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CBF4B65-36BF-8F7A-3ACF-057DBC78C477}"/>
              </a:ext>
            </a:extLst>
          </p:cNvPr>
          <p:cNvSpPr>
            <a:spLocks noGrp="1" noRot="1" noChangeAspect="1" noChangeArrowheads="1" noTextEdit="1"/>
          </p:cNvSpPr>
          <p:nvPr>
            <p:ph type="sldImg"/>
          </p:nvPr>
        </p:nvSpPr>
        <p:spPr>
          <a:ln/>
        </p:spPr>
      </p:sp>
      <p:sp>
        <p:nvSpPr>
          <p:cNvPr id="20482" name="Rectangle 3">
            <a:extLst>
              <a:ext uri="{FF2B5EF4-FFF2-40B4-BE49-F238E27FC236}">
                <a16:creationId xmlns:a16="http://schemas.microsoft.com/office/drawing/2014/main" id="{987DEB1E-70F8-F4BC-E52E-DCC58AA4E4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a:extLst>
              <a:ext uri="{FF2B5EF4-FFF2-40B4-BE49-F238E27FC236}">
                <a16:creationId xmlns:a16="http://schemas.microsoft.com/office/drawing/2014/main" id="{9A82EFB9-344F-DA41-5ED3-94993A281119}"/>
              </a:ext>
            </a:extLst>
          </p:cNvPr>
          <p:cNvSpPr>
            <a:spLocks noGrp="1" noRot="1" noChangeAspect="1" noChangeArrowheads="1" noTextEdit="1"/>
          </p:cNvSpPr>
          <p:nvPr>
            <p:ph type="sldImg"/>
          </p:nvPr>
        </p:nvSpPr>
        <p:spPr>
          <a:ln/>
        </p:spPr>
      </p:sp>
      <p:sp>
        <p:nvSpPr>
          <p:cNvPr id="128002" name="Notes Placeholder 2">
            <a:extLst>
              <a:ext uri="{FF2B5EF4-FFF2-40B4-BE49-F238E27FC236}">
                <a16:creationId xmlns:a16="http://schemas.microsoft.com/office/drawing/2014/main" id="{C27D73FC-BB44-78F0-C4AF-5F65C099F5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8003" name="Slide Number Placeholder 3">
            <a:extLst>
              <a:ext uri="{FF2B5EF4-FFF2-40B4-BE49-F238E27FC236}">
                <a16:creationId xmlns:a16="http://schemas.microsoft.com/office/drawing/2014/main" id="{1DDF0A3C-0EF8-AA1A-9C93-0669A95A98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D246EA-FEB1-DE42-A474-62E1ACE5B2DC}" type="slidenum">
              <a:rPr lang="en-US" altLang="en-US" smtClean="0">
                <a:latin typeface="Times New Roman" panose="02020603050405020304" pitchFamily="18" charset="0"/>
              </a:rPr>
              <a:pPr/>
              <a:t>67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540555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385A0D67-A11E-35D8-F566-16284CB666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23754CD-EC69-BF40-9295-DAB441D7F40D}" type="slidenum">
              <a:rPr lang="en-US" altLang="en-US" smtClean="0">
                <a:latin typeface="Times New Roman" panose="02020603050405020304" pitchFamily="18" charset="0"/>
              </a:rPr>
              <a:pPr/>
              <a:t>76</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6BDB32D6-8830-B6BE-EFCF-FC5027985B89}"/>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3699AA02-1D6C-3DAC-B72F-7B1756CDC5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2097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CBF4B65-36BF-8F7A-3ACF-057DBC78C477}"/>
              </a:ext>
            </a:extLst>
          </p:cNvPr>
          <p:cNvSpPr>
            <a:spLocks noGrp="1" noRot="1" noChangeAspect="1" noChangeArrowheads="1" noTextEdit="1"/>
          </p:cNvSpPr>
          <p:nvPr>
            <p:ph type="sldImg"/>
          </p:nvPr>
        </p:nvSpPr>
        <p:spPr>
          <a:ln/>
        </p:spPr>
      </p:sp>
      <p:sp>
        <p:nvSpPr>
          <p:cNvPr id="20482" name="Rectangle 3">
            <a:extLst>
              <a:ext uri="{FF2B5EF4-FFF2-40B4-BE49-F238E27FC236}">
                <a16:creationId xmlns:a16="http://schemas.microsoft.com/office/drawing/2014/main" id="{987DEB1E-70F8-F4BC-E52E-DCC58AA4E4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6162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D3262E6D-AE20-09D6-5B6F-3E204F0F5BA6}"/>
              </a:ext>
            </a:extLst>
          </p:cNvPr>
          <p:cNvSpPr>
            <a:spLocks noGrp="1" noRot="1" noChangeAspect="1" noChangeArrowheads="1" noTextEdit="1"/>
          </p:cNvSpPr>
          <p:nvPr>
            <p:ph type="sldImg"/>
          </p:nvPr>
        </p:nvSpPr>
        <p:spPr>
          <a:ln/>
        </p:spPr>
      </p:sp>
      <p:sp>
        <p:nvSpPr>
          <p:cNvPr id="33794" name="Rectangle 3">
            <a:extLst>
              <a:ext uri="{FF2B5EF4-FFF2-40B4-BE49-F238E27FC236}">
                <a16:creationId xmlns:a16="http://schemas.microsoft.com/office/drawing/2014/main" id="{ABAD3320-2FDC-844B-2B0F-742C0181E4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4919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049AAE73-43CA-53CD-BC36-05F62E35C9D3}"/>
              </a:ext>
            </a:extLst>
          </p:cNvPr>
          <p:cNvSpPr>
            <a:spLocks noGrp="1" noRot="1" noChangeAspect="1" noChangeArrowheads="1" noTextEdit="1"/>
          </p:cNvSpPr>
          <p:nvPr>
            <p:ph type="sldImg"/>
          </p:nvPr>
        </p:nvSpPr>
        <p:spPr>
          <a:ln/>
        </p:spPr>
      </p:sp>
      <p:sp>
        <p:nvSpPr>
          <p:cNvPr id="37890" name="Rectangle 3">
            <a:extLst>
              <a:ext uri="{FF2B5EF4-FFF2-40B4-BE49-F238E27FC236}">
                <a16:creationId xmlns:a16="http://schemas.microsoft.com/office/drawing/2014/main" id="{04186A8C-611B-ECDC-2318-ADE38C2C03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4374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72C9A6AA-7659-706E-D57E-75D8A18F201A}"/>
              </a:ext>
            </a:extLst>
          </p:cNvPr>
          <p:cNvSpPr>
            <a:spLocks noGrp="1" noRot="1" noChangeAspect="1" noChangeArrowheads="1" noTextEdit="1"/>
          </p:cNvSpPr>
          <p:nvPr>
            <p:ph type="sldImg"/>
          </p:nvPr>
        </p:nvSpPr>
        <p:spPr>
          <a:ln/>
        </p:spPr>
      </p:sp>
      <p:sp>
        <p:nvSpPr>
          <p:cNvPr id="39938" name="Rectangle 3">
            <a:extLst>
              <a:ext uri="{FF2B5EF4-FFF2-40B4-BE49-F238E27FC236}">
                <a16:creationId xmlns:a16="http://schemas.microsoft.com/office/drawing/2014/main" id="{BBAA99B6-4D1B-218B-58CA-DC4F7847F3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1462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CA01CF53-4707-53AD-9F7B-DDDB8D9EB775}"/>
              </a:ext>
            </a:extLst>
          </p:cNvPr>
          <p:cNvSpPr>
            <a:spLocks noGrp="1" noRot="1" noChangeAspect="1" noChangeArrowheads="1" noTextEdit="1"/>
          </p:cNvSpPr>
          <p:nvPr>
            <p:ph type="sldImg"/>
          </p:nvPr>
        </p:nvSpPr>
        <p:spPr>
          <a:ln/>
        </p:spPr>
      </p:sp>
      <p:sp>
        <p:nvSpPr>
          <p:cNvPr id="44034" name="Rectangle 3">
            <a:extLst>
              <a:ext uri="{FF2B5EF4-FFF2-40B4-BE49-F238E27FC236}">
                <a16:creationId xmlns:a16="http://schemas.microsoft.com/office/drawing/2014/main" id="{CA48CF66-0C29-9B60-7ED8-B45605A9F5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0183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998D6171-0B76-7024-FA68-AE177E1DAF98}"/>
              </a:ext>
            </a:extLst>
          </p:cNvPr>
          <p:cNvSpPr>
            <a:spLocks noGrp="1" noRot="1" noChangeAspect="1" noChangeArrowheads="1" noTextEdit="1"/>
          </p:cNvSpPr>
          <p:nvPr>
            <p:ph type="sldImg"/>
          </p:nvPr>
        </p:nvSpPr>
        <p:spPr>
          <a:ln/>
        </p:spPr>
      </p:sp>
      <p:sp>
        <p:nvSpPr>
          <p:cNvPr id="48130" name="Rectangle 3">
            <a:extLst>
              <a:ext uri="{FF2B5EF4-FFF2-40B4-BE49-F238E27FC236}">
                <a16:creationId xmlns:a16="http://schemas.microsoft.com/office/drawing/2014/main" id="{2BAF7BA3-1C46-927B-CE12-18C7568AC1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3027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3CB8668C-F7AF-5AD6-72A5-793C887D6FC0}"/>
              </a:ext>
            </a:extLst>
          </p:cNvPr>
          <p:cNvSpPr>
            <a:spLocks noGrp="1" noRot="1" noChangeAspect="1" noChangeArrowheads="1" noTextEdit="1"/>
          </p:cNvSpPr>
          <p:nvPr>
            <p:ph type="sldImg"/>
          </p:nvPr>
        </p:nvSpPr>
        <p:spPr>
          <a:ln/>
        </p:spPr>
      </p:sp>
      <p:sp>
        <p:nvSpPr>
          <p:cNvPr id="50178" name="Rectangle 3">
            <a:extLst>
              <a:ext uri="{FF2B5EF4-FFF2-40B4-BE49-F238E27FC236}">
                <a16:creationId xmlns:a16="http://schemas.microsoft.com/office/drawing/2014/main" id="{6BA297DA-13C4-7C9B-AE2A-4FC0D74519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2730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8B934CC6-9B7F-976B-FB67-A34612DE1329}"/>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a:extLst>
              <a:ext uri="{FF2B5EF4-FFF2-40B4-BE49-F238E27FC236}">
                <a16:creationId xmlns:a16="http://schemas.microsoft.com/office/drawing/2014/main" id="{A5E82F2F-3EE9-BEE0-D47A-E1B468EB554D}"/>
              </a:ext>
            </a:extLst>
          </p:cNvPr>
          <p:cNvSpPr>
            <a:spLocks noGrp="1" noChangeArrowheads="1"/>
          </p:cNvSpPr>
          <p:nvPr>
            <p:ph type="sldNum" sz="quarter" idx="11"/>
          </p:nvPr>
        </p:nvSpPr>
        <p:spPr>
          <a:ln/>
        </p:spPr>
        <p:txBody>
          <a:bodyPr/>
          <a:lstStyle>
            <a:lvl1pPr>
              <a:defRPr/>
            </a:lvl1pPr>
          </a:lstStyle>
          <a:p>
            <a:pPr>
              <a:defRPr/>
            </a:pPr>
            <a:fld id="{2132C9DB-EEEB-A74E-BEF0-C0AFE670046E}"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4E9F61D9-BD34-D180-537F-0F3410BDC72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1751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8CC705D-EDC3-B99E-75D2-BF1EC5ABD349}"/>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a:extLst>
              <a:ext uri="{FF2B5EF4-FFF2-40B4-BE49-F238E27FC236}">
                <a16:creationId xmlns:a16="http://schemas.microsoft.com/office/drawing/2014/main" id="{74166DC5-FA3B-8AA4-00CA-8C8B289FAD15}"/>
              </a:ext>
            </a:extLst>
          </p:cNvPr>
          <p:cNvSpPr>
            <a:spLocks noGrp="1" noChangeArrowheads="1"/>
          </p:cNvSpPr>
          <p:nvPr>
            <p:ph type="sldNum" sz="quarter" idx="11"/>
          </p:nvPr>
        </p:nvSpPr>
        <p:spPr>
          <a:ln/>
        </p:spPr>
        <p:txBody>
          <a:bodyPr/>
          <a:lstStyle>
            <a:lvl1pPr>
              <a:defRPr/>
            </a:lvl1pPr>
          </a:lstStyle>
          <a:p>
            <a:pPr>
              <a:defRPr/>
            </a:pPr>
            <a:fld id="{C671BC62-8100-284B-A095-69AE106EF1D2}"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826A5677-3ADC-3B38-7392-6EDF717AD062}"/>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7796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470A2F1-6DB1-2A42-D335-803A3E341B1B}"/>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a:extLst>
              <a:ext uri="{FF2B5EF4-FFF2-40B4-BE49-F238E27FC236}">
                <a16:creationId xmlns:a16="http://schemas.microsoft.com/office/drawing/2014/main" id="{37805A10-1B71-3D36-8758-E98F90246A57}"/>
              </a:ext>
            </a:extLst>
          </p:cNvPr>
          <p:cNvSpPr>
            <a:spLocks noGrp="1" noChangeArrowheads="1"/>
          </p:cNvSpPr>
          <p:nvPr>
            <p:ph type="sldNum" sz="quarter" idx="11"/>
          </p:nvPr>
        </p:nvSpPr>
        <p:spPr>
          <a:ln/>
        </p:spPr>
        <p:txBody>
          <a:bodyPr/>
          <a:lstStyle>
            <a:lvl1pPr>
              <a:defRPr/>
            </a:lvl1pPr>
          </a:lstStyle>
          <a:p>
            <a:pPr>
              <a:defRPr/>
            </a:pPr>
            <a:fld id="{DA42412C-075C-A64A-869E-6AA61400AD51}"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CE2BE506-30F9-90F4-DDB0-19AB9563A30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9864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5B654E7-0BC9-B2CF-DD00-9AE4EACC48C5}"/>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a:extLst>
              <a:ext uri="{FF2B5EF4-FFF2-40B4-BE49-F238E27FC236}">
                <a16:creationId xmlns:a16="http://schemas.microsoft.com/office/drawing/2014/main" id="{06BD8002-7EFE-3036-8160-D14F34D299D1}"/>
              </a:ext>
            </a:extLst>
          </p:cNvPr>
          <p:cNvSpPr>
            <a:spLocks noGrp="1" noChangeArrowheads="1"/>
          </p:cNvSpPr>
          <p:nvPr>
            <p:ph type="sldNum" sz="quarter" idx="11"/>
          </p:nvPr>
        </p:nvSpPr>
        <p:spPr>
          <a:ln/>
        </p:spPr>
        <p:txBody>
          <a:bodyPr/>
          <a:lstStyle>
            <a:lvl1pPr>
              <a:defRPr/>
            </a:lvl1pPr>
          </a:lstStyle>
          <a:p>
            <a:pPr>
              <a:defRPr/>
            </a:pPr>
            <a:fld id="{39AFA8F8-52D6-6C40-8B25-D39464811EBA}"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CD7B2259-4A76-2AC9-3AC2-0F789FD863A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1192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B822BEED-5765-4305-0A34-83B26F35EC7E}"/>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a:extLst>
              <a:ext uri="{FF2B5EF4-FFF2-40B4-BE49-F238E27FC236}">
                <a16:creationId xmlns:a16="http://schemas.microsoft.com/office/drawing/2014/main" id="{2C68CDA6-62C4-A63C-4ABD-E3FCEA004F93}"/>
              </a:ext>
            </a:extLst>
          </p:cNvPr>
          <p:cNvSpPr>
            <a:spLocks noGrp="1" noChangeArrowheads="1"/>
          </p:cNvSpPr>
          <p:nvPr>
            <p:ph type="sldNum" sz="quarter" idx="11"/>
          </p:nvPr>
        </p:nvSpPr>
        <p:spPr>
          <a:ln/>
        </p:spPr>
        <p:txBody>
          <a:bodyPr/>
          <a:lstStyle>
            <a:lvl1pPr>
              <a:defRPr/>
            </a:lvl1pPr>
          </a:lstStyle>
          <a:p>
            <a:pPr>
              <a:defRPr/>
            </a:pPr>
            <a:fld id="{CF9FF188-3CCF-1A48-B3E7-B229186206EE}" type="slidenum">
              <a:rPr lang="en-US" altLang="en-US"/>
              <a:pPr>
                <a:defRPr/>
              </a:pPr>
              <a:t>‹#›</a:t>
            </a:fld>
            <a:endParaRPr lang="en-US" altLang="en-US"/>
          </a:p>
        </p:txBody>
      </p:sp>
      <p:sp>
        <p:nvSpPr>
          <p:cNvPr id="6" name="AutoShape 8">
            <a:hlinkClick r:id="" action="ppaction://hlinkshowjump?jump=previousslide" highlightClick="1"/>
            <a:extLst>
              <a:ext uri="{FF2B5EF4-FFF2-40B4-BE49-F238E27FC236}">
                <a16:creationId xmlns:a16="http://schemas.microsoft.com/office/drawing/2014/main" id="{289AAFA8-0F18-D79B-F712-681F1B9145F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0960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02C813B2-99DA-2A3A-741B-CADCEC034372}"/>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a:extLst>
              <a:ext uri="{FF2B5EF4-FFF2-40B4-BE49-F238E27FC236}">
                <a16:creationId xmlns:a16="http://schemas.microsoft.com/office/drawing/2014/main" id="{CE8F9323-0FAF-CF8F-3CDF-B32A4494BAF5}"/>
              </a:ext>
            </a:extLst>
          </p:cNvPr>
          <p:cNvSpPr>
            <a:spLocks noGrp="1" noChangeArrowheads="1"/>
          </p:cNvSpPr>
          <p:nvPr>
            <p:ph type="sldNum" sz="quarter" idx="11"/>
          </p:nvPr>
        </p:nvSpPr>
        <p:spPr>
          <a:ln/>
        </p:spPr>
        <p:txBody>
          <a:bodyPr/>
          <a:lstStyle>
            <a:lvl1pPr>
              <a:defRPr/>
            </a:lvl1pPr>
          </a:lstStyle>
          <a:p>
            <a:pPr>
              <a:defRPr/>
            </a:pPr>
            <a:fld id="{7A460B51-E3BD-B046-BC77-D9DF329506FB}"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5C6517BC-3F4C-2C71-4107-F6A36FEAC6B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8217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748A3307-D656-182A-C75A-CFBA0B550B9C}"/>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8" name="Rectangle 7">
            <a:extLst>
              <a:ext uri="{FF2B5EF4-FFF2-40B4-BE49-F238E27FC236}">
                <a16:creationId xmlns:a16="http://schemas.microsoft.com/office/drawing/2014/main" id="{E64FAC8A-5104-14DC-7129-64B32355AD72}"/>
              </a:ext>
            </a:extLst>
          </p:cNvPr>
          <p:cNvSpPr>
            <a:spLocks noGrp="1" noChangeArrowheads="1"/>
          </p:cNvSpPr>
          <p:nvPr>
            <p:ph type="sldNum" sz="quarter" idx="11"/>
          </p:nvPr>
        </p:nvSpPr>
        <p:spPr>
          <a:ln/>
        </p:spPr>
        <p:txBody>
          <a:bodyPr/>
          <a:lstStyle>
            <a:lvl1pPr>
              <a:defRPr/>
            </a:lvl1pPr>
          </a:lstStyle>
          <a:p>
            <a:pPr>
              <a:defRPr/>
            </a:pPr>
            <a:fld id="{D80B72ED-0232-F14B-B1CB-D6169DE2C886}" type="slidenum">
              <a:rPr lang="en-US" altLang="en-US"/>
              <a:pPr>
                <a:defRPr/>
              </a:pPr>
              <a:t>‹#›</a:t>
            </a:fld>
            <a:endParaRPr lang="en-US" altLang="en-US"/>
          </a:p>
        </p:txBody>
      </p:sp>
      <p:sp>
        <p:nvSpPr>
          <p:cNvPr id="9" name="AutoShape 8">
            <a:hlinkClick r:id="" action="ppaction://hlinkshowjump?jump=previousslide" highlightClick="1"/>
            <a:extLst>
              <a:ext uri="{FF2B5EF4-FFF2-40B4-BE49-F238E27FC236}">
                <a16:creationId xmlns:a16="http://schemas.microsoft.com/office/drawing/2014/main" id="{2A9E46CF-04E7-3D34-FA65-AF89A979786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05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74A947D7-CFE2-9C25-468F-A864383BDD44}"/>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4" name="Rectangle 7">
            <a:extLst>
              <a:ext uri="{FF2B5EF4-FFF2-40B4-BE49-F238E27FC236}">
                <a16:creationId xmlns:a16="http://schemas.microsoft.com/office/drawing/2014/main" id="{1D08C19F-A0E3-CBEF-C236-0C88FAB95C16}"/>
              </a:ext>
            </a:extLst>
          </p:cNvPr>
          <p:cNvSpPr>
            <a:spLocks noGrp="1" noChangeArrowheads="1"/>
          </p:cNvSpPr>
          <p:nvPr>
            <p:ph type="sldNum" sz="quarter" idx="11"/>
          </p:nvPr>
        </p:nvSpPr>
        <p:spPr>
          <a:ln/>
        </p:spPr>
        <p:txBody>
          <a:bodyPr/>
          <a:lstStyle>
            <a:lvl1pPr>
              <a:defRPr/>
            </a:lvl1pPr>
          </a:lstStyle>
          <a:p>
            <a:pPr>
              <a:defRPr/>
            </a:pPr>
            <a:fld id="{C67E1BBD-FEAC-5D41-AB55-2B34867D233A}" type="slidenum">
              <a:rPr lang="en-US" altLang="en-US"/>
              <a:pPr>
                <a:defRPr/>
              </a:pPr>
              <a:t>‹#›</a:t>
            </a:fld>
            <a:endParaRPr lang="en-US" altLang="en-US"/>
          </a:p>
        </p:txBody>
      </p:sp>
      <p:sp>
        <p:nvSpPr>
          <p:cNvPr id="5" name="AutoShape 8">
            <a:hlinkClick r:id="" action="ppaction://hlinkshowjump?jump=previousslide" highlightClick="1"/>
            <a:extLst>
              <a:ext uri="{FF2B5EF4-FFF2-40B4-BE49-F238E27FC236}">
                <a16:creationId xmlns:a16="http://schemas.microsoft.com/office/drawing/2014/main" id="{93438E05-CFD3-9F66-ABAC-FCB5F09983C6}"/>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1890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623DCB4-FC4E-9E5D-0375-96B450CF1C7B}"/>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3" name="Rectangle 7">
            <a:extLst>
              <a:ext uri="{FF2B5EF4-FFF2-40B4-BE49-F238E27FC236}">
                <a16:creationId xmlns:a16="http://schemas.microsoft.com/office/drawing/2014/main" id="{CBAAED87-EE7A-D67B-8AA7-9A01545317B4}"/>
              </a:ext>
            </a:extLst>
          </p:cNvPr>
          <p:cNvSpPr>
            <a:spLocks noGrp="1" noChangeArrowheads="1"/>
          </p:cNvSpPr>
          <p:nvPr>
            <p:ph type="sldNum" sz="quarter" idx="11"/>
          </p:nvPr>
        </p:nvSpPr>
        <p:spPr>
          <a:ln/>
        </p:spPr>
        <p:txBody>
          <a:bodyPr/>
          <a:lstStyle>
            <a:lvl1pPr>
              <a:defRPr/>
            </a:lvl1pPr>
          </a:lstStyle>
          <a:p>
            <a:pPr>
              <a:defRPr/>
            </a:pPr>
            <a:fld id="{431650C4-91F9-4E48-BAE5-4AA8B49031E7}" type="slidenum">
              <a:rPr lang="en-US" altLang="en-US"/>
              <a:pPr>
                <a:defRPr/>
              </a:pPr>
              <a:t>‹#›</a:t>
            </a:fld>
            <a:endParaRPr lang="en-US" altLang="en-US"/>
          </a:p>
        </p:txBody>
      </p:sp>
      <p:sp>
        <p:nvSpPr>
          <p:cNvPr id="4" name="AutoShape 8">
            <a:hlinkClick r:id="" action="ppaction://hlinkshowjump?jump=previousslide" highlightClick="1"/>
            <a:extLst>
              <a:ext uri="{FF2B5EF4-FFF2-40B4-BE49-F238E27FC236}">
                <a16:creationId xmlns:a16="http://schemas.microsoft.com/office/drawing/2014/main" id="{2DBD76BD-D49F-49C1-32EC-1F30F8D6DCB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0126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CB3F179-C9F4-0B4F-90EB-B734A28C77A5}"/>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a:extLst>
              <a:ext uri="{FF2B5EF4-FFF2-40B4-BE49-F238E27FC236}">
                <a16:creationId xmlns:a16="http://schemas.microsoft.com/office/drawing/2014/main" id="{A6E335BB-A1E7-06C7-1845-9DF2E729C9C8}"/>
              </a:ext>
            </a:extLst>
          </p:cNvPr>
          <p:cNvSpPr>
            <a:spLocks noGrp="1" noChangeArrowheads="1"/>
          </p:cNvSpPr>
          <p:nvPr>
            <p:ph type="sldNum" sz="quarter" idx="11"/>
          </p:nvPr>
        </p:nvSpPr>
        <p:spPr>
          <a:ln/>
        </p:spPr>
        <p:txBody>
          <a:bodyPr/>
          <a:lstStyle>
            <a:lvl1pPr>
              <a:defRPr/>
            </a:lvl1pPr>
          </a:lstStyle>
          <a:p>
            <a:pPr>
              <a:defRPr/>
            </a:pPr>
            <a:fld id="{4C845C57-E0CF-A741-923E-ED9A3FA8ACFB}"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AB8DF2F5-A592-99B4-7201-7D766C6FD9E4}"/>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7409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B6113F7-1B48-7CCA-564C-7F45D432CADF}"/>
              </a:ext>
            </a:extLst>
          </p:cNvPr>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a:extLst>
              <a:ext uri="{FF2B5EF4-FFF2-40B4-BE49-F238E27FC236}">
                <a16:creationId xmlns:a16="http://schemas.microsoft.com/office/drawing/2014/main" id="{415DC42E-DE71-0109-7C9C-1D5A0E1C5D13}"/>
              </a:ext>
            </a:extLst>
          </p:cNvPr>
          <p:cNvSpPr>
            <a:spLocks noGrp="1" noChangeArrowheads="1"/>
          </p:cNvSpPr>
          <p:nvPr>
            <p:ph type="sldNum" sz="quarter" idx="11"/>
          </p:nvPr>
        </p:nvSpPr>
        <p:spPr>
          <a:ln/>
        </p:spPr>
        <p:txBody>
          <a:bodyPr/>
          <a:lstStyle>
            <a:lvl1pPr>
              <a:defRPr/>
            </a:lvl1pPr>
          </a:lstStyle>
          <a:p>
            <a:pPr>
              <a:defRPr/>
            </a:pPr>
            <a:fld id="{BBD0E961-AB4F-6943-9913-13852946BC61}" type="slidenum">
              <a:rPr lang="en-US" altLang="en-US"/>
              <a:pPr>
                <a:defRPr/>
              </a:pPr>
              <a:t>‹#›</a:t>
            </a:fld>
            <a:endParaRPr lang="en-US" altLang="en-US"/>
          </a:p>
        </p:txBody>
      </p:sp>
      <p:sp>
        <p:nvSpPr>
          <p:cNvPr id="7" name="AutoShape 8">
            <a:hlinkClick r:id="" action="ppaction://hlinkshowjump?jump=previousslide" highlightClick="1"/>
            <a:extLst>
              <a:ext uri="{FF2B5EF4-FFF2-40B4-BE49-F238E27FC236}">
                <a16:creationId xmlns:a16="http://schemas.microsoft.com/office/drawing/2014/main" id="{C0AE7238-FC1C-BD22-CEA0-F73E07638F2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033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16198DB-6AD6-2718-6F86-899401C91518}"/>
              </a:ext>
            </a:extLst>
          </p:cNvPr>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71EBBA9-3328-24A2-6723-A1A4AC2B087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605" name="Rectangle 5">
            <a:extLst>
              <a:ext uri="{FF2B5EF4-FFF2-40B4-BE49-F238E27FC236}">
                <a16:creationId xmlns:a16="http://schemas.microsoft.com/office/drawing/2014/main" id="{16BF3A09-0243-CB8A-0A2A-0355D149B87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n-ea"/>
                <a:cs typeface="+mn-cs"/>
              </a:defRPr>
            </a:lvl1pPr>
          </a:lstStyle>
          <a:p>
            <a:pPr>
              <a:defRPr/>
            </a:pPr>
            <a:r>
              <a:rPr lang="en-US"/>
              <a:t> </a:t>
            </a:r>
          </a:p>
        </p:txBody>
      </p:sp>
      <p:sp>
        <p:nvSpPr>
          <p:cNvPr id="409607" name="Rectangle 7">
            <a:extLst>
              <a:ext uri="{FF2B5EF4-FFF2-40B4-BE49-F238E27FC236}">
                <a16:creationId xmlns:a16="http://schemas.microsoft.com/office/drawing/2014/main" id="{2FAF14B6-D146-B776-7C2A-F548BF1ED859}"/>
              </a:ext>
            </a:extLst>
          </p:cNvPr>
          <p:cNvSpPr>
            <a:spLocks noGrp="1" noChangeArrowheads="1"/>
          </p:cNvSpPr>
          <p:nvPr>
            <p:ph type="sldNum" sz="quarter" idx="4"/>
          </p:nvPr>
        </p:nvSpPr>
        <p:spPr bwMode="auto">
          <a:xfrm>
            <a:off x="-1371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13A3B17-A1BC-8845-A2AE-ECBD83EED56B}" type="slidenum">
              <a:rPr lang="en-US" altLang="en-US"/>
              <a:pPr>
                <a:defRPr/>
              </a:pPr>
              <a:t>‹#›</a:t>
            </a:fld>
            <a:endParaRPr lang="en-US" altLang="en-US"/>
          </a:p>
        </p:txBody>
      </p:sp>
      <p:sp>
        <p:nvSpPr>
          <p:cNvPr id="409608" name="AutoShape 8">
            <a:hlinkClick r:id="" action="ppaction://hlinkshowjump?jump=previousslide" highlightClick="1"/>
            <a:extLst>
              <a:ext uri="{FF2B5EF4-FFF2-40B4-BE49-F238E27FC236}">
                <a16:creationId xmlns:a16="http://schemas.microsoft.com/office/drawing/2014/main" id="{D7FC1716-D025-AF44-4AC5-D73BDFF527E2}"/>
              </a:ext>
            </a:extLst>
          </p:cNvPr>
          <p:cNvSpPr>
            <a:spLocks noGrp="1" noChangeArrowheads="1"/>
          </p:cNvSpPr>
          <p:nvPr>
            <p:ph type="dt" sz="half" idx="2"/>
          </p:nvPr>
        </p:nvSpPr>
        <p:spPr bwMode="auto">
          <a:xfrm>
            <a:off x="1600200" y="6096000"/>
            <a:ext cx="5562600" cy="476250"/>
          </a:xfrm>
          <a:prstGeom prst="actionButtonBackPrevious">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MS PGothic" charset="0"/>
                <a:cs typeface="MS PGothic" charset="0"/>
              </a:defRPr>
            </a:lvl1pPr>
          </a:lstStyle>
          <a:p>
            <a:pPr>
              <a:defRPr/>
            </a:pPr>
            <a:endParaRPr lang="en-US"/>
          </a:p>
        </p:txBody>
      </p:sp>
      <p:sp>
        <p:nvSpPr>
          <p:cNvPr id="13319" name="AutoShape 9">
            <a:hlinkClick r:id="" action="ppaction://hlinkshowjump?jump=previousslide" highlightClick="1"/>
            <a:extLst>
              <a:ext uri="{FF2B5EF4-FFF2-40B4-BE49-F238E27FC236}">
                <a16:creationId xmlns:a16="http://schemas.microsoft.com/office/drawing/2014/main" id="{B4DEF758-CDEB-A572-0F98-BEAE6BFE9C1D}"/>
              </a:ext>
            </a:extLst>
          </p:cNvPr>
          <p:cNvSpPr>
            <a:spLocks noChangeArrowheads="1"/>
          </p:cNvSpPr>
          <p:nvPr/>
        </p:nvSpPr>
        <p:spPr bwMode="auto">
          <a:xfrm>
            <a:off x="7620000" y="6324600"/>
            <a:ext cx="838200" cy="533400"/>
          </a:xfrm>
          <a:prstGeom prst="actionButtonBackPrevious">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
        <p:nvSpPr>
          <p:cNvPr id="13320" name="AutoShape 11">
            <a:hlinkClick r:id="rId13" action="ppaction://hlinksldjump" highlightClick="1"/>
            <a:extLst>
              <a:ext uri="{FF2B5EF4-FFF2-40B4-BE49-F238E27FC236}">
                <a16:creationId xmlns:a16="http://schemas.microsoft.com/office/drawing/2014/main" id="{8A31B3E7-3348-64EB-08E6-F8A87901F5B3}"/>
              </a:ext>
            </a:extLst>
          </p:cNvPr>
          <p:cNvSpPr>
            <a:spLocks noChangeArrowheads="1"/>
          </p:cNvSpPr>
          <p:nvPr/>
        </p:nvSpPr>
        <p:spPr bwMode="auto">
          <a:xfrm>
            <a:off x="6629400" y="6324600"/>
            <a:ext cx="914400" cy="533400"/>
          </a:xfrm>
          <a:prstGeom prst="actionButtonBeginning">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
        <p:nvSpPr>
          <p:cNvPr id="13321" name="AutoShape 12">
            <a:hlinkClick r:id="" action="ppaction://hlinkshowjump?jump=nextslide" highlightClick="1"/>
            <a:extLst>
              <a:ext uri="{FF2B5EF4-FFF2-40B4-BE49-F238E27FC236}">
                <a16:creationId xmlns:a16="http://schemas.microsoft.com/office/drawing/2014/main" id="{B72B44F6-2CE8-8C3C-8D71-7CADBC966F4C}"/>
              </a:ext>
            </a:extLst>
          </p:cNvPr>
          <p:cNvSpPr>
            <a:spLocks noChangeArrowheads="1"/>
          </p:cNvSpPr>
          <p:nvPr/>
        </p:nvSpPr>
        <p:spPr bwMode="auto">
          <a:xfrm>
            <a:off x="8458200" y="6324600"/>
            <a:ext cx="685800" cy="533400"/>
          </a:xfrm>
          <a:prstGeom prst="actionButtonForwardNext">
            <a:avLst/>
          </a:prstGeom>
          <a:solidFill>
            <a:schemeClr val="accent1"/>
          </a:solidFill>
          <a:ln>
            <a:noFill/>
          </a:ln>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dt="0"/>
  <p:txStyles>
    <p:titleStyle>
      <a:lvl1pPr algn="ctr" rtl="0" eaLnBrk="0" fontAlgn="base" hangingPunct="0">
        <a:spcBef>
          <a:spcPct val="0"/>
        </a:spcBef>
        <a:spcAft>
          <a:spcPct val="0"/>
        </a:spcAft>
        <a:defRPr sz="3200">
          <a:solidFill>
            <a:srgbClr val="CC0000"/>
          </a:solidFill>
          <a:latin typeface="+mj-lt"/>
          <a:ea typeface="MS PGothic" pitchFamily="34" charset="-128"/>
          <a:cs typeface="MS PGothic" charset="0"/>
        </a:defRPr>
      </a:lvl1pPr>
      <a:lvl2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2pPr>
      <a:lvl3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3pPr>
      <a:lvl4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4pPr>
      <a:lvl5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5pPr>
      <a:lvl6pPr marL="457200" algn="ctr" rtl="0" fontAlgn="base">
        <a:spcBef>
          <a:spcPct val="0"/>
        </a:spcBef>
        <a:spcAft>
          <a:spcPct val="0"/>
        </a:spcAft>
        <a:defRPr sz="3200">
          <a:solidFill>
            <a:srgbClr val="CC0000"/>
          </a:solidFill>
          <a:latin typeface="Arial" charset="0"/>
        </a:defRPr>
      </a:lvl6pPr>
      <a:lvl7pPr marL="914400" algn="ctr" rtl="0" fontAlgn="base">
        <a:spcBef>
          <a:spcPct val="0"/>
        </a:spcBef>
        <a:spcAft>
          <a:spcPct val="0"/>
        </a:spcAft>
        <a:defRPr sz="3200">
          <a:solidFill>
            <a:srgbClr val="CC0000"/>
          </a:solidFill>
          <a:latin typeface="Arial" charset="0"/>
        </a:defRPr>
      </a:lvl7pPr>
      <a:lvl8pPr marL="1371600" algn="ctr" rtl="0" fontAlgn="base">
        <a:spcBef>
          <a:spcPct val="0"/>
        </a:spcBef>
        <a:spcAft>
          <a:spcPct val="0"/>
        </a:spcAft>
        <a:defRPr sz="3200">
          <a:solidFill>
            <a:srgbClr val="CC0000"/>
          </a:solidFill>
          <a:latin typeface="Arial" charset="0"/>
        </a:defRPr>
      </a:lvl8pPr>
      <a:lvl9pPr marL="1828800" algn="ctr" rtl="0" fontAlgn="base">
        <a:spcBef>
          <a:spcPct val="0"/>
        </a:spcBef>
        <a:spcAft>
          <a:spcPct val="0"/>
        </a:spcAft>
        <a:defRPr sz="3200">
          <a:solidFill>
            <a:srgbClr val="CC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5EECB74D-62F3-3BFB-3E54-4C2F5D8803DD}"/>
              </a:ext>
            </a:extLst>
          </p:cNvPr>
          <p:cNvSpPr>
            <a:spLocks noGrp="1" noChangeArrowheads="1"/>
          </p:cNvSpPr>
          <p:nvPr>
            <p:ph type="title"/>
          </p:nvPr>
        </p:nvSpPr>
        <p:spPr>
          <a:xfrm>
            <a:off x="574675" y="304800"/>
            <a:ext cx="8569325" cy="1219200"/>
          </a:xfrm>
        </p:spPr>
        <p:txBody>
          <a:bodyPr/>
          <a:lstStyle/>
          <a:p>
            <a:pPr eaLnBrk="1" hangingPunct="1"/>
            <a:r>
              <a:rPr lang="en-US" altLang="en-US"/>
              <a:t>George Mason School of Law</a:t>
            </a:r>
          </a:p>
        </p:txBody>
      </p:sp>
      <p:sp>
        <p:nvSpPr>
          <p:cNvPr id="15362" name="Rectangle 3">
            <a:extLst>
              <a:ext uri="{FF2B5EF4-FFF2-40B4-BE49-F238E27FC236}">
                <a16:creationId xmlns:a16="http://schemas.microsoft.com/office/drawing/2014/main" id="{1088FE82-DAD3-8B83-B858-A1F2747B8FFC}"/>
              </a:ext>
            </a:extLst>
          </p:cNvPr>
          <p:cNvSpPr>
            <a:spLocks noGrp="1" noChangeArrowheads="1"/>
          </p:cNvSpPr>
          <p:nvPr>
            <p:ph idx="1"/>
          </p:nvPr>
        </p:nvSpPr>
        <p:spPr/>
        <p:txBody>
          <a:bodyPr/>
          <a:lstStyle/>
          <a:p>
            <a:pPr eaLnBrk="1" hangingPunct="1">
              <a:lnSpc>
                <a:spcPct val="90000"/>
              </a:lnSpc>
            </a:pPr>
            <a:endParaRPr lang="en-US" altLang="en-US" dirty="0"/>
          </a:p>
          <a:p>
            <a:pPr algn="ctr" eaLnBrk="1" hangingPunct="1">
              <a:lnSpc>
                <a:spcPct val="90000"/>
              </a:lnSpc>
              <a:buFont typeface="Wingdings" pitchFamily="2" charset="2"/>
              <a:buNone/>
            </a:pPr>
            <a:r>
              <a:rPr lang="en-US" altLang="en-US" sz="3600" dirty="0">
                <a:solidFill>
                  <a:srgbClr val="990000"/>
                </a:solidFill>
              </a:rPr>
              <a:t>Contracts I </a:t>
            </a:r>
          </a:p>
          <a:p>
            <a:pPr algn="ctr" eaLnBrk="1" hangingPunct="1">
              <a:lnSpc>
                <a:spcPct val="90000"/>
              </a:lnSpc>
              <a:buFont typeface="Wingdings" pitchFamily="2" charset="2"/>
              <a:buNone/>
            </a:pPr>
            <a:endParaRPr lang="en-US" altLang="en-US" sz="3600" dirty="0"/>
          </a:p>
          <a:p>
            <a:pPr algn="ctr" eaLnBrk="1" hangingPunct="1">
              <a:lnSpc>
                <a:spcPct val="90000"/>
              </a:lnSpc>
              <a:buFont typeface="Wingdings" pitchFamily="2" charset="2"/>
              <a:buNone/>
            </a:pPr>
            <a:r>
              <a:rPr lang="en-US" altLang="en-US">
                <a:solidFill>
                  <a:srgbClr val="C00000"/>
                </a:solidFill>
              </a:rPr>
              <a:t>E.		</a:t>
            </a:r>
            <a:r>
              <a:rPr lang="en-US" altLang="en-US" dirty="0">
                <a:solidFill>
                  <a:srgbClr val="C00000"/>
                </a:solidFill>
              </a:rPr>
              <a:t>Offer and Acceptance</a:t>
            </a:r>
          </a:p>
          <a:p>
            <a:pPr algn="ctr" eaLnBrk="1" hangingPunct="1">
              <a:lnSpc>
                <a:spcPct val="90000"/>
              </a:lnSpc>
              <a:buFont typeface="Wingdings" pitchFamily="2" charset="2"/>
              <a:buNone/>
            </a:pPr>
            <a:endParaRPr lang="en-US" altLang="en-US" sz="2000" dirty="0"/>
          </a:p>
          <a:p>
            <a:pPr algn="ctr" eaLnBrk="1" hangingPunct="1">
              <a:lnSpc>
                <a:spcPct val="90000"/>
              </a:lnSpc>
              <a:buFont typeface="Wingdings" pitchFamily="2" charset="2"/>
              <a:buNone/>
            </a:pPr>
            <a:endParaRPr lang="en-US" altLang="en-US" sz="2000" dirty="0"/>
          </a:p>
          <a:p>
            <a:pPr algn="ctr" eaLnBrk="1" hangingPunct="1">
              <a:lnSpc>
                <a:spcPct val="90000"/>
              </a:lnSpc>
              <a:buFont typeface="Wingdings" pitchFamily="2" charset="2"/>
              <a:buNone/>
            </a:pPr>
            <a:r>
              <a:rPr lang="en-US" altLang="en-US" sz="2400" dirty="0"/>
              <a:t>F.H. Buckley</a:t>
            </a:r>
          </a:p>
          <a:p>
            <a:pPr algn="ctr" eaLnBrk="1" hangingPunct="1">
              <a:lnSpc>
                <a:spcPct val="90000"/>
              </a:lnSpc>
              <a:buFont typeface="Wingdings" pitchFamily="2" charset="2"/>
              <a:buNone/>
            </a:pPr>
            <a:r>
              <a:rPr lang="en-US" altLang="en-US" dirty="0">
                <a:hlinkClick r:id="rId3"/>
              </a:rPr>
              <a:t>fbuckley@gmu.edu</a:t>
            </a:r>
            <a:endParaRPr lang="en-US" altLang="en-US" dirty="0"/>
          </a:p>
          <a:p>
            <a:pPr algn="ctr" eaLnBrk="1" hangingPunct="1">
              <a:lnSpc>
                <a:spcPct val="90000"/>
              </a:lnSpc>
              <a:buFont typeface="Wingdings" pitchFamily="2" charset="2"/>
              <a:buNone/>
            </a:pPr>
            <a:endParaRPr lang="en-US" altLang="en-US" dirty="0"/>
          </a:p>
        </p:txBody>
      </p:sp>
      <p:sp>
        <p:nvSpPr>
          <p:cNvPr id="15363" name="Slide Number Placeholder 5">
            <a:extLst>
              <a:ext uri="{FF2B5EF4-FFF2-40B4-BE49-F238E27FC236}">
                <a16:creationId xmlns:a16="http://schemas.microsoft.com/office/drawing/2014/main" id="{98221AA1-454C-DDCC-35FB-376C5683833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0B2D847-CDF9-784A-836E-514A7E9CC9C8}" type="slidenum">
              <a:rPr lang="en-US" altLang="en-US" sz="1200" smtClean="0">
                <a:latin typeface="Verdana" panose="020B0604030504040204" pitchFamily="34" charset="0"/>
              </a:rPr>
              <a:pPr>
                <a:spcBef>
                  <a:spcPct val="0"/>
                </a:spcBef>
                <a:buFontTx/>
                <a:buNone/>
              </a:pPr>
              <a:t>1</a:t>
            </a:fld>
            <a:endParaRPr lang="en-US" altLang="en-US" sz="1200">
              <a:latin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B30F2176-DD47-616F-F89E-D72379793238}"/>
              </a:ext>
            </a:extLst>
          </p:cNvPr>
          <p:cNvSpPr>
            <a:spLocks noGrp="1" noChangeArrowheads="1"/>
          </p:cNvSpPr>
          <p:nvPr>
            <p:ph type="title"/>
          </p:nvPr>
        </p:nvSpPr>
        <p:spPr>
          <a:xfrm>
            <a:off x="249238" y="304800"/>
            <a:ext cx="8721725" cy="1219200"/>
          </a:xfrm>
        </p:spPr>
        <p:txBody>
          <a:bodyPr/>
          <a:lstStyle/>
          <a:p>
            <a:r>
              <a:rPr lang="en-US" altLang="en-US">
                <a:solidFill>
                  <a:srgbClr val="C00000"/>
                </a:solidFill>
              </a:rPr>
              <a:t>False Negative</a:t>
            </a:r>
          </a:p>
        </p:txBody>
      </p:sp>
      <p:sp>
        <p:nvSpPr>
          <p:cNvPr id="49154" name="Content Placeholder 5">
            <a:extLst>
              <a:ext uri="{FF2B5EF4-FFF2-40B4-BE49-F238E27FC236}">
                <a16:creationId xmlns:a16="http://schemas.microsoft.com/office/drawing/2014/main" id="{0C18CF1D-552B-6C52-16F9-31ED1D51A9A4}"/>
              </a:ext>
            </a:extLst>
          </p:cNvPr>
          <p:cNvSpPr>
            <a:spLocks noGrp="1" noChangeArrowheads="1"/>
          </p:cNvSpPr>
          <p:nvPr>
            <p:ph idx="1"/>
          </p:nvPr>
        </p:nvSpPr>
        <p:spPr>
          <a:xfrm>
            <a:off x="609600" y="1295400"/>
            <a:ext cx="8001000" cy="4267200"/>
          </a:xfrm>
        </p:spPr>
        <p:txBody>
          <a:bodyPr/>
          <a:lstStyle/>
          <a:p>
            <a:pPr marL="0" indent="0">
              <a:buFont typeface="Wingdings" pitchFamily="2" charset="2"/>
              <a:buNone/>
            </a:pPr>
            <a:endParaRPr lang="en-US" altLang="en-US"/>
          </a:p>
          <a:p>
            <a:pPr marL="0" indent="0"/>
            <a:endParaRPr lang="en-US" altLang="en-US"/>
          </a:p>
          <a:p>
            <a:pPr marL="0" indent="0"/>
            <a:r>
              <a:rPr lang="en-US" altLang="en-US"/>
              <a:t> We don’t think we have a contract, only we do: </a:t>
            </a:r>
          </a:p>
          <a:p>
            <a:pPr marL="835025" lvl="2" indent="0"/>
            <a:r>
              <a:rPr lang="en-US" altLang="en-US"/>
              <a:t> </a:t>
            </a:r>
            <a:r>
              <a:rPr lang="en-US" altLang="en-US" sz="2800">
                <a:solidFill>
                  <a:srgbClr val="C00000"/>
                </a:solidFill>
              </a:rPr>
              <a:t>Lucy v. Zehmer</a:t>
            </a:r>
          </a:p>
          <a:p>
            <a:pPr marL="438150" lvl="1" indent="0"/>
            <a:endParaRPr lang="en-US" altLang="en-US"/>
          </a:p>
          <a:p>
            <a:pPr marL="0" indent="0"/>
            <a:endParaRPr lang="en-US" altLang="en-US"/>
          </a:p>
        </p:txBody>
      </p:sp>
      <p:sp>
        <p:nvSpPr>
          <p:cNvPr id="49155" name="Slide Number Placeholder 3">
            <a:extLst>
              <a:ext uri="{FF2B5EF4-FFF2-40B4-BE49-F238E27FC236}">
                <a16:creationId xmlns:a16="http://schemas.microsoft.com/office/drawing/2014/main" id="{9A52AE98-3065-03B9-BA56-AE82B045999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D54D78E-EC55-F449-A227-58A2993DC296}" type="slidenum">
              <a:rPr lang="en-US" altLang="en-US" sz="1200" smtClean="0">
                <a:latin typeface="Verdana" panose="020B0604030504040204" pitchFamily="34" charset="0"/>
              </a:rPr>
              <a:pPr>
                <a:spcBef>
                  <a:spcPct val="0"/>
                </a:spcBef>
                <a:buFontTx/>
                <a:buNone/>
              </a:pPr>
              <a:t>10</a:t>
            </a:fld>
            <a:endParaRPr lang="en-US" altLang="en-US" sz="1200">
              <a:latin typeface="Verdana" panose="020B0604030504040204" pitchFamily="34" charset="0"/>
            </a:endParaRPr>
          </a:p>
        </p:txBody>
      </p:sp>
    </p:spTree>
    <p:extLst>
      <p:ext uri="{BB962C8B-B14F-4D97-AF65-F5344CB8AC3E}">
        <p14:creationId xmlns:p14="http://schemas.microsoft.com/office/powerpoint/2010/main" val="19423608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1B587380-ED8D-4987-4C93-737BDDD6B4D0}"/>
              </a:ext>
            </a:extLst>
          </p:cNvPr>
          <p:cNvSpPr>
            <a:spLocks noGrp="1" noChangeArrowheads="1"/>
          </p:cNvSpPr>
          <p:nvPr>
            <p:ph type="title"/>
          </p:nvPr>
        </p:nvSpPr>
        <p:spPr>
          <a:xfrm>
            <a:off x="609600" y="304800"/>
            <a:ext cx="8001000" cy="1216025"/>
          </a:xfrm>
        </p:spPr>
        <p:txBody>
          <a:bodyPr/>
          <a:lstStyle/>
          <a:p>
            <a:r>
              <a:rPr lang="en-US" altLang="en-US">
                <a:solidFill>
                  <a:schemeClr val="tx1"/>
                </a:solidFill>
              </a:rPr>
              <a:t>The Mailbox Rule</a:t>
            </a:r>
          </a:p>
        </p:txBody>
      </p:sp>
      <p:sp>
        <p:nvSpPr>
          <p:cNvPr id="40962" name="Content Placeholder 2">
            <a:extLst>
              <a:ext uri="{FF2B5EF4-FFF2-40B4-BE49-F238E27FC236}">
                <a16:creationId xmlns:a16="http://schemas.microsoft.com/office/drawing/2014/main" id="{B7E10C48-9423-45D3-7756-9746C354E81E}"/>
              </a:ext>
            </a:extLst>
          </p:cNvPr>
          <p:cNvSpPr>
            <a:spLocks noGrp="1" noChangeArrowheads="1"/>
          </p:cNvSpPr>
          <p:nvPr>
            <p:ph idx="1"/>
          </p:nvPr>
        </p:nvSpPr>
        <p:spPr/>
        <p:txBody>
          <a:bodyPr/>
          <a:lstStyle/>
          <a:p>
            <a:r>
              <a:rPr lang="en-US" altLang="en-US" sz="2800"/>
              <a:t>Offeror </a:t>
            </a:r>
            <a:r>
              <a:rPr lang="en-US" altLang="en-US" sz="2800" b="1">
                <a:solidFill>
                  <a:srgbClr val="B90000"/>
                </a:solidFill>
              </a:rPr>
              <a:t>mails</a:t>
            </a:r>
            <a:r>
              <a:rPr lang="en-US" altLang="en-US" sz="2800"/>
              <a:t> offer to offeree on Sept. 1</a:t>
            </a:r>
          </a:p>
          <a:p>
            <a:r>
              <a:rPr lang="en-US" altLang="en-US" sz="2800"/>
              <a:t>Offeree receives offer on Sept. 10 and </a:t>
            </a:r>
            <a:r>
              <a:rPr lang="en-US" altLang="en-US" sz="2800" b="1">
                <a:solidFill>
                  <a:srgbClr val="B90000"/>
                </a:solidFill>
              </a:rPr>
              <a:t>fedexes </a:t>
            </a:r>
            <a:r>
              <a:rPr lang="en-US" altLang="en-US" sz="2800"/>
              <a:t>letter accepting the offer the same day.</a:t>
            </a:r>
          </a:p>
          <a:p>
            <a:r>
              <a:rPr lang="en-US" altLang="en-US" sz="2800"/>
              <a:t>Offeror telephones offeree on Sept. 11 to revoke the offer</a:t>
            </a:r>
          </a:p>
          <a:p>
            <a:r>
              <a:rPr lang="en-US" altLang="en-US" sz="2800"/>
              <a:t>Offeror receives offeree</a:t>
            </a:r>
            <a:r>
              <a:rPr lang="ja-JP" altLang="en-US" sz="2800"/>
              <a:t>’</a:t>
            </a:r>
            <a:r>
              <a:rPr lang="en-US" altLang="ja-JP" sz="2800"/>
              <a:t>s fedex Sept. 13</a:t>
            </a:r>
          </a:p>
          <a:p>
            <a:pPr lvl="1"/>
            <a:r>
              <a:rPr lang="en-US" altLang="en-US" sz="2400"/>
              <a:t>Is there a contract?</a:t>
            </a:r>
          </a:p>
        </p:txBody>
      </p:sp>
      <p:sp>
        <p:nvSpPr>
          <p:cNvPr id="40963" name="Slide Number Placeholder 3">
            <a:extLst>
              <a:ext uri="{FF2B5EF4-FFF2-40B4-BE49-F238E27FC236}">
                <a16:creationId xmlns:a16="http://schemas.microsoft.com/office/drawing/2014/main" id="{2361C1B1-CFA7-9C64-854A-052F46C8628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33D9F2E-8B9E-C44E-BEDE-E722B1F44972}" type="slidenum">
              <a:rPr lang="en-US" altLang="en-US" sz="1200" smtClean="0">
                <a:latin typeface="Verdana" panose="020B0604030504040204" pitchFamily="34" charset="0"/>
              </a:rPr>
              <a:pPr>
                <a:spcBef>
                  <a:spcPct val="0"/>
                </a:spcBef>
                <a:buFontTx/>
                <a:buNone/>
              </a:pPr>
              <a:t>100</a:t>
            </a:fld>
            <a:endParaRPr lang="en-US" altLang="en-US" sz="1200">
              <a:latin typeface="Verdana" panose="020B0604030504040204" pitchFamily="34" charset="0"/>
            </a:endParaRPr>
          </a:p>
        </p:txBody>
      </p:sp>
    </p:spTree>
    <p:extLst>
      <p:ext uri="{BB962C8B-B14F-4D97-AF65-F5344CB8AC3E}">
        <p14:creationId xmlns:p14="http://schemas.microsoft.com/office/powerpoint/2010/main" val="9691925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6A264032-FF69-025A-8D80-FE998A670021}"/>
              </a:ext>
            </a:extLst>
          </p:cNvPr>
          <p:cNvSpPr>
            <a:spLocks noGrp="1" noChangeArrowheads="1"/>
          </p:cNvSpPr>
          <p:nvPr>
            <p:ph type="title"/>
          </p:nvPr>
        </p:nvSpPr>
        <p:spPr/>
        <p:txBody>
          <a:bodyPr/>
          <a:lstStyle/>
          <a:p>
            <a:r>
              <a:rPr lang="en-US" altLang="en-US">
                <a:solidFill>
                  <a:schemeClr val="tx1"/>
                </a:solidFill>
              </a:rPr>
              <a:t>The “Mailbox Rule”: </a:t>
            </a:r>
            <a:br>
              <a:rPr lang="en-US" altLang="en-US">
                <a:solidFill>
                  <a:schemeClr val="tx1"/>
                </a:solidFill>
              </a:rPr>
            </a:br>
            <a:r>
              <a:rPr lang="en-US" altLang="en-US">
                <a:solidFill>
                  <a:srgbClr val="C00000"/>
                </a:solidFill>
              </a:rPr>
              <a:t>Where the acceptance </a:t>
            </a:r>
            <a:r>
              <a:rPr lang="en-US" altLang="en-US" b="1">
                <a:solidFill>
                  <a:srgbClr val="C00000"/>
                </a:solidFill>
              </a:rPr>
              <a:t>isn’t</a:t>
            </a:r>
            <a:r>
              <a:rPr lang="en-US" altLang="en-US">
                <a:solidFill>
                  <a:srgbClr val="C00000"/>
                </a:solidFill>
              </a:rPr>
              <a:t> mailed</a:t>
            </a:r>
          </a:p>
        </p:txBody>
      </p:sp>
      <p:sp>
        <p:nvSpPr>
          <p:cNvPr id="41986" name="Content Placeholder 2">
            <a:extLst>
              <a:ext uri="{FF2B5EF4-FFF2-40B4-BE49-F238E27FC236}">
                <a16:creationId xmlns:a16="http://schemas.microsoft.com/office/drawing/2014/main" id="{3B17A5DA-E887-4028-6D8B-A43D5B608535}"/>
              </a:ext>
            </a:extLst>
          </p:cNvPr>
          <p:cNvSpPr>
            <a:spLocks noGrp="1" noChangeArrowheads="1"/>
          </p:cNvSpPr>
          <p:nvPr>
            <p:ph idx="1"/>
          </p:nvPr>
        </p:nvSpPr>
        <p:spPr/>
        <p:txBody>
          <a:bodyPr/>
          <a:lstStyle/>
          <a:p>
            <a:endParaRPr lang="en-US" altLang="en-US" sz="2800"/>
          </a:p>
          <a:p>
            <a:r>
              <a:rPr lang="en-US" altLang="en-US" sz="2400"/>
              <a:t>§65. REASONABLENESS OF MEDIUM OF ACCEPTANCE. Unless circumstances known to the offeree indicate otherwise, a medium of acceptance is reasonable if it is the one used by the offeror </a:t>
            </a:r>
            <a:r>
              <a:rPr lang="en-US" altLang="en-US" sz="2400" b="1">
                <a:solidFill>
                  <a:srgbClr val="B90000"/>
                </a:solidFill>
              </a:rPr>
              <a:t>or one customary in similar transactions </a:t>
            </a:r>
            <a:r>
              <a:rPr lang="en-US" altLang="en-US" sz="2400"/>
              <a:t>at the time and place the offer is received. </a:t>
            </a:r>
          </a:p>
          <a:p>
            <a:pPr lvl="1"/>
            <a:endParaRPr lang="en-US" altLang="en-US" sz="2400"/>
          </a:p>
        </p:txBody>
      </p:sp>
      <p:sp>
        <p:nvSpPr>
          <p:cNvPr id="41987" name="Slide Number Placeholder 3">
            <a:extLst>
              <a:ext uri="{FF2B5EF4-FFF2-40B4-BE49-F238E27FC236}">
                <a16:creationId xmlns:a16="http://schemas.microsoft.com/office/drawing/2014/main" id="{A94B382C-8680-19BE-B960-09A09248C21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6678A86-EC83-7D49-A47E-3DF03D547719}" type="slidenum">
              <a:rPr lang="en-US" altLang="en-US" sz="1200" smtClean="0">
                <a:latin typeface="Verdana" panose="020B0604030504040204" pitchFamily="34" charset="0"/>
              </a:rPr>
              <a:pPr>
                <a:spcBef>
                  <a:spcPct val="0"/>
                </a:spcBef>
                <a:buFontTx/>
                <a:buNone/>
              </a:pPr>
              <a:t>101</a:t>
            </a:fld>
            <a:endParaRPr lang="en-US" altLang="en-US" sz="1200">
              <a:latin typeface="Verdana" panose="020B0604030504040204" pitchFamily="34" charset="0"/>
            </a:endParaRPr>
          </a:p>
        </p:txBody>
      </p:sp>
    </p:spTree>
    <p:extLst>
      <p:ext uri="{BB962C8B-B14F-4D97-AF65-F5344CB8AC3E}">
        <p14:creationId xmlns:p14="http://schemas.microsoft.com/office/powerpoint/2010/main" val="31982098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07DE1D97-E328-66EB-B0D7-FE1452612551}"/>
              </a:ext>
            </a:extLst>
          </p:cNvPr>
          <p:cNvSpPr>
            <a:spLocks noGrp="1" noChangeArrowheads="1"/>
          </p:cNvSpPr>
          <p:nvPr>
            <p:ph type="title"/>
          </p:nvPr>
        </p:nvSpPr>
        <p:spPr/>
        <p:txBody>
          <a:bodyPr/>
          <a:lstStyle/>
          <a:p>
            <a:r>
              <a:rPr lang="en-US" altLang="en-US">
                <a:solidFill>
                  <a:schemeClr val="tx1"/>
                </a:solidFill>
              </a:rPr>
              <a:t>The “Mailbox Rule”: </a:t>
            </a:r>
            <a:br>
              <a:rPr lang="en-US" altLang="en-US">
                <a:solidFill>
                  <a:schemeClr val="tx1"/>
                </a:solidFill>
              </a:rPr>
            </a:br>
            <a:r>
              <a:rPr lang="en-US" altLang="en-US">
                <a:solidFill>
                  <a:srgbClr val="C00000"/>
                </a:solidFill>
              </a:rPr>
              <a:t>Where the acceptance isn’t mailed</a:t>
            </a:r>
          </a:p>
        </p:txBody>
      </p:sp>
      <p:sp>
        <p:nvSpPr>
          <p:cNvPr id="43010" name="Content Placeholder 2">
            <a:extLst>
              <a:ext uri="{FF2B5EF4-FFF2-40B4-BE49-F238E27FC236}">
                <a16:creationId xmlns:a16="http://schemas.microsoft.com/office/drawing/2014/main" id="{4DE6DF63-3D6C-526F-47F3-B3D3F59763D2}"/>
              </a:ext>
            </a:extLst>
          </p:cNvPr>
          <p:cNvSpPr>
            <a:spLocks noGrp="1" noChangeArrowheads="1"/>
          </p:cNvSpPr>
          <p:nvPr>
            <p:ph idx="1"/>
          </p:nvPr>
        </p:nvSpPr>
        <p:spPr/>
        <p:txBody>
          <a:bodyPr/>
          <a:lstStyle/>
          <a:p>
            <a:endParaRPr lang="en-US" altLang="en-US" sz="2800"/>
          </a:p>
          <a:p>
            <a:r>
              <a:rPr lang="en-US" altLang="en-US" sz="2800"/>
              <a:t>§ 30(2) Unless otherwise indicated</a:t>
            </a:r>
            <a:r>
              <a:rPr lang="is-IS" altLang="en-US" sz="2800"/>
              <a:t>…an offer invites acceptance in </a:t>
            </a:r>
            <a:r>
              <a:rPr lang="is-IS" altLang="en-US" sz="2800">
                <a:solidFill>
                  <a:srgbClr val="C00000"/>
                </a:solidFill>
              </a:rPr>
              <a:t>any manner and by any means reasonable in the circumstances.</a:t>
            </a:r>
            <a:endParaRPr lang="en-US" altLang="en-US" sz="2800">
              <a:solidFill>
                <a:srgbClr val="C00000"/>
              </a:solidFill>
            </a:endParaRPr>
          </a:p>
          <a:p>
            <a:endParaRPr lang="en-US" altLang="en-US" sz="2400"/>
          </a:p>
          <a:p>
            <a:pPr lvl="1"/>
            <a:endParaRPr lang="en-US" altLang="en-US" sz="2400"/>
          </a:p>
        </p:txBody>
      </p:sp>
      <p:sp>
        <p:nvSpPr>
          <p:cNvPr id="43011" name="Slide Number Placeholder 3">
            <a:extLst>
              <a:ext uri="{FF2B5EF4-FFF2-40B4-BE49-F238E27FC236}">
                <a16:creationId xmlns:a16="http://schemas.microsoft.com/office/drawing/2014/main" id="{AB25502D-84CB-451A-663F-0C898ACE9D9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32053E4-F140-CB4E-9BEC-FF13F4EA9CA9}" type="slidenum">
              <a:rPr lang="en-US" altLang="en-US" sz="1200" smtClean="0">
                <a:latin typeface="Verdana" panose="020B0604030504040204" pitchFamily="34" charset="0"/>
              </a:rPr>
              <a:pPr>
                <a:spcBef>
                  <a:spcPct val="0"/>
                </a:spcBef>
                <a:buFontTx/>
                <a:buNone/>
              </a:pPr>
              <a:t>102</a:t>
            </a:fld>
            <a:endParaRPr lang="en-US" altLang="en-US" sz="1200">
              <a:latin typeface="Verdana" panose="020B0604030504040204" pitchFamily="34" charset="0"/>
            </a:endParaRPr>
          </a:p>
        </p:txBody>
      </p:sp>
    </p:spTree>
    <p:extLst>
      <p:ext uri="{BB962C8B-B14F-4D97-AF65-F5344CB8AC3E}">
        <p14:creationId xmlns:p14="http://schemas.microsoft.com/office/powerpoint/2010/main" val="36384713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FEA5ACE1-CDD2-5C81-03C3-A5F3AA64E307}"/>
              </a:ext>
            </a:extLst>
          </p:cNvPr>
          <p:cNvSpPr>
            <a:spLocks noGrp="1"/>
          </p:cNvSpPr>
          <p:nvPr>
            <p:ph type="title"/>
          </p:nvPr>
        </p:nvSpPr>
        <p:spPr>
          <a:xfrm>
            <a:off x="609600" y="304800"/>
            <a:ext cx="8001000" cy="1216025"/>
          </a:xfrm>
        </p:spPr>
        <p:txBody>
          <a:bodyPr/>
          <a:lstStyle/>
          <a:p>
            <a:pPr>
              <a:defRPr/>
            </a:pPr>
            <a:r>
              <a:rPr lang="en-US" dirty="0">
                <a:solidFill>
                  <a:schemeClr val="tx1"/>
                </a:solidFill>
                <a:ea typeface="+mj-ea"/>
                <a:cs typeface="+mj-cs"/>
              </a:rPr>
              <a:t>The Mailbox Rule?</a:t>
            </a:r>
          </a:p>
        </p:txBody>
      </p:sp>
      <p:sp>
        <p:nvSpPr>
          <p:cNvPr id="44034" name="Content Placeholder 2">
            <a:extLst>
              <a:ext uri="{FF2B5EF4-FFF2-40B4-BE49-F238E27FC236}">
                <a16:creationId xmlns:a16="http://schemas.microsoft.com/office/drawing/2014/main" id="{8372F3F2-DBA1-0A11-0BD3-140FC652D391}"/>
              </a:ext>
            </a:extLst>
          </p:cNvPr>
          <p:cNvSpPr>
            <a:spLocks noGrp="1" noChangeArrowheads="1"/>
          </p:cNvSpPr>
          <p:nvPr>
            <p:ph idx="1"/>
          </p:nvPr>
        </p:nvSpPr>
        <p:spPr>
          <a:xfrm>
            <a:off x="566738" y="1752600"/>
            <a:ext cx="8424862" cy="4191000"/>
          </a:xfrm>
        </p:spPr>
        <p:txBody>
          <a:bodyPr/>
          <a:lstStyle/>
          <a:p>
            <a:r>
              <a:rPr lang="en-US" altLang="en-US" sz="2800"/>
              <a:t>Offeror </a:t>
            </a:r>
            <a:r>
              <a:rPr lang="en-US" altLang="en-US" sz="2800" b="1">
                <a:solidFill>
                  <a:srgbClr val="C00000"/>
                </a:solidFill>
              </a:rPr>
              <a:t>fedexes</a:t>
            </a:r>
            <a:r>
              <a:rPr lang="en-US" altLang="en-US" sz="2800"/>
              <a:t> offer to offeree on Sept. 1</a:t>
            </a:r>
          </a:p>
          <a:p>
            <a:r>
              <a:rPr lang="en-US" altLang="en-US" sz="2800"/>
              <a:t>Offeree receives offer on Sept. 3 and </a:t>
            </a:r>
            <a:r>
              <a:rPr lang="en-US" altLang="en-US" sz="2800" b="1">
                <a:solidFill>
                  <a:srgbClr val="B90000"/>
                </a:solidFill>
              </a:rPr>
              <a:t>mails </a:t>
            </a:r>
            <a:r>
              <a:rPr lang="en-US" altLang="en-US" sz="2800"/>
              <a:t>letter accepting the offer the same day.</a:t>
            </a:r>
          </a:p>
          <a:p>
            <a:r>
              <a:rPr lang="en-US" altLang="en-US" sz="2800"/>
              <a:t>Offeror telephones offeree on Sept. 4 to revoke the offer</a:t>
            </a:r>
          </a:p>
          <a:p>
            <a:r>
              <a:rPr lang="en-US" altLang="en-US" sz="2800"/>
              <a:t>Offeror receives offeree</a:t>
            </a:r>
            <a:r>
              <a:rPr lang="ja-JP" altLang="en-US" sz="2800"/>
              <a:t>’</a:t>
            </a:r>
            <a:r>
              <a:rPr lang="en-US" altLang="ja-JP" sz="2800"/>
              <a:t>s letter on Sept. 5</a:t>
            </a:r>
          </a:p>
          <a:p>
            <a:pPr lvl="1"/>
            <a:r>
              <a:rPr lang="en-US" altLang="en-US" sz="2400"/>
              <a:t>Is there a contract?</a:t>
            </a:r>
          </a:p>
        </p:txBody>
      </p:sp>
      <p:sp>
        <p:nvSpPr>
          <p:cNvPr id="44035" name="Slide Number Placeholder 3">
            <a:extLst>
              <a:ext uri="{FF2B5EF4-FFF2-40B4-BE49-F238E27FC236}">
                <a16:creationId xmlns:a16="http://schemas.microsoft.com/office/drawing/2014/main" id="{A54A8D3B-0DB3-8E9A-760D-91E752AF668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9DCFA92-0709-7041-9297-05214EF37F58}" type="slidenum">
              <a:rPr lang="en-US" altLang="en-US" sz="1200" smtClean="0">
                <a:latin typeface="Verdana" panose="020B0604030504040204" pitchFamily="34" charset="0"/>
              </a:rPr>
              <a:pPr>
                <a:spcBef>
                  <a:spcPct val="0"/>
                </a:spcBef>
                <a:buFontTx/>
                <a:buNone/>
              </a:pPr>
              <a:t>103</a:t>
            </a:fld>
            <a:endParaRPr lang="en-US" altLang="en-US" sz="1200">
              <a:latin typeface="Verdana" panose="020B0604030504040204" pitchFamily="34" charset="0"/>
            </a:endParaRPr>
          </a:p>
        </p:txBody>
      </p:sp>
    </p:spTree>
    <p:extLst>
      <p:ext uri="{BB962C8B-B14F-4D97-AF65-F5344CB8AC3E}">
        <p14:creationId xmlns:p14="http://schemas.microsoft.com/office/powerpoint/2010/main" val="6388528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98651BA5-F47C-B0E5-679C-04EDF629CDE1}"/>
              </a:ext>
            </a:extLst>
          </p:cNvPr>
          <p:cNvSpPr>
            <a:spLocks noGrp="1" noChangeArrowheads="1"/>
          </p:cNvSpPr>
          <p:nvPr>
            <p:ph type="title"/>
          </p:nvPr>
        </p:nvSpPr>
        <p:spPr/>
        <p:txBody>
          <a:bodyPr/>
          <a:lstStyle/>
          <a:p>
            <a:r>
              <a:rPr lang="en-US" altLang="en-US">
                <a:solidFill>
                  <a:srgbClr val="B90000"/>
                </a:solidFill>
              </a:rPr>
              <a:t>When the Mailbox Rule doesn’t apply</a:t>
            </a:r>
          </a:p>
        </p:txBody>
      </p:sp>
      <p:sp>
        <p:nvSpPr>
          <p:cNvPr id="45058" name="Content Placeholder 2">
            <a:extLst>
              <a:ext uri="{FF2B5EF4-FFF2-40B4-BE49-F238E27FC236}">
                <a16:creationId xmlns:a16="http://schemas.microsoft.com/office/drawing/2014/main" id="{7580941D-919E-21FD-5C52-0373BD1F3225}"/>
              </a:ext>
            </a:extLst>
          </p:cNvPr>
          <p:cNvSpPr>
            <a:spLocks noGrp="1" noChangeArrowheads="1"/>
          </p:cNvSpPr>
          <p:nvPr>
            <p:ph idx="1"/>
          </p:nvPr>
        </p:nvSpPr>
        <p:spPr/>
        <p:txBody>
          <a:bodyPr/>
          <a:lstStyle/>
          <a:p>
            <a:endParaRPr lang="en-US" altLang="en-US" sz="2400"/>
          </a:p>
          <a:p>
            <a:r>
              <a:rPr lang="en-US" altLang="en-US" sz="2400"/>
              <a:t>Restatement §67. Where an acceptance is seasonably dispatched but the offeree </a:t>
            </a:r>
            <a:r>
              <a:rPr lang="en-US" altLang="en-US" sz="2400">
                <a:solidFill>
                  <a:srgbClr val="B90000"/>
                </a:solidFill>
              </a:rPr>
              <a:t>uses means of transmission not invited by the offer </a:t>
            </a:r>
            <a:r>
              <a:rPr lang="en-US" altLang="en-US" sz="2400"/>
              <a:t>or fails to exercise reasonable diligence to insure safe transmission, it is treated as operative upon dispatch if received within the time in which a properly dispatched acceptance would normally have arrived.</a:t>
            </a:r>
          </a:p>
        </p:txBody>
      </p:sp>
      <p:sp>
        <p:nvSpPr>
          <p:cNvPr id="45059" name="Slide Number Placeholder 3">
            <a:extLst>
              <a:ext uri="{FF2B5EF4-FFF2-40B4-BE49-F238E27FC236}">
                <a16:creationId xmlns:a16="http://schemas.microsoft.com/office/drawing/2014/main" id="{2A0EA67B-4A24-397E-C3F6-77E680E92F1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7F582E9-6186-2A4D-90CD-3CE10D8DD3EE}" type="slidenum">
              <a:rPr lang="en-US" altLang="en-US" sz="1200" smtClean="0">
                <a:latin typeface="Verdana" panose="020B0604030504040204" pitchFamily="34" charset="0"/>
              </a:rPr>
              <a:pPr>
                <a:spcBef>
                  <a:spcPct val="0"/>
                </a:spcBef>
                <a:buFontTx/>
                <a:buNone/>
              </a:pPr>
              <a:t>104</a:t>
            </a:fld>
            <a:endParaRPr lang="en-US" altLang="en-US" sz="1200">
              <a:latin typeface="Verdana" panose="020B0604030504040204" pitchFamily="34" charset="0"/>
            </a:endParaRPr>
          </a:p>
        </p:txBody>
      </p:sp>
    </p:spTree>
    <p:extLst>
      <p:ext uri="{BB962C8B-B14F-4D97-AF65-F5344CB8AC3E}">
        <p14:creationId xmlns:p14="http://schemas.microsoft.com/office/powerpoint/2010/main" val="38159815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F7E4DB7A-9E20-C19D-30C9-DA2348FE4A2B}"/>
              </a:ext>
            </a:extLst>
          </p:cNvPr>
          <p:cNvSpPr>
            <a:spLocks noGrp="1" noChangeArrowheads="1"/>
          </p:cNvSpPr>
          <p:nvPr>
            <p:ph type="title"/>
          </p:nvPr>
        </p:nvSpPr>
        <p:spPr/>
        <p:txBody>
          <a:bodyPr/>
          <a:lstStyle/>
          <a:p>
            <a:r>
              <a:rPr lang="en-US" altLang="en-US">
                <a:solidFill>
                  <a:schemeClr val="tx1"/>
                </a:solidFill>
              </a:rPr>
              <a:t>The Mailbox Rule</a:t>
            </a:r>
          </a:p>
        </p:txBody>
      </p:sp>
      <p:sp>
        <p:nvSpPr>
          <p:cNvPr id="46082" name="Content Placeholder 2">
            <a:extLst>
              <a:ext uri="{FF2B5EF4-FFF2-40B4-BE49-F238E27FC236}">
                <a16:creationId xmlns:a16="http://schemas.microsoft.com/office/drawing/2014/main" id="{1525C074-2B8C-0DB0-4B29-551E2EA6D495}"/>
              </a:ext>
            </a:extLst>
          </p:cNvPr>
          <p:cNvSpPr>
            <a:spLocks noGrp="1" noChangeArrowheads="1"/>
          </p:cNvSpPr>
          <p:nvPr>
            <p:ph idx="1"/>
          </p:nvPr>
        </p:nvSpPr>
        <p:spPr/>
        <p:txBody>
          <a:bodyPr/>
          <a:lstStyle/>
          <a:p>
            <a:endParaRPr lang="en-US" altLang="en-US" sz="2400"/>
          </a:p>
          <a:p>
            <a:r>
              <a:rPr lang="en-US" altLang="en-US" sz="2400"/>
              <a:t>Restatement §67. Where an acceptance is seasonably dispatched but the offeree uses means of transmission not invited by the offer or fails to exercise reasonable diligence to insure safe transmission, it is treated as </a:t>
            </a:r>
            <a:r>
              <a:rPr lang="en-US" altLang="en-US" sz="2400">
                <a:solidFill>
                  <a:srgbClr val="C00000"/>
                </a:solidFill>
              </a:rPr>
              <a:t>operative upon dispatch </a:t>
            </a:r>
            <a:r>
              <a:rPr lang="en-US" altLang="en-US" sz="2400">
                <a:solidFill>
                  <a:srgbClr val="B90000"/>
                </a:solidFill>
              </a:rPr>
              <a:t>if received within the time in which a properly dispatched acceptance would normally have arrived.</a:t>
            </a:r>
          </a:p>
        </p:txBody>
      </p:sp>
      <p:sp>
        <p:nvSpPr>
          <p:cNvPr id="46083" name="Slide Number Placeholder 3">
            <a:extLst>
              <a:ext uri="{FF2B5EF4-FFF2-40B4-BE49-F238E27FC236}">
                <a16:creationId xmlns:a16="http://schemas.microsoft.com/office/drawing/2014/main" id="{08BB4E7A-A6DC-07A8-F7BC-AA1FECDF818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7B3037A-4095-8549-B127-ECCE146A561F}" type="slidenum">
              <a:rPr lang="en-US" altLang="en-US" sz="1200" smtClean="0">
                <a:latin typeface="Verdana" panose="020B0604030504040204" pitchFamily="34" charset="0"/>
              </a:rPr>
              <a:pPr>
                <a:spcBef>
                  <a:spcPct val="0"/>
                </a:spcBef>
                <a:buFontTx/>
                <a:buNone/>
              </a:pPr>
              <a:t>105</a:t>
            </a:fld>
            <a:endParaRPr lang="en-US" altLang="en-US" sz="1200">
              <a:latin typeface="Verdana" panose="020B0604030504040204" pitchFamily="34" charset="0"/>
            </a:endParaRPr>
          </a:p>
        </p:txBody>
      </p:sp>
    </p:spTree>
    <p:extLst>
      <p:ext uri="{BB962C8B-B14F-4D97-AF65-F5344CB8AC3E}">
        <p14:creationId xmlns:p14="http://schemas.microsoft.com/office/powerpoint/2010/main" val="11345094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9452CB41-27DA-4120-CFEA-57DA41D711FE}"/>
              </a:ext>
            </a:extLst>
          </p:cNvPr>
          <p:cNvSpPr>
            <a:spLocks noGrp="1" noChangeArrowheads="1"/>
          </p:cNvSpPr>
          <p:nvPr>
            <p:ph type="title"/>
          </p:nvPr>
        </p:nvSpPr>
        <p:spPr/>
        <p:txBody>
          <a:bodyPr/>
          <a:lstStyle/>
          <a:p>
            <a:r>
              <a:rPr lang="en-US" altLang="en-US">
                <a:solidFill>
                  <a:schemeClr val="tx1"/>
                </a:solidFill>
              </a:rPr>
              <a:t>The Mailbox Rule</a:t>
            </a:r>
          </a:p>
        </p:txBody>
      </p:sp>
      <p:sp>
        <p:nvSpPr>
          <p:cNvPr id="47106" name="Content Placeholder 2">
            <a:extLst>
              <a:ext uri="{FF2B5EF4-FFF2-40B4-BE49-F238E27FC236}">
                <a16:creationId xmlns:a16="http://schemas.microsoft.com/office/drawing/2014/main" id="{11CCC9CF-9762-A427-ED43-34D6B9F79E66}"/>
              </a:ext>
            </a:extLst>
          </p:cNvPr>
          <p:cNvSpPr>
            <a:spLocks noGrp="1" noChangeArrowheads="1"/>
          </p:cNvSpPr>
          <p:nvPr>
            <p:ph idx="1"/>
          </p:nvPr>
        </p:nvSpPr>
        <p:spPr/>
        <p:txBody>
          <a:bodyPr/>
          <a:lstStyle/>
          <a:p>
            <a:endParaRPr lang="en-US" altLang="en-US" sz="2400"/>
          </a:p>
          <a:p>
            <a:r>
              <a:rPr lang="en-US" altLang="en-US" sz="2400"/>
              <a:t>Restatement §67. Where an acceptance is seasonably dispatched but the offeree uses means of transmission not invited by the offer or fails to exercise reasonable diligence to insure safe transmission</a:t>
            </a:r>
            <a:r>
              <a:rPr lang="en-US" altLang="en-US" sz="2400">
                <a:solidFill>
                  <a:srgbClr val="000000"/>
                </a:solidFill>
              </a:rPr>
              <a:t>, it is treated as operative upon dispatch if received within the time in which a properly dispatched acceptance would normally have arrived.</a:t>
            </a:r>
          </a:p>
          <a:p>
            <a:r>
              <a:rPr lang="en-US" altLang="en-US" sz="2400">
                <a:solidFill>
                  <a:srgbClr val="B90000"/>
                </a:solidFill>
              </a:rPr>
              <a:t>So when would the Fedex of an acceptance have arrived?</a:t>
            </a:r>
          </a:p>
        </p:txBody>
      </p:sp>
      <p:sp>
        <p:nvSpPr>
          <p:cNvPr id="47107" name="Slide Number Placeholder 3">
            <a:extLst>
              <a:ext uri="{FF2B5EF4-FFF2-40B4-BE49-F238E27FC236}">
                <a16:creationId xmlns:a16="http://schemas.microsoft.com/office/drawing/2014/main" id="{441415DE-6968-A141-8576-222A3A1CCEF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A21E6D1-F1B0-7946-9A9F-C5AC81503862}" type="slidenum">
              <a:rPr lang="en-US" altLang="en-US" sz="1200" smtClean="0">
                <a:latin typeface="Verdana" panose="020B0604030504040204" pitchFamily="34" charset="0"/>
              </a:rPr>
              <a:pPr>
                <a:spcBef>
                  <a:spcPct val="0"/>
                </a:spcBef>
                <a:buFontTx/>
                <a:buNone/>
              </a:pPr>
              <a:t>106</a:t>
            </a:fld>
            <a:endParaRPr lang="en-US" altLang="en-US" sz="1200">
              <a:latin typeface="Verdana" panose="020B0604030504040204" pitchFamily="34" charset="0"/>
            </a:endParaRPr>
          </a:p>
        </p:txBody>
      </p:sp>
    </p:spTree>
    <p:extLst>
      <p:ext uri="{BB962C8B-B14F-4D97-AF65-F5344CB8AC3E}">
        <p14:creationId xmlns:p14="http://schemas.microsoft.com/office/powerpoint/2010/main" val="14368990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19B503CC-C577-55DD-D3BC-4C0751725F42}"/>
              </a:ext>
            </a:extLst>
          </p:cNvPr>
          <p:cNvSpPr>
            <a:spLocks noGrp="1" noChangeArrowheads="1"/>
          </p:cNvSpPr>
          <p:nvPr>
            <p:ph type="title"/>
          </p:nvPr>
        </p:nvSpPr>
        <p:spPr>
          <a:xfrm>
            <a:off x="609600" y="304800"/>
            <a:ext cx="8001000" cy="1216025"/>
          </a:xfrm>
        </p:spPr>
        <p:txBody>
          <a:bodyPr/>
          <a:lstStyle/>
          <a:p>
            <a:r>
              <a:rPr lang="en-US" altLang="en-US">
                <a:solidFill>
                  <a:schemeClr val="tx1"/>
                </a:solidFill>
              </a:rPr>
              <a:t>The Mailbox Rule</a:t>
            </a:r>
          </a:p>
        </p:txBody>
      </p:sp>
      <p:sp>
        <p:nvSpPr>
          <p:cNvPr id="48130" name="Content Placeholder 2">
            <a:extLst>
              <a:ext uri="{FF2B5EF4-FFF2-40B4-BE49-F238E27FC236}">
                <a16:creationId xmlns:a16="http://schemas.microsoft.com/office/drawing/2014/main" id="{BBF7E76B-AE4A-F523-C6CF-045E52C79D7E}"/>
              </a:ext>
            </a:extLst>
          </p:cNvPr>
          <p:cNvSpPr>
            <a:spLocks noGrp="1" noChangeArrowheads="1"/>
          </p:cNvSpPr>
          <p:nvPr>
            <p:ph idx="1"/>
          </p:nvPr>
        </p:nvSpPr>
        <p:spPr>
          <a:xfrm>
            <a:off x="566738" y="1752600"/>
            <a:ext cx="8424862" cy="4191000"/>
          </a:xfrm>
        </p:spPr>
        <p:txBody>
          <a:bodyPr/>
          <a:lstStyle/>
          <a:p>
            <a:endParaRPr lang="en-US" altLang="en-US" sz="2800"/>
          </a:p>
          <a:p>
            <a:r>
              <a:rPr lang="en-US" altLang="en-US" sz="2800">
                <a:solidFill>
                  <a:srgbClr val="C00000"/>
                </a:solidFill>
              </a:rPr>
              <a:t>Why is the mailbox (emission) rule superior to a reception rule?</a:t>
            </a:r>
            <a:endParaRPr lang="en-US" altLang="en-US" sz="2000">
              <a:solidFill>
                <a:srgbClr val="C00000"/>
              </a:solidFill>
            </a:endParaRPr>
          </a:p>
          <a:p>
            <a:pPr lvl="1"/>
            <a:r>
              <a:rPr lang="en-US" altLang="en-US" sz="2400"/>
              <a:t>It</a:t>
            </a:r>
            <a:r>
              <a:rPr lang="ja-JP" altLang="en-US" sz="2400"/>
              <a:t>’</a:t>
            </a:r>
            <a:r>
              <a:rPr lang="en-US" altLang="ja-JP" sz="2400"/>
              <a:t>s the rule in both common and civil law—why?</a:t>
            </a:r>
            <a:endParaRPr lang="en-US" altLang="en-US" sz="2400"/>
          </a:p>
        </p:txBody>
      </p:sp>
      <p:sp>
        <p:nvSpPr>
          <p:cNvPr id="48131" name="Slide Number Placeholder 3">
            <a:extLst>
              <a:ext uri="{FF2B5EF4-FFF2-40B4-BE49-F238E27FC236}">
                <a16:creationId xmlns:a16="http://schemas.microsoft.com/office/drawing/2014/main" id="{84FA3A0C-CDFD-4ACB-3E39-D3B0ED5BA61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625AA6D-E8F1-4B4B-B94E-578ABF995475}" type="slidenum">
              <a:rPr lang="en-US" altLang="en-US" sz="1200" smtClean="0">
                <a:latin typeface="Verdana" panose="020B0604030504040204" pitchFamily="34" charset="0"/>
              </a:rPr>
              <a:pPr>
                <a:spcBef>
                  <a:spcPct val="0"/>
                </a:spcBef>
                <a:buFontTx/>
                <a:buNone/>
              </a:pPr>
              <a:t>107</a:t>
            </a:fld>
            <a:endParaRPr lang="en-US" altLang="en-US" sz="1200">
              <a:latin typeface="Verdana" panose="020B0604030504040204" pitchFamily="34" charset="0"/>
            </a:endParaRPr>
          </a:p>
        </p:txBody>
      </p:sp>
    </p:spTree>
    <p:extLst>
      <p:ext uri="{BB962C8B-B14F-4D97-AF65-F5344CB8AC3E}">
        <p14:creationId xmlns:p14="http://schemas.microsoft.com/office/powerpoint/2010/main" val="9864184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CB071999-A23B-4C3E-00A0-2B6ACC5D6C1A}"/>
              </a:ext>
            </a:extLst>
          </p:cNvPr>
          <p:cNvSpPr>
            <a:spLocks noGrp="1" noChangeArrowheads="1"/>
          </p:cNvSpPr>
          <p:nvPr>
            <p:ph type="title"/>
          </p:nvPr>
        </p:nvSpPr>
        <p:spPr>
          <a:xfrm>
            <a:off x="609600" y="304800"/>
            <a:ext cx="8001000" cy="1216025"/>
          </a:xfrm>
        </p:spPr>
        <p:txBody>
          <a:bodyPr/>
          <a:lstStyle/>
          <a:p>
            <a:r>
              <a:rPr lang="en-US" altLang="en-US">
                <a:solidFill>
                  <a:schemeClr val="tx1"/>
                </a:solidFill>
              </a:rPr>
              <a:t>The Mailbox Rule</a:t>
            </a:r>
          </a:p>
        </p:txBody>
      </p:sp>
      <p:sp>
        <p:nvSpPr>
          <p:cNvPr id="49154" name="Content Placeholder 2">
            <a:extLst>
              <a:ext uri="{FF2B5EF4-FFF2-40B4-BE49-F238E27FC236}">
                <a16:creationId xmlns:a16="http://schemas.microsoft.com/office/drawing/2014/main" id="{67D0C5C9-26BA-85C3-0F70-D17CB577A24B}"/>
              </a:ext>
            </a:extLst>
          </p:cNvPr>
          <p:cNvSpPr>
            <a:spLocks noGrp="1" noChangeArrowheads="1"/>
          </p:cNvSpPr>
          <p:nvPr>
            <p:ph idx="1"/>
          </p:nvPr>
        </p:nvSpPr>
        <p:spPr>
          <a:xfrm>
            <a:off x="566738" y="1752600"/>
            <a:ext cx="8424862" cy="4191000"/>
          </a:xfrm>
        </p:spPr>
        <p:txBody>
          <a:bodyPr/>
          <a:lstStyle/>
          <a:p>
            <a:endParaRPr lang="en-US" altLang="en-US" sz="2800"/>
          </a:p>
          <a:p>
            <a:r>
              <a:rPr lang="en-US" altLang="en-US" sz="2800"/>
              <a:t>Compared to a reception rule?</a:t>
            </a:r>
            <a:endParaRPr lang="en-US" altLang="en-US" sz="2000"/>
          </a:p>
          <a:p>
            <a:pPr lvl="1"/>
            <a:r>
              <a:rPr lang="en-US" altLang="en-US" sz="2400">
                <a:solidFill>
                  <a:srgbClr val="C00000"/>
                </a:solidFill>
              </a:rPr>
              <a:t>Evidentiary: what is easier to prove: emission or reception? </a:t>
            </a:r>
          </a:p>
        </p:txBody>
      </p:sp>
      <p:sp>
        <p:nvSpPr>
          <p:cNvPr id="49155" name="Slide Number Placeholder 3">
            <a:extLst>
              <a:ext uri="{FF2B5EF4-FFF2-40B4-BE49-F238E27FC236}">
                <a16:creationId xmlns:a16="http://schemas.microsoft.com/office/drawing/2014/main" id="{0C28450E-D813-900E-CCDD-3FF1C9849ED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54C1C60-FD8D-4D40-BBE5-22214FABDB65}" type="slidenum">
              <a:rPr lang="en-US" altLang="en-US" sz="1200" smtClean="0">
                <a:latin typeface="Verdana" panose="020B0604030504040204" pitchFamily="34" charset="0"/>
              </a:rPr>
              <a:pPr>
                <a:spcBef>
                  <a:spcPct val="0"/>
                </a:spcBef>
                <a:buFontTx/>
                <a:buNone/>
              </a:pPr>
              <a:t>108</a:t>
            </a:fld>
            <a:endParaRPr lang="en-US" altLang="en-US" sz="1200">
              <a:latin typeface="Verdana" panose="020B0604030504040204" pitchFamily="34" charset="0"/>
            </a:endParaRPr>
          </a:p>
        </p:txBody>
      </p:sp>
    </p:spTree>
    <p:extLst>
      <p:ext uri="{BB962C8B-B14F-4D97-AF65-F5344CB8AC3E}">
        <p14:creationId xmlns:p14="http://schemas.microsoft.com/office/powerpoint/2010/main" val="19885185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D27F1F06-2AD8-D577-7036-1612FE0ADAD1}"/>
              </a:ext>
            </a:extLst>
          </p:cNvPr>
          <p:cNvSpPr>
            <a:spLocks noGrp="1" noChangeArrowheads="1"/>
          </p:cNvSpPr>
          <p:nvPr>
            <p:ph type="title"/>
          </p:nvPr>
        </p:nvSpPr>
        <p:spPr>
          <a:xfrm>
            <a:off x="609600" y="304800"/>
            <a:ext cx="8001000" cy="1216025"/>
          </a:xfrm>
        </p:spPr>
        <p:txBody>
          <a:bodyPr/>
          <a:lstStyle/>
          <a:p>
            <a:r>
              <a:rPr lang="en-US" altLang="en-US">
                <a:solidFill>
                  <a:schemeClr val="tx1"/>
                </a:solidFill>
              </a:rPr>
              <a:t>The Mailbox Rule</a:t>
            </a:r>
          </a:p>
        </p:txBody>
      </p:sp>
      <p:sp>
        <p:nvSpPr>
          <p:cNvPr id="50178" name="Content Placeholder 2">
            <a:extLst>
              <a:ext uri="{FF2B5EF4-FFF2-40B4-BE49-F238E27FC236}">
                <a16:creationId xmlns:a16="http://schemas.microsoft.com/office/drawing/2014/main" id="{1EB8EE3B-A003-D8BF-3DB4-0B21D75F4FA2}"/>
              </a:ext>
            </a:extLst>
          </p:cNvPr>
          <p:cNvSpPr>
            <a:spLocks noGrp="1" noChangeArrowheads="1"/>
          </p:cNvSpPr>
          <p:nvPr>
            <p:ph idx="1"/>
          </p:nvPr>
        </p:nvSpPr>
        <p:spPr>
          <a:xfrm>
            <a:off x="566738" y="1752600"/>
            <a:ext cx="8424862" cy="4191000"/>
          </a:xfrm>
        </p:spPr>
        <p:txBody>
          <a:bodyPr/>
          <a:lstStyle/>
          <a:p>
            <a:endParaRPr lang="en-US" altLang="en-US" sz="2800"/>
          </a:p>
          <a:p>
            <a:r>
              <a:rPr lang="en-US" altLang="en-US" sz="2800"/>
              <a:t>Compared to a reception rule?</a:t>
            </a:r>
            <a:endParaRPr lang="en-US" altLang="en-US" sz="2000"/>
          </a:p>
          <a:p>
            <a:pPr lvl="1"/>
            <a:r>
              <a:rPr lang="en-US" altLang="en-US" sz="2400">
                <a:solidFill>
                  <a:schemeClr val="tx2"/>
                </a:solidFill>
              </a:rPr>
              <a:t>Evidentiary: what is easier to prove: emission or reception? </a:t>
            </a:r>
          </a:p>
          <a:p>
            <a:pPr lvl="2"/>
            <a:r>
              <a:rPr lang="en-US" altLang="en-US" sz="2100">
                <a:solidFill>
                  <a:srgbClr val="B90000"/>
                </a:solidFill>
              </a:rPr>
              <a:t>Things ever get lost in the mailroom? Kinda on purpose?</a:t>
            </a:r>
          </a:p>
        </p:txBody>
      </p:sp>
      <p:sp>
        <p:nvSpPr>
          <p:cNvPr id="50179" name="Slide Number Placeholder 3">
            <a:extLst>
              <a:ext uri="{FF2B5EF4-FFF2-40B4-BE49-F238E27FC236}">
                <a16:creationId xmlns:a16="http://schemas.microsoft.com/office/drawing/2014/main" id="{9E96830C-0EAB-9DC6-0F19-6C3797C83E6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63E9768-69FB-FE45-9CC9-DB645A24D84A}" type="slidenum">
              <a:rPr lang="en-US" altLang="en-US" sz="1200" smtClean="0">
                <a:latin typeface="Verdana" panose="020B0604030504040204" pitchFamily="34" charset="0"/>
              </a:rPr>
              <a:pPr>
                <a:spcBef>
                  <a:spcPct val="0"/>
                </a:spcBef>
                <a:buFontTx/>
                <a:buNone/>
              </a:pPr>
              <a:t>109</a:t>
            </a:fld>
            <a:endParaRPr lang="en-US" altLang="en-US" sz="1200">
              <a:latin typeface="Verdana" panose="020B0604030504040204" pitchFamily="34" charset="0"/>
            </a:endParaRPr>
          </a:p>
        </p:txBody>
      </p:sp>
    </p:spTree>
    <p:extLst>
      <p:ext uri="{BB962C8B-B14F-4D97-AF65-F5344CB8AC3E}">
        <p14:creationId xmlns:p14="http://schemas.microsoft.com/office/powerpoint/2010/main" val="2235218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536A226F-E299-7654-A12E-39B967711BC6}"/>
              </a:ext>
            </a:extLst>
          </p:cNvPr>
          <p:cNvSpPr>
            <a:spLocks noGrp="1" noChangeArrowheads="1"/>
          </p:cNvSpPr>
          <p:nvPr>
            <p:ph type="title"/>
          </p:nvPr>
        </p:nvSpPr>
        <p:spPr>
          <a:xfrm>
            <a:off x="152400" y="304800"/>
            <a:ext cx="8991600" cy="1219200"/>
          </a:xfrm>
        </p:spPr>
        <p:txBody>
          <a:bodyPr/>
          <a:lstStyle/>
          <a:p>
            <a:r>
              <a:rPr lang="en-US" altLang="en-US" sz="3600">
                <a:solidFill>
                  <a:srgbClr val="C00000"/>
                </a:solidFill>
              </a:rPr>
              <a:t>False positives and negatives</a:t>
            </a:r>
            <a:endParaRPr lang="en-US" altLang="en-US" sz="3600">
              <a:solidFill>
                <a:schemeClr val="tx1"/>
              </a:solidFill>
            </a:endParaRPr>
          </a:p>
        </p:txBody>
      </p:sp>
      <p:graphicFrame>
        <p:nvGraphicFramePr>
          <p:cNvPr id="5" name="Content Placeholder 4">
            <a:extLst>
              <a:ext uri="{FF2B5EF4-FFF2-40B4-BE49-F238E27FC236}">
                <a16:creationId xmlns:a16="http://schemas.microsoft.com/office/drawing/2014/main" id="{B7938302-D149-A32D-CD97-52DDDD6EAC19}"/>
              </a:ext>
            </a:extLst>
          </p:cNvPr>
          <p:cNvGraphicFramePr>
            <a:graphicFrameLocks noGrp="1"/>
          </p:cNvGraphicFramePr>
          <p:nvPr>
            <p:ph idx="1"/>
          </p:nvPr>
        </p:nvGraphicFramePr>
        <p:xfrm>
          <a:off x="2209800" y="3140075"/>
          <a:ext cx="6248400" cy="1919304"/>
        </p:xfrm>
        <a:graphic>
          <a:graphicData uri="http://schemas.openxmlformats.org/drawingml/2006/table">
            <a:tbl>
              <a:tblPr/>
              <a:tblGrid>
                <a:gridCol w="2082800">
                  <a:extLst>
                    <a:ext uri="{9D8B030D-6E8A-4147-A177-3AD203B41FA5}">
                      <a16:colId xmlns:a16="http://schemas.microsoft.com/office/drawing/2014/main" val="20000"/>
                    </a:ext>
                  </a:extLst>
                </a:gridCol>
                <a:gridCol w="2082800">
                  <a:extLst>
                    <a:ext uri="{9D8B030D-6E8A-4147-A177-3AD203B41FA5}">
                      <a16:colId xmlns:a16="http://schemas.microsoft.com/office/drawing/2014/main" val="20001"/>
                    </a:ext>
                  </a:extLst>
                </a:gridCol>
                <a:gridCol w="2082800">
                  <a:extLst>
                    <a:ext uri="{9D8B030D-6E8A-4147-A177-3AD203B41FA5}">
                      <a16:colId xmlns:a16="http://schemas.microsoft.com/office/drawing/2014/main" val="20002"/>
                    </a:ext>
                  </a:extLst>
                </a:gridCol>
              </a:tblGrid>
              <a:tr h="639763">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Verdana" panose="020B0604030504040204" pitchFamily="34" charset="0"/>
                        <a:ea typeface="MS PGothic" panose="020B0600070205080204" pitchFamily="34" charset="-128"/>
                      </a:endParaRP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B90000"/>
                          </a:solidFill>
                          <a:effectLst/>
                          <a:latin typeface="Verdana" panose="020B0604030504040204" pitchFamily="34" charset="0"/>
                          <a:ea typeface="MS PGothic" panose="020B0600070205080204" pitchFamily="34" charset="-128"/>
                        </a:rPr>
                        <a:t>There i</a:t>
                      </a:r>
                      <a:r>
                        <a:rPr kumimoji="0" lang="en-US" altLang="ja-JP" sz="1800" b="0" i="0" u="none" strike="noStrike" cap="none" normalizeH="0" baseline="0">
                          <a:ln>
                            <a:noFill/>
                          </a:ln>
                          <a:solidFill>
                            <a:srgbClr val="B90000"/>
                          </a:solidFill>
                          <a:effectLst/>
                          <a:latin typeface="Verdana" panose="020B0604030504040204" pitchFamily="34" charset="0"/>
                          <a:ea typeface="MS PGothic" panose="020B0600070205080204" pitchFamily="34" charset="-128"/>
                        </a:rPr>
                        <a:t>s a Promise in fact</a:t>
                      </a:r>
                      <a:endParaRPr kumimoji="0" lang="en-US" altLang="en-US" sz="1800" b="0" i="0" u="none" strike="noStrike" cap="none" normalizeH="0" baseline="0">
                        <a:ln>
                          <a:noFill/>
                        </a:ln>
                        <a:solidFill>
                          <a:srgbClr val="B90000"/>
                        </a:solidFill>
                        <a:effectLst/>
                        <a:latin typeface="Verdana" panose="020B0604030504040204" pitchFamily="34" charset="0"/>
                        <a:ea typeface="MS PGothic" panose="020B0600070205080204" pitchFamily="34" charset="-128"/>
                      </a:endParaRP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B90000"/>
                          </a:solidFill>
                          <a:effectLst/>
                          <a:latin typeface="Verdana" panose="020B0604030504040204" pitchFamily="34" charset="0"/>
                          <a:ea typeface="MS PGothic" panose="020B0600070205080204" pitchFamily="34" charset="-128"/>
                        </a:rPr>
                        <a:t>There isn’t </a:t>
                      </a:r>
                      <a:r>
                        <a:rPr kumimoji="0" lang="en-US" altLang="ja-JP" sz="1800" b="0" i="0" u="none" strike="noStrike" cap="none" normalizeH="0" baseline="0">
                          <a:ln>
                            <a:noFill/>
                          </a:ln>
                          <a:solidFill>
                            <a:srgbClr val="B90000"/>
                          </a:solidFill>
                          <a:effectLst/>
                          <a:latin typeface="Verdana" panose="020B0604030504040204" pitchFamily="34" charset="0"/>
                          <a:ea typeface="MS PGothic" panose="020B0600070205080204" pitchFamily="34" charset="-128"/>
                        </a:rPr>
                        <a:t>a Promise in fact</a:t>
                      </a:r>
                      <a:endParaRPr kumimoji="0" lang="en-US" altLang="en-US" sz="1800" b="0" i="0" u="none" strike="noStrike" cap="none" normalizeH="0" baseline="0">
                        <a:ln>
                          <a:noFill/>
                        </a:ln>
                        <a:solidFill>
                          <a:srgbClr val="B90000"/>
                        </a:solidFill>
                        <a:effectLst/>
                        <a:latin typeface="Verdana" panose="020B0604030504040204" pitchFamily="34" charset="0"/>
                        <a:ea typeface="MS PGothic" panose="020B0600070205080204" pitchFamily="34" charset="-128"/>
                      </a:endParaRP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39763">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Thinks there'</a:t>
                      </a:r>
                      <a:r>
                        <a:rPr kumimoji="0" lang="en-US" altLang="ja-JP"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s a Promise</a:t>
                      </a:r>
                      <a:endParaRPr kumimoji="0" lang="en-US" altLang="en-US"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endParaRP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True Positive</a:t>
                      </a: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False Positive</a:t>
                      </a: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C74"/>
                    </a:solidFill>
                  </a:tcPr>
                </a:tc>
                <a:extLst>
                  <a:ext uri="{0D108BD9-81ED-4DB2-BD59-A6C34878D82A}">
                    <a16:rowId xmlns:a16="http://schemas.microsoft.com/office/drawing/2014/main" val="10001"/>
                  </a:ext>
                </a:extLst>
              </a:tr>
              <a:tr h="639763">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Doesn'</a:t>
                      </a:r>
                      <a:r>
                        <a:rPr kumimoji="0" lang="en-US" altLang="ja-JP"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t think a Promise</a:t>
                      </a:r>
                      <a:endParaRPr kumimoji="0" lang="en-US" altLang="en-US"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endParaRP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B90000"/>
                          </a:solidFill>
                          <a:effectLst/>
                          <a:latin typeface="Verdana" panose="020B0604030504040204" pitchFamily="34" charset="0"/>
                          <a:ea typeface="MS PGothic" panose="020B0600070205080204" pitchFamily="34" charset="-128"/>
                        </a:rPr>
                        <a:t>False Negative</a:t>
                      </a: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C74"/>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True Negative</a:t>
                      </a: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02"/>
                  </a:ext>
                </a:extLst>
              </a:tr>
            </a:tbl>
          </a:graphicData>
        </a:graphic>
      </p:graphicFrame>
      <p:sp>
        <p:nvSpPr>
          <p:cNvPr id="51220" name="Slide Number Placeholder 3">
            <a:extLst>
              <a:ext uri="{FF2B5EF4-FFF2-40B4-BE49-F238E27FC236}">
                <a16:creationId xmlns:a16="http://schemas.microsoft.com/office/drawing/2014/main" id="{E4AD78D0-F818-6BDE-A735-FC01A824619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7D52A6F-6289-4D47-9FC8-D1524FC15B6C}" type="slidenum">
              <a:rPr lang="en-US" altLang="en-US" sz="1200" smtClean="0">
                <a:latin typeface="Verdana" panose="020B0604030504040204" pitchFamily="34" charset="0"/>
              </a:rPr>
              <a:pPr>
                <a:spcBef>
                  <a:spcPct val="0"/>
                </a:spcBef>
                <a:buFontTx/>
                <a:buNone/>
              </a:pPr>
              <a:t>11</a:t>
            </a:fld>
            <a:endParaRPr lang="en-US" altLang="en-US" sz="1200">
              <a:latin typeface="Verdana" panose="020B0604030504040204" pitchFamily="34" charset="0"/>
            </a:endParaRPr>
          </a:p>
        </p:txBody>
      </p:sp>
      <p:sp>
        <p:nvSpPr>
          <p:cNvPr id="51221" name="TextBox 5">
            <a:extLst>
              <a:ext uri="{FF2B5EF4-FFF2-40B4-BE49-F238E27FC236}">
                <a16:creationId xmlns:a16="http://schemas.microsoft.com/office/drawing/2014/main" id="{0522BA78-74AC-90F8-79B4-1BBC5213C895}"/>
              </a:ext>
            </a:extLst>
          </p:cNvPr>
          <p:cNvSpPr txBox="1">
            <a:spLocks noChangeArrowheads="1"/>
          </p:cNvSpPr>
          <p:nvPr/>
        </p:nvSpPr>
        <p:spPr bwMode="auto">
          <a:xfrm>
            <a:off x="838200" y="40386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Player 1</a:t>
            </a:r>
          </a:p>
        </p:txBody>
      </p:sp>
    </p:spTree>
    <p:extLst>
      <p:ext uri="{BB962C8B-B14F-4D97-AF65-F5344CB8AC3E}">
        <p14:creationId xmlns:p14="http://schemas.microsoft.com/office/powerpoint/2010/main" val="30572594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77838FC7-F901-AD1B-EC4B-2CC88F73832D}"/>
              </a:ext>
            </a:extLst>
          </p:cNvPr>
          <p:cNvSpPr>
            <a:spLocks noGrp="1" noChangeArrowheads="1"/>
          </p:cNvSpPr>
          <p:nvPr>
            <p:ph type="title"/>
          </p:nvPr>
        </p:nvSpPr>
        <p:spPr>
          <a:xfrm>
            <a:off x="609600" y="304800"/>
            <a:ext cx="8001000" cy="1216025"/>
          </a:xfrm>
        </p:spPr>
        <p:txBody>
          <a:bodyPr/>
          <a:lstStyle/>
          <a:p>
            <a:r>
              <a:rPr lang="en-US" altLang="en-US">
                <a:solidFill>
                  <a:schemeClr val="tx1"/>
                </a:solidFill>
              </a:rPr>
              <a:t>The Mailbox Rule</a:t>
            </a:r>
          </a:p>
        </p:txBody>
      </p:sp>
      <p:sp>
        <p:nvSpPr>
          <p:cNvPr id="51202" name="Content Placeholder 2">
            <a:extLst>
              <a:ext uri="{FF2B5EF4-FFF2-40B4-BE49-F238E27FC236}">
                <a16:creationId xmlns:a16="http://schemas.microsoft.com/office/drawing/2014/main" id="{1C32BCBF-4DAE-0BA2-167D-089237D0B8A9}"/>
              </a:ext>
            </a:extLst>
          </p:cNvPr>
          <p:cNvSpPr>
            <a:spLocks noGrp="1" noChangeArrowheads="1"/>
          </p:cNvSpPr>
          <p:nvPr>
            <p:ph idx="1"/>
          </p:nvPr>
        </p:nvSpPr>
        <p:spPr>
          <a:xfrm>
            <a:off x="566738" y="1752600"/>
            <a:ext cx="8424862" cy="4191000"/>
          </a:xfrm>
        </p:spPr>
        <p:txBody>
          <a:bodyPr/>
          <a:lstStyle/>
          <a:p>
            <a:endParaRPr lang="en-US" altLang="en-US" sz="2800"/>
          </a:p>
          <a:p>
            <a:r>
              <a:rPr lang="en-US" altLang="en-US" sz="2800"/>
              <a:t>Compared to a reception rule?</a:t>
            </a:r>
            <a:endParaRPr lang="en-US" altLang="en-US" sz="2000"/>
          </a:p>
          <a:p>
            <a:pPr lvl="1"/>
            <a:r>
              <a:rPr lang="en-US" altLang="en-US" sz="2400">
                <a:solidFill>
                  <a:srgbClr val="C00000"/>
                </a:solidFill>
              </a:rPr>
              <a:t>Celerity: under which rule does at least one party first know he has a contract?</a:t>
            </a:r>
          </a:p>
        </p:txBody>
      </p:sp>
      <p:sp>
        <p:nvSpPr>
          <p:cNvPr id="51203" name="Slide Number Placeholder 3">
            <a:extLst>
              <a:ext uri="{FF2B5EF4-FFF2-40B4-BE49-F238E27FC236}">
                <a16:creationId xmlns:a16="http://schemas.microsoft.com/office/drawing/2014/main" id="{91DC466E-6A82-1EFD-749F-D08172A6F00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653F857-29D1-A044-B918-ECA733A36865}" type="slidenum">
              <a:rPr lang="en-US" altLang="en-US" sz="1200" smtClean="0">
                <a:latin typeface="Verdana" panose="020B0604030504040204" pitchFamily="34" charset="0"/>
              </a:rPr>
              <a:pPr>
                <a:spcBef>
                  <a:spcPct val="0"/>
                </a:spcBef>
                <a:buFontTx/>
                <a:buNone/>
              </a:pPr>
              <a:t>110</a:t>
            </a:fld>
            <a:endParaRPr lang="en-US" altLang="en-US" sz="1200">
              <a:latin typeface="Verdana" panose="020B0604030504040204" pitchFamily="34" charset="0"/>
            </a:endParaRPr>
          </a:p>
        </p:txBody>
      </p:sp>
    </p:spTree>
    <p:extLst>
      <p:ext uri="{BB962C8B-B14F-4D97-AF65-F5344CB8AC3E}">
        <p14:creationId xmlns:p14="http://schemas.microsoft.com/office/powerpoint/2010/main" val="14879270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AF81D682-0EA7-6173-CC26-C432F558B706}"/>
              </a:ext>
            </a:extLst>
          </p:cNvPr>
          <p:cNvSpPr>
            <a:spLocks noGrp="1" noChangeArrowheads="1"/>
          </p:cNvSpPr>
          <p:nvPr>
            <p:ph type="title"/>
          </p:nvPr>
        </p:nvSpPr>
        <p:spPr>
          <a:xfrm>
            <a:off x="609600" y="304800"/>
            <a:ext cx="8001000" cy="1216025"/>
          </a:xfrm>
        </p:spPr>
        <p:txBody>
          <a:bodyPr/>
          <a:lstStyle/>
          <a:p>
            <a:r>
              <a:rPr lang="en-US" altLang="en-US">
                <a:solidFill>
                  <a:schemeClr val="tx1"/>
                </a:solidFill>
              </a:rPr>
              <a:t>The Mailbox Rule</a:t>
            </a:r>
          </a:p>
        </p:txBody>
      </p:sp>
      <p:sp>
        <p:nvSpPr>
          <p:cNvPr id="52226" name="Content Placeholder 2">
            <a:extLst>
              <a:ext uri="{FF2B5EF4-FFF2-40B4-BE49-F238E27FC236}">
                <a16:creationId xmlns:a16="http://schemas.microsoft.com/office/drawing/2014/main" id="{A24D21B8-6802-DE6E-4ABD-185A6C409503}"/>
              </a:ext>
            </a:extLst>
          </p:cNvPr>
          <p:cNvSpPr>
            <a:spLocks noGrp="1" noChangeArrowheads="1"/>
          </p:cNvSpPr>
          <p:nvPr>
            <p:ph idx="1"/>
          </p:nvPr>
        </p:nvSpPr>
        <p:spPr>
          <a:xfrm>
            <a:off x="719138" y="1600200"/>
            <a:ext cx="8424862" cy="4191000"/>
          </a:xfrm>
        </p:spPr>
        <p:txBody>
          <a:bodyPr/>
          <a:lstStyle/>
          <a:p>
            <a:endParaRPr lang="en-US" altLang="en-US" sz="2800" dirty="0"/>
          </a:p>
          <a:p>
            <a:r>
              <a:rPr lang="en-US" altLang="en-US" sz="2800" dirty="0">
                <a:solidFill>
                  <a:srgbClr val="C00000"/>
                </a:solidFill>
              </a:rPr>
              <a:t>What if the offeree mis-addresses the envelope?</a:t>
            </a:r>
          </a:p>
          <a:p>
            <a:pPr lvl="1">
              <a:buFont typeface="Wingdings" pitchFamily="2" charset="2"/>
              <a:buChar char="o"/>
            </a:pPr>
            <a:r>
              <a:rPr lang="en-US" altLang="en-US" dirty="0">
                <a:solidFill>
                  <a:srgbClr val="000000"/>
                </a:solidFill>
              </a:rPr>
              <a:t> University Emergency at 256</a:t>
            </a:r>
          </a:p>
          <a:p>
            <a:pPr lvl="2"/>
            <a:r>
              <a:rPr lang="en-US" altLang="en-US" sz="2500" dirty="0">
                <a:solidFill>
                  <a:srgbClr val="000000"/>
                </a:solidFill>
              </a:rPr>
              <a:t>Who takes the risk of </a:t>
            </a:r>
            <a:r>
              <a:rPr lang="en-US" altLang="en-US" sz="2500" dirty="0" err="1">
                <a:solidFill>
                  <a:srgbClr val="000000"/>
                </a:solidFill>
              </a:rPr>
              <a:t>misdelivery</a:t>
            </a:r>
            <a:r>
              <a:rPr lang="en-US" altLang="en-US" sz="2500" dirty="0">
                <a:solidFill>
                  <a:srgbClr val="000000"/>
                </a:solidFill>
              </a:rPr>
              <a:t>?</a:t>
            </a:r>
          </a:p>
        </p:txBody>
      </p:sp>
      <p:sp>
        <p:nvSpPr>
          <p:cNvPr id="52227" name="Slide Number Placeholder 3">
            <a:extLst>
              <a:ext uri="{FF2B5EF4-FFF2-40B4-BE49-F238E27FC236}">
                <a16:creationId xmlns:a16="http://schemas.microsoft.com/office/drawing/2014/main" id="{51B2B3F9-731F-56FE-E728-B90439048EB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5237F41-BC92-5944-8417-10D23536BBA9}" type="slidenum">
              <a:rPr lang="en-US" altLang="en-US" sz="1200" smtClean="0">
                <a:latin typeface="Verdana" panose="020B0604030504040204" pitchFamily="34" charset="0"/>
              </a:rPr>
              <a:pPr>
                <a:spcBef>
                  <a:spcPct val="0"/>
                </a:spcBef>
                <a:buFontTx/>
                <a:buNone/>
              </a:pPr>
              <a:t>111</a:t>
            </a:fld>
            <a:endParaRPr lang="en-US" altLang="en-US" sz="1200">
              <a:latin typeface="Verdana" panose="020B0604030504040204" pitchFamily="34" charset="0"/>
            </a:endParaRPr>
          </a:p>
        </p:txBody>
      </p:sp>
    </p:spTree>
    <p:extLst>
      <p:ext uri="{BB962C8B-B14F-4D97-AF65-F5344CB8AC3E}">
        <p14:creationId xmlns:p14="http://schemas.microsoft.com/office/powerpoint/2010/main" val="31238543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E170A040-CD1B-A2EF-574D-E044959877FE}"/>
              </a:ext>
            </a:extLst>
          </p:cNvPr>
          <p:cNvSpPr>
            <a:spLocks noGrp="1" noChangeArrowheads="1"/>
          </p:cNvSpPr>
          <p:nvPr>
            <p:ph type="title"/>
          </p:nvPr>
        </p:nvSpPr>
        <p:spPr>
          <a:xfrm>
            <a:off x="-38100" y="0"/>
            <a:ext cx="9144000" cy="1143000"/>
          </a:xfrm>
        </p:spPr>
        <p:txBody>
          <a:bodyPr/>
          <a:lstStyle/>
          <a:p>
            <a:r>
              <a:rPr lang="en-US" altLang="en-US">
                <a:solidFill>
                  <a:srgbClr val="C00000"/>
                </a:solidFill>
              </a:rPr>
              <a:t>Mis-addressed letters?</a:t>
            </a:r>
          </a:p>
        </p:txBody>
      </p:sp>
      <p:sp>
        <p:nvSpPr>
          <p:cNvPr id="53250" name="Content Placeholder 2">
            <a:extLst>
              <a:ext uri="{FF2B5EF4-FFF2-40B4-BE49-F238E27FC236}">
                <a16:creationId xmlns:a16="http://schemas.microsoft.com/office/drawing/2014/main" id="{72C91A9B-7B69-6C49-B0E2-EA0D0F14639E}"/>
              </a:ext>
            </a:extLst>
          </p:cNvPr>
          <p:cNvSpPr>
            <a:spLocks noGrp="1" noChangeArrowheads="1"/>
          </p:cNvSpPr>
          <p:nvPr>
            <p:ph idx="1"/>
          </p:nvPr>
        </p:nvSpPr>
        <p:spPr>
          <a:xfrm>
            <a:off x="533400" y="1752600"/>
            <a:ext cx="8001000" cy="4267200"/>
          </a:xfrm>
        </p:spPr>
        <p:txBody>
          <a:bodyPr/>
          <a:lstStyle/>
          <a:p>
            <a:r>
              <a:rPr lang="en-US" altLang="en-US" sz="2400"/>
              <a:t>Restatement §67. Where an acceptance is seasonably dispatched but the offeree </a:t>
            </a:r>
            <a:r>
              <a:rPr lang="en-US" altLang="en-US" sz="2400">
                <a:solidFill>
                  <a:schemeClr val="tx2"/>
                </a:solidFill>
              </a:rPr>
              <a:t>uses means of transmission not invited by the offer </a:t>
            </a:r>
            <a:r>
              <a:rPr lang="en-US" altLang="en-US" sz="2400"/>
              <a:t>or </a:t>
            </a:r>
            <a:r>
              <a:rPr lang="en-US" altLang="en-US" sz="2400">
                <a:solidFill>
                  <a:srgbClr val="C00000"/>
                </a:solidFill>
              </a:rPr>
              <a:t>fails to exercise reasonable diligence to insure safe transmission</a:t>
            </a:r>
            <a:r>
              <a:rPr lang="en-US" altLang="en-US" sz="2400"/>
              <a:t>, it is treated as operative upon dispatch if received within the time </a:t>
            </a:r>
            <a:r>
              <a:rPr lang="en-US" altLang="en-US" sz="2400">
                <a:solidFill>
                  <a:srgbClr val="000000"/>
                </a:solidFill>
              </a:rPr>
              <a:t>in which a properly dispatched acceptance would normally have arrived.</a:t>
            </a:r>
          </a:p>
          <a:p>
            <a:r>
              <a:rPr lang="en-US" altLang="en-US" sz="2400">
                <a:solidFill>
                  <a:srgbClr val="000000"/>
                </a:solidFill>
              </a:rPr>
              <a:t>Qu. University Emergency</a:t>
            </a:r>
          </a:p>
        </p:txBody>
      </p:sp>
      <p:sp>
        <p:nvSpPr>
          <p:cNvPr id="53251" name="Slide Number Placeholder 3">
            <a:extLst>
              <a:ext uri="{FF2B5EF4-FFF2-40B4-BE49-F238E27FC236}">
                <a16:creationId xmlns:a16="http://schemas.microsoft.com/office/drawing/2014/main" id="{10D38480-5427-044C-82A2-9936B921E67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02D39EC-43FC-9644-B59E-0A5F26B15AEF}" type="slidenum">
              <a:rPr lang="en-US" altLang="en-US" sz="1200" smtClean="0">
                <a:latin typeface="Verdana" panose="020B0604030504040204" pitchFamily="34" charset="0"/>
              </a:rPr>
              <a:pPr>
                <a:spcBef>
                  <a:spcPct val="0"/>
                </a:spcBef>
                <a:buFontTx/>
                <a:buNone/>
              </a:pPr>
              <a:t>112</a:t>
            </a:fld>
            <a:endParaRPr lang="en-US" altLang="en-US" sz="1200">
              <a:latin typeface="Verdana" panose="020B0604030504040204" pitchFamily="34" charset="0"/>
            </a:endParaRPr>
          </a:p>
        </p:txBody>
      </p:sp>
    </p:spTree>
    <p:extLst>
      <p:ext uri="{BB962C8B-B14F-4D97-AF65-F5344CB8AC3E}">
        <p14:creationId xmlns:p14="http://schemas.microsoft.com/office/powerpoint/2010/main" val="39353964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03F9E937-7CDB-4E64-0581-8FCFAB566B3E}"/>
              </a:ext>
            </a:extLst>
          </p:cNvPr>
          <p:cNvSpPr>
            <a:spLocks noGrp="1" noChangeArrowheads="1"/>
          </p:cNvSpPr>
          <p:nvPr>
            <p:ph type="title"/>
          </p:nvPr>
        </p:nvSpPr>
        <p:spPr/>
        <p:txBody>
          <a:bodyPr/>
          <a:lstStyle/>
          <a:p>
            <a:r>
              <a:rPr lang="en-US" altLang="en-US">
                <a:solidFill>
                  <a:schemeClr val="tx1"/>
                </a:solidFill>
              </a:rPr>
              <a:t>The Mailbox Rule</a:t>
            </a:r>
          </a:p>
        </p:txBody>
      </p:sp>
      <p:sp>
        <p:nvSpPr>
          <p:cNvPr id="54274" name="Content Placeholder 2">
            <a:extLst>
              <a:ext uri="{FF2B5EF4-FFF2-40B4-BE49-F238E27FC236}">
                <a16:creationId xmlns:a16="http://schemas.microsoft.com/office/drawing/2014/main" id="{C66A670F-D507-4D98-FC74-7E1891DA4597}"/>
              </a:ext>
            </a:extLst>
          </p:cNvPr>
          <p:cNvSpPr>
            <a:spLocks noGrp="1" noChangeArrowheads="1"/>
          </p:cNvSpPr>
          <p:nvPr>
            <p:ph idx="1"/>
          </p:nvPr>
        </p:nvSpPr>
        <p:spPr/>
        <p:txBody>
          <a:bodyPr/>
          <a:lstStyle/>
          <a:p>
            <a:endParaRPr lang="en-US" altLang="en-US" sz="2800"/>
          </a:p>
          <a:p>
            <a:r>
              <a:rPr lang="en-US" altLang="en-US" sz="2800">
                <a:solidFill>
                  <a:srgbClr val="B90000"/>
                </a:solidFill>
              </a:rPr>
              <a:t>What if the offeree had communicated his acceptance by email and it ends up in the offeror’s spam folder?</a:t>
            </a:r>
          </a:p>
          <a:p>
            <a:endParaRPr lang="en-US" altLang="en-US" sz="2800"/>
          </a:p>
        </p:txBody>
      </p:sp>
      <p:sp>
        <p:nvSpPr>
          <p:cNvPr id="54275" name="Slide Number Placeholder 3">
            <a:extLst>
              <a:ext uri="{FF2B5EF4-FFF2-40B4-BE49-F238E27FC236}">
                <a16:creationId xmlns:a16="http://schemas.microsoft.com/office/drawing/2014/main" id="{6C70C7FC-6BF6-FBA8-2684-302E5E62BF9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1DE9580-DA0C-304A-A782-B12597BE224D}" type="slidenum">
              <a:rPr lang="en-US" altLang="en-US" sz="1200" smtClean="0">
                <a:latin typeface="Verdana" panose="020B0604030504040204" pitchFamily="34" charset="0"/>
              </a:rPr>
              <a:pPr>
                <a:spcBef>
                  <a:spcPct val="0"/>
                </a:spcBef>
                <a:buFontTx/>
                <a:buNone/>
              </a:pPr>
              <a:t>113</a:t>
            </a:fld>
            <a:endParaRPr lang="en-US" altLang="en-US" sz="1200">
              <a:latin typeface="Verdana" panose="020B0604030504040204" pitchFamily="34" charset="0"/>
            </a:endParaRPr>
          </a:p>
        </p:txBody>
      </p:sp>
    </p:spTree>
    <p:extLst>
      <p:ext uri="{BB962C8B-B14F-4D97-AF65-F5344CB8AC3E}">
        <p14:creationId xmlns:p14="http://schemas.microsoft.com/office/powerpoint/2010/main" val="36925873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D1FB-F784-7BFB-1409-576BEE8C68FB}"/>
              </a:ext>
            </a:extLst>
          </p:cNvPr>
          <p:cNvSpPr>
            <a:spLocks noGrp="1"/>
          </p:cNvSpPr>
          <p:nvPr>
            <p:ph type="title"/>
          </p:nvPr>
        </p:nvSpPr>
        <p:spPr/>
        <p:txBody>
          <a:bodyPr/>
          <a:lstStyle/>
          <a:p>
            <a:pPr>
              <a:defRPr/>
            </a:pPr>
            <a:r>
              <a:rPr lang="en-US" dirty="0">
                <a:solidFill>
                  <a:srgbClr val="C00000"/>
                </a:solidFill>
                <a:ea typeface="+mj-ea"/>
                <a:cs typeface="+mj-cs"/>
              </a:rPr>
              <a:t>Offer and Acceptance solves the Coordination Problem</a:t>
            </a:r>
          </a:p>
        </p:txBody>
      </p:sp>
      <p:sp>
        <p:nvSpPr>
          <p:cNvPr id="3" name="Content Placeholder 2">
            <a:extLst>
              <a:ext uri="{FF2B5EF4-FFF2-40B4-BE49-F238E27FC236}">
                <a16:creationId xmlns:a16="http://schemas.microsoft.com/office/drawing/2014/main" id="{ED3D377D-A65D-4612-1E48-B847A5458AE3}"/>
              </a:ext>
            </a:extLst>
          </p:cNvPr>
          <p:cNvSpPr>
            <a:spLocks noGrp="1"/>
          </p:cNvSpPr>
          <p:nvPr>
            <p:ph idx="1"/>
          </p:nvPr>
        </p:nvSpPr>
        <p:spPr>
          <a:xfrm>
            <a:off x="533400" y="1752600"/>
            <a:ext cx="8001000" cy="4267200"/>
          </a:xfrm>
        </p:spPr>
        <p:txBody>
          <a:bodyPr/>
          <a:lstStyle/>
          <a:p>
            <a:pPr>
              <a:defRPr/>
            </a:pPr>
            <a:r>
              <a:rPr lang="en-US" dirty="0">
                <a:solidFill>
                  <a:srgbClr val="C00000"/>
                </a:solidFill>
                <a:ea typeface="+mn-ea"/>
                <a:cs typeface="+mn-cs"/>
              </a:rPr>
              <a:t>But what if they want to back out?</a:t>
            </a:r>
          </a:p>
        </p:txBody>
      </p:sp>
      <p:sp>
        <p:nvSpPr>
          <p:cNvPr id="55299" name="Slide Number Placeholder 3">
            <a:extLst>
              <a:ext uri="{FF2B5EF4-FFF2-40B4-BE49-F238E27FC236}">
                <a16:creationId xmlns:a16="http://schemas.microsoft.com/office/drawing/2014/main" id="{5722B75B-EAFF-F50A-0435-2529BB41087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11B3694-6326-3A4E-A32A-C602021E741C}" type="slidenum">
              <a:rPr lang="en-US" altLang="en-US" sz="1200" smtClean="0">
                <a:latin typeface="Verdana" panose="020B0604030504040204" pitchFamily="34" charset="0"/>
              </a:rPr>
              <a:pPr>
                <a:spcBef>
                  <a:spcPct val="0"/>
                </a:spcBef>
                <a:buFontTx/>
                <a:buNone/>
              </a:pPr>
              <a:t>114</a:t>
            </a:fld>
            <a:endParaRPr lang="en-US" altLang="en-US" sz="1200">
              <a:latin typeface="Verdana" panose="020B0604030504040204" pitchFamily="34" charset="0"/>
            </a:endParaRPr>
          </a:p>
        </p:txBody>
      </p:sp>
      <p:pic>
        <p:nvPicPr>
          <p:cNvPr id="55300" name="Picture 2">
            <a:extLst>
              <a:ext uri="{FF2B5EF4-FFF2-40B4-BE49-F238E27FC236}">
                <a16:creationId xmlns:a16="http://schemas.microsoft.com/office/drawing/2014/main" id="{CEDF1884-DD4A-A32F-7630-807A60D53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087688"/>
            <a:ext cx="5334000"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752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A7B7C-C05A-57B8-3684-1E2398A927A1}"/>
              </a:ext>
            </a:extLst>
          </p:cNvPr>
          <p:cNvSpPr>
            <a:spLocks noGrp="1"/>
          </p:cNvSpPr>
          <p:nvPr>
            <p:ph type="title"/>
          </p:nvPr>
        </p:nvSpPr>
        <p:spPr/>
        <p:txBody>
          <a:bodyPr/>
          <a:lstStyle/>
          <a:p>
            <a:pPr>
              <a:defRPr/>
            </a:pPr>
            <a:r>
              <a:rPr lang="en-US" dirty="0">
                <a:solidFill>
                  <a:srgbClr val="C00000"/>
                </a:solidFill>
                <a:ea typeface="+mj-ea"/>
                <a:cs typeface="+mj-cs"/>
              </a:rPr>
              <a:t>Revocation of Offer</a:t>
            </a:r>
          </a:p>
        </p:txBody>
      </p:sp>
      <p:sp>
        <p:nvSpPr>
          <p:cNvPr id="56322" name="Content Placeholder 2">
            <a:extLst>
              <a:ext uri="{FF2B5EF4-FFF2-40B4-BE49-F238E27FC236}">
                <a16:creationId xmlns:a16="http://schemas.microsoft.com/office/drawing/2014/main" id="{E20969D6-C8F3-F674-D907-5F37C13CBD1C}"/>
              </a:ext>
            </a:extLst>
          </p:cNvPr>
          <p:cNvSpPr>
            <a:spLocks noGrp="1" noChangeArrowheads="1"/>
          </p:cNvSpPr>
          <p:nvPr>
            <p:ph idx="1"/>
          </p:nvPr>
        </p:nvSpPr>
        <p:spPr/>
        <p:txBody>
          <a:bodyPr/>
          <a:lstStyle/>
          <a:p>
            <a:endParaRPr lang="en-US" altLang="en-US"/>
          </a:p>
          <a:p>
            <a:r>
              <a:rPr lang="en-US" altLang="en-US"/>
              <a:t>Restatement § 36(1). An offeree</a:t>
            </a:r>
            <a:r>
              <a:rPr lang="ja-JP" altLang="en-US"/>
              <a:t>’</a:t>
            </a:r>
            <a:r>
              <a:rPr lang="en-US" altLang="ja-JP"/>
              <a:t>s power of acceptance may be terminated by</a:t>
            </a:r>
          </a:p>
          <a:p>
            <a:pPr lvl="1"/>
            <a:r>
              <a:rPr lang="en-US" altLang="en-US"/>
              <a:t>(c) revocation by the offeror  </a:t>
            </a:r>
          </a:p>
        </p:txBody>
      </p:sp>
      <p:sp>
        <p:nvSpPr>
          <p:cNvPr id="56323" name="Slide Number Placeholder 3">
            <a:extLst>
              <a:ext uri="{FF2B5EF4-FFF2-40B4-BE49-F238E27FC236}">
                <a16:creationId xmlns:a16="http://schemas.microsoft.com/office/drawing/2014/main" id="{F112CCB9-678E-5C53-A6D9-7268F6F046F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9BC8545-0F4D-FF45-8740-526EF01AD707}" type="slidenum">
              <a:rPr lang="en-US" altLang="en-US" sz="1200" smtClean="0">
                <a:latin typeface="Verdana" panose="020B0604030504040204" pitchFamily="34" charset="0"/>
              </a:rPr>
              <a:pPr>
                <a:spcBef>
                  <a:spcPct val="0"/>
                </a:spcBef>
                <a:buFontTx/>
                <a:buNone/>
              </a:pPr>
              <a:t>115</a:t>
            </a:fld>
            <a:endParaRPr lang="en-US" altLang="en-US" sz="1200">
              <a:latin typeface="Verdana" panose="020B0604030504040204" pitchFamily="34" charset="0"/>
            </a:endParaRPr>
          </a:p>
        </p:txBody>
      </p:sp>
    </p:spTree>
    <p:extLst>
      <p:ext uri="{BB962C8B-B14F-4D97-AF65-F5344CB8AC3E}">
        <p14:creationId xmlns:p14="http://schemas.microsoft.com/office/powerpoint/2010/main" val="22177757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F6CB-3EC9-D562-33F0-D896041ADED6}"/>
              </a:ext>
            </a:extLst>
          </p:cNvPr>
          <p:cNvSpPr>
            <a:spLocks noGrp="1"/>
          </p:cNvSpPr>
          <p:nvPr>
            <p:ph type="title"/>
          </p:nvPr>
        </p:nvSpPr>
        <p:spPr>
          <a:xfrm>
            <a:off x="609600" y="304800"/>
            <a:ext cx="8001000" cy="1216025"/>
          </a:xfrm>
        </p:spPr>
        <p:txBody>
          <a:bodyPr/>
          <a:lstStyle/>
          <a:p>
            <a:pPr>
              <a:defRPr/>
            </a:pPr>
            <a:r>
              <a:rPr lang="en-US" dirty="0">
                <a:solidFill>
                  <a:schemeClr val="tx1"/>
                </a:solidFill>
                <a:ea typeface="+mj-ea"/>
                <a:cs typeface="+mj-cs"/>
              </a:rPr>
              <a:t>Revocation</a:t>
            </a:r>
            <a:r>
              <a:rPr lang="en-US" dirty="0">
                <a:solidFill>
                  <a:schemeClr val="accent6"/>
                </a:solidFill>
                <a:ea typeface="+mj-ea"/>
                <a:cs typeface="+mj-cs"/>
              </a:rPr>
              <a:t>  </a:t>
            </a:r>
          </a:p>
        </p:txBody>
      </p:sp>
      <p:sp>
        <p:nvSpPr>
          <p:cNvPr id="57346" name="Content Placeholder 2">
            <a:extLst>
              <a:ext uri="{FF2B5EF4-FFF2-40B4-BE49-F238E27FC236}">
                <a16:creationId xmlns:a16="http://schemas.microsoft.com/office/drawing/2014/main" id="{494F296C-88DF-2BC3-9948-4278BF2E8AD3}"/>
              </a:ext>
            </a:extLst>
          </p:cNvPr>
          <p:cNvSpPr>
            <a:spLocks noGrp="1" noChangeArrowheads="1"/>
          </p:cNvSpPr>
          <p:nvPr>
            <p:ph idx="1"/>
          </p:nvPr>
        </p:nvSpPr>
        <p:spPr/>
        <p:txBody>
          <a:bodyPr/>
          <a:lstStyle/>
          <a:p>
            <a:r>
              <a:rPr lang="en-US" altLang="en-US" sz="2800">
                <a:solidFill>
                  <a:srgbClr val="C00000"/>
                </a:solidFill>
              </a:rPr>
              <a:t>Offeror mails offer to offeree on Sept. 1</a:t>
            </a:r>
          </a:p>
        </p:txBody>
      </p:sp>
      <p:sp>
        <p:nvSpPr>
          <p:cNvPr id="57347" name="Slide Number Placeholder 3">
            <a:extLst>
              <a:ext uri="{FF2B5EF4-FFF2-40B4-BE49-F238E27FC236}">
                <a16:creationId xmlns:a16="http://schemas.microsoft.com/office/drawing/2014/main" id="{90F35E97-0DB1-A9AE-8B12-D2F061CA732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ACAA7A7-32F3-5B4C-A7F9-26E2197E2A5A}" type="slidenum">
              <a:rPr lang="en-US" altLang="en-US" sz="1200" smtClean="0">
                <a:latin typeface="Verdana" panose="020B0604030504040204" pitchFamily="34" charset="0"/>
              </a:rPr>
              <a:pPr>
                <a:spcBef>
                  <a:spcPct val="0"/>
                </a:spcBef>
                <a:buFontTx/>
                <a:buNone/>
              </a:pPr>
              <a:t>116</a:t>
            </a:fld>
            <a:endParaRPr lang="en-US" altLang="en-US" sz="1200">
              <a:latin typeface="Verdana" panose="020B0604030504040204" pitchFamily="34" charset="0"/>
            </a:endParaRPr>
          </a:p>
        </p:txBody>
      </p:sp>
    </p:spTree>
    <p:extLst>
      <p:ext uri="{BB962C8B-B14F-4D97-AF65-F5344CB8AC3E}">
        <p14:creationId xmlns:p14="http://schemas.microsoft.com/office/powerpoint/2010/main" val="8973158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6DA7-F96F-3FD7-0195-89056BAFB1B0}"/>
              </a:ext>
            </a:extLst>
          </p:cNvPr>
          <p:cNvSpPr>
            <a:spLocks noGrp="1"/>
          </p:cNvSpPr>
          <p:nvPr>
            <p:ph type="title"/>
          </p:nvPr>
        </p:nvSpPr>
        <p:spPr>
          <a:xfrm>
            <a:off x="609600" y="304800"/>
            <a:ext cx="8001000" cy="1216025"/>
          </a:xfrm>
        </p:spPr>
        <p:txBody>
          <a:bodyPr/>
          <a:lstStyle/>
          <a:p>
            <a:pPr>
              <a:defRPr/>
            </a:pPr>
            <a:r>
              <a:rPr lang="en-US" dirty="0">
                <a:solidFill>
                  <a:schemeClr val="tx1"/>
                </a:solidFill>
                <a:ea typeface="+mj-ea"/>
                <a:cs typeface="+mj-cs"/>
              </a:rPr>
              <a:t>Revocation</a:t>
            </a:r>
            <a:r>
              <a:rPr lang="en-US" dirty="0">
                <a:solidFill>
                  <a:schemeClr val="accent6"/>
                </a:solidFill>
                <a:ea typeface="+mj-ea"/>
                <a:cs typeface="+mj-cs"/>
              </a:rPr>
              <a:t>  </a:t>
            </a:r>
          </a:p>
        </p:txBody>
      </p:sp>
      <p:sp>
        <p:nvSpPr>
          <p:cNvPr id="58370" name="Content Placeholder 2">
            <a:extLst>
              <a:ext uri="{FF2B5EF4-FFF2-40B4-BE49-F238E27FC236}">
                <a16:creationId xmlns:a16="http://schemas.microsoft.com/office/drawing/2014/main" id="{CB067834-3A3C-C1F0-CA47-64D774CE38F3}"/>
              </a:ext>
            </a:extLst>
          </p:cNvPr>
          <p:cNvSpPr>
            <a:spLocks noGrp="1" noChangeArrowheads="1"/>
          </p:cNvSpPr>
          <p:nvPr>
            <p:ph idx="1"/>
          </p:nvPr>
        </p:nvSpPr>
        <p:spPr/>
        <p:txBody>
          <a:bodyPr/>
          <a:lstStyle/>
          <a:p>
            <a:r>
              <a:rPr lang="en-US" altLang="en-US" sz="2800"/>
              <a:t>Offeror mails offer to offeree on Sept. 1</a:t>
            </a:r>
          </a:p>
          <a:p>
            <a:r>
              <a:rPr lang="en-US" altLang="en-US" sz="2800">
                <a:solidFill>
                  <a:srgbClr val="B90000"/>
                </a:solidFill>
              </a:rPr>
              <a:t>Offeree receives offer on Sept. 10 and sends letter accepting the offer the same day.</a:t>
            </a:r>
          </a:p>
        </p:txBody>
      </p:sp>
      <p:sp>
        <p:nvSpPr>
          <p:cNvPr id="58371" name="Slide Number Placeholder 3">
            <a:extLst>
              <a:ext uri="{FF2B5EF4-FFF2-40B4-BE49-F238E27FC236}">
                <a16:creationId xmlns:a16="http://schemas.microsoft.com/office/drawing/2014/main" id="{7585141C-59A6-3D1B-F232-BFE93299E80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81E5D20-61E8-1F42-8F7A-89AFA63847B0}" type="slidenum">
              <a:rPr lang="en-US" altLang="en-US" sz="1200" smtClean="0">
                <a:latin typeface="Verdana" panose="020B0604030504040204" pitchFamily="34" charset="0"/>
              </a:rPr>
              <a:pPr>
                <a:spcBef>
                  <a:spcPct val="0"/>
                </a:spcBef>
                <a:buFontTx/>
                <a:buNone/>
              </a:pPr>
              <a:t>117</a:t>
            </a:fld>
            <a:endParaRPr lang="en-US" altLang="en-US" sz="1200">
              <a:latin typeface="Verdana" panose="020B0604030504040204" pitchFamily="34" charset="0"/>
            </a:endParaRPr>
          </a:p>
        </p:txBody>
      </p:sp>
    </p:spTree>
    <p:extLst>
      <p:ext uri="{BB962C8B-B14F-4D97-AF65-F5344CB8AC3E}">
        <p14:creationId xmlns:p14="http://schemas.microsoft.com/office/powerpoint/2010/main" val="13305271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0DA7-664D-BD1E-5DBC-D1B8A4C3218A}"/>
              </a:ext>
            </a:extLst>
          </p:cNvPr>
          <p:cNvSpPr>
            <a:spLocks noGrp="1"/>
          </p:cNvSpPr>
          <p:nvPr>
            <p:ph type="title"/>
          </p:nvPr>
        </p:nvSpPr>
        <p:spPr>
          <a:xfrm>
            <a:off x="609600" y="304800"/>
            <a:ext cx="8001000" cy="1216025"/>
          </a:xfrm>
        </p:spPr>
        <p:txBody>
          <a:bodyPr/>
          <a:lstStyle/>
          <a:p>
            <a:pPr>
              <a:defRPr/>
            </a:pPr>
            <a:r>
              <a:rPr lang="en-US" dirty="0">
                <a:solidFill>
                  <a:schemeClr val="tx1"/>
                </a:solidFill>
                <a:ea typeface="+mj-ea"/>
                <a:cs typeface="+mj-cs"/>
              </a:rPr>
              <a:t>Revocation</a:t>
            </a:r>
            <a:r>
              <a:rPr lang="en-US" dirty="0">
                <a:solidFill>
                  <a:schemeClr val="accent6"/>
                </a:solidFill>
                <a:ea typeface="+mj-ea"/>
                <a:cs typeface="+mj-cs"/>
              </a:rPr>
              <a:t>  </a:t>
            </a:r>
          </a:p>
        </p:txBody>
      </p:sp>
      <p:sp>
        <p:nvSpPr>
          <p:cNvPr id="66562" name="Content Placeholder 2">
            <a:extLst>
              <a:ext uri="{FF2B5EF4-FFF2-40B4-BE49-F238E27FC236}">
                <a16:creationId xmlns:a16="http://schemas.microsoft.com/office/drawing/2014/main" id="{B48B6893-45E8-6855-8B38-83280B8886D0}"/>
              </a:ext>
            </a:extLst>
          </p:cNvPr>
          <p:cNvSpPr>
            <a:spLocks noGrp="1"/>
          </p:cNvSpPr>
          <p:nvPr>
            <p:ph idx="1"/>
          </p:nvPr>
        </p:nvSpPr>
        <p:spPr/>
        <p:txBody>
          <a:bodyPr/>
          <a:lstStyle/>
          <a:p>
            <a:pPr>
              <a:buFont typeface="Wingdings" charset="0"/>
              <a:buChar char="o"/>
              <a:defRPr/>
            </a:pPr>
            <a:r>
              <a:rPr lang="en-US" sz="2800" dirty="0" err="1">
                <a:ea typeface="ＭＳ Ｐゴシック" charset="0"/>
                <a:cs typeface="ＭＳ Ｐゴシック" charset="0"/>
              </a:rPr>
              <a:t>Offeror</a:t>
            </a:r>
            <a:r>
              <a:rPr lang="en-US" sz="2800" dirty="0">
                <a:ea typeface="ＭＳ Ｐゴシック" charset="0"/>
                <a:cs typeface="ＭＳ Ｐゴシック" charset="0"/>
              </a:rPr>
              <a:t> mails offer to </a:t>
            </a:r>
            <a:r>
              <a:rPr lang="en-US" sz="2800" dirty="0" err="1">
                <a:ea typeface="ＭＳ Ｐゴシック" charset="0"/>
                <a:cs typeface="ＭＳ Ｐゴシック" charset="0"/>
              </a:rPr>
              <a:t>offeree</a:t>
            </a:r>
            <a:r>
              <a:rPr lang="en-US" sz="2800" dirty="0">
                <a:ea typeface="ＭＳ Ｐゴシック" charset="0"/>
                <a:cs typeface="ＭＳ Ｐゴシック" charset="0"/>
              </a:rPr>
              <a:t> on Sept. 1</a:t>
            </a:r>
          </a:p>
          <a:p>
            <a:pPr>
              <a:buFont typeface="Wingdings" charset="0"/>
              <a:buChar char="o"/>
              <a:defRPr/>
            </a:pPr>
            <a:r>
              <a:rPr lang="en-US" sz="2800" dirty="0" err="1">
                <a:ea typeface="ＭＳ Ｐゴシック" charset="0"/>
                <a:cs typeface="ＭＳ Ｐゴシック" charset="0"/>
              </a:rPr>
              <a:t>Offeree</a:t>
            </a:r>
            <a:r>
              <a:rPr lang="en-US" sz="2800" dirty="0">
                <a:ea typeface="ＭＳ Ｐゴシック" charset="0"/>
                <a:cs typeface="ＭＳ Ｐゴシック" charset="0"/>
              </a:rPr>
              <a:t> receives offer on Sept. 10 and sends letter accepting the offer the same day.</a:t>
            </a:r>
          </a:p>
          <a:p>
            <a:pPr>
              <a:buFont typeface="Wingdings" charset="0"/>
              <a:buChar char="o"/>
              <a:defRPr/>
            </a:pPr>
            <a:r>
              <a:rPr lang="en-US" sz="2800" dirty="0" err="1">
                <a:solidFill>
                  <a:srgbClr val="C00000"/>
                </a:solidFill>
                <a:ea typeface="ＭＳ Ｐゴシック" charset="0"/>
                <a:cs typeface="ＭＳ Ｐゴシック" charset="0"/>
              </a:rPr>
              <a:t>Offeror</a:t>
            </a:r>
            <a:r>
              <a:rPr lang="en-US" sz="2800" dirty="0">
                <a:solidFill>
                  <a:srgbClr val="C00000"/>
                </a:solidFill>
                <a:ea typeface="ＭＳ Ｐゴシック" charset="0"/>
                <a:cs typeface="ＭＳ Ｐゴシック" charset="0"/>
              </a:rPr>
              <a:t> telephones on Sept. 9 to revoke the offer</a:t>
            </a:r>
            <a:r>
              <a:rPr lang="en-US" sz="2800" dirty="0">
                <a:solidFill>
                  <a:schemeClr val="accent6"/>
                </a:solidFill>
                <a:ea typeface="ＭＳ Ｐゴシック" charset="0"/>
                <a:cs typeface="ＭＳ Ｐゴシック" charset="0"/>
              </a:rPr>
              <a:t>.</a:t>
            </a:r>
          </a:p>
        </p:txBody>
      </p:sp>
      <p:sp>
        <p:nvSpPr>
          <p:cNvPr id="59395" name="Slide Number Placeholder 3">
            <a:extLst>
              <a:ext uri="{FF2B5EF4-FFF2-40B4-BE49-F238E27FC236}">
                <a16:creationId xmlns:a16="http://schemas.microsoft.com/office/drawing/2014/main" id="{5C7C9D65-AF70-7108-A07F-DEFE977BF90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CCEDCFC-B2AF-F747-B23D-3E415D589BF6}" type="slidenum">
              <a:rPr lang="en-US" altLang="en-US" sz="1200" smtClean="0">
                <a:latin typeface="Verdana" panose="020B0604030504040204" pitchFamily="34" charset="0"/>
              </a:rPr>
              <a:pPr>
                <a:spcBef>
                  <a:spcPct val="0"/>
                </a:spcBef>
                <a:buFontTx/>
                <a:buNone/>
              </a:pPr>
              <a:t>118</a:t>
            </a:fld>
            <a:endParaRPr lang="en-US" altLang="en-US" sz="1200">
              <a:latin typeface="Verdana" panose="020B0604030504040204" pitchFamily="34" charset="0"/>
            </a:endParaRPr>
          </a:p>
        </p:txBody>
      </p:sp>
    </p:spTree>
    <p:extLst>
      <p:ext uri="{BB962C8B-B14F-4D97-AF65-F5344CB8AC3E}">
        <p14:creationId xmlns:p14="http://schemas.microsoft.com/office/powerpoint/2010/main" val="82159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F349B-68FE-FC45-F336-7665064B291B}"/>
              </a:ext>
            </a:extLst>
          </p:cNvPr>
          <p:cNvSpPr>
            <a:spLocks noGrp="1"/>
          </p:cNvSpPr>
          <p:nvPr>
            <p:ph type="title"/>
          </p:nvPr>
        </p:nvSpPr>
        <p:spPr>
          <a:xfrm>
            <a:off x="609600" y="304800"/>
            <a:ext cx="8001000" cy="1216025"/>
          </a:xfrm>
        </p:spPr>
        <p:txBody>
          <a:bodyPr/>
          <a:lstStyle/>
          <a:p>
            <a:pPr>
              <a:defRPr/>
            </a:pPr>
            <a:r>
              <a:rPr lang="en-US" dirty="0">
                <a:solidFill>
                  <a:schemeClr val="tx1"/>
                </a:solidFill>
                <a:ea typeface="+mj-ea"/>
                <a:cs typeface="+mj-cs"/>
              </a:rPr>
              <a:t>Revocation</a:t>
            </a:r>
            <a:r>
              <a:rPr lang="en-US" dirty="0">
                <a:solidFill>
                  <a:schemeClr val="accent6"/>
                </a:solidFill>
                <a:ea typeface="+mj-ea"/>
                <a:cs typeface="+mj-cs"/>
              </a:rPr>
              <a:t>  </a:t>
            </a:r>
          </a:p>
        </p:txBody>
      </p:sp>
      <p:sp>
        <p:nvSpPr>
          <p:cNvPr id="66562" name="Content Placeholder 2">
            <a:extLst>
              <a:ext uri="{FF2B5EF4-FFF2-40B4-BE49-F238E27FC236}">
                <a16:creationId xmlns:a16="http://schemas.microsoft.com/office/drawing/2014/main" id="{A602ACDE-597F-8B02-DC89-2AC4D3AE42E8}"/>
              </a:ext>
            </a:extLst>
          </p:cNvPr>
          <p:cNvSpPr>
            <a:spLocks noGrp="1"/>
          </p:cNvSpPr>
          <p:nvPr>
            <p:ph idx="1"/>
          </p:nvPr>
        </p:nvSpPr>
        <p:spPr/>
        <p:txBody>
          <a:bodyPr/>
          <a:lstStyle/>
          <a:p>
            <a:pPr>
              <a:buFont typeface="Wingdings" charset="0"/>
              <a:buChar char="o"/>
              <a:defRPr/>
            </a:pPr>
            <a:r>
              <a:rPr lang="en-US" sz="2800" dirty="0" err="1">
                <a:ea typeface="ＭＳ Ｐゴシック" charset="0"/>
                <a:cs typeface="ＭＳ Ｐゴシック" charset="0"/>
              </a:rPr>
              <a:t>Offeror</a:t>
            </a:r>
            <a:r>
              <a:rPr lang="en-US" sz="2800" dirty="0">
                <a:ea typeface="ＭＳ Ｐゴシック" charset="0"/>
                <a:cs typeface="ＭＳ Ｐゴシック" charset="0"/>
              </a:rPr>
              <a:t> mails offer to </a:t>
            </a:r>
            <a:r>
              <a:rPr lang="en-US" sz="2800" dirty="0" err="1">
                <a:ea typeface="ＭＳ Ｐゴシック" charset="0"/>
                <a:cs typeface="ＭＳ Ｐゴシック" charset="0"/>
              </a:rPr>
              <a:t>offeree</a:t>
            </a:r>
            <a:r>
              <a:rPr lang="en-US" sz="2800" dirty="0">
                <a:ea typeface="ＭＳ Ｐゴシック" charset="0"/>
                <a:cs typeface="ＭＳ Ｐゴシック" charset="0"/>
              </a:rPr>
              <a:t> on Sept. 1</a:t>
            </a:r>
          </a:p>
          <a:p>
            <a:pPr>
              <a:buFont typeface="Wingdings" charset="0"/>
              <a:buChar char="o"/>
              <a:defRPr/>
            </a:pPr>
            <a:r>
              <a:rPr lang="en-US" sz="2800" dirty="0" err="1">
                <a:ea typeface="ＭＳ Ｐゴシック" charset="0"/>
                <a:cs typeface="ＭＳ Ｐゴシック" charset="0"/>
              </a:rPr>
              <a:t>Offeree</a:t>
            </a:r>
            <a:r>
              <a:rPr lang="en-US" sz="2800" dirty="0">
                <a:ea typeface="ＭＳ Ｐゴシック" charset="0"/>
                <a:cs typeface="ＭＳ Ｐゴシック" charset="0"/>
              </a:rPr>
              <a:t> receives offer on Sept. 10 and sends letter accepting the offer the same day.</a:t>
            </a:r>
          </a:p>
          <a:p>
            <a:pPr>
              <a:buFont typeface="Wingdings" charset="0"/>
              <a:buChar char="o"/>
              <a:defRPr/>
            </a:pPr>
            <a:r>
              <a:rPr lang="en-US" sz="2800" dirty="0" err="1">
                <a:solidFill>
                  <a:schemeClr val="accent4"/>
                </a:solidFill>
                <a:ea typeface="ＭＳ Ｐゴシック" charset="0"/>
                <a:cs typeface="ＭＳ Ｐゴシック" charset="0"/>
              </a:rPr>
              <a:t>Offeror</a:t>
            </a:r>
            <a:r>
              <a:rPr lang="en-US" sz="2800" dirty="0">
                <a:solidFill>
                  <a:schemeClr val="accent4"/>
                </a:solidFill>
                <a:ea typeface="ＭＳ Ｐゴシック" charset="0"/>
                <a:cs typeface="ＭＳ Ｐゴシック" charset="0"/>
              </a:rPr>
              <a:t> telephones on Sept. 9 to revoke the offer.</a:t>
            </a:r>
          </a:p>
          <a:p>
            <a:pPr>
              <a:buFont typeface="Wingdings" charset="0"/>
              <a:buChar char="o"/>
              <a:defRPr/>
            </a:pPr>
            <a:r>
              <a:rPr lang="en-US" sz="2800" dirty="0">
                <a:solidFill>
                  <a:srgbClr val="C00000"/>
                </a:solidFill>
                <a:ea typeface="ＭＳ Ｐゴシック" charset="0"/>
                <a:cs typeface="ＭＳ Ｐゴシック" charset="0"/>
              </a:rPr>
              <a:t>Is there a contract?</a:t>
            </a:r>
          </a:p>
        </p:txBody>
      </p:sp>
      <p:sp>
        <p:nvSpPr>
          <p:cNvPr id="60419" name="Slide Number Placeholder 3">
            <a:extLst>
              <a:ext uri="{FF2B5EF4-FFF2-40B4-BE49-F238E27FC236}">
                <a16:creationId xmlns:a16="http://schemas.microsoft.com/office/drawing/2014/main" id="{1D9A70B1-291E-FEB4-8D35-2A7AC124EDF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CA16F63-8E37-7A48-9126-A94CA7A6C424}" type="slidenum">
              <a:rPr lang="en-US" altLang="en-US" sz="1200" smtClean="0">
                <a:latin typeface="Verdana" panose="020B0604030504040204" pitchFamily="34" charset="0"/>
              </a:rPr>
              <a:pPr>
                <a:spcBef>
                  <a:spcPct val="0"/>
                </a:spcBef>
                <a:buFontTx/>
                <a:buNone/>
              </a:pPr>
              <a:t>119</a:t>
            </a:fld>
            <a:endParaRPr lang="en-US" altLang="en-US" sz="1200">
              <a:latin typeface="Verdana" panose="020B0604030504040204" pitchFamily="34" charset="0"/>
            </a:endParaRPr>
          </a:p>
        </p:txBody>
      </p:sp>
    </p:spTree>
    <p:extLst>
      <p:ext uri="{BB962C8B-B14F-4D97-AF65-F5344CB8AC3E}">
        <p14:creationId xmlns:p14="http://schemas.microsoft.com/office/powerpoint/2010/main" val="156474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8FC6FA39-3C1D-7B12-77AF-442D9FCFCDF8}"/>
              </a:ext>
            </a:extLst>
          </p:cNvPr>
          <p:cNvSpPr>
            <a:spLocks noGrp="1" noChangeArrowheads="1"/>
          </p:cNvSpPr>
          <p:nvPr>
            <p:ph type="title"/>
          </p:nvPr>
        </p:nvSpPr>
        <p:spPr>
          <a:xfrm>
            <a:off x="152400" y="304800"/>
            <a:ext cx="8991600" cy="1219200"/>
          </a:xfrm>
        </p:spPr>
        <p:txBody>
          <a:bodyPr/>
          <a:lstStyle/>
          <a:p>
            <a:r>
              <a:rPr lang="en-US" altLang="en-US" sz="3600">
                <a:solidFill>
                  <a:srgbClr val="C00000"/>
                </a:solidFill>
              </a:rPr>
              <a:t>False positives and negatives</a:t>
            </a:r>
            <a:endParaRPr lang="en-US" altLang="en-US" sz="3600">
              <a:solidFill>
                <a:schemeClr val="tx1"/>
              </a:solidFill>
            </a:endParaRPr>
          </a:p>
        </p:txBody>
      </p:sp>
      <p:graphicFrame>
        <p:nvGraphicFramePr>
          <p:cNvPr id="5" name="Content Placeholder 4">
            <a:extLst>
              <a:ext uri="{FF2B5EF4-FFF2-40B4-BE49-F238E27FC236}">
                <a16:creationId xmlns:a16="http://schemas.microsoft.com/office/drawing/2014/main" id="{AA4AB045-C501-5A9F-FA63-92F9D82E0EDB}"/>
              </a:ext>
            </a:extLst>
          </p:cNvPr>
          <p:cNvGraphicFramePr>
            <a:graphicFrameLocks noGrp="1"/>
          </p:cNvGraphicFramePr>
          <p:nvPr>
            <p:ph idx="1"/>
          </p:nvPr>
        </p:nvGraphicFramePr>
        <p:xfrm>
          <a:off x="2209800" y="3140075"/>
          <a:ext cx="6248400" cy="1919304"/>
        </p:xfrm>
        <a:graphic>
          <a:graphicData uri="http://schemas.openxmlformats.org/drawingml/2006/table">
            <a:tbl>
              <a:tblPr/>
              <a:tblGrid>
                <a:gridCol w="2082800">
                  <a:extLst>
                    <a:ext uri="{9D8B030D-6E8A-4147-A177-3AD203B41FA5}">
                      <a16:colId xmlns:a16="http://schemas.microsoft.com/office/drawing/2014/main" val="20000"/>
                    </a:ext>
                  </a:extLst>
                </a:gridCol>
                <a:gridCol w="2082800">
                  <a:extLst>
                    <a:ext uri="{9D8B030D-6E8A-4147-A177-3AD203B41FA5}">
                      <a16:colId xmlns:a16="http://schemas.microsoft.com/office/drawing/2014/main" val="20001"/>
                    </a:ext>
                  </a:extLst>
                </a:gridCol>
                <a:gridCol w="2082800">
                  <a:extLst>
                    <a:ext uri="{9D8B030D-6E8A-4147-A177-3AD203B41FA5}">
                      <a16:colId xmlns:a16="http://schemas.microsoft.com/office/drawing/2014/main" val="20002"/>
                    </a:ext>
                  </a:extLst>
                </a:gridCol>
              </a:tblGrid>
              <a:tr h="639763">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Verdana" panose="020B0604030504040204" pitchFamily="34" charset="0"/>
                        <a:ea typeface="MS PGothic" panose="020B0600070205080204" pitchFamily="34" charset="-128"/>
                      </a:endParaRP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B90000"/>
                          </a:solidFill>
                          <a:effectLst/>
                          <a:latin typeface="Verdana" panose="020B0604030504040204" pitchFamily="34" charset="0"/>
                          <a:ea typeface="MS PGothic" panose="020B0600070205080204" pitchFamily="34" charset="-128"/>
                        </a:rPr>
                        <a:t>There i</a:t>
                      </a:r>
                      <a:r>
                        <a:rPr kumimoji="0" lang="en-US" altLang="ja-JP" sz="1800" b="0" i="0" u="none" strike="noStrike" cap="none" normalizeH="0" baseline="0">
                          <a:ln>
                            <a:noFill/>
                          </a:ln>
                          <a:solidFill>
                            <a:srgbClr val="B90000"/>
                          </a:solidFill>
                          <a:effectLst/>
                          <a:latin typeface="Verdana" panose="020B0604030504040204" pitchFamily="34" charset="0"/>
                          <a:ea typeface="MS PGothic" panose="020B0600070205080204" pitchFamily="34" charset="-128"/>
                        </a:rPr>
                        <a:t>s a Promise in fact</a:t>
                      </a:r>
                      <a:endParaRPr kumimoji="0" lang="en-US" altLang="en-US" sz="1800" b="0" i="0" u="none" strike="noStrike" cap="none" normalizeH="0" baseline="0">
                        <a:ln>
                          <a:noFill/>
                        </a:ln>
                        <a:solidFill>
                          <a:srgbClr val="B90000"/>
                        </a:solidFill>
                        <a:effectLst/>
                        <a:latin typeface="Verdana" panose="020B0604030504040204" pitchFamily="34" charset="0"/>
                        <a:ea typeface="MS PGothic" panose="020B0600070205080204" pitchFamily="34" charset="-128"/>
                      </a:endParaRP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B90000"/>
                          </a:solidFill>
                          <a:effectLst/>
                          <a:latin typeface="Verdana" panose="020B0604030504040204" pitchFamily="34" charset="0"/>
                          <a:ea typeface="MS PGothic" panose="020B0600070205080204" pitchFamily="34" charset="-128"/>
                        </a:rPr>
                        <a:t>There isn’t </a:t>
                      </a:r>
                      <a:r>
                        <a:rPr kumimoji="0" lang="en-US" altLang="ja-JP" sz="1800" b="0" i="0" u="none" strike="noStrike" cap="none" normalizeH="0" baseline="0">
                          <a:ln>
                            <a:noFill/>
                          </a:ln>
                          <a:solidFill>
                            <a:srgbClr val="B90000"/>
                          </a:solidFill>
                          <a:effectLst/>
                          <a:latin typeface="Verdana" panose="020B0604030504040204" pitchFamily="34" charset="0"/>
                          <a:ea typeface="MS PGothic" panose="020B0600070205080204" pitchFamily="34" charset="-128"/>
                        </a:rPr>
                        <a:t>a Promise in fact</a:t>
                      </a:r>
                      <a:endParaRPr kumimoji="0" lang="en-US" altLang="en-US" sz="1800" b="0" i="0" u="none" strike="noStrike" cap="none" normalizeH="0" baseline="0">
                        <a:ln>
                          <a:noFill/>
                        </a:ln>
                        <a:solidFill>
                          <a:srgbClr val="B90000"/>
                        </a:solidFill>
                        <a:effectLst/>
                        <a:latin typeface="Verdana" panose="020B0604030504040204" pitchFamily="34" charset="0"/>
                        <a:ea typeface="MS PGothic" panose="020B0600070205080204" pitchFamily="34" charset="-128"/>
                      </a:endParaRP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39763">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Thinks there’</a:t>
                      </a:r>
                      <a:r>
                        <a:rPr kumimoji="0" lang="en-US" altLang="ja-JP"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s a Promise</a:t>
                      </a:r>
                      <a:endParaRPr kumimoji="0" lang="en-US" altLang="en-US"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endParaRP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True Positive</a:t>
                      </a: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Bailey v. West, </a:t>
                      </a:r>
                      <a:r>
                        <a:rPr kumimoji="0" lang="en-US" altLang="en-US" sz="1800" b="1" i="0" u="none" strike="noStrike" cap="none" normalizeH="0" baseline="0" dirty="0" err="1">
                          <a:ln>
                            <a:noFill/>
                          </a:ln>
                          <a:solidFill>
                            <a:srgbClr val="B90000"/>
                          </a:solidFill>
                          <a:effectLst/>
                          <a:latin typeface="Verdana" panose="020B0604030504040204" pitchFamily="34" charset="0"/>
                          <a:ea typeface="MS PGothic" panose="020B0600070205080204" pitchFamily="34" charset="-128"/>
                        </a:rPr>
                        <a:t>Pepsico</a:t>
                      </a:r>
                      <a:endParaRPr kumimoji="0" lang="en-US" altLang="en-US" sz="1800" b="1" i="0" u="none" strike="noStrike" cap="none" normalizeH="0" baseline="0" dirty="0">
                        <a:ln>
                          <a:noFill/>
                        </a:ln>
                        <a:solidFill>
                          <a:srgbClr val="B90000"/>
                        </a:solidFill>
                        <a:effectLst/>
                        <a:latin typeface="Verdana" panose="020B0604030504040204" pitchFamily="34" charset="0"/>
                        <a:ea typeface="MS PGothic" panose="020B0600070205080204" pitchFamily="34" charset="-128"/>
                      </a:endParaRP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C74"/>
                    </a:solidFill>
                  </a:tcPr>
                </a:tc>
                <a:extLst>
                  <a:ext uri="{0D108BD9-81ED-4DB2-BD59-A6C34878D82A}">
                    <a16:rowId xmlns:a16="http://schemas.microsoft.com/office/drawing/2014/main" val="10001"/>
                  </a:ext>
                </a:extLst>
              </a:tr>
              <a:tr h="639763">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Doesn’</a:t>
                      </a:r>
                      <a:r>
                        <a:rPr kumimoji="0" lang="en-US" altLang="ja-JP"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t think a Promise</a:t>
                      </a:r>
                      <a:endParaRPr kumimoji="0" lang="en-US" altLang="en-US"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endParaRP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Lucy</a:t>
                      </a: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C74"/>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True Negative</a:t>
                      </a: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02"/>
                  </a:ext>
                </a:extLst>
              </a:tr>
            </a:tbl>
          </a:graphicData>
        </a:graphic>
      </p:graphicFrame>
      <p:sp>
        <p:nvSpPr>
          <p:cNvPr id="53268" name="Slide Number Placeholder 3">
            <a:extLst>
              <a:ext uri="{FF2B5EF4-FFF2-40B4-BE49-F238E27FC236}">
                <a16:creationId xmlns:a16="http://schemas.microsoft.com/office/drawing/2014/main" id="{99658804-A3A9-40B1-C280-0235B734E99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6DA901C-23AD-DE4E-B216-B2177C0782B9}" type="slidenum">
              <a:rPr lang="en-US" altLang="en-US" sz="1200" smtClean="0">
                <a:latin typeface="Verdana" panose="020B0604030504040204" pitchFamily="34" charset="0"/>
              </a:rPr>
              <a:pPr>
                <a:spcBef>
                  <a:spcPct val="0"/>
                </a:spcBef>
                <a:buFontTx/>
                <a:buNone/>
              </a:pPr>
              <a:t>12</a:t>
            </a:fld>
            <a:endParaRPr lang="en-US" altLang="en-US" sz="1200">
              <a:latin typeface="Verdana" panose="020B0604030504040204" pitchFamily="34" charset="0"/>
            </a:endParaRPr>
          </a:p>
        </p:txBody>
      </p:sp>
      <p:sp>
        <p:nvSpPr>
          <p:cNvPr id="53269" name="TextBox 5">
            <a:extLst>
              <a:ext uri="{FF2B5EF4-FFF2-40B4-BE49-F238E27FC236}">
                <a16:creationId xmlns:a16="http://schemas.microsoft.com/office/drawing/2014/main" id="{7CF87D0B-4884-E811-E5E6-57C504F09212}"/>
              </a:ext>
            </a:extLst>
          </p:cNvPr>
          <p:cNvSpPr txBox="1">
            <a:spLocks noChangeArrowheads="1"/>
          </p:cNvSpPr>
          <p:nvPr/>
        </p:nvSpPr>
        <p:spPr bwMode="auto">
          <a:xfrm>
            <a:off x="838200" y="40386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Player 1</a:t>
            </a:r>
          </a:p>
        </p:txBody>
      </p:sp>
    </p:spTree>
    <p:extLst>
      <p:ext uri="{BB962C8B-B14F-4D97-AF65-F5344CB8AC3E}">
        <p14:creationId xmlns:p14="http://schemas.microsoft.com/office/powerpoint/2010/main" val="10671225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07246-225A-4413-4980-4E103360C8BA}"/>
              </a:ext>
            </a:extLst>
          </p:cNvPr>
          <p:cNvSpPr>
            <a:spLocks noGrp="1"/>
          </p:cNvSpPr>
          <p:nvPr>
            <p:ph type="title"/>
          </p:nvPr>
        </p:nvSpPr>
        <p:spPr>
          <a:xfrm>
            <a:off x="609600" y="304800"/>
            <a:ext cx="8001000" cy="1216025"/>
          </a:xfrm>
        </p:spPr>
        <p:txBody>
          <a:bodyPr/>
          <a:lstStyle/>
          <a:p>
            <a:pPr>
              <a:defRPr/>
            </a:pPr>
            <a:r>
              <a:rPr lang="en-US" dirty="0">
                <a:solidFill>
                  <a:schemeClr val="tx1"/>
                </a:solidFill>
                <a:ea typeface="+mj-ea"/>
                <a:cs typeface="+mj-cs"/>
              </a:rPr>
              <a:t>Revocation</a:t>
            </a:r>
            <a:r>
              <a:rPr lang="en-US" dirty="0">
                <a:solidFill>
                  <a:schemeClr val="accent6"/>
                </a:solidFill>
                <a:ea typeface="+mj-ea"/>
                <a:cs typeface="+mj-cs"/>
              </a:rPr>
              <a:t>  </a:t>
            </a:r>
          </a:p>
        </p:txBody>
      </p:sp>
      <p:sp>
        <p:nvSpPr>
          <p:cNvPr id="61442" name="Content Placeholder 2">
            <a:extLst>
              <a:ext uri="{FF2B5EF4-FFF2-40B4-BE49-F238E27FC236}">
                <a16:creationId xmlns:a16="http://schemas.microsoft.com/office/drawing/2014/main" id="{FA6F4744-DB04-846F-E7EE-3DB51618CE0A}"/>
              </a:ext>
            </a:extLst>
          </p:cNvPr>
          <p:cNvSpPr>
            <a:spLocks noGrp="1" noChangeArrowheads="1"/>
          </p:cNvSpPr>
          <p:nvPr>
            <p:ph idx="1"/>
          </p:nvPr>
        </p:nvSpPr>
        <p:spPr/>
        <p:txBody>
          <a:bodyPr/>
          <a:lstStyle/>
          <a:p>
            <a:endParaRPr lang="en-US" altLang="en-US" sz="2800"/>
          </a:p>
          <a:p>
            <a:r>
              <a:rPr lang="en-US" altLang="en-US" sz="2800"/>
              <a:t>Restatement § 42. An offeree</a:t>
            </a:r>
            <a:r>
              <a:rPr lang="ja-JP" altLang="en-US" sz="2800"/>
              <a:t>’</a:t>
            </a:r>
            <a:r>
              <a:rPr lang="en-US" altLang="ja-JP" sz="2800"/>
              <a:t>s power of acceptance is </a:t>
            </a:r>
            <a:r>
              <a:rPr lang="en-US" altLang="ja-JP" sz="2800">
                <a:solidFill>
                  <a:srgbClr val="C00000"/>
                </a:solidFill>
              </a:rPr>
              <a:t>terminated when the offeree </a:t>
            </a:r>
            <a:r>
              <a:rPr lang="en-US" altLang="ja-JP" sz="2800" b="1">
                <a:solidFill>
                  <a:srgbClr val="C00000"/>
                </a:solidFill>
              </a:rPr>
              <a:t>receives</a:t>
            </a:r>
            <a:r>
              <a:rPr lang="en-US" altLang="ja-JP" sz="2800" b="1">
                <a:solidFill>
                  <a:schemeClr val="accent2"/>
                </a:solidFill>
              </a:rPr>
              <a:t> </a:t>
            </a:r>
            <a:r>
              <a:rPr lang="en-US" altLang="ja-JP" sz="2800"/>
              <a:t>from the offeror a manifestation of intent not to enter into the proposed contract.</a:t>
            </a:r>
            <a:endParaRPr lang="en-US" altLang="en-US" sz="2800"/>
          </a:p>
        </p:txBody>
      </p:sp>
      <p:sp>
        <p:nvSpPr>
          <p:cNvPr id="61443" name="Slide Number Placeholder 3">
            <a:extLst>
              <a:ext uri="{FF2B5EF4-FFF2-40B4-BE49-F238E27FC236}">
                <a16:creationId xmlns:a16="http://schemas.microsoft.com/office/drawing/2014/main" id="{FAB513C0-905E-C796-C40E-2B81D03B5FC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7E5F095-8F82-314F-A21F-4D85FB276FA6}" type="slidenum">
              <a:rPr lang="en-US" altLang="en-US" sz="1200" smtClean="0">
                <a:latin typeface="Verdana" panose="020B0604030504040204" pitchFamily="34" charset="0"/>
              </a:rPr>
              <a:pPr>
                <a:spcBef>
                  <a:spcPct val="0"/>
                </a:spcBef>
                <a:buFontTx/>
                <a:buNone/>
              </a:pPr>
              <a:t>120</a:t>
            </a:fld>
            <a:endParaRPr lang="en-US" altLang="en-US" sz="1200">
              <a:latin typeface="Verdana" panose="020B0604030504040204" pitchFamily="34" charset="0"/>
            </a:endParaRPr>
          </a:p>
        </p:txBody>
      </p:sp>
    </p:spTree>
    <p:extLst>
      <p:ext uri="{BB962C8B-B14F-4D97-AF65-F5344CB8AC3E}">
        <p14:creationId xmlns:p14="http://schemas.microsoft.com/office/powerpoint/2010/main" val="37725028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FCF7B-A4A3-70F7-D8CA-C5476CA14B0B}"/>
              </a:ext>
            </a:extLst>
          </p:cNvPr>
          <p:cNvSpPr>
            <a:spLocks noGrp="1"/>
          </p:cNvSpPr>
          <p:nvPr>
            <p:ph type="title"/>
          </p:nvPr>
        </p:nvSpPr>
        <p:spPr>
          <a:xfrm>
            <a:off x="609600" y="304800"/>
            <a:ext cx="8001000" cy="1216025"/>
          </a:xfrm>
        </p:spPr>
        <p:txBody>
          <a:bodyPr/>
          <a:lstStyle/>
          <a:p>
            <a:pPr>
              <a:defRPr/>
            </a:pPr>
            <a:r>
              <a:rPr lang="en-US" dirty="0">
                <a:solidFill>
                  <a:schemeClr val="tx1"/>
                </a:solidFill>
                <a:ea typeface="+mj-ea"/>
                <a:cs typeface="+mj-cs"/>
              </a:rPr>
              <a:t>Revocation</a:t>
            </a:r>
            <a:r>
              <a:rPr lang="en-US" dirty="0">
                <a:solidFill>
                  <a:schemeClr val="accent6"/>
                </a:solidFill>
                <a:ea typeface="+mj-ea"/>
                <a:cs typeface="+mj-cs"/>
              </a:rPr>
              <a:t>  </a:t>
            </a:r>
          </a:p>
        </p:txBody>
      </p:sp>
      <p:sp>
        <p:nvSpPr>
          <p:cNvPr id="66562" name="Content Placeholder 2">
            <a:extLst>
              <a:ext uri="{FF2B5EF4-FFF2-40B4-BE49-F238E27FC236}">
                <a16:creationId xmlns:a16="http://schemas.microsoft.com/office/drawing/2014/main" id="{CFC06326-8BF5-9EF8-2083-CDF5B45B8AF9}"/>
              </a:ext>
            </a:extLst>
          </p:cNvPr>
          <p:cNvSpPr>
            <a:spLocks noGrp="1"/>
          </p:cNvSpPr>
          <p:nvPr>
            <p:ph idx="1"/>
          </p:nvPr>
        </p:nvSpPr>
        <p:spPr/>
        <p:txBody>
          <a:bodyPr/>
          <a:lstStyle/>
          <a:p>
            <a:pPr>
              <a:buFont typeface="Wingdings" charset="0"/>
              <a:buChar char="o"/>
              <a:defRPr/>
            </a:pPr>
            <a:r>
              <a:rPr lang="en-US" sz="2800" dirty="0" err="1">
                <a:ea typeface="ＭＳ Ｐゴシック" charset="0"/>
                <a:cs typeface="ＭＳ Ｐゴシック" charset="0"/>
              </a:rPr>
              <a:t>Offeror</a:t>
            </a:r>
            <a:r>
              <a:rPr lang="en-US" sz="2800" dirty="0">
                <a:ea typeface="ＭＳ Ｐゴシック" charset="0"/>
                <a:cs typeface="ＭＳ Ｐゴシック" charset="0"/>
              </a:rPr>
              <a:t> mails offer to </a:t>
            </a:r>
            <a:r>
              <a:rPr lang="en-US" sz="2800" dirty="0" err="1">
                <a:ea typeface="ＭＳ Ｐゴシック" charset="0"/>
                <a:cs typeface="ＭＳ Ｐゴシック" charset="0"/>
              </a:rPr>
              <a:t>offeree</a:t>
            </a:r>
            <a:r>
              <a:rPr lang="en-US" sz="2800" dirty="0">
                <a:ea typeface="ＭＳ Ｐゴシック" charset="0"/>
                <a:cs typeface="ＭＳ Ｐゴシック" charset="0"/>
              </a:rPr>
              <a:t> on Sept. 1</a:t>
            </a:r>
          </a:p>
          <a:p>
            <a:pPr>
              <a:buFont typeface="Wingdings" charset="0"/>
              <a:buChar char="o"/>
              <a:defRPr/>
            </a:pPr>
            <a:r>
              <a:rPr lang="en-US" sz="2800" dirty="0" err="1">
                <a:ea typeface="ＭＳ Ｐゴシック" charset="0"/>
                <a:cs typeface="ＭＳ Ｐゴシック" charset="0"/>
              </a:rPr>
              <a:t>Offeree</a:t>
            </a:r>
            <a:r>
              <a:rPr lang="en-US" sz="2800" dirty="0">
                <a:ea typeface="ＭＳ Ｐゴシック" charset="0"/>
                <a:cs typeface="ＭＳ Ｐゴシック" charset="0"/>
              </a:rPr>
              <a:t> receives offer on Sept. 10 and sends letter accepting the offer the same day.</a:t>
            </a:r>
          </a:p>
          <a:p>
            <a:pPr>
              <a:buFont typeface="Wingdings" charset="0"/>
              <a:buChar char="o"/>
              <a:defRPr/>
            </a:pPr>
            <a:r>
              <a:rPr lang="en-US" sz="2800" dirty="0" err="1">
                <a:solidFill>
                  <a:schemeClr val="accent4"/>
                </a:solidFill>
                <a:ea typeface="ＭＳ Ｐゴシック" charset="0"/>
                <a:cs typeface="ＭＳ Ｐゴシック" charset="0"/>
              </a:rPr>
              <a:t>Offeror</a:t>
            </a:r>
            <a:r>
              <a:rPr lang="en-US" sz="2800" dirty="0">
                <a:solidFill>
                  <a:schemeClr val="accent4"/>
                </a:solidFill>
                <a:ea typeface="ＭＳ Ｐゴシック" charset="0"/>
                <a:cs typeface="ＭＳ Ｐゴシック" charset="0"/>
              </a:rPr>
              <a:t> telephones on Sept. 9 to revoke the offer.</a:t>
            </a:r>
          </a:p>
          <a:p>
            <a:pPr>
              <a:buFont typeface="Wingdings" charset="0"/>
              <a:buChar char="o"/>
              <a:defRPr/>
            </a:pPr>
            <a:r>
              <a:rPr lang="en-US" sz="2800" dirty="0">
                <a:solidFill>
                  <a:srgbClr val="C00000"/>
                </a:solidFill>
                <a:ea typeface="ＭＳ Ｐゴシック" charset="0"/>
                <a:cs typeface="ＭＳ Ｐゴシック" charset="0"/>
              </a:rPr>
              <a:t>So no contract</a:t>
            </a:r>
          </a:p>
        </p:txBody>
      </p:sp>
      <p:sp>
        <p:nvSpPr>
          <p:cNvPr id="62467" name="Slide Number Placeholder 3">
            <a:extLst>
              <a:ext uri="{FF2B5EF4-FFF2-40B4-BE49-F238E27FC236}">
                <a16:creationId xmlns:a16="http://schemas.microsoft.com/office/drawing/2014/main" id="{6F4D40D4-7E62-D12C-CCF6-201D956825A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ED21FD2-F578-B24A-86AD-E4FC7B6E0A17}" type="slidenum">
              <a:rPr lang="en-US" altLang="en-US" sz="1200" smtClean="0">
                <a:latin typeface="Verdana" panose="020B0604030504040204" pitchFamily="34" charset="0"/>
              </a:rPr>
              <a:pPr>
                <a:spcBef>
                  <a:spcPct val="0"/>
                </a:spcBef>
                <a:buFontTx/>
                <a:buNone/>
              </a:pPr>
              <a:t>121</a:t>
            </a:fld>
            <a:endParaRPr lang="en-US" altLang="en-US" sz="1200">
              <a:latin typeface="Verdana" panose="020B0604030504040204" pitchFamily="34" charset="0"/>
            </a:endParaRPr>
          </a:p>
        </p:txBody>
      </p:sp>
    </p:spTree>
    <p:extLst>
      <p:ext uri="{BB962C8B-B14F-4D97-AF65-F5344CB8AC3E}">
        <p14:creationId xmlns:p14="http://schemas.microsoft.com/office/powerpoint/2010/main" val="40325032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1B123-40FC-B027-F4B8-16DDA960966A}"/>
              </a:ext>
            </a:extLst>
          </p:cNvPr>
          <p:cNvSpPr>
            <a:spLocks noGrp="1"/>
          </p:cNvSpPr>
          <p:nvPr>
            <p:ph type="title"/>
          </p:nvPr>
        </p:nvSpPr>
        <p:spPr>
          <a:xfrm>
            <a:off x="609600" y="304800"/>
            <a:ext cx="8001000" cy="1216025"/>
          </a:xfrm>
        </p:spPr>
        <p:txBody>
          <a:bodyPr/>
          <a:lstStyle/>
          <a:p>
            <a:pPr>
              <a:defRPr/>
            </a:pPr>
            <a:r>
              <a:rPr lang="en-US" dirty="0">
                <a:solidFill>
                  <a:schemeClr val="tx1"/>
                </a:solidFill>
                <a:ea typeface="+mj-ea"/>
                <a:cs typeface="+mj-cs"/>
              </a:rPr>
              <a:t>Revocation</a:t>
            </a:r>
            <a:r>
              <a:rPr lang="en-US" dirty="0">
                <a:solidFill>
                  <a:schemeClr val="accent6"/>
                </a:solidFill>
                <a:ea typeface="+mj-ea"/>
                <a:cs typeface="+mj-cs"/>
              </a:rPr>
              <a:t>  </a:t>
            </a:r>
          </a:p>
        </p:txBody>
      </p:sp>
      <p:sp>
        <p:nvSpPr>
          <p:cNvPr id="112643" name="Content Placeholder 2">
            <a:extLst>
              <a:ext uri="{FF2B5EF4-FFF2-40B4-BE49-F238E27FC236}">
                <a16:creationId xmlns:a16="http://schemas.microsoft.com/office/drawing/2014/main" id="{6880F69C-3578-8FE6-26F5-D3E93C183753}"/>
              </a:ext>
            </a:extLst>
          </p:cNvPr>
          <p:cNvSpPr>
            <a:spLocks noGrp="1"/>
          </p:cNvSpPr>
          <p:nvPr>
            <p:ph idx="1"/>
          </p:nvPr>
        </p:nvSpPr>
        <p:spPr/>
        <p:txBody>
          <a:bodyPr/>
          <a:lstStyle/>
          <a:p>
            <a:pPr>
              <a:defRPr/>
            </a:pPr>
            <a:r>
              <a:rPr lang="en-US" sz="2800" dirty="0" err="1">
                <a:ea typeface="+mn-ea"/>
                <a:cs typeface="+mn-cs"/>
              </a:rPr>
              <a:t>Offeror</a:t>
            </a:r>
            <a:r>
              <a:rPr lang="en-US" sz="2800" dirty="0">
                <a:ea typeface="+mn-ea"/>
                <a:cs typeface="+mn-cs"/>
              </a:rPr>
              <a:t> mails offer to </a:t>
            </a:r>
            <a:r>
              <a:rPr lang="en-US" sz="2800" dirty="0" err="1">
                <a:ea typeface="+mn-ea"/>
                <a:cs typeface="+mn-cs"/>
              </a:rPr>
              <a:t>offeree</a:t>
            </a:r>
            <a:r>
              <a:rPr lang="en-US" sz="2800" dirty="0">
                <a:ea typeface="+mn-ea"/>
                <a:cs typeface="+mn-cs"/>
              </a:rPr>
              <a:t> on Sept. 1</a:t>
            </a:r>
          </a:p>
          <a:p>
            <a:pPr>
              <a:defRPr/>
            </a:pPr>
            <a:r>
              <a:rPr lang="en-US" sz="2800" dirty="0" err="1">
                <a:ea typeface="+mn-ea"/>
                <a:cs typeface="+mn-cs"/>
              </a:rPr>
              <a:t>Offeree</a:t>
            </a:r>
            <a:r>
              <a:rPr lang="en-US" sz="2800" dirty="0">
                <a:ea typeface="+mn-ea"/>
                <a:cs typeface="+mn-cs"/>
              </a:rPr>
              <a:t> receives offer on Sept. 10 and sends letter accepting the offer the same day.</a:t>
            </a:r>
          </a:p>
          <a:p>
            <a:pPr>
              <a:defRPr/>
            </a:pPr>
            <a:r>
              <a:rPr lang="en-US" sz="2800" dirty="0" err="1">
                <a:solidFill>
                  <a:srgbClr val="C00000"/>
                </a:solidFill>
                <a:ea typeface="+mn-ea"/>
                <a:cs typeface="+mn-cs"/>
              </a:rPr>
              <a:t>Offeror</a:t>
            </a:r>
            <a:r>
              <a:rPr lang="en-US" sz="2800" dirty="0">
                <a:solidFill>
                  <a:srgbClr val="C00000"/>
                </a:solidFill>
                <a:ea typeface="+mn-ea"/>
                <a:cs typeface="+mn-cs"/>
              </a:rPr>
              <a:t> mails revocation letter on Sept. 9 which </a:t>
            </a:r>
            <a:r>
              <a:rPr lang="en-US" sz="2800" dirty="0" err="1">
                <a:solidFill>
                  <a:srgbClr val="C00000"/>
                </a:solidFill>
                <a:ea typeface="+mn-ea"/>
                <a:cs typeface="+mn-cs"/>
              </a:rPr>
              <a:t>offeree</a:t>
            </a:r>
            <a:r>
              <a:rPr lang="en-US" sz="2800" dirty="0">
                <a:solidFill>
                  <a:srgbClr val="C00000"/>
                </a:solidFill>
                <a:ea typeface="+mn-ea"/>
                <a:cs typeface="+mn-cs"/>
              </a:rPr>
              <a:t> receives on Sept. 12</a:t>
            </a:r>
            <a:r>
              <a:rPr lang="en-US" sz="2800" dirty="0">
                <a:solidFill>
                  <a:schemeClr val="accent6"/>
                </a:solidFill>
                <a:ea typeface="+mn-ea"/>
                <a:cs typeface="+mn-cs"/>
              </a:rPr>
              <a:t>.</a:t>
            </a:r>
          </a:p>
          <a:p>
            <a:pPr>
              <a:defRPr/>
            </a:pPr>
            <a:r>
              <a:rPr lang="en-US" sz="2800" dirty="0">
                <a:ea typeface="+mn-ea"/>
                <a:cs typeface="+mn-cs"/>
              </a:rPr>
              <a:t>Is there a contract?</a:t>
            </a:r>
          </a:p>
        </p:txBody>
      </p:sp>
      <p:sp>
        <p:nvSpPr>
          <p:cNvPr id="63491" name="Slide Number Placeholder 3">
            <a:extLst>
              <a:ext uri="{FF2B5EF4-FFF2-40B4-BE49-F238E27FC236}">
                <a16:creationId xmlns:a16="http://schemas.microsoft.com/office/drawing/2014/main" id="{49A1D885-5A75-3FFB-9E0A-5440E57A347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BE00913-FB0A-2742-9E36-82965016E483}" type="slidenum">
              <a:rPr lang="en-US" altLang="en-US" sz="1200" smtClean="0">
                <a:latin typeface="Verdana" panose="020B0604030504040204" pitchFamily="34" charset="0"/>
              </a:rPr>
              <a:pPr>
                <a:spcBef>
                  <a:spcPct val="0"/>
                </a:spcBef>
                <a:buFontTx/>
                <a:buNone/>
              </a:pPr>
              <a:t>122</a:t>
            </a:fld>
            <a:endParaRPr lang="en-US" altLang="en-US" sz="1200">
              <a:latin typeface="Verdana" panose="020B0604030504040204" pitchFamily="34" charset="0"/>
            </a:endParaRPr>
          </a:p>
        </p:txBody>
      </p:sp>
    </p:spTree>
    <p:extLst>
      <p:ext uri="{BB962C8B-B14F-4D97-AF65-F5344CB8AC3E}">
        <p14:creationId xmlns:p14="http://schemas.microsoft.com/office/powerpoint/2010/main" val="236030858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660EF-B8CD-EDCE-CC40-34A886FD1879}"/>
              </a:ext>
            </a:extLst>
          </p:cNvPr>
          <p:cNvSpPr>
            <a:spLocks noGrp="1"/>
          </p:cNvSpPr>
          <p:nvPr>
            <p:ph type="title"/>
          </p:nvPr>
        </p:nvSpPr>
        <p:spPr>
          <a:xfrm>
            <a:off x="609600" y="304800"/>
            <a:ext cx="8001000" cy="1216025"/>
          </a:xfrm>
        </p:spPr>
        <p:txBody>
          <a:bodyPr/>
          <a:lstStyle/>
          <a:p>
            <a:pPr>
              <a:defRPr/>
            </a:pPr>
            <a:r>
              <a:rPr lang="en-US" dirty="0">
                <a:solidFill>
                  <a:schemeClr val="tx1"/>
                </a:solidFill>
                <a:ea typeface="+mj-ea"/>
                <a:cs typeface="+mj-cs"/>
              </a:rPr>
              <a:t>Revocation</a:t>
            </a:r>
            <a:r>
              <a:rPr lang="en-US" dirty="0">
                <a:solidFill>
                  <a:schemeClr val="accent6"/>
                </a:solidFill>
                <a:ea typeface="+mj-ea"/>
                <a:cs typeface="+mj-cs"/>
              </a:rPr>
              <a:t>  </a:t>
            </a:r>
          </a:p>
        </p:txBody>
      </p:sp>
      <p:sp>
        <p:nvSpPr>
          <p:cNvPr id="64514" name="Content Placeholder 2">
            <a:extLst>
              <a:ext uri="{FF2B5EF4-FFF2-40B4-BE49-F238E27FC236}">
                <a16:creationId xmlns:a16="http://schemas.microsoft.com/office/drawing/2014/main" id="{4735BAE3-B37A-DDE3-BB54-6F2ABADC5576}"/>
              </a:ext>
            </a:extLst>
          </p:cNvPr>
          <p:cNvSpPr>
            <a:spLocks noGrp="1" noChangeArrowheads="1"/>
          </p:cNvSpPr>
          <p:nvPr>
            <p:ph idx="1"/>
          </p:nvPr>
        </p:nvSpPr>
        <p:spPr/>
        <p:txBody>
          <a:bodyPr/>
          <a:lstStyle/>
          <a:p>
            <a:endParaRPr lang="en-US" altLang="en-US" sz="2800"/>
          </a:p>
          <a:p>
            <a:r>
              <a:rPr lang="en-US" altLang="en-US" sz="2800"/>
              <a:t>Restatement § 42. An offeree</a:t>
            </a:r>
            <a:r>
              <a:rPr lang="ja-JP" altLang="en-US" sz="2800"/>
              <a:t>’</a:t>
            </a:r>
            <a:r>
              <a:rPr lang="en-US" altLang="ja-JP" sz="2800"/>
              <a:t>s power of acceptance is terminated</a:t>
            </a:r>
            <a:r>
              <a:rPr lang="en-US" altLang="ja-JP" sz="2800">
                <a:solidFill>
                  <a:schemeClr val="accent2"/>
                </a:solidFill>
              </a:rPr>
              <a:t> </a:t>
            </a:r>
            <a:r>
              <a:rPr lang="en-US" altLang="ja-JP" sz="2800">
                <a:solidFill>
                  <a:srgbClr val="C00000"/>
                </a:solidFill>
              </a:rPr>
              <a:t>when the offeree receives</a:t>
            </a:r>
            <a:r>
              <a:rPr lang="en-US" altLang="ja-JP" sz="2800">
                <a:solidFill>
                  <a:schemeClr val="accent2"/>
                </a:solidFill>
              </a:rPr>
              <a:t> </a:t>
            </a:r>
            <a:r>
              <a:rPr lang="en-US" altLang="ja-JP" sz="2800"/>
              <a:t>from the offeror a manifestation of intent not to enter into the proposed contract.</a:t>
            </a:r>
          </a:p>
        </p:txBody>
      </p:sp>
      <p:sp>
        <p:nvSpPr>
          <p:cNvPr id="64515" name="Slide Number Placeholder 3">
            <a:extLst>
              <a:ext uri="{FF2B5EF4-FFF2-40B4-BE49-F238E27FC236}">
                <a16:creationId xmlns:a16="http://schemas.microsoft.com/office/drawing/2014/main" id="{DD77C9E6-8692-58D0-D874-D34B6FF8BD0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79AEE23-8B05-AA46-B034-B42054E4366D}" type="slidenum">
              <a:rPr lang="en-US" altLang="en-US" sz="1200" smtClean="0">
                <a:latin typeface="Verdana" panose="020B0604030504040204" pitchFamily="34" charset="0"/>
              </a:rPr>
              <a:pPr>
                <a:spcBef>
                  <a:spcPct val="0"/>
                </a:spcBef>
                <a:buFontTx/>
                <a:buNone/>
              </a:pPr>
              <a:t>123</a:t>
            </a:fld>
            <a:endParaRPr lang="en-US" altLang="en-US" sz="1200">
              <a:latin typeface="Verdana" panose="020B0604030504040204" pitchFamily="34" charset="0"/>
            </a:endParaRPr>
          </a:p>
        </p:txBody>
      </p:sp>
    </p:spTree>
    <p:extLst>
      <p:ext uri="{BB962C8B-B14F-4D97-AF65-F5344CB8AC3E}">
        <p14:creationId xmlns:p14="http://schemas.microsoft.com/office/powerpoint/2010/main" val="36488644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25ED-FF1E-0E66-36CF-2325FF8F1710}"/>
              </a:ext>
            </a:extLst>
          </p:cNvPr>
          <p:cNvSpPr>
            <a:spLocks noGrp="1"/>
          </p:cNvSpPr>
          <p:nvPr>
            <p:ph type="title"/>
          </p:nvPr>
        </p:nvSpPr>
        <p:spPr>
          <a:xfrm>
            <a:off x="609600" y="304800"/>
            <a:ext cx="8001000" cy="1216025"/>
          </a:xfrm>
        </p:spPr>
        <p:txBody>
          <a:bodyPr/>
          <a:lstStyle/>
          <a:p>
            <a:pPr>
              <a:defRPr/>
            </a:pPr>
            <a:r>
              <a:rPr lang="en-US" dirty="0">
                <a:solidFill>
                  <a:schemeClr val="tx1"/>
                </a:solidFill>
                <a:ea typeface="+mj-ea"/>
                <a:cs typeface="+mj-cs"/>
              </a:rPr>
              <a:t>Revocation</a:t>
            </a:r>
            <a:r>
              <a:rPr lang="en-US" dirty="0">
                <a:solidFill>
                  <a:schemeClr val="accent6"/>
                </a:solidFill>
                <a:ea typeface="+mj-ea"/>
                <a:cs typeface="+mj-cs"/>
              </a:rPr>
              <a:t>  </a:t>
            </a:r>
          </a:p>
        </p:txBody>
      </p:sp>
      <p:sp>
        <p:nvSpPr>
          <p:cNvPr id="65538" name="Content Placeholder 2">
            <a:extLst>
              <a:ext uri="{FF2B5EF4-FFF2-40B4-BE49-F238E27FC236}">
                <a16:creationId xmlns:a16="http://schemas.microsoft.com/office/drawing/2014/main" id="{E05506A7-AC46-6266-0AF6-BC57CB6D4E47}"/>
              </a:ext>
            </a:extLst>
          </p:cNvPr>
          <p:cNvSpPr>
            <a:spLocks noGrp="1" noChangeArrowheads="1"/>
          </p:cNvSpPr>
          <p:nvPr>
            <p:ph idx="1"/>
          </p:nvPr>
        </p:nvSpPr>
        <p:spPr/>
        <p:txBody>
          <a:bodyPr/>
          <a:lstStyle/>
          <a:p>
            <a:endParaRPr lang="en-US" altLang="en-US" sz="2800"/>
          </a:p>
          <a:p>
            <a:r>
              <a:rPr lang="en-US" altLang="en-US" sz="2800"/>
              <a:t>Restatement § 42. An offeree</a:t>
            </a:r>
            <a:r>
              <a:rPr lang="ja-JP" altLang="en-US" sz="2800"/>
              <a:t>’</a:t>
            </a:r>
            <a:r>
              <a:rPr lang="en-US" altLang="ja-JP" sz="2800"/>
              <a:t>s power of acceptance is terminated when the offeree receives from the offeror a manifestation of intent not to enter into the proposed contract.</a:t>
            </a:r>
          </a:p>
          <a:p>
            <a:r>
              <a:rPr lang="en-US" altLang="ja-JP" sz="2800">
                <a:solidFill>
                  <a:srgbClr val="B90000"/>
                </a:solidFill>
              </a:rPr>
              <a:t>So a contract</a:t>
            </a:r>
          </a:p>
        </p:txBody>
      </p:sp>
      <p:sp>
        <p:nvSpPr>
          <p:cNvPr id="65539" name="Slide Number Placeholder 3">
            <a:extLst>
              <a:ext uri="{FF2B5EF4-FFF2-40B4-BE49-F238E27FC236}">
                <a16:creationId xmlns:a16="http://schemas.microsoft.com/office/drawing/2014/main" id="{39C86AE1-645D-E0FB-655F-1676E6E493A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EB0DAF6-8EEB-1242-B2E7-F47E58E12B37}" type="slidenum">
              <a:rPr lang="en-US" altLang="en-US" sz="1200" smtClean="0">
                <a:latin typeface="Verdana" panose="020B0604030504040204" pitchFamily="34" charset="0"/>
              </a:rPr>
              <a:pPr>
                <a:spcBef>
                  <a:spcPct val="0"/>
                </a:spcBef>
                <a:buFontTx/>
                <a:buNone/>
              </a:pPr>
              <a:t>124</a:t>
            </a:fld>
            <a:endParaRPr lang="en-US" altLang="en-US" sz="1200">
              <a:latin typeface="Verdana" panose="020B0604030504040204" pitchFamily="34" charset="0"/>
            </a:endParaRPr>
          </a:p>
        </p:txBody>
      </p:sp>
    </p:spTree>
    <p:extLst>
      <p:ext uri="{BB962C8B-B14F-4D97-AF65-F5344CB8AC3E}">
        <p14:creationId xmlns:p14="http://schemas.microsoft.com/office/powerpoint/2010/main" val="28452544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CF6C-1C73-8793-4636-AE65EB46C354}"/>
              </a:ext>
            </a:extLst>
          </p:cNvPr>
          <p:cNvSpPr>
            <a:spLocks noGrp="1"/>
          </p:cNvSpPr>
          <p:nvPr>
            <p:ph type="title"/>
          </p:nvPr>
        </p:nvSpPr>
        <p:spPr>
          <a:xfrm>
            <a:off x="609600" y="304800"/>
            <a:ext cx="8001000" cy="1216025"/>
          </a:xfrm>
        </p:spPr>
        <p:txBody>
          <a:bodyPr/>
          <a:lstStyle/>
          <a:p>
            <a:pPr>
              <a:defRPr/>
            </a:pPr>
            <a:r>
              <a:rPr lang="en-US" dirty="0">
                <a:solidFill>
                  <a:schemeClr val="tx1"/>
                </a:solidFill>
                <a:ea typeface="+mj-ea"/>
                <a:cs typeface="+mj-cs"/>
              </a:rPr>
              <a:t>Revocation</a:t>
            </a:r>
            <a:r>
              <a:rPr lang="en-US" dirty="0">
                <a:solidFill>
                  <a:schemeClr val="accent6"/>
                </a:solidFill>
                <a:ea typeface="+mj-ea"/>
                <a:cs typeface="+mj-cs"/>
              </a:rPr>
              <a:t>  </a:t>
            </a:r>
          </a:p>
        </p:txBody>
      </p:sp>
      <p:sp>
        <p:nvSpPr>
          <p:cNvPr id="66562" name="Content Placeholder 2">
            <a:extLst>
              <a:ext uri="{FF2B5EF4-FFF2-40B4-BE49-F238E27FC236}">
                <a16:creationId xmlns:a16="http://schemas.microsoft.com/office/drawing/2014/main" id="{1E47E5B2-5898-2A07-ED88-C61E0D008634}"/>
              </a:ext>
            </a:extLst>
          </p:cNvPr>
          <p:cNvSpPr>
            <a:spLocks noGrp="1" noChangeArrowheads="1"/>
          </p:cNvSpPr>
          <p:nvPr>
            <p:ph idx="1"/>
          </p:nvPr>
        </p:nvSpPr>
        <p:spPr/>
        <p:txBody>
          <a:bodyPr/>
          <a:lstStyle/>
          <a:p>
            <a:endParaRPr lang="en-US" altLang="en-US" sz="2800"/>
          </a:p>
          <a:p>
            <a:r>
              <a:rPr lang="en-US" altLang="en-US" sz="2800"/>
              <a:t>Restatement § 42. An offeree</a:t>
            </a:r>
            <a:r>
              <a:rPr lang="ja-JP" altLang="en-US" sz="2800"/>
              <a:t>’</a:t>
            </a:r>
            <a:r>
              <a:rPr lang="en-US" altLang="ja-JP" sz="2800"/>
              <a:t>s power of acceptance is terminated when the offeree receives from the offeror a manifestation of intent not to enter into the proposed contract.</a:t>
            </a:r>
          </a:p>
          <a:p>
            <a:r>
              <a:rPr lang="en-US" altLang="en-US" sz="2800">
                <a:solidFill>
                  <a:srgbClr val="B90000"/>
                </a:solidFill>
              </a:rPr>
              <a:t>Can you see why we need a reception rule for offeror revocations if we have an emission rule for offeree acceptances?</a:t>
            </a:r>
          </a:p>
        </p:txBody>
      </p:sp>
      <p:sp>
        <p:nvSpPr>
          <p:cNvPr id="66563" name="Slide Number Placeholder 3">
            <a:extLst>
              <a:ext uri="{FF2B5EF4-FFF2-40B4-BE49-F238E27FC236}">
                <a16:creationId xmlns:a16="http://schemas.microsoft.com/office/drawing/2014/main" id="{C49E5811-998E-9AB8-A44E-019876A74D9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0276808-B44C-9945-BBB4-8AEAD1798677}" type="slidenum">
              <a:rPr lang="en-US" altLang="en-US" sz="1200" smtClean="0">
                <a:latin typeface="Verdana" panose="020B0604030504040204" pitchFamily="34" charset="0"/>
              </a:rPr>
              <a:pPr>
                <a:spcBef>
                  <a:spcPct val="0"/>
                </a:spcBef>
                <a:buFontTx/>
                <a:buNone/>
              </a:pPr>
              <a:t>125</a:t>
            </a:fld>
            <a:endParaRPr lang="en-US" altLang="en-US" sz="1200">
              <a:latin typeface="Verdana" panose="020B0604030504040204" pitchFamily="34" charset="0"/>
            </a:endParaRPr>
          </a:p>
        </p:txBody>
      </p:sp>
    </p:spTree>
    <p:extLst>
      <p:ext uri="{BB962C8B-B14F-4D97-AF65-F5344CB8AC3E}">
        <p14:creationId xmlns:p14="http://schemas.microsoft.com/office/powerpoint/2010/main" val="72475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84752-D2DF-E896-E6C8-1431793AD4D4}"/>
              </a:ext>
            </a:extLst>
          </p:cNvPr>
          <p:cNvSpPr>
            <a:spLocks noGrp="1"/>
          </p:cNvSpPr>
          <p:nvPr>
            <p:ph type="title"/>
          </p:nvPr>
        </p:nvSpPr>
        <p:spPr>
          <a:xfrm>
            <a:off x="609600" y="304800"/>
            <a:ext cx="8001000" cy="1216025"/>
          </a:xfrm>
        </p:spPr>
        <p:txBody>
          <a:bodyPr/>
          <a:lstStyle/>
          <a:p>
            <a:pPr>
              <a:defRPr/>
            </a:pPr>
            <a:r>
              <a:rPr lang="en-US" dirty="0">
                <a:solidFill>
                  <a:srgbClr val="C00000"/>
                </a:solidFill>
                <a:ea typeface="+mj-ea"/>
                <a:cs typeface="+mj-cs"/>
              </a:rPr>
              <a:t>Rejection by </a:t>
            </a:r>
            <a:r>
              <a:rPr lang="en-US" dirty="0" err="1">
                <a:solidFill>
                  <a:srgbClr val="C00000"/>
                </a:solidFill>
                <a:ea typeface="+mj-ea"/>
                <a:cs typeface="+mj-cs"/>
              </a:rPr>
              <a:t>offeree</a:t>
            </a:r>
            <a:r>
              <a:rPr lang="en-US" dirty="0">
                <a:solidFill>
                  <a:srgbClr val="C00000"/>
                </a:solidFill>
                <a:ea typeface="+mj-ea"/>
                <a:cs typeface="+mj-cs"/>
              </a:rPr>
              <a:t>  </a:t>
            </a:r>
          </a:p>
        </p:txBody>
      </p:sp>
      <p:sp>
        <p:nvSpPr>
          <p:cNvPr id="67586" name="Content Placeholder 2">
            <a:extLst>
              <a:ext uri="{FF2B5EF4-FFF2-40B4-BE49-F238E27FC236}">
                <a16:creationId xmlns:a16="http://schemas.microsoft.com/office/drawing/2014/main" id="{77EE3379-1FCA-93CC-A9AC-149356DFC3BF}"/>
              </a:ext>
            </a:extLst>
          </p:cNvPr>
          <p:cNvSpPr>
            <a:spLocks noGrp="1" noChangeArrowheads="1"/>
          </p:cNvSpPr>
          <p:nvPr>
            <p:ph idx="1"/>
          </p:nvPr>
        </p:nvSpPr>
        <p:spPr/>
        <p:txBody>
          <a:bodyPr/>
          <a:lstStyle/>
          <a:p>
            <a:r>
              <a:rPr lang="en-US" altLang="en-US" sz="2800"/>
              <a:t>Offeror mails offer to offeree on Sept. 1</a:t>
            </a:r>
          </a:p>
        </p:txBody>
      </p:sp>
      <p:sp>
        <p:nvSpPr>
          <p:cNvPr id="67587" name="Slide Number Placeholder 3">
            <a:extLst>
              <a:ext uri="{FF2B5EF4-FFF2-40B4-BE49-F238E27FC236}">
                <a16:creationId xmlns:a16="http://schemas.microsoft.com/office/drawing/2014/main" id="{26822BC1-CB3C-690C-E646-C6F09751F61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BADE5C5-2461-1242-A5CB-D2B566B4DB94}" type="slidenum">
              <a:rPr lang="en-US" altLang="en-US" sz="1200" smtClean="0">
                <a:latin typeface="Verdana" panose="020B0604030504040204" pitchFamily="34" charset="0"/>
              </a:rPr>
              <a:pPr>
                <a:spcBef>
                  <a:spcPct val="0"/>
                </a:spcBef>
                <a:buFontTx/>
                <a:buNone/>
              </a:pPr>
              <a:t>126</a:t>
            </a:fld>
            <a:endParaRPr lang="en-US" altLang="en-US" sz="1200">
              <a:latin typeface="Verdana" panose="020B0604030504040204" pitchFamily="34" charset="0"/>
            </a:endParaRPr>
          </a:p>
        </p:txBody>
      </p:sp>
    </p:spTree>
    <p:extLst>
      <p:ext uri="{BB962C8B-B14F-4D97-AF65-F5344CB8AC3E}">
        <p14:creationId xmlns:p14="http://schemas.microsoft.com/office/powerpoint/2010/main" val="13962941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C13C-CEBA-B683-179B-B24A884DC226}"/>
              </a:ext>
            </a:extLst>
          </p:cNvPr>
          <p:cNvSpPr>
            <a:spLocks noGrp="1"/>
          </p:cNvSpPr>
          <p:nvPr>
            <p:ph type="title"/>
          </p:nvPr>
        </p:nvSpPr>
        <p:spPr>
          <a:xfrm>
            <a:off x="609600" y="304800"/>
            <a:ext cx="8001000" cy="1216025"/>
          </a:xfrm>
        </p:spPr>
        <p:txBody>
          <a:bodyPr/>
          <a:lstStyle/>
          <a:p>
            <a:pPr>
              <a:defRPr/>
            </a:pPr>
            <a:r>
              <a:rPr lang="en-US" dirty="0">
                <a:solidFill>
                  <a:schemeClr val="tx1"/>
                </a:solidFill>
                <a:ea typeface="+mj-ea"/>
                <a:cs typeface="+mj-cs"/>
              </a:rPr>
              <a:t>Rejection by </a:t>
            </a:r>
            <a:r>
              <a:rPr lang="en-US" dirty="0" err="1">
                <a:solidFill>
                  <a:schemeClr val="tx1"/>
                </a:solidFill>
                <a:ea typeface="+mj-ea"/>
                <a:cs typeface="+mj-cs"/>
              </a:rPr>
              <a:t>offeree</a:t>
            </a:r>
            <a:r>
              <a:rPr lang="en-US" dirty="0">
                <a:solidFill>
                  <a:schemeClr val="tx1"/>
                </a:solidFill>
                <a:ea typeface="+mj-ea"/>
                <a:cs typeface="+mj-cs"/>
              </a:rPr>
              <a:t>  </a:t>
            </a:r>
          </a:p>
        </p:txBody>
      </p:sp>
      <p:sp>
        <p:nvSpPr>
          <p:cNvPr id="68610" name="Content Placeholder 2">
            <a:extLst>
              <a:ext uri="{FF2B5EF4-FFF2-40B4-BE49-F238E27FC236}">
                <a16:creationId xmlns:a16="http://schemas.microsoft.com/office/drawing/2014/main" id="{EC742E23-65DD-7996-CF7E-F3406ED16D89}"/>
              </a:ext>
            </a:extLst>
          </p:cNvPr>
          <p:cNvSpPr>
            <a:spLocks noGrp="1" noChangeArrowheads="1"/>
          </p:cNvSpPr>
          <p:nvPr>
            <p:ph idx="1"/>
          </p:nvPr>
        </p:nvSpPr>
        <p:spPr/>
        <p:txBody>
          <a:bodyPr/>
          <a:lstStyle/>
          <a:p>
            <a:r>
              <a:rPr lang="en-US" altLang="en-US" sz="2800" dirty="0"/>
              <a:t>Offeror mails offer to offeree on Sept. 1</a:t>
            </a:r>
          </a:p>
          <a:p>
            <a:r>
              <a:rPr lang="en-US" altLang="en-US" sz="2800" dirty="0">
                <a:solidFill>
                  <a:srgbClr val="C00000"/>
                </a:solidFill>
              </a:rPr>
              <a:t>Offeree receives this on Sept. 8 and mails a rejection letter on Sept. 9.</a:t>
            </a:r>
          </a:p>
        </p:txBody>
      </p:sp>
      <p:sp>
        <p:nvSpPr>
          <p:cNvPr id="68611" name="Slide Number Placeholder 3">
            <a:extLst>
              <a:ext uri="{FF2B5EF4-FFF2-40B4-BE49-F238E27FC236}">
                <a16:creationId xmlns:a16="http://schemas.microsoft.com/office/drawing/2014/main" id="{200137A9-8762-4B0B-62C5-043216F5ADD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6A71C62-64E2-1C42-B83F-BAC3A41E6B73}" type="slidenum">
              <a:rPr lang="en-US" altLang="en-US" sz="1200" smtClean="0">
                <a:latin typeface="Verdana" panose="020B0604030504040204" pitchFamily="34" charset="0"/>
              </a:rPr>
              <a:pPr>
                <a:spcBef>
                  <a:spcPct val="0"/>
                </a:spcBef>
                <a:buFontTx/>
                <a:buNone/>
              </a:pPr>
              <a:t>127</a:t>
            </a:fld>
            <a:endParaRPr lang="en-US" altLang="en-US" sz="1200">
              <a:latin typeface="Verdana" panose="020B0604030504040204" pitchFamily="34" charset="0"/>
            </a:endParaRPr>
          </a:p>
        </p:txBody>
      </p:sp>
    </p:spTree>
    <p:extLst>
      <p:ext uri="{BB962C8B-B14F-4D97-AF65-F5344CB8AC3E}">
        <p14:creationId xmlns:p14="http://schemas.microsoft.com/office/powerpoint/2010/main" val="40220710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129C-AAB4-6181-64B5-A4E12F550654}"/>
              </a:ext>
            </a:extLst>
          </p:cNvPr>
          <p:cNvSpPr>
            <a:spLocks noGrp="1"/>
          </p:cNvSpPr>
          <p:nvPr>
            <p:ph type="title"/>
          </p:nvPr>
        </p:nvSpPr>
        <p:spPr>
          <a:xfrm>
            <a:off x="609600" y="304800"/>
            <a:ext cx="8001000" cy="1216025"/>
          </a:xfrm>
        </p:spPr>
        <p:txBody>
          <a:bodyPr/>
          <a:lstStyle/>
          <a:p>
            <a:pPr>
              <a:defRPr/>
            </a:pPr>
            <a:r>
              <a:rPr lang="en-US" dirty="0">
                <a:solidFill>
                  <a:schemeClr val="tx1"/>
                </a:solidFill>
                <a:ea typeface="+mj-ea"/>
                <a:cs typeface="+mj-cs"/>
              </a:rPr>
              <a:t>Rejection by </a:t>
            </a:r>
            <a:r>
              <a:rPr lang="en-US" dirty="0" err="1">
                <a:solidFill>
                  <a:schemeClr val="tx1"/>
                </a:solidFill>
                <a:ea typeface="+mj-ea"/>
                <a:cs typeface="+mj-cs"/>
              </a:rPr>
              <a:t>offeree</a:t>
            </a:r>
            <a:r>
              <a:rPr lang="en-US" dirty="0">
                <a:solidFill>
                  <a:schemeClr val="tx1"/>
                </a:solidFill>
                <a:ea typeface="+mj-ea"/>
                <a:cs typeface="+mj-cs"/>
              </a:rPr>
              <a:t>  </a:t>
            </a:r>
          </a:p>
        </p:txBody>
      </p:sp>
      <p:sp>
        <p:nvSpPr>
          <p:cNvPr id="69634" name="Content Placeholder 2">
            <a:extLst>
              <a:ext uri="{FF2B5EF4-FFF2-40B4-BE49-F238E27FC236}">
                <a16:creationId xmlns:a16="http://schemas.microsoft.com/office/drawing/2014/main" id="{21651F14-4D7E-EE19-050F-6EC5652AFAA9}"/>
              </a:ext>
            </a:extLst>
          </p:cNvPr>
          <p:cNvSpPr>
            <a:spLocks noGrp="1" noChangeArrowheads="1"/>
          </p:cNvSpPr>
          <p:nvPr>
            <p:ph idx="1"/>
          </p:nvPr>
        </p:nvSpPr>
        <p:spPr/>
        <p:txBody>
          <a:bodyPr/>
          <a:lstStyle/>
          <a:p>
            <a:r>
              <a:rPr lang="en-US" altLang="en-US" sz="2800"/>
              <a:t>Offeror mails offer to offeree on Sept. 1</a:t>
            </a:r>
          </a:p>
          <a:p>
            <a:r>
              <a:rPr lang="en-US" altLang="en-US" sz="2800">
                <a:solidFill>
                  <a:schemeClr val="tx2"/>
                </a:solidFill>
              </a:rPr>
              <a:t>Offeree receives this on Sept. 8 and mails a rejection letter on Sept. 9.</a:t>
            </a:r>
          </a:p>
          <a:p>
            <a:r>
              <a:rPr lang="en-US" altLang="en-US" sz="2800">
                <a:solidFill>
                  <a:srgbClr val="C00000"/>
                </a:solidFill>
              </a:rPr>
              <a:t>Offeree changes his mind and accepts the offer by phone on Sept. 11.</a:t>
            </a:r>
          </a:p>
        </p:txBody>
      </p:sp>
      <p:sp>
        <p:nvSpPr>
          <p:cNvPr id="69635" name="Slide Number Placeholder 3">
            <a:extLst>
              <a:ext uri="{FF2B5EF4-FFF2-40B4-BE49-F238E27FC236}">
                <a16:creationId xmlns:a16="http://schemas.microsoft.com/office/drawing/2014/main" id="{F20B0000-1E5F-3A94-9389-6AAA433BECF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0EB6D2A-AFAA-8843-B6C9-2A021F0FE5E1}" type="slidenum">
              <a:rPr lang="en-US" altLang="en-US" sz="1200" smtClean="0">
                <a:latin typeface="Verdana" panose="020B0604030504040204" pitchFamily="34" charset="0"/>
              </a:rPr>
              <a:pPr>
                <a:spcBef>
                  <a:spcPct val="0"/>
                </a:spcBef>
                <a:buFontTx/>
                <a:buNone/>
              </a:pPr>
              <a:t>128</a:t>
            </a:fld>
            <a:endParaRPr lang="en-US" altLang="en-US" sz="1200">
              <a:latin typeface="Verdana" panose="020B0604030504040204" pitchFamily="34" charset="0"/>
            </a:endParaRPr>
          </a:p>
        </p:txBody>
      </p:sp>
    </p:spTree>
    <p:extLst>
      <p:ext uri="{BB962C8B-B14F-4D97-AF65-F5344CB8AC3E}">
        <p14:creationId xmlns:p14="http://schemas.microsoft.com/office/powerpoint/2010/main" val="18137085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872BE-E37B-5EBD-DAA3-65C5E94869FA}"/>
              </a:ext>
            </a:extLst>
          </p:cNvPr>
          <p:cNvSpPr>
            <a:spLocks noGrp="1"/>
          </p:cNvSpPr>
          <p:nvPr>
            <p:ph type="title"/>
          </p:nvPr>
        </p:nvSpPr>
        <p:spPr>
          <a:xfrm>
            <a:off x="609600" y="304800"/>
            <a:ext cx="8001000" cy="1216025"/>
          </a:xfrm>
        </p:spPr>
        <p:txBody>
          <a:bodyPr/>
          <a:lstStyle/>
          <a:p>
            <a:pPr>
              <a:defRPr/>
            </a:pPr>
            <a:r>
              <a:rPr lang="en-US" dirty="0">
                <a:solidFill>
                  <a:schemeClr val="tx1"/>
                </a:solidFill>
                <a:ea typeface="+mj-ea"/>
                <a:cs typeface="+mj-cs"/>
              </a:rPr>
              <a:t>Rejection by </a:t>
            </a:r>
            <a:r>
              <a:rPr lang="en-US" dirty="0" err="1">
                <a:solidFill>
                  <a:schemeClr val="tx1"/>
                </a:solidFill>
                <a:ea typeface="+mj-ea"/>
                <a:cs typeface="+mj-cs"/>
              </a:rPr>
              <a:t>offeree</a:t>
            </a:r>
            <a:r>
              <a:rPr lang="en-US" dirty="0">
                <a:solidFill>
                  <a:schemeClr val="tx1"/>
                </a:solidFill>
                <a:ea typeface="+mj-ea"/>
                <a:cs typeface="+mj-cs"/>
              </a:rPr>
              <a:t>  </a:t>
            </a:r>
          </a:p>
        </p:txBody>
      </p:sp>
      <p:sp>
        <p:nvSpPr>
          <p:cNvPr id="70658" name="Content Placeholder 2">
            <a:extLst>
              <a:ext uri="{FF2B5EF4-FFF2-40B4-BE49-F238E27FC236}">
                <a16:creationId xmlns:a16="http://schemas.microsoft.com/office/drawing/2014/main" id="{52E06BD3-4732-FB82-43C6-53E2A73B0146}"/>
              </a:ext>
            </a:extLst>
          </p:cNvPr>
          <p:cNvSpPr>
            <a:spLocks noGrp="1" noChangeArrowheads="1"/>
          </p:cNvSpPr>
          <p:nvPr>
            <p:ph idx="1"/>
          </p:nvPr>
        </p:nvSpPr>
        <p:spPr/>
        <p:txBody>
          <a:bodyPr/>
          <a:lstStyle/>
          <a:p>
            <a:r>
              <a:rPr lang="en-US" altLang="en-US" sz="2800"/>
              <a:t>Offeror mails offer to offeree on Sept. 1</a:t>
            </a:r>
          </a:p>
          <a:p>
            <a:r>
              <a:rPr lang="en-US" altLang="en-US" sz="2800"/>
              <a:t>Offeree receives this on Sept. 8 and mails a rejection letter on Sept. 9.</a:t>
            </a:r>
          </a:p>
          <a:p>
            <a:r>
              <a:rPr lang="en-US" altLang="en-US" sz="2800"/>
              <a:t>Offeree changes his mind and accepts the offer by phone on Sept. 11.</a:t>
            </a:r>
          </a:p>
          <a:p>
            <a:r>
              <a:rPr lang="en-US" altLang="en-US" sz="2800">
                <a:solidFill>
                  <a:srgbClr val="C00000"/>
                </a:solidFill>
              </a:rPr>
              <a:t>Offeror receives the rejection letter on Sept. 12. Is there a contract? </a:t>
            </a:r>
          </a:p>
        </p:txBody>
      </p:sp>
      <p:sp>
        <p:nvSpPr>
          <p:cNvPr id="70659" name="Slide Number Placeholder 3">
            <a:extLst>
              <a:ext uri="{FF2B5EF4-FFF2-40B4-BE49-F238E27FC236}">
                <a16:creationId xmlns:a16="http://schemas.microsoft.com/office/drawing/2014/main" id="{057A241B-1C93-0DFC-6AB8-D1095136193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63F1EAE-692A-414D-AACF-DD9FAC02F73A}" type="slidenum">
              <a:rPr lang="en-US" altLang="en-US" sz="1200" smtClean="0">
                <a:latin typeface="Verdana" panose="020B0604030504040204" pitchFamily="34" charset="0"/>
              </a:rPr>
              <a:pPr>
                <a:spcBef>
                  <a:spcPct val="0"/>
                </a:spcBef>
                <a:buFontTx/>
                <a:buNone/>
              </a:pPr>
              <a:t>129</a:t>
            </a:fld>
            <a:endParaRPr lang="en-US" altLang="en-US" sz="1200">
              <a:latin typeface="Verdana" panose="020B0604030504040204" pitchFamily="34" charset="0"/>
            </a:endParaRPr>
          </a:p>
        </p:txBody>
      </p:sp>
    </p:spTree>
    <p:extLst>
      <p:ext uri="{BB962C8B-B14F-4D97-AF65-F5344CB8AC3E}">
        <p14:creationId xmlns:p14="http://schemas.microsoft.com/office/powerpoint/2010/main" val="393543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442F3-BEBD-FF9E-8224-E0BB3774126C}"/>
              </a:ext>
            </a:extLst>
          </p:cNvPr>
          <p:cNvSpPr>
            <a:spLocks noGrp="1"/>
          </p:cNvSpPr>
          <p:nvPr>
            <p:ph type="title"/>
          </p:nvPr>
        </p:nvSpPr>
        <p:spPr>
          <a:xfrm>
            <a:off x="423863" y="244475"/>
            <a:ext cx="8569325" cy="1219200"/>
          </a:xfrm>
        </p:spPr>
        <p:txBody>
          <a:bodyPr/>
          <a:lstStyle/>
          <a:p>
            <a:pPr>
              <a:defRPr/>
            </a:pPr>
            <a:r>
              <a:rPr lang="en-US" sz="3600" dirty="0">
                <a:solidFill>
                  <a:srgbClr val="C00000"/>
                </a:solidFill>
                <a:ea typeface="+mj-ea"/>
                <a:cs typeface="+mj-cs"/>
              </a:rPr>
              <a:t>Solving the coordination problem</a:t>
            </a:r>
          </a:p>
        </p:txBody>
      </p:sp>
      <p:sp>
        <p:nvSpPr>
          <p:cNvPr id="55298" name="Content Placeholder 6">
            <a:extLst>
              <a:ext uri="{FF2B5EF4-FFF2-40B4-BE49-F238E27FC236}">
                <a16:creationId xmlns:a16="http://schemas.microsoft.com/office/drawing/2014/main" id="{DB20D3B3-98DD-96B9-BF07-DEE84F646751}"/>
              </a:ext>
            </a:extLst>
          </p:cNvPr>
          <p:cNvSpPr>
            <a:spLocks noGrp="1" noChangeArrowheads="1"/>
          </p:cNvSpPr>
          <p:nvPr>
            <p:ph idx="1"/>
          </p:nvPr>
        </p:nvSpPr>
        <p:spPr/>
        <p:txBody>
          <a:bodyPr/>
          <a:lstStyle/>
          <a:p>
            <a:r>
              <a:rPr lang="en-US" altLang="en-US" dirty="0"/>
              <a:t>We need clear rules that avoid bargaining accidents—like driving on the right</a:t>
            </a:r>
          </a:p>
          <a:p>
            <a:endParaRPr lang="en-US" altLang="en-US" dirty="0"/>
          </a:p>
          <a:p>
            <a:r>
              <a:rPr lang="en-US" altLang="en-US" dirty="0"/>
              <a:t>And we’d want the rules of offer and acceptance to provide the parties with </a:t>
            </a:r>
            <a:r>
              <a:rPr lang="en-US" altLang="en-US" dirty="0">
                <a:solidFill>
                  <a:srgbClr val="C00000"/>
                </a:solidFill>
              </a:rPr>
              <a:t>suitable focal points</a:t>
            </a:r>
            <a:r>
              <a:rPr lang="en-US" altLang="en-US" dirty="0"/>
              <a:t> where both know either that there is or isn’t an agreement</a:t>
            </a:r>
          </a:p>
        </p:txBody>
      </p:sp>
      <p:sp>
        <p:nvSpPr>
          <p:cNvPr id="55299" name="Slide Number Placeholder 3">
            <a:extLst>
              <a:ext uri="{FF2B5EF4-FFF2-40B4-BE49-F238E27FC236}">
                <a16:creationId xmlns:a16="http://schemas.microsoft.com/office/drawing/2014/main" id="{36323F42-C61C-5D19-97EF-6266B8D0707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6116754-9EAC-6E4A-89E0-2817A538CFE8}" type="slidenum">
              <a:rPr lang="en-US" altLang="en-US" sz="1200" smtClean="0">
                <a:latin typeface="Verdana" panose="020B0604030504040204" pitchFamily="34" charset="0"/>
              </a:rPr>
              <a:pPr>
                <a:spcBef>
                  <a:spcPct val="0"/>
                </a:spcBef>
                <a:buFontTx/>
                <a:buNone/>
              </a:pPr>
              <a:t>13</a:t>
            </a:fld>
            <a:endParaRPr lang="en-US" altLang="en-US" sz="1200">
              <a:latin typeface="Verdana" panose="020B0604030504040204" pitchFamily="34" charset="0"/>
            </a:endParaRPr>
          </a:p>
        </p:txBody>
      </p:sp>
    </p:spTree>
    <p:extLst>
      <p:ext uri="{BB962C8B-B14F-4D97-AF65-F5344CB8AC3E}">
        <p14:creationId xmlns:p14="http://schemas.microsoft.com/office/powerpoint/2010/main" val="5120527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9D2F-AF80-7A9F-D9FC-DE6B75DE1BB3}"/>
              </a:ext>
            </a:extLst>
          </p:cNvPr>
          <p:cNvSpPr>
            <a:spLocks noGrp="1"/>
          </p:cNvSpPr>
          <p:nvPr>
            <p:ph type="title"/>
          </p:nvPr>
        </p:nvSpPr>
        <p:spPr>
          <a:xfrm>
            <a:off x="609600" y="304800"/>
            <a:ext cx="8001000" cy="1216025"/>
          </a:xfrm>
        </p:spPr>
        <p:txBody>
          <a:bodyPr/>
          <a:lstStyle/>
          <a:p>
            <a:pPr>
              <a:defRPr/>
            </a:pPr>
            <a:r>
              <a:rPr lang="en-US" dirty="0">
                <a:solidFill>
                  <a:schemeClr val="tx1"/>
                </a:solidFill>
                <a:ea typeface="+mj-ea"/>
                <a:cs typeface="+mj-cs"/>
              </a:rPr>
              <a:t>Revocation</a:t>
            </a:r>
            <a:r>
              <a:rPr lang="en-US" dirty="0">
                <a:solidFill>
                  <a:schemeClr val="accent6"/>
                </a:solidFill>
                <a:ea typeface="+mj-ea"/>
                <a:cs typeface="+mj-cs"/>
              </a:rPr>
              <a:t>  </a:t>
            </a:r>
          </a:p>
        </p:txBody>
      </p:sp>
      <p:sp>
        <p:nvSpPr>
          <p:cNvPr id="71682" name="Content Placeholder 2">
            <a:extLst>
              <a:ext uri="{FF2B5EF4-FFF2-40B4-BE49-F238E27FC236}">
                <a16:creationId xmlns:a16="http://schemas.microsoft.com/office/drawing/2014/main" id="{125A1CD5-CA4E-E33E-0431-F46EED680334}"/>
              </a:ext>
            </a:extLst>
          </p:cNvPr>
          <p:cNvSpPr>
            <a:spLocks noGrp="1" noChangeArrowheads="1"/>
          </p:cNvSpPr>
          <p:nvPr>
            <p:ph idx="1"/>
          </p:nvPr>
        </p:nvSpPr>
        <p:spPr/>
        <p:txBody>
          <a:bodyPr/>
          <a:lstStyle/>
          <a:p>
            <a:endParaRPr lang="en-US" altLang="en-US" sz="2800"/>
          </a:p>
          <a:p>
            <a:r>
              <a:rPr lang="en-US" altLang="en-US" sz="2400"/>
              <a:t>Restatement § 40. </a:t>
            </a:r>
            <a:r>
              <a:rPr lang="en-US" altLang="en-US" sz="2400">
                <a:solidFill>
                  <a:srgbClr val="C00000"/>
                </a:solidFill>
              </a:rPr>
              <a:t>Rejection or counter-offer by mail … does not terminate the power of acceptance until received by the offeror…</a:t>
            </a:r>
          </a:p>
          <a:p>
            <a:r>
              <a:rPr lang="en-US" altLang="en-US" sz="2400"/>
              <a:t>So the phoned-in acceptance is valid</a:t>
            </a:r>
          </a:p>
        </p:txBody>
      </p:sp>
      <p:sp>
        <p:nvSpPr>
          <p:cNvPr id="71683" name="Slide Number Placeholder 3">
            <a:extLst>
              <a:ext uri="{FF2B5EF4-FFF2-40B4-BE49-F238E27FC236}">
                <a16:creationId xmlns:a16="http://schemas.microsoft.com/office/drawing/2014/main" id="{0E3F273A-B15D-AA52-745C-23B9EAB18E7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8B1B753-CFF0-C649-976B-9C76AB57AE6F}" type="slidenum">
              <a:rPr lang="en-US" altLang="en-US" sz="1200" smtClean="0">
                <a:latin typeface="Verdana" panose="020B0604030504040204" pitchFamily="34" charset="0"/>
              </a:rPr>
              <a:pPr>
                <a:spcBef>
                  <a:spcPct val="0"/>
                </a:spcBef>
                <a:buFontTx/>
                <a:buNone/>
              </a:pPr>
              <a:t>130</a:t>
            </a:fld>
            <a:endParaRPr lang="en-US" altLang="en-US" sz="1200">
              <a:latin typeface="Verdana" panose="020B0604030504040204" pitchFamily="34" charset="0"/>
            </a:endParaRPr>
          </a:p>
        </p:txBody>
      </p:sp>
    </p:spTree>
    <p:extLst>
      <p:ext uri="{BB962C8B-B14F-4D97-AF65-F5344CB8AC3E}">
        <p14:creationId xmlns:p14="http://schemas.microsoft.com/office/powerpoint/2010/main" val="32091930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318ACFC2-5508-15AB-3E69-4D91DBCAE912}"/>
              </a:ext>
            </a:extLst>
          </p:cNvPr>
          <p:cNvSpPr>
            <a:spLocks noGrp="1" noChangeArrowheads="1"/>
          </p:cNvSpPr>
          <p:nvPr>
            <p:ph type="title"/>
          </p:nvPr>
        </p:nvSpPr>
        <p:spPr/>
        <p:txBody>
          <a:bodyPr/>
          <a:lstStyle/>
          <a:p>
            <a:r>
              <a:rPr lang="en-US" altLang="en-US" dirty="0">
                <a:solidFill>
                  <a:srgbClr val="C00000"/>
                </a:solidFill>
              </a:rPr>
              <a:t>Silence as acceptance</a:t>
            </a:r>
          </a:p>
        </p:txBody>
      </p:sp>
      <p:sp>
        <p:nvSpPr>
          <p:cNvPr id="72706" name="Content Placeholder 2">
            <a:extLst>
              <a:ext uri="{FF2B5EF4-FFF2-40B4-BE49-F238E27FC236}">
                <a16:creationId xmlns:a16="http://schemas.microsoft.com/office/drawing/2014/main" id="{374F70A1-E924-E5EC-2CB2-41362C884C2B}"/>
              </a:ext>
            </a:extLst>
          </p:cNvPr>
          <p:cNvSpPr>
            <a:spLocks noGrp="1" noChangeArrowheads="1"/>
          </p:cNvSpPr>
          <p:nvPr>
            <p:ph idx="1"/>
          </p:nvPr>
        </p:nvSpPr>
        <p:spPr/>
        <p:txBody>
          <a:bodyPr/>
          <a:lstStyle/>
          <a:p>
            <a:endParaRPr lang="en-US" altLang="en-US" dirty="0"/>
          </a:p>
          <a:p>
            <a:r>
              <a:rPr lang="en-US" altLang="en-US" dirty="0"/>
              <a:t>I leave my car at your house with a note that I will consider you to have bought it at $5,000 unless within a week you call me to tell me that you have rejected it. You fail to do so. Is there a sale?</a:t>
            </a:r>
          </a:p>
        </p:txBody>
      </p:sp>
      <p:sp>
        <p:nvSpPr>
          <p:cNvPr id="72707" name="Slide Number Placeholder 3">
            <a:extLst>
              <a:ext uri="{FF2B5EF4-FFF2-40B4-BE49-F238E27FC236}">
                <a16:creationId xmlns:a16="http://schemas.microsoft.com/office/drawing/2014/main" id="{C9CB87ED-403A-2B2F-2383-0B0B5944D4D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375CC6A-38D1-4347-991F-C10932505956}" type="slidenum">
              <a:rPr lang="en-US" altLang="en-US" sz="1200" smtClean="0">
                <a:latin typeface="Verdana" panose="020B0604030504040204" pitchFamily="34" charset="0"/>
              </a:rPr>
              <a:pPr>
                <a:spcBef>
                  <a:spcPct val="0"/>
                </a:spcBef>
                <a:buFontTx/>
                <a:buNone/>
              </a:pPr>
              <a:t>131</a:t>
            </a:fld>
            <a:endParaRPr lang="en-US" altLang="en-US" sz="1200">
              <a:latin typeface="Verdana" panose="020B0604030504040204" pitchFamily="34" charset="0"/>
            </a:endParaRPr>
          </a:p>
        </p:txBody>
      </p:sp>
    </p:spTree>
    <p:extLst>
      <p:ext uri="{BB962C8B-B14F-4D97-AF65-F5344CB8AC3E}">
        <p14:creationId xmlns:p14="http://schemas.microsoft.com/office/powerpoint/2010/main" val="2846855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8564E39C-FF85-725B-C76F-5094CBAB9999}"/>
              </a:ext>
            </a:extLst>
          </p:cNvPr>
          <p:cNvSpPr>
            <a:spLocks noGrp="1" noChangeArrowheads="1"/>
          </p:cNvSpPr>
          <p:nvPr>
            <p:ph type="title"/>
          </p:nvPr>
        </p:nvSpPr>
        <p:spPr/>
        <p:txBody>
          <a:bodyPr/>
          <a:lstStyle/>
          <a:p>
            <a:r>
              <a:rPr lang="en-US" altLang="en-US">
                <a:solidFill>
                  <a:schemeClr val="tx1"/>
                </a:solidFill>
              </a:rPr>
              <a:t>Silence as acceptance</a:t>
            </a:r>
          </a:p>
        </p:txBody>
      </p:sp>
      <p:sp>
        <p:nvSpPr>
          <p:cNvPr id="73730" name="Content Placeholder 2">
            <a:extLst>
              <a:ext uri="{FF2B5EF4-FFF2-40B4-BE49-F238E27FC236}">
                <a16:creationId xmlns:a16="http://schemas.microsoft.com/office/drawing/2014/main" id="{1C04BE6F-F6C5-A17A-9FFC-97F16BA095D1}"/>
              </a:ext>
            </a:extLst>
          </p:cNvPr>
          <p:cNvSpPr>
            <a:spLocks noGrp="1" noChangeArrowheads="1"/>
          </p:cNvSpPr>
          <p:nvPr>
            <p:ph idx="1"/>
          </p:nvPr>
        </p:nvSpPr>
        <p:spPr/>
        <p:txBody>
          <a:bodyPr/>
          <a:lstStyle/>
          <a:p>
            <a:endParaRPr lang="en-US" altLang="en-US"/>
          </a:p>
          <a:p>
            <a:r>
              <a:rPr lang="en-US" altLang="en-US"/>
              <a:t>I leave my car at your house with a note that I will consider you to have bought it at $5,000 unless within a week you call me to tell me that you have rejected it. You fail to do so. Is there a sale?</a:t>
            </a:r>
          </a:p>
          <a:p>
            <a:r>
              <a:rPr lang="en-US" altLang="en-US">
                <a:solidFill>
                  <a:srgbClr val="B90000"/>
                </a:solidFill>
              </a:rPr>
              <a:t>What if you take the car for a spin once? A dozen times?</a:t>
            </a:r>
          </a:p>
        </p:txBody>
      </p:sp>
      <p:sp>
        <p:nvSpPr>
          <p:cNvPr id="73731" name="Slide Number Placeholder 3">
            <a:extLst>
              <a:ext uri="{FF2B5EF4-FFF2-40B4-BE49-F238E27FC236}">
                <a16:creationId xmlns:a16="http://schemas.microsoft.com/office/drawing/2014/main" id="{E04738BF-023D-B386-01AA-756F9642123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E47CB63-3C5A-0346-8A83-A503CA144CC9}" type="slidenum">
              <a:rPr lang="en-US" altLang="en-US" sz="1200" smtClean="0">
                <a:latin typeface="Verdana" panose="020B0604030504040204" pitchFamily="34" charset="0"/>
              </a:rPr>
              <a:pPr>
                <a:spcBef>
                  <a:spcPct val="0"/>
                </a:spcBef>
                <a:buFontTx/>
                <a:buNone/>
              </a:pPr>
              <a:t>132</a:t>
            </a:fld>
            <a:endParaRPr lang="en-US" altLang="en-US" sz="1200">
              <a:latin typeface="Verdana" panose="020B0604030504040204" pitchFamily="34" charset="0"/>
            </a:endParaRPr>
          </a:p>
        </p:txBody>
      </p:sp>
    </p:spTree>
    <p:extLst>
      <p:ext uri="{BB962C8B-B14F-4D97-AF65-F5344CB8AC3E}">
        <p14:creationId xmlns:p14="http://schemas.microsoft.com/office/powerpoint/2010/main" val="42365828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5012234D-FF87-7876-2AEF-258AA0241202}"/>
              </a:ext>
            </a:extLst>
          </p:cNvPr>
          <p:cNvSpPr>
            <a:spLocks noGrp="1" noChangeArrowheads="1"/>
          </p:cNvSpPr>
          <p:nvPr>
            <p:ph type="title"/>
          </p:nvPr>
        </p:nvSpPr>
        <p:spPr/>
        <p:txBody>
          <a:bodyPr/>
          <a:lstStyle/>
          <a:p>
            <a:r>
              <a:rPr lang="en-US" altLang="en-US" sz="2800">
                <a:solidFill>
                  <a:srgbClr val="B90000"/>
                </a:solidFill>
              </a:rPr>
              <a:t>ACCEPTANCE BY SILENCE OR EXERCISE OF DOMINION</a:t>
            </a:r>
          </a:p>
        </p:txBody>
      </p:sp>
      <p:sp>
        <p:nvSpPr>
          <p:cNvPr id="74754" name="Content Placeholder 2">
            <a:extLst>
              <a:ext uri="{FF2B5EF4-FFF2-40B4-BE49-F238E27FC236}">
                <a16:creationId xmlns:a16="http://schemas.microsoft.com/office/drawing/2014/main" id="{5209BA72-9A74-D731-29A7-BAF0AE8E522F}"/>
              </a:ext>
            </a:extLst>
          </p:cNvPr>
          <p:cNvSpPr>
            <a:spLocks noGrp="1" noChangeArrowheads="1"/>
          </p:cNvSpPr>
          <p:nvPr>
            <p:ph idx="1"/>
          </p:nvPr>
        </p:nvSpPr>
        <p:spPr/>
        <p:txBody>
          <a:bodyPr/>
          <a:lstStyle/>
          <a:p>
            <a:endParaRPr lang="en-US" altLang="en-US" sz="2000" dirty="0"/>
          </a:p>
          <a:p>
            <a:r>
              <a:rPr lang="en-US" altLang="en-US" sz="2400" dirty="0"/>
              <a:t>Restatement §69. (1) Where an offeree fails to reply to an offer, his silence and inaction operate as an acceptance in the following cases only:</a:t>
            </a:r>
          </a:p>
          <a:p>
            <a:pPr lvl="1"/>
            <a:r>
              <a:rPr lang="en-US" altLang="en-US" sz="2400" dirty="0"/>
              <a:t>(a) Where an offeree </a:t>
            </a:r>
            <a:r>
              <a:rPr lang="en-US" altLang="en-US" sz="2400" dirty="0">
                <a:solidFill>
                  <a:srgbClr val="B90000"/>
                </a:solidFill>
              </a:rPr>
              <a:t>takes the benefit of offered services </a:t>
            </a:r>
            <a:r>
              <a:rPr lang="en-US" altLang="en-US" sz="2400" dirty="0"/>
              <a:t>with reasonable opportunity to reject them and reason to know that they </a:t>
            </a:r>
            <a:r>
              <a:rPr lang="en-US" altLang="en-US" sz="2400" dirty="0">
                <a:solidFill>
                  <a:srgbClr val="B90000"/>
                </a:solidFill>
              </a:rPr>
              <a:t>were offered with the expectation of compensation</a:t>
            </a:r>
            <a:r>
              <a:rPr lang="en-US" altLang="en-US" sz="2400" dirty="0"/>
              <a:t>.</a:t>
            </a:r>
          </a:p>
        </p:txBody>
      </p:sp>
      <p:sp>
        <p:nvSpPr>
          <p:cNvPr id="74755" name="Slide Number Placeholder 3">
            <a:extLst>
              <a:ext uri="{FF2B5EF4-FFF2-40B4-BE49-F238E27FC236}">
                <a16:creationId xmlns:a16="http://schemas.microsoft.com/office/drawing/2014/main" id="{0699B05E-CADC-3633-0D2F-716F7205C52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45BFB82-0CB2-F942-94D5-3669DEEB4B99}" type="slidenum">
              <a:rPr lang="en-US" altLang="en-US" sz="1200" smtClean="0">
                <a:latin typeface="Verdana" panose="020B0604030504040204" pitchFamily="34" charset="0"/>
              </a:rPr>
              <a:pPr>
                <a:spcBef>
                  <a:spcPct val="0"/>
                </a:spcBef>
                <a:buFontTx/>
                <a:buNone/>
              </a:pPr>
              <a:t>133</a:t>
            </a:fld>
            <a:endParaRPr lang="en-US" altLang="en-US" sz="1200">
              <a:latin typeface="Verdana" panose="020B0604030504040204" pitchFamily="34" charset="0"/>
            </a:endParaRPr>
          </a:p>
        </p:txBody>
      </p:sp>
    </p:spTree>
    <p:extLst>
      <p:ext uri="{BB962C8B-B14F-4D97-AF65-F5344CB8AC3E}">
        <p14:creationId xmlns:p14="http://schemas.microsoft.com/office/powerpoint/2010/main" val="5006955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5012234D-FF87-7876-2AEF-258AA0241202}"/>
              </a:ext>
            </a:extLst>
          </p:cNvPr>
          <p:cNvSpPr>
            <a:spLocks noGrp="1" noChangeArrowheads="1"/>
          </p:cNvSpPr>
          <p:nvPr>
            <p:ph type="title"/>
          </p:nvPr>
        </p:nvSpPr>
        <p:spPr/>
        <p:txBody>
          <a:bodyPr/>
          <a:lstStyle/>
          <a:p>
            <a:r>
              <a:rPr lang="en-US" altLang="en-US" sz="2800">
                <a:solidFill>
                  <a:srgbClr val="B90000"/>
                </a:solidFill>
              </a:rPr>
              <a:t>ACCEPTANCE BY SILENCE OR EXERCISE OF DOMINION</a:t>
            </a:r>
          </a:p>
        </p:txBody>
      </p:sp>
      <p:sp>
        <p:nvSpPr>
          <p:cNvPr id="74754" name="Content Placeholder 2">
            <a:extLst>
              <a:ext uri="{FF2B5EF4-FFF2-40B4-BE49-F238E27FC236}">
                <a16:creationId xmlns:a16="http://schemas.microsoft.com/office/drawing/2014/main" id="{5209BA72-9A74-D731-29A7-BAF0AE8E522F}"/>
              </a:ext>
            </a:extLst>
          </p:cNvPr>
          <p:cNvSpPr>
            <a:spLocks noGrp="1" noChangeArrowheads="1"/>
          </p:cNvSpPr>
          <p:nvPr>
            <p:ph idx="1"/>
          </p:nvPr>
        </p:nvSpPr>
        <p:spPr/>
        <p:txBody>
          <a:bodyPr/>
          <a:lstStyle/>
          <a:p>
            <a:endParaRPr lang="en-US" altLang="en-US" sz="2000" dirty="0"/>
          </a:p>
          <a:p>
            <a:r>
              <a:rPr lang="en-US" altLang="en-US" sz="2400" dirty="0"/>
              <a:t>Restatement §69. (1) Where an offeree fails to reply to an offer, his silence and inaction operate as an acceptance in the following cases only:</a:t>
            </a:r>
          </a:p>
          <a:p>
            <a:pPr lvl="1"/>
            <a:r>
              <a:rPr lang="en-US" sz="2000" b="0" i="0" dirty="0">
                <a:solidFill>
                  <a:srgbClr val="000000"/>
                </a:solidFill>
                <a:effectLst/>
                <a:latin typeface="Cambria" panose="02040503050406030204" pitchFamily="18" charset="0"/>
              </a:rPr>
              <a:t>(b) Where the offeror has</a:t>
            </a:r>
            <a:r>
              <a:rPr lang="en-US" sz="2000" b="0" i="0" dirty="0">
                <a:solidFill>
                  <a:srgbClr val="C00000"/>
                </a:solidFill>
                <a:effectLst/>
                <a:latin typeface="Cambria" panose="02040503050406030204" pitchFamily="18" charset="0"/>
              </a:rPr>
              <a:t> stated </a:t>
            </a:r>
            <a:r>
              <a:rPr lang="en-US" sz="2000" b="0" i="0" dirty="0">
                <a:solidFill>
                  <a:srgbClr val="000000"/>
                </a:solidFill>
                <a:effectLst/>
                <a:latin typeface="Cambria" panose="02040503050406030204" pitchFamily="18" charset="0"/>
              </a:rPr>
              <a:t>or given the offeree </a:t>
            </a:r>
            <a:r>
              <a:rPr lang="en-US" sz="2000" b="0" i="0" dirty="0">
                <a:solidFill>
                  <a:srgbClr val="C00000"/>
                </a:solidFill>
                <a:effectLst/>
                <a:latin typeface="Cambria" panose="02040503050406030204" pitchFamily="18" charset="0"/>
              </a:rPr>
              <a:t>reason to understand that assent may be manifested by silence </a:t>
            </a:r>
            <a:r>
              <a:rPr lang="en-US" sz="2000" b="0" i="0" dirty="0">
                <a:solidFill>
                  <a:srgbClr val="000000"/>
                </a:solidFill>
                <a:effectLst/>
                <a:latin typeface="Cambria" panose="02040503050406030204" pitchFamily="18" charset="0"/>
              </a:rPr>
              <a:t>or inaction, and the offeree in remaining silent and inactive intends to accept the offer.</a:t>
            </a:r>
          </a:p>
          <a:p>
            <a:pPr lvl="1"/>
            <a:r>
              <a:rPr lang="en-US" sz="2000" dirty="0">
                <a:solidFill>
                  <a:srgbClr val="000000"/>
                </a:solidFill>
                <a:latin typeface="Cambria" panose="02040503050406030204" pitchFamily="18" charset="0"/>
              </a:rPr>
              <a:t>(c) </a:t>
            </a:r>
            <a:r>
              <a:rPr lang="en-US" sz="2000" b="0" i="0" dirty="0">
                <a:solidFill>
                  <a:srgbClr val="000000"/>
                </a:solidFill>
                <a:effectLst/>
                <a:latin typeface="Cambria" panose="02040503050406030204" pitchFamily="18" charset="0"/>
              </a:rPr>
              <a:t>Where because of </a:t>
            </a:r>
            <a:r>
              <a:rPr lang="en-US" sz="2000" b="0" i="0" dirty="0">
                <a:solidFill>
                  <a:srgbClr val="C00000"/>
                </a:solidFill>
                <a:effectLst/>
                <a:latin typeface="Cambria" panose="02040503050406030204" pitchFamily="18" charset="0"/>
              </a:rPr>
              <a:t>previous dealings or otherwise</a:t>
            </a:r>
            <a:r>
              <a:rPr lang="en-US" sz="2000" b="0" i="0" dirty="0">
                <a:solidFill>
                  <a:srgbClr val="000000"/>
                </a:solidFill>
                <a:effectLst/>
                <a:latin typeface="Cambria" panose="02040503050406030204" pitchFamily="18" charset="0"/>
              </a:rPr>
              <a:t>, it is reasonable that the offeree should notify the offeror if he does not intend to accept.</a:t>
            </a:r>
          </a:p>
        </p:txBody>
      </p:sp>
      <p:sp>
        <p:nvSpPr>
          <p:cNvPr id="74755" name="Slide Number Placeholder 3">
            <a:extLst>
              <a:ext uri="{FF2B5EF4-FFF2-40B4-BE49-F238E27FC236}">
                <a16:creationId xmlns:a16="http://schemas.microsoft.com/office/drawing/2014/main" id="{0699B05E-CADC-3633-0D2F-716F7205C52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45BFB82-0CB2-F942-94D5-3669DEEB4B99}" type="slidenum">
              <a:rPr lang="en-US" altLang="en-US" sz="1200" smtClean="0">
                <a:latin typeface="Verdana" panose="020B0604030504040204" pitchFamily="34" charset="0"/>
              </a:rPr>
              <a:pPr>
                <a:spcBef>
                  <a:spcPct val="0"/>
                </a:spcBef>
                <a:buFontTx/>
                <a:buNone/>
              </a:pPr>
              <a:t>134</a:t>
            </a:fld>
            <a:endParaRPr lang="en-US" altLang="en-US" sz="1200">
              <a:latin typeface="Verdana" panose="020B0604030504040204" pitchFamily="34" charset="0"/>
            </a:endParaRPr>
          </a:p>
        </p:txBody>
      </p:sp>
    </p:spTree>
    <p:extLst>
      <p:ext uri="{BB962C8B-B14F-4D97-AF65-F5344CB8AC3E}">
        <p14:creationId xmlns:p14="http://schemas.microsoft.com/office/powerpoint/2010/main" val="2885100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C945-698C-86CE-758D-52C373AE359B}"/>
              </a:ext>
            </a:extLst>
          </p:cNvPr>
          <p:cNvSpPr>
            <a:spLocks noGrp="1"/>
          </p:cNvSpPr>
          <p:nvPr>
            <p:ph type="title"/>
          </p:nvPr>
        </p:nvSpPr>
        <p:spPr>
          <a:xfrm>
            <a:off x="287338" y="244475"/>
            <a:ext cx="8569325" cy="1219200"/>
          </a:xfrm>
        </p:spPr>
        <p:txBody>
          <a:bodyPr/>
          <a:lstStyle/>
          <a:p>
            <a:pPr>
              <a:defRPr/>
            </a:pPr>
            <a:r>
              <a:rPr lang="en-US" sz="3600" dirty="0">
                <a:solidFill>
                  <a:srgbClr val="C00000"/>
                </a:solidFill>
                <a:ea typeface="+mj-ea"/>
                <a:cs typeface="+mj-cs"/>
              </a:rPr>
              <a:t>How to reduce promissory accidents? Offer and Acceptance</a:t>
            </a:r>
          </a:p>
        </p:txBody>
      </p:sp>
      <p:sp>
        <p:nvSpPr>
          <p:cNvPr id="56322" name="Content Placeholder 6">
            <a:extLst>
              <a:ext uri="{FF2B5EF4-FFF2-40B4-BE49-F238E27FC236}">
                <a16:creationId xmlns:a16="http://schemas.microsoft.com/office/drawing/2014/main" id="{6799997F-BD8E-5AAE-3270-F2547E973831}"/>
              </a:ext>
            </a:extLst>
          </p:cNvPr>
          <p:cNvSpPr>
            <a:spLocks noGrp="1" noChangeArrowheads="1"/>
          </p:cNvSpPr>
          <p:nvPr>
            <p:ph idx="1"/>
          </p:nvPr>
        </p:nvSpPr>
        <p:spPr/>
        <p:txBody>
          <a:bodyPr/>
          <a:lstStyle/>
          <a:p>
            <a:endParaRPr lang="en-US" altLang="en-US"/>
          </a:p>
          <a:p>
            <a:r>
              <a:rPr lang="en-US" altLang="en-US"/>
              <a:t>Restatement § 22(1). The manifestation of mutual assent to an exchange ordinarily takes the form of an </a:t>
            </a:r>
            <a:r>
              <a:rPr lang="en-US" altLang="en-US">
                <a:solidFill>
                  <a:srgbClr val="B90000"/>
                </a:solidFill>
              </a:rPr>
              <a:t>offer</a:t>
            </a:r>
            <a:r>
              <a:rPr lang="en-US" altLang="en-US"/>
              <a:t> or proposal by one party followed by an </a:t>
            </a:r>
            <a:r>
              <a:rPr lang="en-US" altLang="en-US">
                <a:solidFill>
                  <a:srgbClr val="B90000"/>
                </a:solidFill>
              </a:rPr>
              <a:t>acceptance</a:t>
            </a:r>
            <a:r>
              <a:rPr lang="en-US" altLang="en-US"/>
              <a:t> by the other party or parties.</a:t>
            </a:r>
          </a:p>
        </p:txBody>
      </p:sp>
      <p:sp>
        <p:nvSpPr>
          <p:cNvPr id="56323" name="Slide Number Placeholder 3">
            <a:extLst>
              <a:ext uri="{FF2B5EF4-FFF2-40B4-BE49-F238E27FC236}">
                <a16:creationId xmlns:a16="http://schemas.microsoft.com/office/drawing/2014/main" id="{52B0948B-FB1F-87BC-B5FA-791D62B10DA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48B4961-5CE2-634B-9F3C-B0D80A17343A}" type="slidenum">
              <a:rPr lang="en-US" altLang="en-US" sz="1200" smtClean="0">
                <a:latin typeface="Verdana" panose="020B0604030504040204" pitchFamily="34" charset="0"/>
              </a:rPr>
              <a:pPr>
                <a:spcBef>
                  <a:spcPct val="0"/>
                </a:spcBef>
                <a:buFontTx/>
                <a:buNone/>
              </a:pPr>
              <a:t>14</a:t>
            </a:fld>
            <a:endParaRPr lang="en-US" altLang="en-US" sz="1200">
              <a:latin typeface="Verdana" panose="020B0604030504040204" pitchFamily="34" charset="0"/>
            </a:endParaRPr>
          </a:p>
        </p:txBody>
      </p:sp>
    </p:spTree>
    <p:extLst>
      <p:ext uri="{BB962C8B-B14F-4D97-AF65-F5344CB8AC3E}">
        <p14:creationId xmlns:p14="http://schemas.microsoft.com/office/powerpoint/2010/main" val="4047820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A9A2-65E3-E581-9E1E-733B1A557548}"/>
              </a:ext>
            </a:extLst>
          </p:cNvPr>
          <p:cNvSpPr>
            <a:spLocks noGrp="1"/>
          </p:cNvSpPr>
          <p:nvPr>
            <p:ph type="title"/>
          </p:nvPr>
        </p:nvSpPr>
        <p:spPr>
          <a:xfrm>
            <a:off x="287338" y="244475"/>
            <a:ext cx="8569325" cy="1219200"/>
          </a:xfrm>
        </p:spPr>
        <p:txBody>
          <a:bodyPr/>
          <a:lstStyle/>
          <a:p>
            <a:pPr>
              <a:defRPr/>
            </a:pPr>
            <a:r>
              <a:rPr lang="en-US" sz="3600" dirty="0">
                <a:solidFill>
                  <a:srgbClr val="C00000"/>
                </a:solidFill>
                <a:ea typeface="+mj-ea"/>
                <a:cs typeface="+mj-cs"/>
              </a:rPr>
              <a:t>Offers: An Objective test</a:t>
            </a:r>
          </a:p>
        </p:txBody>
      </p:sp>
      <p:sp>
        <p:nvSpPr>
          <p:cNvPr id="57346" name="Content Placeholder 6">
            <a:extLst>
              <a:ext uri="{FF2B5EF4-FFF2-40B4-BE49-F238E27FC236}">
                <a16:creationId xmlns:a16="http://schemas.microsoft.com/office/drawing/2014/main" id="{E9F10A5A-060C-7D3C-BB53-1B5D8FF978B8}"/>
              </a:ext>
            </a:extLst>
          </p:cNvPr>
          <p:cNvSpPr>
            <a:spLocks noGrp="1" noChangeArrowheads="1"/>
          </p:cNvSpPr>
          <p:nvPr>
            <p:ph idx="1"/>
          </p:nvPr>
        </p:nvSpPr>
        <p:spPr/>
        <p:txBody>
          <a:bodyPr/>
          <a:lstStyle/>
          <a:p>
            <a:r>
              <a:rPr lang="en-US" altLang="en-US" dirty="0"/>
              <a:t>Restatement § 24. An offer is the </a:t>
            </a:r>
            <a:r>
              <a:rPr lang="en-US" altLang="en-US" dirty="0">
                <a:solidFill>
                  <a:srgbClr val="B90000"/>
                </a:solidFill>
              </a:rPr>
              <a:t>manifestation of willingness to enter into a bargain</a:t>
            </a:r>
            <a:r>
              <a:rPr lang="en-US" altLang="en-US" dirty="0"/>
              <a:t>, so made as to </a:t>
            </a:r>
            <a:r>
              <a:rPr lang="en-US" altLang="en-US" dirty="0">
                <a:solidFill>
                  <a:srgbClr val="B90000"/>
                </a:solidFill>
              </a:rPr>
              <a:t>justify another person in understanding that his assent to that bargain is invited </a:t>
            </a:r>
            <a:r>
              <a:rPr lang="en-US" altLang="en-US" dirty="0"/>
              <a:t>and will conclude it.</a:t>
            </a:r>
          </a:p>
          <a:p>
            <a:endParaRPr lang="en-US" altLang="en-US" dirty="0"/>
          </a:p>
          <a:p>
            <a:r>
              <a:rPr lang="en-US" altLang="en-US" dirty="0"/>
              <a:t>Not the willingness but the manifestation thereof</a:t>
            </a:r>
          </a:p>
        </p:txBody>
      </p:sp>
      <p:sp>
        <p:nvSpPr>
          <p:cNvPr id="57347" name="Slide Number Placeholder 3">
            <a:extLst>
              <a:ext uri="{FF2B5EF4-FFF2-40B4-BE49-F238E27FC236}">
                <a16:creationId xmlns:a16="http://schemas.microsoft.com/office/drawing/2014/main" id="{105176B5-F21C-E953-6C52-24C1972C9B7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6458F50-0B3F-6F43-9694-8536F7DD3A67}" type="slidenum">
              <a:rPr lang="en-US" altLang="en-US" sz="1200" smtClean="0">
                <a:latin typeface="Verdana" panose="020B0604030504040204" pitchFamily="34" charset="0"/>
              </a:rPr>
              <a:pPr>
                <a:spcBef>
                  <a:spcPct val="0"/>
                </a:spcBef>
                <a:buFontTx/>
                <a:buNone/>
              </a:pPr>
              <a:t>15</a:t>
            </a:fld>
            <a:endParaRPr lang="en-US" altLang="en-US" sz="1200">
              <a:latin typeface="Verdana" panose="020B0604030504040204" pitchFamily="34" charset="0"/>
            </a:endParaRPr>
          </a:p>
        </p:txBody>
      </p:sp>
    </p:spTree>
    <p:extLst>
      <p:ext uri="{BB962C8B-B14F-4D97-AF65-F5344CB8AC3E}">
        <p14:creationId xmlns:p14="http://schemas.microsoft.com/office/powerpoint/2010/main" val="2278067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1908-0EBA-A568-E682-489AC8014FB0}"/>
              </a:ext>
            </a:extLst>
          </p:cNvPr>
          <p:cNvSpPr>
            <a:spLocks noGrp="1"/>
          </p:cNvSpPr>
          <p:nvPr>
            <p:ph type="title"/>
          </p:nvPr>
        </p:nvSpPr>
        <p:spPr>
          <a:xfrm>
            <a:off x="287338" y="244475"/>
            <a:ext cx="8569325" cy="1219200"/>
          </a:xfrm>
        </p:spPr>
        <p:txBody>
          <a:bodyPr/>
          <a:lstStyle/>
          <a:p>
            <a:pPr>
              <a:defRPr/>
            </a:pPr>
            <a:r>
              <a:rPr lang="en-US" sz="3600" dirty="0">
                <a:solidFill>
                  <a:srgbClr val="C00000"/>
                </a:solidFill>
                <a:ea typeface="+mj-ea"/>
                <a:cs typeface="+mj-cs"/>
              </a:rPr>
              <a:t>Acceptance: An Objective test</a:t>
            </a:r>
          </a:p>
        </p:txBody>
      </p:sp>
      <p:sp>
        <p:nvSpPr>
          <p:cNvPr id="58370" name="Content Placeholder 6">
            <a:extLst>
              <a:ext uri="{FF2B5EF4-FFF2-40B4-BE49-F238E27FC236}">
                <a16:creationId xmlns:a16="http://schemas.microsoft.com/office/drawing/2014/main" id="{F14D8536-B34E-588F-F9EE-BA11BC00AC72}"/>
              </a:ext>
            </a:extLst>
          </p:cNvPr>
          <p:cNvSpPr>
            <a:spLocks noGrp="1" noChangeArrowheads="1"/>
          </p:cNvSpPr>
          <p:nvPr>
            <p:ph idx="1"/>
          </p:nvPr>
        </p:nvSpPr>
        <p:spPr/>
        <p:txBody>
          <a:bodyPr/>
          <a:lstStyle/>
          <a:p>
            <a:endParaRPr lang="en-US" altLang="en-US" dirty="0"/>
          </a:p>
          <a:p>
            <a:r>
              <a:rPr lang="en-US" altLang="en-US" dirty="0"/>
              <a:t>Restatement § 50. </a:t>
            </a:r>
            <a:r>
              <a:rPr lang="en-US" altLang="en-US" dirty="0">
                <a:solidFill>
                  <a:srgbClr val="000000"/>
                </a:solidFill>
              </a:rPr>
              <a:t>Acceptance</a:t>
            </a:r>
            <a:r>
              <a:rPr lang="en-US" altLang="en-US" dirty="0"/>
              <a:t> of an offer is the </a:t>
            </a:r>
            <a:r>
              <a:rPr lang="en-US" altLang="en-US" dirty="0">
                <a:solidFill>
                  <a:srgbClr val="CC0000"/>
                </a:solidFill>
              </a:rPr>
              <a:t>manifestation of assent </a:t>
            </a:r>
            <a:r>
              <a:rPr lang="en-US" altLang="en-US" dirty="0"/>
              <a:t>to the terms thereof…</a:t>
            </a:r>
          </a:p>
          <a:p>
            <a:endParaRPr lang="en-US" altLang="en-US" dirty="0"/>
          </a:p>
          <a:p>
            <a:r>
              <a:rPr lang="en-US" altLang="en-US" dirty="0"/>
              <a:t>Not the assent but the manifestation thereof </a:t>
            </a:r>
          </a:p>
          <a:p>
            <a:endParaRPr lang="en-US" altLang="en-US" dirty="0"/>
          </a:p>
        </p:txBody>
      </p:sp>
      <p:sp>
        <p:nvSpPr>
          <p:cNvPr id="58371" name="Slide Number Placeholder 3">
            <a:extLst>
              <a:ext uri="{FF2B5EF4-FFF2-40B4-BE49-F238E27FC236}">
                <a16:creationId xmlns:a16="http://schemas.microsoft.com/office/drawing/2014/main" id="{629E40E3-F6E2-2842-92CB-DF586889D9E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8B655B2-F343-AC45-AF74-D98E47A50673}" type="slidenum">
              <a:rPr lang="en-US" altLang="en-US" sz="1200" smtClean="0">
                <a:latin typeface="Verdana" panose="020B0604030504040204" pitchFamily="34" charset="0"/>
              </a:rPr>
              <a:pPr>
                <a:spcBef>
                  <a:spcPct val="0"/>
                </a:spcBef>
                <a:buFontTx/>
                <a:buNone/>
              </a:pPr>
              <a:t>16</a:t>
            </a:fld>
            <a:endParaRPr lang="en-US" altLang="en-US" sz="1200">
              <a:latin typeface="Verdana" panose="020B0604030504040204" pitchFamily="34" charset="0"/>
            </a:endParaRPr>
          </a:p>
        </p:txBody>
      </p:sp>
    </p:spTree>
    <p:extLst>
      <p:ext uri="{BB962C8B-B14F-4D97-AF65-F5344CB8AC3E}">
        <p14:creationId xmlns:p14="http://schemas.microsoft.com/office/powerpoint/2010/main" val="1874791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1B1D6-438D-C4F0-8E8B-85CF8BCE857E}"/>
              </a:ext>
            </a:extLst>
          </p:cNvPr>
          <p:cNvSpPr>
            <a:spLocks noGrp="1"/>
          </p:cNvSpPr>
          <p:nvPr>
            <p:ph type="title"/>
          </p:nvPr>
        </p:nvSpPr>
        <p:spPr>
          <a:xfrm>
            <a:off x="287338" y="244475"/>
            <a:ext cx="8569325" cy="1219200"/>
          </a:xfrm>
        </p:spPr>
        <p:txBody>
          <a:bodyPr/>
          <a:lstStyle/>
          <a:p>
            <a:pPr>
              <a:defRPr/>
            </a:pPr>
            <a:r>
              <a:rPr lang="en-US" sz="3600" dirty="0">
                <a:solidFill>
                  <a:srgbClr val="C00000"/>
                </a:solidFill>
                <a:ea typeface="+mj-ea"/>
                <a:cs typeface="+mj-cs"/>
              </a:rPr>
              <a:t>How to reduce promissory accidents?</a:t>
            </a:r>
          </a:p>
        </p:txBody>
      </p:sp>
      <p:sp>
        <p:nvSpPr>
          <p:cNvPr id="59394" name="Content Placeholder 6">
            <a:extLst>
              <a:ext uri="{FF2B5EF4-FFF2-40B4-BE49-F238E27FC236}">
                <a16:creationId xmlns:a16="http://schemas.microsoft.com/office/drawing/2014/main" id="{8EDD93A5-DDBB-6955-1B89-B2E497BC328C}"/>
              </a:ext>
            </a:extLst>
          </p:cNvPr>
          <p:cNvSpPr>
            <a:spLocks noGrp="1" noChangeArrowheads="1"/>
          </p:cNvSpPr>
          <p:nvPr>
            <p:ph idx="1"/>
          </p:nvPr>
        </p:nvSpPr>
        <p:spPr/>
        <p:txBody>
          <a:bodyPr/>
          <a:lstStyle/>
          <a:p>
            <a:endParaRPr lang="en-US" altLang="en-US"/>
          </a:p>
          <a:p>
            <a:r>
              <a:rPr lang="en-US" altLang="en-US"/>
              <a:t>What if we could identify the party who could at least cost eliminate the accident?</a:t>
            </a:r>
          </a:p>
        </p:txBody>
      </p:sp>
      <p:sp>
        <p:nvSpPr>
          <p:cNvPr id="59395" name="Slide Number Placeholder 3">
            <a:extLst>
              <a:ext uri="{FF2B5EF4-FFF2-40B4-BE49-F238E27FC236}">
                <a16:creationId xmlns:a16="http://schemas.microsoft.com/office/drawing/2014/main" id="{93B5D7B4-BA40-2F18-D555-86D692BE2A6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78D8226-242E-7547-B76C-83C02E0C31C8}" type="slidenum">
              <a:rPr lang="en-US" altLang="en-US" sz="1200" smtClean="0">
                <a:latin typeface="Verdana" panose="020B0604030504040204" pitchFamily="34" charset="0"/>
              </a:rPr>
              <a:pPr>
                <a:spcBef>
                  <a:spcPct val="0"/>
                </a:spcBef>
                <a:buFontTx/>
                <a:buNone/>
              </a:pPr>
              <a:t>17</a:t>
            </a:fld>
            <a:endParaRPr lang="en-US" altLang="en-US" sz="1200">
              <a:latin typeface="Verdana" panose="020B0604030504040204" pitchFamily="34" charset="0"/>
            </a:endParaRPr>
          </a:p>
        </p:txBody>
      </p:sp>
    </p:spTree>
    <p:extLst>
      <p:ext uri="{BB962C8B-B14F-4D97-AF65-F5344CB8AC3E}">
        <p14:creationId xmlns:p14="http://schemas.microsoft.com/office/powerpoint/2010/main" val="272030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DA07-2F69-1469-7C6B-21DEF31808FF}"/>
              </a:ext>
            </a:extLst>
          </p:cNvPr>
          <p:cNvSpPr>
            <a:spLocks noGrp="1"/>
          </p:cNvSpPr>
          <p:nvPr>
            <p:ph type="title"/>
          </p:nvPr>
        </p:nvSpPr>
        <p:spPr>
          <a:xfrm>
            <a:off x="287338" y="244475"/>
            <a:ext cx="8569325" cy="1219200"/>
          </a:xfrm>
        </p:spPr>
        <p:txBody>
          <a:bodyPr/>
          <a:lstStyle/>
          <a:p>
            <a:pPr>
              <a:defRPr/>
            </a:pPr>
            <a:r>
              <a:rPr lang="en-US" sz="3600" dirty="0">
                <a:solidFill>
                  <a:srgbClr val="C00000"/>
                </a:solidFill>
                <a:ea typeface="+mj-ea"/>
                <a:cs typeface="+mj-cs"/>
              </a:rPr>
              <a:t>How to reduce promissory accidents?</a:t>
            </a:r>
          </a:p>
        </p:txBody>
      </p:sp>
      <p:sp>
        <p:nvSpPr>
          <p:cNvPr id="60418" name="Content Placeholder 6">
            <a:extLst>
              <a:ext uri="{FF2B5EF4-FFF2-40B4-BE49-F238E27FC236}">
                <a16:creationId xmlns:a16="http://schemas.microsoft.com/office/drawing/2014/main" id="{9578AE9B-8BD0-0F5C-9A73-D1EB00FE4C6E}"/>
              </a:ext>
            </a:extLst>
          </p:cNvPr>
          <p:cNvSpPr>
            <a:spLocks noGrp="1" noChangeArrowheads="1"/>
          </p:cNvSpPr>
          <p:nvPr>
            <p:ph idx="1"/>
          </p:nvPr>
        </p:nvSpPr>
        <p:spPr/>
        <p:txBody>
          <a:bodyPr/>
          <a:lstStyle/>
          <a:p>
            <a:endParaRPr lang="en-US" altLang="en-US"/>
          </a:p>
          <a:p>
            <a:r>
              <a:rPr lang="en-US" altLang="en-US"/>
              <a:t>What if we could identify the party who could at least cost eliminate the accident?</a:t>
            </a:r>
          </a:p>
          <a:p>
            <a:pPr lvl="1"/>
            <a:r>
              <a:rPr lang="en-US" altLang="en-US">
                <a:solidFill>
                  <a:srgbClr val="B90000"/>
                </a:solidFill>
              </a:rPr>
              <a:t>Who was this in Bailey?</a:t>
            </a:r>
          </a:p>
        </p:txBody>
      </p:sp>
      <p:sp>
        <p:nvSpPr>
          <p:cNvPr id="60419" name="Slide Number Placeholder 3">
            <a:extLst>
              <a:ext uri="{FF2B5EF4-FFF2-40B4-BE49-F238E27FC236}">
                <a16:creationId xmlns:a16="http://schemas.microsoft.com/office/drawing/2014/main" id="{6DAF55BD-DB9E-3E82-4BD8-307ECF22908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9F5B850-AA20-F748-834B-F401975D54CF}" type="slidenum">
              <a:rPr lang="en-US" altLang="en-US" sz="1200" smtClean="0">
                <a:latin typeface="Verdana" panose="020B0604030504040204" pitchFamily="34" charset="0"/>
              </a:rPr>
              <a:pPr>
                <a:spcBef>
                  <a:spcPct val="0"/>
                </a:spcBef>
                <a:buFontTx/>
                <a:buNone/>
              </a:pPr>
              <a:t>18</a:t>
            </a:fld>
            <a:endParaRPr lang="en-US" altLang="en-US" sz="1200">
              <a:latin typeface="Verdana" panose="020B0604030504040204" pitchFamily="34" charset="0"/>
            </a:endParaRPr>
          </a:p>
        </p:txBody>
      </p:sp>
    </p:spTree>
    <p:extLst>
      <p:ext uri="{BB962C8B-B14F-4D97-AF65-F5344CB8AC3E}">
        <p14:creationId xmlns:p14="http://schemas.microsoft.com/office/powerpoint/2010/main" val="73512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1F20-4C07-B77F-1851-E285D273D435}"/>
              </a:ext>
            </a:extLst>
          </p:cNvPr>
          <p:cNvSpPr>
            <a:spLocks noGrp="1"/>
          </p:cNvSpPr>
          <p:nvPr>
            <p:ph type="title"/>
          </p:nvPr>
        </p:nvSpPr>
        <p:spPr>
          <a:xfrm>
            <a:off x="287338" y="244475"/>
            <a:ext cx="8569325" cy="1219200"/>
          </a:xfrm>
        </p:spPr>
        <p:txBody>
          <a:bodyPr/>
          <a:lstStyle/>
          <a:p>
            <a:pPr>
              <a:defRPr/>
            </a:pPr>
            <a:r>
              <a:rPr lang="en-US" sz="3600" dirty="0">
                <a:solidFill>
                  <a:srgbClr val="C00000"/>
                </a:solidFill>
                <a:ea typeface="+mj-ea"/>
                <a:cs typeface="+mj-cs"/>
              </a:rPr>
              <a:t>How to reduce promissory accidents?</a:t>
            </a:r>
          </a:p>
        </p:txBody>
      </p:sp>
      <p:sp>
        <p:nvSpPr>
          <p:cNvPr id="61442" name="Content Placeholder 6">
            <a:extLst>
              <a:ext uri="{FF2B5EF4-FFF2-40B4-BE49-F238E27FC236}">
                <a16:creationId xmlns:a16="http://schemas.microsoft.com/office/drawing/2014/main" id="{B36536F6-6DBA-8971-BA82-9A1CBCB7913C}"/>
              </a:ext>
            </a:extLst>
          </p:cNvPr>
          <p:cNvSpPr>
            <a:spLocks noGrp="1" noChangeArrowheads="1"/>
          </p:cNvSpPr>
          <p:nvPr>
            <p:ph idx="1"/>
          </p:nvPr>
        </p:nvSpPr>
        <p:spPr/>
        <p:txBody>
          <a:bodyPr/>
          <a:lstStyle/>
          <a:p>
            <a:endParaRPr lang="en-US" altLang="en-US"/>
          </a:p>
          <a:p>
            <a:r>
              <a:rPr lang="en-US" altLang="en-US"/>
              <a:t>What if we could identify the party who could at least cost eliminate the accident?</a:t>
            </a:r>
          </a:p>
          <a:p>
            <a:pPr lvl="1"/>
            <a:r>
              <a:rPr lang="en-US" altLang="en-US">
                <a:solidFill>
                  <a:srgbClr val="B90000"/>
                </a:solidFill>
              </a:rPr>
              <a:t>And in Zehmer?</a:t>
            </a:r>
          </a:p>
        </p:txBody>
      </p:sp>
      <p:sp>
        <p:nvSpPr>
          <p:cNvPr id="61443" name="Slide Number Placeholder 3">
            <a:extLst>
              <a:ext uri="{FF2B5EF4-FFF2-40B4-BE49-F238E27FC236}">
                <a16:creationId xmlns:a16="http://schemas.microsoft.com/office/drawing/2014/main" id="{89F4FBD5-57EA-0ED6-903E-2BB66836FBA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CEAF398-19B9-BD42-981E-D48EB949E4E3}" type="slidenum">
              <a:rPr lang="en-US" altLang="en-US" sz="1200" smtClean="0">
                <a:latin typeface="Verdana" panose="020B0604030504040204" pitchFamily="34" charset="0"/>
              </a:rPr>
              <a:pPr>
                <a:spcBef>
                  <a:spcPct val="0"/>
                </a:spcBef>
                <a:buFontTx/>
                <a:buNone/>
              </a:pPr>
              <a:t>19</a:t>
            </a:fld>
            <a:endParaRPr lang="en-US" altLang="en-US" sz="1200">
              <a:latin typeface="Verdana" panose="020B0604030504040204" pitchFamily="34" charset="0"/>
            </a:endParaRPr>
          </a:p>
        </p:txBody>
      </p:sp>
    </p:spTree>
    <p:extLst>
      <p:ext uri="{BB962C8B-B14F-4D97-AF65-F5344CB8AC3E}">
        <p14:creationId xmlns:p14="http://schemas.microsoft.com/office/powerpoint/2010/main" val="216816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0124DDD6-572E-5D0A-0104-A5D387DA9E9F}"/>
              </a:ext>
            </a:extLst>
          </p:cNvPr>
          <p:cNvSpPr>
            <a:spLocks noGrp="1" noChangeArrowheads="1"/>
          </p:cNvSpPr>
          <p:nvPr>
            <p:ph type="title"/>
          </p:nvPr>
        </p:nvSpPr>
        <p:spPr>
          <a:xfrm>
            <a:off x="76200" y="244475"/>
            <a:ext cx="8991600" cy="1219200"/>
          </a:xfrm>
        </p:spPr>
        <p:txBody>
          <a:bodyPr/>
          <a:lstStyle/>
          <a:p>
            <a:r>
              <a:rPr lang="en-US" altLang="en-US" dirty="0">
                <a:solidFill>
                  <a:srgbClr val="C00000"/>
                </a:solidFill>
              </a:rPr>
              <a:t>Last Day</a:t>
            </a:r>
          </a:p>
        </p:txBody>
      </p:sp>
      <p:sp>
        <p:nvSpPr>
          <p:cNvPr id="19458" name="Content Placeholder 5">
            <a:extLst>
              <a:ext uri="{FF2B5EF4-FFF2-40B4-BE49-F238E27FC236}">
                <a16:creationId xmlns:a16="http://schemas.microsoft.com/office/drawing/2014/main" id="{4CE9FF14-94BF-C690-A102-C7325D3E5DB9}"/>
              </a:ext>
            </a:extLst>
          </p:cNvPr>
          <p:cNvSpPr>
            <a:spLocks noGrp="1" noChangeArrowheads="1"/>
          </p:cNvSpPr>
          <p:nvPr>
            <p:ph idx="1"/>
          </p:nvPr>
        </p:nvSpPr>
        <p:spPr/>
        <p:txBody>
          <a:bodyPr/>
          <a:lstStyle/>
          <a:p>
            <a:endParaRPr lang="en-US" altLang="en-US" sz="2400" dirty="0"/>
          </a:p>
          <a:p>
            <a:r>
              <a:rPr lang="en-US" altLang="en-US" sz="2400" dirty="0"/>
              <a:t>Rights crystalize when contracts are formed.</a:t>
            </a:r>
          </a:p>
          <a:p>
            <a:endParaRPr lang="en-US" altLang="en-US" sz="2400" dirty="0"/>
          </a:p>
          <a:p>
            <a:r>
              <a:rPr lang="en-US" altLang="en-US" sz="2400" dirty="0"/>
              <a:t>The crucial moment in Lucy v. </a:t>
            </a:r>
            <a:r>
              <a:rPr lang="en-US" altLang="en-US" sz="2400" dirty="0" err="1"/>
              <a:t>Zehmer</a:t>
            </a:r>
            <a:r>
              <a:rPr lang="en-US" altLang="en-US" sz="2400" dirty="0"/>
              <a:t> when the buyer pockets the writing, and the seller does not object</a:t>
            </a:r>
          </a:p>
        </p:txBody>
      </p:sp>
      <p:sp>
        <p:nvSpPr>
          <p:cNvPr id="19459" name="Slide Number Placeholder 3">
            <a:extLst>
              <a:ext uri="{FF2B5EF4-FFF2-40B4-BE49-F238E27FC236}">
                <a16:creationId xmlns:a16="http://schemas.microsoft.com/office/drawing/2014/main" id="{5ECBA4A5-1264-2067-5D41-66628F2726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9FD82C1-8ED2-6D44-B0A8-A9B73E7BAF9F}" type="slidenum">
              <a:rPr lang="en-US" altLang="en-US" sz="1200" smtClean="0">
                <a:latin typeface="Verdana" panose="020B0604030504040204" pitchFamily="34" charset="0"/>
              </a:rPr>
              <a:pPr>
                <a:spcBef>
                  <a:spcPct val="0"/>
                </a:spcBef>
                <a:buFontTx/>
                <a:buNone/>
              </a:pPr>
              <a:t>2</a:t>
            </a:fld>
            <a:endParaRPr lang="en-US" altLang="en-US" sz="1200">
              <a:latin typeface="Verdan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A5802-1620-CCBF-CB41-92D213EA41C3}"/>
              </a:ext>
            </a:extLst>
          </p:cNvPr>
          <p:cNvSpPr>
            <a:spLocks noGrp="1"/>
          </p:cNvSpPr>
          <p:nvPr>
            <p:ph type="title"/>
          </p:nvPr>
        </p:nvSpPr>
        <p:spPr>
          <a:xfrm>
            <a:off x="287338" y="381000"/>
            <a:ext cx="8569325" cy="1219200"/>
          </a:xfrm>
        </p:spPr>
        <p:txBody>
          <a:bodyPr/>
          <a:lstStyle/>
          <a:p>
            <a:pPr>
              <a:defRPr/>
            </a:pPr>
            <a:r>
              <a:rPr lang="en-US" sz="3600" dirty="0">
                <a:solidFill>
                  <a:srgbClr val="C00000"/>
                </a:solidFill>
                <a:ea typeface="+mj-ea"/>
                <a:cs typeface="+mj-cs"/>
              </a:rPr>
              <a:t>What counts as an offer?</a:t>
            </a:r>
          </a:p>
        </p:txBody>
      </p:sp>
      <p:sp>
        <p:nvSpPr>
          <p:cNvPr id="62466" name="Content Placeholder 6">
            <a:extLst>
              <a:ext uri="{FF2B5EF4-FFF2-40B4-BE49-F238E27FC236}">
                <a16:creationId xmlns:a16="http://schemas.microsoft.com/office/drawing/2014/main" id="{E8C94894-771B-C95A-CB2A-4B8951D09DD6}"/>
              </a:ext>
            </a:extLst>
          </p:cNvPr>
          <p:cNvSpPr>
            <a:spLocks noGrp="1" noChangeArrowheads="1"/>
          </p:cNvSpPr>
          <p:nvPr>
            <p:ph idx="1"/>
          </p:nvPr>
        </p:nvSpPr>
        <p:spPr/>
        <p:txBody>
          <a:bodyPr/>
          <a:lstStyle/>
          <a:p>
            <a:pPr marL="0" indent="0">
              <a:buFont typeface="Wingdings" pitchFamily="2" charset="2"/>
              <a:buNone/>
            </a:pPr>
            <a:endParaRPr lang="en-US" altLang="en-US"/>
          </a:p>
          <a:p>
            <a:pPr marL="0" indent="0"/>
            <a:r>
              <a:rPr lang="en-US" altLang="en-US"/>
              <a:t> Offers to the Public: Offers vs. </a:t>
            </a:r>
            <a:r>
              <a:rPr lang="ja-JP" altLang="en-US"/>
              <a:t>“</a:t>
            </a:r>
            <a:r>
              <a:rPr lang="en-US" altLang="ja-JP"/>
              <a:t>Invitations to treat</a:t>
            </a:r>
            <a:r>
              <a:rPr lang="ja-JP" altLang="en-US"/>
              <a:t>”</a:t>
            </a:r>
            <a:endParaRPr lang="en-US" altLang="ja-JP"/>
          </a:p>
          <a:p>
            <a:pPr marL="0" indent="0">
              <a:buFont typeface="Wingdings" pitchFamily="2" charset="2"/>
              <a:buNone/>
            </a:pPr>
            <a:endParaRPr lang="en-US" altLang="en-US"/>
          </a:p>
          <a:p>
            <a:pPr marL="0" indent="0"/>
            <a:r>
              <a:rPr lang="en-US" altLang="en-US"/>
              <a:t> Unilateral contracts</a:t>
            </a:r>
          </a:p>
          <a:p>
            <a:pPr marL="0" indent="0"/>
            <a:endParaRPr lang="en-US" altLang="en-US"/>
          </a:p>
          <a:p>
            <a:pPr marL="0" indent="0"/>
            <a:r>
              <a:rPr lang="en-US" altLang="en-US"/>
              <a:t> Offers vs. </a:t>
            </a:r>
            <a:r>
              <a:rPr lang="ja-JP" altLang="en-US"/>
              <a:t>“</a:t>
            </a:r>
            <a:r>
              <a:rPr lang="en-US" altLang="ja-JP"/>
              <a:t>mere puffs</a:t>
            </a:r>
            <a:r>
              <a:rPr lang="ja-JP" altLang="en-US"/>
              <a:t>”</a:t>
            </a:r>
            <a:r>
              <a:rPr lang="en-US" altLang="ja-JP"/>
              <a:t> </a:t>
            </a:r>
          </a:p>
          <a:p>
            <a:pPr marL="0" indent="0"/>
            <a:endParaRPr lang="en-US" altLang="en-US"/>
          </a:p>
          <a:p>
            <a:pPr marL="0" indent="0"/>
            <a:endParaRPr lang="en-US" altLang="en-US"/>
          </a:p>
        </p:txBody>
      </p:sp>
      <p:sp>
        <p:nvSpPr>
          <p:cNvPr id="62467" name="Slide Number Placeholder 3">
            <a:extLst>
              <a:ext uri="{FF2B5EF4-FFF2-40B4-BE49-F238E27FC236}">
                <a16:creationId xmlns:a16="http://schemas.microsoft.com/office/drawing/2014/main" id="{F71C8999-3B99-D542-5820-C7B08E0AFBB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01DD371-5482-EF4C-87A9-5E70FCBCF5AB}" type="slidenum">
              <a:rPr lang="en-US" altLang="en-US" sz="1200" smtClean="0">
                <a:latin typeface="Verdana" panose="020B0604030504040204" pitchFamily="34" charset="0"/>
              </a:rPr>
              <a:pPr>
                <a:spcBef>
                  <a:spcPct val="0"/>
                </a:spcBef>
                <a:buFontTx/>
                <a:buNone/>
              </a:pPr>
              <a:t>20</a:t>
            </a:fld>
            <a:endParaRPr lang="en-US" altLang="en-US" sz="1200">
              <a:latin typeface="Verdan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23E3-E007-52DD-2ECF-87F877FD2E7B}"/>
              </a:ext>
            </a:extLst>
          </p:cNvPr>
          <p:cNvSpPr>
            <a:spLocks noGrp="1"/>
          </p:cNvSpPr>
          <p:nvPr>
            <p:ph type="title"/>
          </p:nvPr>
        </p:nvSpPr>
        <p:spPr/>
        <p:txBody>
          <a:bodyPr/>
          <a:lstStyle/>
          <a:p>
            <a:pPr>
              <a:defRPr/>
            </a:pPr>
            <a:r>
              <a:rPr lang="en-US" dirty="0">
                <a:solidFill>
                  <a:srgbClr val="C00000"/>
                </a:solidFill>
                <a:ea typeface="+mj-ea"/>
                <a:cs typeface="+mj-cs"/>
              </a:rPr>
              <a:t>Offers to the Public</a:t>
            </a:r>
            <a:br>
              <a:rPr lang="en-US" dirty="0">
                <a:solidFill>
                  <a:schemeClr val="accent6"/>
                </a:solidFill>
                <a:ea typeface="+mj-ea"/>
                <a:cs typeface="+mj-cs"/>
              </a:rPr>
            </a:br>
            <a:r>
              <a:rPr lang="en-US" sz="2800" dirty="0" err="1">
                <a:solidFill>
                  <a:schemeClr val="tx1"/>
                </a:solidFill>
                <a:ea typeface="+mj-ea"/>
                <a:cs typeface="+mj-cs"/>
              </a:rPr>
              <a:t>Courteen</a:t>
            </a:r>
            <a:r>
              <a:rPr lang="en-US" sz="2800" dirty="0">
                <a:solidFill>
                  <a:schemeClr val="tx1"/>
                </a:solidFill>
                <a:ea typeface="+mj-ea"/>
                <a:cs typeface="+mj-cs"/>
              </a:rPr>
              <a:t> Seed v. Abraham 229</a:t>
            </a:r>
          </a:p>
        </p:txBody>
      </p:sp>
      <p:sp>
        <p:nvSpPr>
          <p:cNvPr id="63490" name="Content Placeholder 5">
            <a:extLst>
              <a:ext uri="{FF2B5EF4-FFF2-40B4-BE49-F238E27FC236}">
                <a16:creationId xmlns:a16="http://schemas.microsoft.com/office/drawing/2014/main" id="{F4534495-DEBE-5972-1810-5E2103ADE8C6}"/>
              </a:ext>
            </a:extLst>
          </p:cNvPr>
          <p:cNvSpPr>
            <a:spLocks noGrp="1" noChangeArrowheads="1"/>
          </p:cNvSpPr>
          <p:nvPr>
            <p:ph idx="1"/>
          </p:nvPr>
        </p:nvSpPr>
        <p:spPr/>
        <p:txBody>
          <a:bodyPr/>
          <a:lstStyle/>
          <a:p>
            <a:endParaRPr lang="en-US" altLang="en-US"/>
          </a:p>
          <a:p>
            <a:r>
              <a:rPr lang="en-US" altLang="en-US">
                <a:solidFill>
                  <a:srgbClr val="B90000"/>
                </a:solidFill>
              </a:rPr>
              <a:t>What did the flyer say?</a:t>
            </a:r>
          </a:p>
          <a:p>
            <a:pPr lvl="1"/>
            <a:r>
              <a:rPr lang="en-US" altLang="en-US"/>
              <a:t>F.o.b.?</a:t>
            </a:r>
          </a:p>
          <a:p>
            <a:pPr lvl="1"/>
            <a:r>
              <a:rPr lang="en-US" altLang="en-US"/>
              <a:t>C.i.f.?</a:t>
            </a:r>
          </a:p>
        </p:txBody>
      </p:sp>
      <p:sp>
        <p:nvSpPr>
          <p:cNvPr id="63491" name="Slide Number Placeholder 3">
            <a:extLst>
              <a:ext uri="{FF2B5EF4-FFF2-40B4-BE49-F238E27FC236}">
                <a16:creationId xmlns:a16="http://schemas.microsoft.com/office/drawing/2014/main" id="{687090B3-FB4F-4EF7-C66E-1D3D8BAF3DC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096C8DE-7E61-C64F-B9AA-A78BC1118CB7}" type="slidenum">
              <a:rPr lang="en-US" altLang="en-US" sz="1200" smtClean="0">
                <a:latin typeface="Verdana" panose="020B0604030504040204" pitchFamily="34" charset="0"/>
              </a:rPr>
              <a:pPr>
                <a:spcBef>
                  <a:spcPct val="0"/>
                </a:spcBef>
                <a:buFontTx/>
                <a:buNone/>
              </a:pPr>
              <a:t>21</a:t>
            </a:fld>
            <a:endParaRPr lang="en-US" altLang="en-US" sz="1200">
              <a:latin typeface="Verdan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B2F1A-3392-35C0-7674-6877EAFD162C}"/>
              </a:ext>
            </a:extLst>
          </p:cNvPr>
          <p:cNvSpPr>
            <a:spLocks noGrp="1"/>
          </p:cNvSpPr>
          <p:nvPr>
            <p:ph type="title"/>
          </p:nvPr>
        </p:nvSpPr>
        <p:spPr/>
        <p:txBody>
          <a:bodyPr/>
          <a:lstStyle/>
          <a:p>
            <a:pPr>
              <a:defRPr/>
            </a:pPr>
            <a:r>
              <a:rPr lang="en-US" dirty="0">
                <a:solidFill>
                  <a:schemeClr val="tx1"/>
                </a:solidFill>
                <a:ea typeface="+mj-ea"/>
                <a:cs typeface="+mj-cs"/>
              </a:rPr>
              <a:t>Offers to the Public</a:t>
            </a:r>
            <a:br>
              <a:rPr lang="en-US" dirty="0">
                <a:solidFill>
                  <a:schemeClr val="accent6"/>
                </a:solidFill>
                <a:ea typeface="+mj-ea"/>
                <a:cs typeface="+mj-cs"/>
              </a:rPr>
            </a:br>
            <a:r>
              <a:rPr lang="en-US" sz="2800" dirty="0" err="1">
                <a:solidFill>
                  <a:schemeClr val="tx1"/>
                </a:solidFill>
                <a:ea typeface="+mj-ea"/>
                <a:cs typeface="+mj-cs"/>
              </a:rPr>
              <a:t>Courteen</a:t>
            </a:r>
            <a:r>
              <a:rPr lang="en-US" sz="2800" dirty="0">
                <a:solidFill>
                  <a:schemeClr val="tx1"/>
                </a:solidFill>
                <a:ea typeface="+mj-ea"/>
                <a:cs typeface="+mj-cs"/>
              </a:rPr>
              <a:t> Seed v. Abraham</a:t>
            </a:r>
          </a:p>
        </p:txBody>
      </p:sp>
      <p:sp>
        <p:nvSpPr>
          <p:cNvPr id="64514" name="Content Placeholder 5">
            <a:extLst>
              <a:ext uri="{FF2B5EF4-FFF2-40B4-BE49-F238E27FC236}">
                <a16:creationId xmlns:a16="http://schemas.microsoft.com/office/drawing/2014/main" id="{A6D708F1-6D3C-3826-2173-AFBC54948D48}"/>
              </a:ext>
            </a:extLst>
          </p:cNvPr>
          <p:cNvSpPr>
            <a:spLocks noGrp="1" noChangeArrowheads="1"/>
          </p:cNvSpPr>
          <p:nvPr>
            <p:ph idx="1"/>
          </p:nvPr>
        </p:nvSpPr>
        <p:spPr/>
        <p:txBody>
          <a:bodyPr/>
          <a:lstStyle/>
          <a:p>
            <a:endParaRPr lang="en-US" altLang="en-US"/>
          </a:p>
          <a:p>
            <a:r>
              <a:rPr lang="en-US" altLang="en-US">
                <a:solidFill>
                  <a:srgbClr val="B90000"/>
                </a:solidFill>
              </a:rPr>
              <a:t>What did the flyer say?</a:t>
            </a:r>
          </a:p>
          <a:p>
            <a:pPr lvl="1"/>
            <a:r>
              <a:rPr lang="en-US" altLang="en-US"/>
              <a:t>“I am asking”</a:t>
            </a:r>
          </a:p>
          <a:p>
            <a:pPr lvl="1"/>
            <a:r>
              <a:rPr lang="en-US" altLang="en-US"/>
              <a:t>Could that have been accepted as an offer?</a:t>
            </a:r>
          </a:p>
        </p:txBody>
      </p:sp>
      <p:sp>
        <p:nvSpPr>
          <p:cNvPr id="64515" name="Slide Number Placeholder 3">
            <a:extLst>
              <a:ext uri="{FF2B5EF4-FFF2-40B4-BE49-F238E27FC236}">
                <a16:creationId xmlns:a16="http://schemas.microsoft.com/office/drawing/2014/main" id="{4F9C9501-0F4D-2D66-2833-50490BAFB79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6333C68-1460-014F-A730-C0D80D37D5CD}" type="slidenum">
              <a:rPr lang="en-US" altLang="en-US" sz="1200" smtClean="0">
                <a:latin typeface="Verdana" panose="020B0604030504040204" pitchFamily="34" charset="0"/>
              </a:rPr>
              <a:pPr>
                <a:spcBef>
                  <a:spcPct val="0"/>
                </a:spcBef>
                <a:buFontTx/>
                <a:buNone/>
              </a:pPr>
              <a:t>22</a:t>
            </a:fld>
            <a:endParaRPr lang="en-US" altLang="en-US" sz="1200">
              <a:latin typeface="Verdan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D593D-F3CF-E6CC-C24F-A4A81A726569}"/>
              </a:ext>
            </a:extLst>
          </p:cNvPr>
          <p:cNvSpPr>
            <a:spLocks noGrp="1"/>
          </p:cNvSpPr>
          <p:nvPr>
            <p:ph type="title"/>
          </p:nvPr>
        </p:nvSpPr>
        <p:spPr/>
        <p:txBody>
          <a:bodyPr/>
          <a:lstStyle/>
          <a:p>
            <a:pPr>
              <a:defRPr/>
            </a:pPr>
            <a:r>
              <a:rPr lang="en-US" dirty="0">
                <a:solidFill>
                  <a:schemeClr val="tx1"/>
                </a:solidFill>
                <a:ea typeface="+mj-ea"/>
                <a:cs typeface="+mj-cs"/>
              </a:rPr>
              <a:t>Offers to the Public</a:t>
            </a:r>
            <a:br>
              <a:rPr lang="en-US" dirty="0">
                <a:solidFill>
                  <a:schemeClr val="accent6"/>
                </a:solidFill>
                <a:ea typeface="+mj-ea"/>
                <a:cs typeface="+mj-cs"/>
              </a:rPr>
            </a:br>
            <a:r>
              <a:rPr lang="en-US" sz="2800" dirty="0" err="1">
                <a:solidFill>
                  <a:schemeClr val="tx1"/>
                </a:solidFill>
                <a:ea typeface="+mj-ea"/>
                <a:cs typeface="+mj-cs"/>
              </a:rPr>
              <a:t>Courteen</a:t>
            </a:r>
            <a:r>
              <a:rPr lang="en-US" sz="2800" dirty="0">
                <a:solidFill>
                  <a:schemeClr val="tx1"/>
                </a:solidFill>
                <a:ea typeface="+mj-ea"/>
                <a:cs typeface="+mj-cs"/>
              </a:rPr>
              <a:t> Seed v. Abraham</a:t>
            </a:r>
          </a:p>
        </p:txBody>
      </p:sp>
      <p:sp>
        <p:nvSpPr>
          <p:cNvPr id="65538" name="Content Placeholder 5">
            <a:extLst>
              <a:ext uri="{FF2B5EF4-FFF2-40B4-BE49-F238E27FC236}">
                <a16:creationId xmlns:a16="http://schemas.microsoft.com/office/drawing/2014/main" id="{9613CAA5-E15B-0C86-65AB-26B057B8ECCE}"/>
              </a:ext>
            </a:extLst>
          </p:cNvPr>
          <p:cNvSpPr>
            <a:spLocks noGrp="1" noChangeArrowheads="1"/>
          </p:cNvSpPr>
          <p:nvPr>
            <p:ph idx="1"/>
          </p:nvPr>
        </p:nvSpPr>
        <p:spPr/>
        <p:txBody>
          <a:bodyPr/>
          <a:lstStyle/>
          <a:p>
            <a:endParaRPr lang="en-US" altLang="en-US" dirty="0"/>
          </a:p>
          <a:p>
            <a:r>
              <a:rPr lang="en-US" altLang="en-US" dirty="0">
                <a:solidFill>
                  <a:srgbClr val="B90000"/>
                </a:solidFill>
              </a:rPr>
              <a:t>What about the response to “wire firm offer”</a:t>
            </a:r>
            <a:r>
              <a:rPr lang="en-US" altLang="ja-JP" dirty="0">
                <a:solidFill>
                  <a:srgbClr val="B90000"/>
                </a:solidFill>
              </a:rPr>
              <a:t>?</a:t>
            </a:r>
          </a:p>
          <a:p>
            <a:pPr lvl="1"/>
            <a:r>
              <a:rPr lang="en-US" altLang="en-US" dirty="0"/>
              <a:t>Could the offeree put the offeror to his election?</a:t>
            </a:r>
          </a:p>
        </p:txBody>
      </p:sp>
      <p:sp>
        <p:nvSpPr>
          <p:cNvPr id="65539" name="Slide Number Placeholder 3">
            <a:extLst>
              <a:ext uri="{FF2B5EF4-FFF2-40B4-BE49-F238E27FC236}">
                <a16:creationId xmlns:a16="http://schemas.microsoft.com/office/drawing/2014/main" id="{E4006367-1D62-462A-189E-9EE62C2DFB9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E3A83C9-FF3D-6B40-B0D0-2468D4B3DBEC}" type="slidenum">
              <a:rPr lang="en-US" altLang="en-US" sz="1200" smtClean="0">
                <a:latin typeface="Verdana" panose="020B0604030504040204" pitchFamily="34" charset="0"/>
              </a:rPr>
              <a:pPr>
                <a:spcBef>
                  <a:spcPct val="0"/>
                </a:spcBef>
                <a:buFontTx/>
                <a:buNone/>
              </a:pPr>
              <a:t>23</a:t>
            </a:fld>
            <a:endParaRPr lang="en-US" altLang="en-US" sz="1200">
              <a:latin typeface="Verdan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8BA7-1593-CAB1-D859-D42CCAA7C159}"/>
              </a:ext>
            </a:extLst>
          </p:cNvPr>
          <p:cNvSpPr>
            <a:spLocks noGrp="1"/>
          </p:cNvSpPr>
          <p:nvPr>
            <p:ph type="title"/>
          </p:nvPr>
        </p:nvSpPr>
        <p:spPr/>
        <p:txBody>
          <a:bodyPr/>
          <a:lstStyle/>
          <a:p>
            <a:pPr>
              <a:defRPr/>
            </a:pPr>
            <a:r>
              <a:rPr lang="en-US" dirty="0">
                <a:solidFill>
                  <a:schemeClr val="tx1"/>
                </a:solidFill>
                <a:ea typeface="+mj-ea"/>
                <a:cs typeface="+mj-cs"/>
              </a:rPr>
              <a:t>Offers to the Public</a:t>
            </a:r>
            <a:br>
              <a:rPr lang="en-US" dirty="0">
                <a:solidFill>
                  <a:schemeClr val="accent6"/>
                </a:solidFill>
                <a:ea typeface="+mj-ea"/>
                <a:cs typeface="+mj-cs"/>
              </a:rPr>
            </a:br>
            <a:r>
              <a:rPr lang="en-US" sz="2800" dirty="0" err="1">
                <a:solidFill>
                  <a:schemeClr val="tx1"/>
                </a:solidFill>
                <a:ea typeface="+mj-ea"/>
                <a:cs typeface="+mj-cs"/>
              </a:rPr>
              <a:t>Courteen</a:t>
            </a:r>
            <a:r>
              <a:rPr lang="en-US" sz="2800" dirty="0">
                <a:solidFill>
                  <a:schemeClr val="tx1"/>
                </a:solidFill>
                <a:ea typeface="+mj-ea"/>
                <a:cs typeface="+mj-cs"/>
              </a:rPr>
              <a:t> Seed v. Abraham</a:t>
            </a:r>
          </a:p>
        </p:txBody>
      </p:sp>
      <p:sp>
        <p:nvSpPr>
          <p:cNvPr id="66562" name="Content Placeholder 5">
            <a:extLst>
              <a:ext uri="{FF2B5EF4-FFF2-40B4-BE49-F238E27FC236}">
                <a16:creationId xmlns:a16="http://schemas.microsoft.com/office/drawing/2014/main" id="{2A33948E-3C6A-16E1-CE54-F5BFC5A1F0E9}"/>
              </a:ext>
            </a:extLst>
          </p:cNvPr>
          <p:cNvSpPr>
            <a:spLocks noGrp="1" noChangeArrowheads="1"/>
          </p:cNvSpPr>
          <p:nvPr>
            <p:ph idx="1"/>
          </p:nvPr>
        </p:nvSpPr>
        <p:spPr/>
        <p:txBody>
          <a:bodyPr/>
          <a:lstStyle/>
          <a:p>
            <a:endParaRPr lang="en-US" altLang="en-US"/>
          </a:p>
          <a:p>
            <a:r>
              <a:rPr lang="en-US" altLang="en-US">
                <a:solidFill>
                  <a:srgbClr val="B90000"/>
                </a:solidFill>
              </a:rPr>
              <a:t>The offeror as “master of the offer”</a:t>
            </a:r>
          </a:p>
        </p:txBody>
      </p:sp>
      <p:sp>
        <p:nvSpPr>
          <p:cNvPr id="66563" name="Slide Number Placeholder 3">
            <a:extLst>
              <a:ext uri="{FF2B5EF4-FFF2-40B4-BE49-F238E27FC236}">
                <a16:creationId xmlns:a16="http://schemas.microsoft.com/office/drawing/2014/main" id="{A5E0435D-DA8E-B0B2-24FB-93C832F7F74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C709DC0-A565-FD4A-80F3-41FE43C17ED5}" type="slidenum">
              <a:rPr lang="en-US" altLang="en-US" sz="1200" smtClean="0">
                <a:latin typeface="Verdana" panose="020B0604030504040204" pitchFamily="34" charset="0"/>
              </a:rPr>
              <a:pPr>
                <a:spcBef>
                  <a:spcPct val="0"/>
                </a:spcBef>
                <a:buFontTx/>
                <a:buNone/>
              </a:pPr>
              <a:t>24</a:t>
            </a:fld>
            <a:endParaRPr lang="en-US" altLang="en-US" sz="1200">
              <a:latin typeface="Verdan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FA3358BC-86E5-1DB9-3F77-31640034949F}"/>
              </a:ext>
            </a:extLst>
          </p:cNvPr>
          <p:cNvSpPr>
            <a:spLocks noGrp="1" noChangeArrowheads="1"/>
          </p:cNvSpPr>
          <p:nvPr>
            <p:ph type="title"/>
          </p:nvPr>
        </p:nvSpPr>
        <p:spPr/>
        <p:txBody>
          <a:bodyPr/>
          <a:lstStyle/>
          <a:p>
            <a:r>
              <a:rPr lang="en-US" altLang="en-US" dirty="0"/>
              <a:t>Offers to the Public</a:t>
            </a:r>
            <a:br>
              <a:rPr lang="en-US" altLang="en-US" dirty="0">
                <a:solidFill>
                  <a:srgbClr val="B90000"/>
                </a:solidFill>
              </a:rPr>
            </a:br>
            <a:r>
              <a:rPr lang="en-US" altLang="en-US" sz="2800" dirty="0" err="1">
                <a:solidFill>
                  <a:schemeClr val="tx1"/>
                </a:solidFill>
              </a:rPr>
              <a:t>Courteen</a:t>
            </a:r>
            <a:r>
              <a:rPr lang="en-US" altLang="en-US" sz="2800" dirty="0">
                <a:solidFill>
                  <a:schemeClr val="tx1"/>
                </a:solidFill>
              </a:rPr>
              <a:t> Seed v. Abraham</a:t>
            </a:r>
          </a:p>
        </p:txBody>
      </p:sp>
      <p:sp>
        <p:nvSpPr>
          <p:cNvPr id="68610" name="Content Placeholder 5">
            <a:extLst>
              <a:ext uri="{FF2B5EF4-FFF2-40B4-BE49-F238E27FC236}">
                <a16:creationId xmlns:a16="http://schemas.microsoft.com/office/drawing/2014/main" id="{9FA57E4E-5E7A-44F8-F7BB-F04C37F58857}"/>
              </a:ext>
            </a:extLst>
          </p:cNvPr>
          <p:cNvSpPr>
            <a:spLocks noGrp="1" noChangeArrowheads="1"/>
          </p:cNvSpPr>
          <p:nvPr>
            <p:ph idx="1"/>
          </p:nvPr>
        </p:nvSpPr>
        <p:spPr/>
        <p:txBody>
          <a:bodyPr/>
          <a:lstStyle/>
          <a:p>
            <a:endParaRPr lang="en-US" altLang="en-US" dirty="0"/>
          </a:p>
          <a:p>
            <a:r>
              <a:rPr lang="en-US" altLang="en-US" dirty="0"/>
              <a:t>Offer v. Invitation to treat</a:t>
            </a:r>
          </a:p>
          <a:p>
            <a:pPr lvl="1"/>
            <a:r>
              <a:rPr lang="en-US" altLang="en-US" dirty="0">
                <a:solidFill>
                  <a:schemeClr val="tx2"/>
                </a:solidFill>
              </a:rPr>
              <a:t>Why does the distinction make sense?</a:t>
            </a:r>
          </a:p>
          <a:p>
            <a:pPr lvl="1"/>
            <a:r>
              <a:rPr lang="en-US" altLang="en-US" dirty="0">
                <a:solidFill>
                  <a:srgbClr val="B90000"/>
                </a:solidFill>
              </a:rPr>
              <a:t>Christy hypothetical on page 236</a:t>
            </a:r>
          </a:p>
        </p:txBody>
      </p:sp>
      <p:sp>
        <p:nvSpPr>
          <p:cNvPr id="68611" name="Slide Number Placeholder 3">
            <a:extLst>
              <a:ext uri="{FF2B5EF4-FFF2-40B4-BE49-F238E27FC236}">
                <a16:creationId xmlns:a16="http://schemas.microsoft.com/office/drawing/2014/main" id="{1AE14344-D508-C1F2-C0D6-42F802D9C41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A1DF363-501B-694C-B82A-B25683789AE7}" type="slidenum">
              <a:rPr lang="en-US" altLang="en-US" sz="1200" smtClean="0">
                <a:latin typeface="Verdana" panose="020B0604030504040204" pitchFamily="34" charset="0"/>
              </a:rPr>
              <a:pPr>
                <a:spcBef>
                  <a:spcPct val="0"/>
                </a:spcBef>
                <a:buFontTx/>
                <a:buNone/>
              </a:pPr>
              <a:t>25</a:t>
            </a:fld>
            <a:endParaRPr lang="en-US" altLang="en-US" sz="1200">
              <a:latin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CC85E372-8902-D3C9-6D76-C7E87EE21E2D}"/>
              </a:ext>
            </a:extLst>
          </p:cNvPr>
          <p:cNvSpPr>
            <a:spLocks noGrp="1" noChangeArrowheads="1"/>
          </p:cNvSpPr>
          <p:nvPr>
            <p:ph type="title"/>
          </p:nvPr>
        </p:nvSpPr>
        <p:spPr/>
        <p:txBody>
          <a:bodyPr/>
          <a:lstStyle/>
          <a:p>
            <a:r>
              <a:rPr lang="en-US" altLang="en-US" dirty="0"/>
              <a:t>Offers to the Public</a:t>
            </a:r>
            <a:br>
              <a:rPr lang="en-US" altLang="en-US" dirty="0">
                <a:solidFill>
                  <a:srgbClr val="B90000"/>
                </a:solidFill>
              </a:rPr>
            </a:br>
            <a:r>
              <a:rPr lang="en-US" altLang="en-US" sz="2800" dirty="0" err="1">
                <a:solidFill>
                  <a:schemeClr val="tx1"/>
                </a:solidFill>
              </a:rPr>
              <a:t>Courteen</a:t>
            </a:r>
            <a:r>
              <a:rPr lang="en-US" altLang="en-US" sz="2800" dirty="0">
                <a:solidFill>
                  <a:schemeClr val="tx1"/>
                </a:solidFill>
              </a:rPr>
              <a:t> Seed v. Abraham</a:t>
            </a:r>
          </a:p>
        </p:txBody>
      </p:sp>
      <p:sp>
        <p:nvSpPr>
          <p:cNvPr id="69634" name="Content Placeholder 5">
            <a:extLst>
              <a:ext uri="{FF2B5EF4-FFF2-40B4-BE49-F238E27FC236}">
                <a16:creationId xmlns:a16="http://schemas.microsoft.com/office/drawing/2014/main" id="{96BED072-0328-9B8B-9349-1B5A6933855A}"/>
              </a:ext>
            </a:extLst>
          </p:cNvPr>
          <p:cNvSpPr>
            <a:spLocks noGrp="1" noChangeArrowheads="1"/>
          </p:cNvSpPr>
          <p:nvPr>
            <p:ph idx="1"/>
          </p:nvPr>
        </p:nvSpPr>
        <p:spPr/>
        <p:txBody>
          <a:bodyPr/>
          <a:lstStyle/>
          <a:p>
            <a:endParaRPr lang="en-US" altLang="en-US"/>
          </a:p>
          <a:p>
            <a:r>
              <a:rPr lang="en-US" altLang="en-US"/>
              <a:t>Offer v. Invitation to treat</a:t>
            </a:r>
          </a:p>
          <a:p>
            <a:pPr lvl="1"/>
            <a:r>
              <a:rPr lang="en-US" altLang="en-US">
                <a:solidFill>
                  <a:schemeClr val="tx2"/>
                </a:solidFill>
              </a:rPr>
              <a:t>Why does the distinction make sense?</a:t>
            </a:r>
          </a:p>
          <a:p>
            <a:pPr lvl="1"/>
            <a:r>
              <a:rPr lang="en-US" altLang="en-US">
                <a:solidFill>
                  <a:srgbClr val="B90000"/>
                </a:solidFill>
              </a:rPr>
              <a:t>Why should cheap talk be non-contractual?</a:t>
            </a:r>
          </a:p>
        </p:txBody>
      </p:sp>
      <p:sp>
        <p:nvSpPr>
          <p:cNvPr id="69635" name="Slide Number Placeholder 3">
            <a:extLst>
              <a:ext uri="{FF2B5EF4-FFF2-40B4-BE49-F238E27FC236}">
                <a16:creationId xmlns:a16="http://schemas.microsoft.com/office/drawing/2014/main" id="{28482A9E-466C-47EE-31B8-36F8A674528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C150045-CAD0-1C44-B635-C37F549C0F1B}" type="slidenum">
              <a:rPr lang="en-US" altLang="en-US" sz="1200" smtClean="0">
                <a:latin typeface="Verdana" panose="020B0604030504040204" pitchFamily="34" charset="0"/>
              </a:rPr>
              <a:pPr>
                <a:spcBef>
                  <a:spcPct val="0"/>
                </a:spcBef>
                <a:buFontTx/>
                <a:buNone/>
              </a:pPr>
              <a:t>26</a:t>
            </a:fld>
            <a:endParaRPr lang="en-US" altLang="en-US" sz="1200">
              <a:latin typeface="Verdan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3C7E42E9-42BD-ECED-6267-4A84DE051D76}"/>
              </a:ext>
            </a:extLst>
          </p:cNvPr>
          <p:cNvSpPr>
            <a:spLocks noGrp="1" noChangeArrowheads="1"/>
          </p:cNvSpPr>
          <p:nvPr>
            <p:ph type="title"/>
          </p:nvPr>
        </p:nvSpPr>
        <p:spPr/>
        <p:txBody>
          <a:bodyPr/>
          <a:lstStyle/>
          <a:p>
            <a:r>
              <a:rPr lang="en-US" altLang="en-US" dirty="0"/>
              <a:t>Offers to the Public</a:t>
            </a:r>
            <a:br>
              <a:rPr lang="en-US" altLang="en-US" dirty="0">
                <a:solidFill>
                  <a:srgbClr val="B90000"/>
                </a:solidFill>
              </a:rPr>
            </a:br>
            <a:r>
              <a:rPr lang="en-US" altLang="en-US" sz="2800" dirty="0">
                <a:solidFill>
                  <a:srgbClr val="B90000"/>
                </a:solidFill>
              </a:rPr>
              <a:t>Fairmont v. </a:t>
            </a:r>
            <a:r>
              <a:rPr lang="en-US" altLang="en-US" sz="2800" dirty="0" err="1">
                <a:solidFill>
                  <a:srgbClr val="B90000"/>
                </a:solidFill>
              </a:rPr>
              <a:t>Cruden</a:t>
            </a:r>
            <a:r>
              <a:rPr lang="en-US" altLang="en-US" sz="2800" dirty="0">
                <a:solidFill>
                  <a:srgbClr val="B90000"/>
                </a:solidFill>
              </a:rPr>
              <a:t>-Martin 232</a:t>
            </a:r>
          </a:p>
        </p:txBody>
      </p:sp>
      <p:sp>
        <p:nvSpPr>
          <p:cNvPr id="70658" name="Content Placeholder 5">
            <a:extLst>
              <a:ext uri="{FF2B5EF4-FFF2-40B4-BE49-F238E27FC236}">
                <a16:creationId xmlns:a16="http://schemas.microsoft.com/office/drawing/2014/main" id="{D382C94E-2424-172A-C051-DEF04EB2CC2B}"/>
              </a:ext>
            </a:extLst>
          </p:cNvPr>
          <p:cNvSpPr>
            <a:spLocks noGrp="1" noChangeArrowheads="1"/>
          </p:cNvSpPr>
          <p:nvPr>
            <p:ph idx="1"/>
          </p:nvPr>
        </p:nvSpPr>
        <p:spPr/>
        <p:txBody>
          <a:bodyPr/>
          <a:lstStyle/>
          <a:p>
            <a:endParaRPr lang="en-US" altLang="en-US"/>
          </a:p>
          <a:p>
            <a:r>
              <a:rPr lang="en-US" altLang="en-US"/>
              <a:t>Can you distinguish this case?</a:t>
            </a:r>
            <a:endParaRPr lang="en-US" altLang="en-US">
              <a:solidFill>
                <a:schemeClr val="tx2"/>
              </a:solidFill>
            </a:endParaRPr>
          </a:p>
        </p:txBody>
      </p:sp>
      <p:sp>
        <p:nvSpPr>
          <p:cNvPr id="70659" name="Slide Number Placeholder 3">
            <a:extLst>
              <a:ext uri="{FF2B5EF4-FFF2-40B4-BE49-F238E27FC236}">
                <a16:creationId xmlns:a16="http://schemas.microsoft.com/office/drawing/2014/main" id="{C815638F-E14F-31F5-C227-A6509C51488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7B91026-397D-A549-BED0-ABD129DAEBC1}" type="slidenum">
              <a:rPr lang="en-US" altLang="en-US" sz="1200" smtClean="0">
                <a:latin typeface="Verdana" panose="020B0604030504040204" pitchFamily="34" charset="0"/>
              </a:rPr>
              <a:pPr>
                <a:spcBef>
                  <a:spcPct val="0"/>
                </a:spcBef>
                <a:buFontTx/>
                <a:buNone/>
              </a:pPr>
              <a:t>27</a:t>
            </a:fld>
            <a:endParaRPr lang="en-US" altLang="en-US" sz="1200">
              <a:latin typeface="Verdana" panose="020B0604030504040204" pitchFamily="34" charset="0"/>
            </a:endParaRPr>
          </a:p>
        </p:txBody>
      </p:sp>
      <p:pic>
        <p:nvPicPr>
          <p:cNvPr id="70660" name="Picture 2">
            <a:extLst>
              <a:ext uri="{FF2B5EF4-FFF2-40B4-BE49-F238E27FC236}">
                <a16:creationId xmlns:a16="http://schemas.microsoft.com/office/drawing/2014/main" id="{847E9C43-DD2B-5933-739B-A59CDE4203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429000"/>
            <a:ext cx="431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90B2B5E5-BC28-2999-7E52-338A756B09B6}"/>
              </a:ext>
            </a:extLst>
          </p:cNvPr>
          <p:cNvSpPr>
            <a:spLocks noGrp="1" noChangeArrowheads="1"/>
          </p:cNvSpPr>
          <p:nvPr>
            <p:ph type="title"/>
          </p:nvPr>
        </p:nvSpPr>
        <p:spPr>
          <a:xfrm>
            <a:off x="11113" y="434975"/>
            <a:ext cx="9144000" cy="1143000"/>
          </a:xfrm>
        </p:spPr>
        <p:txBody>
          <a:bodyPr/>
          <a:lstStyle/>
          <a:p>
            <a:r>
              <a:rPr lang="en-US" altLang="en-US" dirty="0">
                <a:solidFill>
                  <a:schemeClr val="tx1"/>
                </a:solidFill>
              </a:rPr>
              <a:t>Offers to the Public</a:t>
            </a:r>
            <a:br>
              <a:rPr lang="en-US" altLang="en-US" dirty="0">
                <a:solidFill>
                  <a:schemeClr val="tx1"/>
                </a:solidFill>
              </a:rPr>
            </a:br>
            <a:r>
              <a:rPr lang="en-US" altLang="en-US" dirty="0">
                <a:solidFill>
                  <a:schemeClr val="tx1"/>
                </a:solidFill>
              </a:rPr>
              <a:t>Fairmont v. </a:t>
            </a:r>
            <a:r>
              <a:rPr lang="en-US" altLang="en-US" dirty="0" err="1">
                <a:solidFill>
                  <a:schemeClr val="tx1"/>
                </a:solidFill>
              </a:rPr>
              <a:t>Cruden</a:t>
            </a:r>
            <a:r>
              <a:rPr lang="en-US" altLang="en-US" dirty="0">
                <a:solidFill>
                  <a:schemeClr val="tx1"/>
                </a:solidFill>
              </a:rPr>
              <a:t>-Martin</a:t>
            </a:r>
            <a:br>
              <a:rPr lang="en-US" altLang="en-US" dirty="0">
                <a:solidFill>
                  <a:srgbClr val="B90000"/>
                </a:solidFill>
              </a:rPr>
            </a:br>
            <a:r>
              <a:rPr lang="en-US" altLang="en-US" sz="2800" dirty="0">
                <a:solidFill>
                  <a:schemeClr val="tx1"/>
                </a:solidFill>
              </a:rPr>
              <a:t> </a:t>
            </a:r>
          </a:p>
        </p:txBody>
      </p:sp>
      <p:sp>
        <p:nvSpPr>
          <p:cNvPr id="71682" name="Content Placeholder 5">
            <a:extLst>
              <a:ext uri="{FF2B5EF4-FFF2-40B4-BE49-F238E27FC236}">
                <a16:creationId xmlns:a16="http://schemas.microsoft.com/office/drawing/2014/main" id="{DB8A212C-1FA6-7CEC-FDB3-35E7E0AD6579}"/>
              </a:ext>
            </a:extLst>
          </p:cNvPr>
          <p:cNvSpPr>
            <a:spLocks noGrp="1" noChangeArrowheads="1"/>
          </p:cNvSpPr>
          <p:nvPr>
            <p:ph idx="1"/>
          </p:nvPr>
        </p:nvSpPr>
        <p:spPr/>
        <p:txBody>
          <a:bodyPr/>
          <a:lstStyle/>
          <a:p>
            <a:endParaRPr lang="en-US" altLang="en-US"/>
          </a:p>
          <a:p>
            <a:r>
              <a:rPr lang="en-US" altLang="en-US"/>
              <a:t>Can you distinguish this case?</a:t>
            </a:r>
          </a:p>
          <a:p>
            <a:pPr lvl="1"/>
            <a:r>
              <a:rPr lang="en-US" altLang="en-US">
                <a:solidFill>
                  <a:srgbClr val="B90000"/>
                </a:solidFill>
              </a:rPr>
              <a:t>“we quote you … for immediate acceptance”?</a:t>
            </a:r>
          </a:p>
        </p:txBody>
      </p:sp>
      <p:sp>
        <p:nvSpPr>
          <p:cNvPr id="71683" name="Slide Number Placeholder 3">
            <a:extLst>
              <a:ext uri="{FF2B5EF4-FFF2-40B4-BE49-F238E27FC236}">
                <a16:creationId xmlns:a16="http://schemas.microsoft.com/office/drawing/2014/main" id="{B571DFED-744C-871E-6E2F-20127C92218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207CE83-5307-4349-A83E-CE35DB7408C6}" type="slidenum">
              <a:rPr lang="en-US" altLang="en-US" sz="1200" smtClean="0">
                <a:latin typeface="Verdana" panose="020B0604030504040204" pitchFamily="34" charset="0"/>
              </a:rPr>
              <a:pPr>
                <a:spcBef>
                  <a:spcPct val="0"/>
                </a:spcBef>
                <a:buFontTx/>
                <a:buNone/>
              </a:pPr>
              <a:t>28</a:t>
            </a:fld>
            <a:endParaRPr lang="en-US" altLang="en-US" sz="1200">
              <a:latin typeface="Verdan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707C7-64D9-8F7C-C173-9EB15D880996}"/>
              </a:ext>
            </a:extLst>
          </p:cNvPr>
          <p:cNvSpPr>
            <a:spLocks noGrp="1"/>
          </p:cNvSpPr>
          <p:nvPr>
            <p:ph type="title"/>
          </p:nvPr>
        </p:nvSpPr>
        <p:spPr/>
        <p:txBody>
          <a:bodyPr/>
          <a:lstStyle/>
          <a:p>
            <a:pPr>
              <a:defRPr/>
            </a:pPr>
            <a:r>
              <a:rPr lang="en-US" dirty="0">
                <a:solidFill>
                  <a:srgbClr val="C00000"/>
                </a:solidFill>
                <a:ea typeface="+mj-ea"/>
                <a:cs typeface="+mj-cs"/>
              </a:rPr>
              <a:t>Lefkowitz 236</a:t>
            </a:r>
          </a:p>
        </p:txBody>
      </p:sp>
      <p:pic>
        <p:nvPicPr>
          <p:cNvPr id="73730" name="Content Placeholder 4">
            <a:extLst>
              <a:ext uri="{FF2B5EF4-FFF2-40B4-BE49-F238E27FC236}">
                <a16:creationId xmlns:a16="http://schemas.microsoft.com/office/drawing/2014/main" id="{F3B448BD-58B8-EAA8-AFC0-CDE67A9A63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638800" y="1166813"/>
            <a:ext cx="3505200" cy="5843587"/>
          </a:xfrm>
        </p:spPr>
      </p:pic>
      <p:sp>
        <p:nvSpPr>
          <p:cNvPr id="73731" name="Slide Number Placeholder 3">
            <a:extLst>
              <a:ext uri="{FF2B5EF4-FFF2-40B4-BE49-F238E27FC236}">
                <a16:creationId xmlns:a16="http://schemas.microsoft.com/office/drawing/2014/main" id="{A4A7E4E6-8080-CCDB-92C0-F0D16CA8D5D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4DA9D1C-928D-244B-AB3F-7AE6DB5BCC01}" type="slidenum">
              <a:rPr lang="en-US" altLang="en-US" sz="1200" smtClean="0">
                <a:latin typeface="Verdana" panose="020B0604030504040204" pitchFamily="34" charset="0"/>
              </a:rPr>
              <a:pPr>
                <a:spcBef>
                  <a:spcPct val="0"/>
                </a:spcBef>
                <a:buFontTx/>
                <a:buNone/>
              </a:pPr>
              <a:t>29</a:t>
            </a:fld>
            <a:endParaRPr lang="en-US" altLang="en-US" sz="1200">
              <a:latin typeface="Verdana" panose="020B0604030504040204" pitchFamily="34" charset="0"/>
            </a:endParaRPr>
          </a:p>
        </p:txBody>
      </p:sp>
      <p:sp>
        <p:nvSpPr>
          <p:cNvPr id="5" name="TextBox 4">
            <a:extLst>
              <a:ext uri="{FF2B5EF4-FFF2-40B4-BE49-F238E27FC236}">
                <a16:creationId xmlns:a16="http://schemas.microsoft.com/office/drawing/2014/main" id="{546E5E2C-65F8-B263-5637-4A7F42F5612F}"/>
              </a:ext>
            </a:extLst>
          </p:cNvPr>
          <p:cNvSpPr txBox="1"/>
          <p:nvPr/>
        </p:nvSpPr>
        <p:spPr>
          <a:xfrm>
            <a:off x="609600" y="2819400"/>
            <a:ext cx="3886200" cy="376238"/>
          </a:xfrm>
          <a:prstGeom prst="rect">
            <a:avLst/>
          </a:prstGeom>
          <a:solidFill>
            <a:srgbClr val="FAFECA"/>
          </a:solidFill>
          <a:ln>
            <a:solidFill>
              <a:schemeClr val="accent6"/>
            </a:solidFill>
          </a:ln>
        </p:spPr>
        <p:txBody>
          <a:bodyPr>
            <a:spAutoFit/>
          </a:bodyPr>
          <a:lstStyle/>
          <a:p>
            <a:pPr>
              <a:defRPr/>
            </a:pPr>
            <a:r>
              <a:rPr lang="en-US">
                <a:solidFill>
                  <a:srgbClr val="B90000"/>
                </a:solidFill>
                <a:ea typeface="+mn-ea"/>
              </a:rPr>
              <a:t>Offer or Invitation to Treat?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0124DDD6-572E-5D0A-0104-A5D387DA9E9F}"/>
              </a:ext>
            </a:extLst>
          </p:cNvPr>
          <p:cNvSpPr>
            <a:spLocks noGrp="1" noChangeArrowheads="1"/>
          </p:cNvSpPr>
          <p:nvPr>
            <p:ph type="title"/>
          </p:nvPr>
        </p:nvSpPr>
        <p:spPr>
          <a:xfrm>
            <a:off x="76200" y="244475"/>
            <a:ext cx="8991600" cy="1219200"/>
          </a:xfrm>
        </p:spPr>
        <p:txBody>
          <a:bodyPr/>
          <a:lstStyle/>
          <a:p>
            <a:r>
              <a:rPr lang="en-US" altLang="en-US">
                <a:solidFill>
                  <a:srgbClr val="C00000"/>
                </a:solidFill>
              </a:rPr>
              <a:t>Today</a:t>
            </a:r>
          </a:p>
        </p:txBody>
      </p:sp>
      <p:sp>
        <p:nvSpPr>
          <p:cNvPr id="19458" name="Content Placeholder 5">
            <a:extLst>
              <a:ext uri="{FF2B5EF4-FFF2-40B4-BE49-F238E27FC236}">
                <a16:creationId xmlns:a16="http://schemas.microsoft.com/office/drawing/2014/main" id="{4CE9FF14-94BF-C690-A102-C7325D3E5DB9}"/>
              </a:ext>
            </a:extLst>
          </p:cNvPr>
          <p:cNvSpPr>
            <a:spLocks noGrp="1" noChangeArrowheads="1"/>
          </p:cNvSpPr>
          <p:nvPr>
            <p:ph idx="1"/>
          </p:nvPr>
        </p:nvSpPr>
        <p:spPr/>
        <p:txBody>
          <a:bodyPr/>
          <a:lstStyle/>
          <a:p>
            <a:endParaRPr lang="en-US" altLang="en-US" sz="2400" dirty="0"/>
          </a:p>
          <a:p>
            <a:r>
              <a:rPr lang="en-US" altLang="en-US" sz="2400" dirty="0"/>
              <a:t>Coordination games and promissory accidents</a:t>
            </a:r>
          </a:p>
          <a:p>
            <a:endParaRPr lang="en-US" altLang="en-US" sz="2400" dirty="0"/>
          </a:p>
          <a:p>
            <a:r>
              <a:rPr lang="en-US" altLang="en-US" sz="2400" dirty="0"/>
              <a:t>How the rules of offer and acceptance solve the coordination problem</a:t>
            </a:r>
          </a:p>
          <a:p>
            <a:endParaRPr lang="en-US" altLang="en-US" sz="2400" dirty="0"/>
          </a:p>
          <a:p>
            <a:r>
              <a:rPr lang="en-US" altLang="en-US" sz="2400" dirty="0"/>
              <a:t>Acceptances</a:t>
            </a:r>
          </a:p>
        </p:txBody>
      </p:sp>
      <p:sp>
        <p:nvSpPr>
          <p:cNvPr id="19459" name="Slide Number Placeholder 3">
            <a:extLst>
              <a:ext uri="{FF2B5EF4-FFF2-40B4-BE49-F238E27FC236}">
                <a16:creationId xmlns:a16="http://schemas.microsoft.com/office/drawing/2014/main" id="{5ECBA4A5-1264-2067-5D41-66628F27266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9FD82C1-8ED2-6D44-B0A8-A9B73E7BAF9F}" type="slidenum">
              <a:rPr lang="en-US" altLang="en-US" sz="1200" smtClean="0">
                <a:latin typeface="Verdana" panose="020B0604030504040204" pitchFamily="34" charset="0"/>
              </a:rPr>
              <a:pPr>
                <a:spcBef>
                  <a:spcPct val="0"/>
                </a:spcBef>
                <a:buFontTx/>
                <a:buNone/>
              </a:pPr>
              <a:t>3</a:t>
            </a:fld>
            <a:endParaRPr lang="en-US" altLang="en-US" sz="1200">
              <a:latin typeface="Verdana" panose="020B0604030504040204" pitchFamily="34" charset="0"/>
            </a:endParaRPr>
          </a:p>
        </p:txBody>
      </p:sp>
    </p:spTree>
    <p:extLst>
      <p:ext uri="{BB962C8B-B14F-4D97-AF65-F5344CB8AC3E}">
        <p14:creationId xmlns:p14="http://schemas.microsoft.com/office/powerpoint/2010/main" val="1749123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7EC36F99-8CC7-51BC-1206-5A2A5E424655}"/>
              </a:ext>
            </a:extLst>
          </p:cNvPr>
          <p:cNvSpPr>
            <a:spLocks noGrp="1" noChangeArrowheads="1"/>
          </p:cNvSpPr>
          <p:nvPr>
            <p:ph type="title"/>
          </p:nvPr>
        </p:nvSpPr>
        <p:spPr/>
        <p:txBody>
          <a:bodyPr/>
          <a:lstStyle/>
          <a:p>
            <a:r>
              <a:rPr lang="en-US" altLang="en-US">
                <a:solidFill>
                  <a:schemeClr val="tx1"/>
                </a:solidFill>
              </a:rPr>
              <a:t>Lefkowitz</a:t>
            </a:r>
          </a:p>
        </p:txBody>
      </p:sp>
      <p:sp>
        <p:nvSpPr>
          <p:cNvPr id="74754" name="Content Placeholder 4">
            <a:extLst>
              <a:ext uri="{FF2B5EF4-FFF2-40B4-BE49-F238E27FC236}">
                <a16:creationId xmlns:a16="http://schemas.microsoft.com/office/drawing/2014/main" id="{D08E053C-4DCE-7C70-59EC-CAD4AE17CB0C}"/>
              </a:ext>
            </a:extLst>
          </p:cNvPr>
          <p:cNvSpPr>
            <a:spLocks noGrp="1" noChangeArrowheads="1"/>
          </p:cNvSpPr>
          <p:nvPr>
            <p:ph idx="1"/>
          </p:nvPr>
        </p:nvSpPr>
        <p:spPr/>
        <p:txBody>
          <a:bodyPr/>
          <a:lstStyle/>
          <a:p>
            <a:endParaRPr lang="en-US" altLang="en-US"/>
          </a:p>
          <a:p>
            <a:r>
              <a:rPr lang="en-US" altLang="en-US">
                <a:solidFill>
                  <a:srgbClr val="B90000"/>
                </a:solidFill>
              </a:rPr>
              <a:t>Do you see a problem with “worth to $100”?</a:t>
            </a:r>
          </a:p>
          <a:p>
            <a:endParaRPr lang="en-US" altLang="en-US">
              <a:solidFill>
                <a:srgbClr val="B90000"/>
              </a:solidFill>
            </a:endParaRPr>
          </a:p>
        </p:txBody>
      </p:sp>
      <p:sp>
        <p:nvSpPr>
          <p:cNvPr id="74755" name="Slide Number Placeholder 3">
            <a:extLst>
              <a:ext uri="{FF2B5EF4-FFF2-40B4-BE49-F238E27FC236}">
                <a16:creationId xmlns:a16="http://schemas.microsoft.com/office/drawing/2014/main" id="{335B1B8A-BE90-4443-1AE0-58BE5E3F292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B253F6E-248D-1C48-B4B7-A8A689808169}" type="slidenum">
              <a:rPr lang="en-US" altLang="en-US" sz="1200" smtClean="0">
                <a:latin typeface="Verdana" panose="020B0604030504040204" pitchFamily="34" charset="0"/>
              </a:rPr>
              <a:pPr>
                <a:spcBef>
                  <a:spcPct val="0"/>
                </a:spcBef>
                <a:buFontTx/>
                <a:buNone/>
              </a:pPr>
              <a:t>30</a:t>
            </a:fld>
            <a:endParaRPr lang="en-US" altLang="en-US" sz="1200">
              <a:latin typeface="Verdan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182874BA-6F3F-FEFD-AE1F-63F6C9303DB7}"/>
              </a:ext>
            </a:extLst>
          </p:cNvPr>
          <p:cNvSpPr>
            <a:spLocks noGrp="1" noChangeArrowheads="1"/>
          </p:cNvSpPr>
          <p:nvPr>
            <p:ph type="title"/>
          </p:nvPr>
        </p:nvSpPr>
        <p:spPr/>
        <p:txBody>
          <a:bodyPr/>
          <a:lstStyle/>
          <a:p>
            <a:r>
              <a:rPr lang="en-US" altLang="en-US">
                <a:solidFill>
                  <a:schemeClr val="tx1"/>
                </a:solidFill>
              </a:rPr>
              <a:t>Lefkowitz</a:t>
            </a:r>
          </a:p>
        </p:txBody>
      </p:sp>
      <p:sp>
        <p:nvSpPr>
          <p:cNvPr id="75778" name="Content Placeholder 4">
            <a:extLst>
              <a:ext uri="{FF2B5EF4-FFF2-40B4-BE49-F238E27FC236}">
                <a16:creationId xmlns:a16="http://schemas.microsoft.com/office/drawing/2014/main" id="{F9008347-FF7D-B3F9-435E-FB5A2DDE1FB8}"/>
              </a:ext>
            </a:extLst>
          </p:cNvPr>
          <p:cNvSpPr>
            <a:spLocks noGrp="1" noChangeArrowheads="1"/>
          </p:cNvSpPr>
          <p:nvPr>
            <p:ph idx="1"/>
          </p:nvPr>
        </p:nvSpPr>
        <p:spPr/>
        <p:txBody>
          <a:bodyPr/>
          <a:lstStyle/>
          <a:p>
            <a:endParaRPr lang="en-US" altLang="en-US"/>
          </a:p>
          <a:p>
            <a:r>
              <a:rPr lang="en-US" altLang="en-US">
                <a:solidFill>
                  <a:srgbClr val="B90000"/>
                </a:solidFill>
              </a:rPr>
              <a:t>What’s the relevance of the “house rule”?</a:t>
            </a:r>
          </a:p>
          <a:p>
            <a:endParaRPr lang="en-US" altLang="en-US">
              <a:solidFill>
                <a:srgbClr val="B90000"/>
              </a:solidFill>
            </a:endParaRPr>
          </a:p>
        </p:txBody>
      </p:sp>
      <p:sp>
        <p:nvSpPr>
          <p:cNvPr id="75779" name="Slide Number Placeholder 3">
            <a:extLst>
              <a:ext uri="{FF2B5EF4-FFF2-40B4-BE49-F238E27FC236}">
                <a16:creationId xmlns:a16="http://schemas.microsoft.com/office/drawing/2014/main" id="{187F403B-EF1D-9811-0BB6-4D171E4BEF9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4855142-2729-274F-8C39-B915EC60EBE5}" type="slidenum">
              <a:rPr lang="en-US" altLang="en-US" sz="1200" smtClean="0">
                <a:latin typeface="Verdana" panose="020B0604030504040204" pitchFamily="34" charset="0"/>
              </a:rPr>
              <a:pPr>
                <a:spcBef>
                  <a:spcPct val="0"/>
                </a:spcBef>
                <a:buFontTx/>
                <a:buNone/>
              </a:pPr>
              <a:t>31</a:t>
            </a:fld>
            <a:endParaRPr lang="en-US" altLang="en-US" sz="1200">
              <a:latin typeface="Verdana" panose="020B060403050404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91132-F382-D739-AAD2-2459B3B49126}"/>
              </a:ext>
            </a:extLst>
          </p:cNvPr>
          <p:cNvSpPr>
            <a:spLocks noGrp="1"/>
          </p:cNvSpPr>
          <p:nvPr>
            <p:ph type="title"/>
          </p:nvPr>
        </p:nvSpPr>
        <p:spPr/>
        <p:txBody>
          <a:bodyPr/>
          <a:lstStyle/>
          <a:p>
            <a:pPr>
              <a:defRPr/>
            </a:pPr>
            <a:r>
              <a:rPr lang="en-US" dirty="0" err="1">
                <a:solidFill>
                  <a:schemeClr val="tx1"/>
                </a:solidFill>
                <a:ea typeface="+mj-ea"/>
                <a:cs typeface="+mj-cs"/>
              </a:rPr>
              <a:t>Lefkowitz</a:t>
            </a:r>
            <a:endParaRPr lang="en-US" dirty="0">
              <a:solidFill>
                <a:schemeClr val="tx1"/>
              </a:solidFill>
              <a:ea typeface="+mj-ea"/>
              <a:cs typeface="+mj-cs"/>
            </a:endParaRPr>
          </a:p>
        </p:txBody>
      </p:sp>
      <p:sp>
        <p:nvSpPr>
          <p:cNvPr id="76802" name="Content Placeholder 5">
            <a:extLst>
              <a:ext uri="{FF2B5EF4-FFF2-40B4-BE49-F238E27FC236}">
                <a16:creationId xmlns:a16="http://schemas.microsoft.com/office/drawing/2014/main" id="{EAF414EE-485A-CA6C-B737-28A008FC1AA5}"/>
              </a:ext>
            </a:extLst>
          </p:cNvPr>
          <p:cNvSpPr>
            <a:spLocks noGrp="1" noChangeArrowheads="1"/>
          </p:cNvSpPr>
          <p:nvPr>
            <p:ph idx="1"/>
          </p:nvPr>
        </p:nvSpPr>
        <p:spPr/>
        <p:txBody>
          <a:bodyPr/>
          <a:lstStyle/>
          <a:p>
            <a:endParaRPr lang="en-US" altLang="en-US">
              <a:solidFill>
                <a:srgbClr val="B90000"/>
              </a:solidFill>
            </a:endParaRPr>
          </a:p>
          <a:p>
            <a:r>
              <a:rPr lang="en-US" altLang="en-US">
                <a:solidFill>
                  <a:srgbClr val="B90000"/>
                </a:solidFill>
              </a:rPr>
              <a:t>Suppose that the </a:t>
            </a:r>
            <a:r>
              <a:rPr lang="el-GR" altLang="en-US">
                <a:solidFill>
                  <a:srgbClr val="B90000"/>
                </a:solidFill>
              </a:rPr>
              <a:t>Π</a:t>
            </a:r>
            <a:r>
              <a:rPr lang="en-US" altLang="en-US">
                <a:solidFill>
                  <a:srgbClr val="B90000"/>
                </a:solidFill>
              </a:rPr>
              <a:t> had written to the </a:t>
            </a:r>
            <a:r>
              <a:rPr lang="el-GR" altLang="en-US">
                <a:solidFill>
                  <a:srgbClr val="B90000"/>
                </a:solidFill>
              </a:rPr>
              <a:t>Δ</a:t>
            </a:r>
            <a:r>
              <a:rPr lang="en-US" altLang="en-US">
                <a:solidFill>
                  <a:srgbClr val="B90000"/>
                </a:solidFill>
              </a:rPr>
              <a:t> and said, </a:t>
            </a:r>
            <a:r>
              <a:rPr lang="ja-JP" altLang="en-US">
                <a:solidFill>
                  <a:srgbClr val="B90000"/>
                </a:solidFill>
              </a:rPr>
              <a:t>“</a:t>
            </a:r>
            <a:r>
              <a:rPr lang="en-US" altLang="ja-JP">
                <a:solidFill>
                  <a:srgbClr val="B90000"/>
                </a:solidFill>
              </a:rPr>
              <a:t>I accept</a:t>
            </a:r>
            <a:r>
              <a:rPr lang="ja-JP" altLang="en-US">
                <a:solidFill>
                  <a:srgbClr val="B90000"/>
                </a:solidFill>
              </a:rPr>
              <a:t>”</a:t>
            </a:r>
            <a:r>
              <a:rPr lang="en-US" altLang="ja-JP">
                <a:solidFill>
                  <a:srgbClr val="B90000"/>
                </a:solidFill>
              </a:rPr>
              <a:t>?</a:t>
            </a:r>
          </a:p>
          <a:p>
            <a:pPr lvl="1"/>
            <a:r>
              <a:rPr lang="en-US" altLang="en-US"/>
              <a:t>Could it be accepted in that way?</a:t>
            </a:r>
          </a:p>
        </p:txBody>
      </p:sp>
      <p:sp>
        <p:nvSpPr>
          <p:cNvPr id="76803" name="Slide Number Placeholder 3">
            <a:extLst>
              <a:ext uri="{FF2B5EF4-FFF2-40B4-BE49-F238E27FC236}">
                <a16:creationId xmlns:a16="http://schemas.microsoft.com/office/drawing/2014/main" id="{E0B9743A-98B9-E6BC-30B6-40017577C56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7230061-160F-1A4D-B1CB-456C98CE179F}" type="slidenum">
              <a:rPr lang="en-US" altLang="en-US" sz="1200" smtClean="0">
                <a:latin typeface="Verdana" panose="020B0604030504040204" pitchFamily="34" charset="0"/>
              </a:rPr>
              <a:pPr>
                <a:spcBef>
                  <a:spcPct val="0"/>
                </a:spcBef>
                <a:buFontTx/>
                <a:buNone/>
              </a:pPr>
              <a:t>32</a:t>
            </a:fld>
            <a:endParaRPr lang="en-US" altLang="en-US" sz="1200">
              <a:latin typeface="Verdan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CE43-8FCE-23F6-31AB-56C1FE52FF8C}"/>
              </a:ext>
            </a:extLst>
          </p:cNvPr>
          <p:cNvSpPr>
            <a:spLocks noGrp="1"/>
          </p:cNvSpPr>
          <p:nvPr>
            <p:ph type="title"/>
          </p:nvPr>
        </p:nvSpPr>
        <p:spPr/>
        <p:txBody>
          <a:bodyPr/>
          <a:lstStyle/>
          <a:p>
            <a:pPr>
              <a:defRPr/>
            </a:pPr>
            <a:r>
              <a:rPr lang="en-US" dirty="0" err="1">
                <a:solidFill>
                  <a:srgbClr val="000000"/>
                </a:solidFill>
                <a:ea typeface="+mj-ea"/>
                <a:cs typeface="+mj-cs"/>
              </a:rPr>
              <a:t>Lefkowitz</a:t>
            </a:r>
            <a:endParaRPr lang="en-US" dirty="0">
              <a:solidFill>
                <a:srgbClr val="000000"/>
              </a:solidFill>
              <a:ea typeface="+mj-ea"/>
              <a:cs typeface="+mj-cs"/>
            </a:endParaRPr>
          </a:p>
        </p:txBody>
      </p:sp>
      <p:sp>
        <p:nvSpPr>
          <p:cNvPr id="77826" name="Content Placeholder 5">
            <a:extLst>
              <a:ext uri="{FF2B5EF4-FFF2-40B4-BE49-F238E27FC236}">
                <a16:creationId xmlns:a16="http://schemas.microsoft.com/office/drawing/2014/main" id="{346FB0C5-8916-12D8-E4F0-0FA69433D38A}"/>
              </a:ext>
            </a:extLst>
          </p:cNvPr>
          <p:cNvSpPr>
            <a:spLocks noGrp="1" noChangeArrowheads="1"/>
          </p:cNvSpPr>
          <p:nvPr>
            <p:ph idx="1"/>
          </p:nvPr>
        </p:nvSpPr>
        <p:spPr/>
        <p:txBody>
          <a:bodyPr/>
          <a:lstStyle/>
          <a:p>
            <a:r>
              <a:rPr lang="en-US" altLang="en-US"/>
              <a:t>Suppose that the </a:t>
            </a:r>
            <a:r>
              <a:rPr lang="el-GR" altLang="en-US"/>
              <a:t>Π</a:t>
            </a:r>
            <a:r>
              <a:rPr lang="en-US" altLang="en-US"/>
              <a:t> had written to the </a:t>
            </a:r>
            <a:r>
              <a:rPr lang="el-GR" altLang="en-US"/>
              <a:t>Δ</a:t>
            </a:r>
            <a:r>
              <a:rPr lang="en-US" altLang="en-US"/>
              <a:t> and said, </a:t>
            </a:r>
            <a:r>
              <a:rPr lang="ja-JP" altLang="en-US"/>
              <a:t>“</a:t>
            </a:r>
            <a:r>
              <a:rPr lang="en-US" altLang="ja-JP"/>
              <a:t>I accept</a:t>
            </a:r>
            <a:r>
              <a:rPr lang="ja-JP" altLang="en-US"/>
              <a:t>”</a:t>
            </a:r>
            <a:r>
              <a:rPr lang="en-US" altLang="ja-JP"/>
              <a:t>?</a:t>
            </a:r>
          </a:p>
          <a:p>
            <a:pPr lvl="1"/>
            <a:r>
              <a:rPr lang="en-US" altLang="en-US"/>
              <a:t>Could it be accepted in that way?</a:t>
            </a:r>
          </a:p>
          <a:p>
            <a:pPr lvl="2"/>
            <a:r>
              <a:rPr lang="en-US" altLang="en-US" sz="2800">
                <a:solidFill>
                  <a:srgbClr val="C00000"/>
                </a:solidFill>
              </a:rPr>
              <a:t>Buyers could only accept by showing up with the $1.</a:t>
            </a:r>
          </a:p>
        </p:txBody>
      </p:sp>
      <p:sp>
        <p:nvSpPr>
          <p:cNvPr id="77827" name="Slide Number Placeholder 3">
            <a:extLst>
              <a:ext uri="{FF2B5EF4-FFF2-40B4-BE49-F238E27FC236}">
                <a16:creationId xmlns:a16="http://schemas.microsoft.com/office/drawing/2014/main" id="{AE9BBD92-466A-E7D0-B622-AD4F7138534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D340085-1255-F446-84C1-B35B837F04FC}" type="slidenum">
              <a:rPr lang="en-US" altLang="en-US" sz="1200" smtClean="0">
                <a:latin typeface="Verdana" panose="020B0604030504040204" pitchFamily="34" charset="0"/>
              </a:rPr>
              <a:pPr>
                <a:spcBef>
                  <a:spcPct val="0"/>
                </a:spcBef>
                <a:buFontTx/>
                <a:buNone/>
              </a:pPr>
              <a:t>33</a:t>
            </a:fld>
            <a:endParaRPr lang="en-US" altLang="en-US" sz="1200">
              <a:latin typeface="Verdan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7ECC-D050-98B5-FC74-FA2A085A7887}"/>
              </a:ext>
            </a:extLst>
          </p:cNvPr>
          <p:cNvSpPr>
            <a:spLocks noGrp="1"/>
          </p:cNvSpPr>
          <p:nvPr>
            <p:ph type="title"/>
          </p:nvPr>
        </p:nvSpPr>
        <p:spPr/>
        <p:txBody>
          <a:bodyPr/>
          <a:lstStyle/>
          <a:p>
            <a:pPr>
              <a:defRPr/>
            </a:pPr>
            <a:r>
              <a:rPr lang="en-US" dirty="0" err="1">
                <a:solidFill>
                  <a:schemeClr val="tx1"/>
                </a:solidFill>
                <a:ea typeface="+mj-ea"/>
                <a:cs typeface="+mj-cs"/>
              </a:rPr>
              <a:t>Lefkowitz</a:t>
            </a:r>
            <a:endParaRPr lang="en-US" dirty="0">
              <a:solidFill>
                <a:schemeClr val="tx1"/>
              </a:solidFill>
              <a:ea typeface="+mj-ea"/>
              <a:cs typeface="+mj-cs"/>
            </a:endParaRPr>
          </a:p>
        </p:txBody>
      </p:sp>
      <p:sp>
        <p:nvSpPr>
          <p:cNvPr id="78850" name="Content Placeholder 5">
            <a:extLst>
              <a:ext uri="{FF2B5EF4-FFF2-40B4-BE49-F238E27FC236}">
                <a16:creationId xmlns:a16="http://schemas.microsoft.com/office/drawing/2014/main" id="{244CB68A-C6D6-8BBE-0E1B-DB8607F18485}"/>
              </a:ext>
            </a:extLst>
          </p:cNvPr>
          <p:cNvSpPr>
            <a:spLocks noGrp="1" noChangeArrowheads="1"/>
          </p:cNvSpPr>
          <p:nvPr>
            <p:ph idx="1"/>
          </p:nvPr>
        </p:nvSpPr>
        <p:spPr/>
        <p:txBody>
          <a:bodyPr/>
          <a:lstStyle/>
          <a:p>
            <a:r>
              <a:rPr lang="en-US" altLang="en-US" dirty="0"/>
              <a:t>Suppose that the </a:t>
            </a:r>
            <a:r>
              <a:rPr lang="el-GR" altLang="en-US" dirty="0"/>
              <a:t>Π</a:t>
            </a:r>
            <a:r>
              <a:rPr lang="en-US" altLang="en-US" dirty="0"/>
              <a:t> had written to the </a:t>
            </a:r>
            <a:r>
              <a:rPr lang="el-GR" altLang="en-US" dirty="0"/>
              <a:t>Δ</a:t>
            </a:r>
            <a:r>
              <a:rPr lang="en-US" altLang="en-US" dirty="0"/>
              <a:t> and said, </a:t>
            </a:r>
            <a:r>
              <a:rPr lang="ja-JP" altLang="en-US"/>
              <a:t>“</a:t>
            </a:r>
            <a:r>
              <a:rPr lang="en-US" altLang="ja-JP" dirty="0"/>
              <a:t>I accept</a:t>
            </a:r>
            <a:r>
              <a:rPr lang="ja-JP" altLang="en-US"/>
              <a:t>”</a:t>
            </a:r>
            <a:r>
              <a:rPr lang="en-US" altLang="ja-JP" dirty="0"/>
              <a:t>?</a:t>
            </a:r>
          </a:p>
          <a:p>
            <a:pPr lvl="1"/>
            <a:r>
              <a:rPr lang="en-US" altLang="en-US" dirty="0"/>
              <a:t>Corbin at 240: </a:t>
            </a:r>
            <a:r>
              <a:rPr lang="en-US" altLang="en-US" dirty="0">
                <a:solidFill>
                  <a:srgbClr val="C00000"/>
                </a:solidFill>
              </a:rPr>
              <a:t>unilateral vs bilateral </a:t>
            </a:r>
            <a:r>
              <a:rPr lang="en-US" altLang="en-US" dirty="0"/>
              <a:t>contracts—what is the difference?</a:t>
            </a:r>
          </a:p>
        </p:txBody>
      </p:sp>
      <p:sp>
        <p:nvSpPr>
          <p:cNvPr id="78851" name="Slide Number Placeholder 3">
            <a:extLst>
              <a:ext uri="{FF2B5EF4-FFF2-40B4-BE49-F238E27FC236}">
                <a16:creationId xmlns:a16="http://schemas.microsoft.com/office/drawing/2014/main" id="{251EB4B7-A17F-E575-DD3E-DE9097CC289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44675E4-702D-8A4C-AE19-1622B8F3602D}" type="slidenum">
              <a:rPr lang="en-US" altLang="en-US" sz="1200" smtClean="0">
                <a:latin typeface="Verdana" panose="020B0604030504040204" pitchFamily="34" charset="0"/>
              </a:rPr>
              <a:pPr>
                <a:spcBef>
                  <a:spcPct val="0"/>
                </a:spcBef>
                <a:buFontTx/>
                <a:buNone/>
              </a:pPr>
              <a:t>34</a:t>
            </a:fld>
            <a:endParaRPr lang="en-US" altLang="en-US" sz="1200">
              <a:latin typeface="Verdana" panose="020B060403050404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D60A-8900-A0A7-171C-1A611F8E3F95}"/>
              </a:ext>
            </a:extLst>
          </p:cNvPr>
          <p:cNvSpPr>
            <a:spLocks noGrp="1"/>
          </p:cNvSpPr>
          <p:nvPr>
            <p:ph type="title"/>
          </p:nvPr>
        </p:nvSpPr>
        <p:spPr/>
        <p:txBody>
          <a:bodyPr/>
          <a:lstStyle/>
          <a:p>
            <a:pPr>
              <a:defRPr/>
            </a:pPr>
            <a:r>
              <a:rPr lang="en-US" dirty="0" err="1">
                <a:solidFill>
                  <a:schemeClr val="accent6"/>
                </a:solidFill>
                <a:ea typeface="+mj-ea"/>
                <a:cs typeface="+mj-cs"/>
              </a:rPr>
              <a:t>Lefkowitz</a:t>
            </a:r>
            <a:endParaRPr lang="en-US" dirty="0">
              <a:solidFill>
                <a:schemeClr val="accent6"/>
              </a:solidFill>
              <a:ea typeface="+mj-ea"/>
              <a:cs typeface="+mj-cs"/>
            </a:endParaRPr>
          </a:p>
        </p:txBody>
      </p:sp>
      <p:sp>
        <p:nvSpPr>
          <p:cNvPr id="79874" name="Content Placeholder 5">
            <a:extLst>
              <a:ext uri="{FF2B5EF4-FFF2-40B4-BE49-F238E27FC236}">
                <a16:creationId xmlns:a16="http://schemas.microsoft.com/office/drawing/2014/main" id="{915C587E-5B86-F1CE-8EFA-9E6ADAA131AD}"/>
              </a:ext>
            </a:extLst>
          </p:cNvPr>
          <p:cNvSpPr>
            <a:spLocks noGrp="1" noChangeArrowheads="1"/>
          </p:cNvSpPr>
          <p:nvPr>
            <p:ph idx="1"/>
          </p:nvPr>
        </p:nvSpPr>
        <p:spPr/>
        <p:txBody>
          <a:bodyPr/>
          <a:lstStyle/>
          <a:p>
            <a:r>
              <a:rPr lang="en-US" altLang="en-US" dirty="0"/>
              <a:t>Suppose that the </a:t>
            </a:r>
            <a:r>
              <a:rPr lang="el-GR" altLang="en-US" dirty="0"/>
              <a:t>Π</a:t>
            </a:r>
            <a:r>
              <a:rPr lang="en-US" altLang="en-US" dirty="0"/>
              <a:t> had written to the </a:t>
            </a:r>
            <a:r>
              <a:rPr lang="el-GR" altLang="en-US" dirty="0"/>
              <a:t>Δ</a:t>
            </a:r>
            <a:r>
              <a:rPr lang="en-US" altLang="en-US" dirty="0"/>
              <a:t> and said </a:t>
            </a:r>
            <a:r>
              <a:rPr lang="ja-JP" altLang="en-US"/>
              <a:t>“</a:t>
            </a:r>
            <a:r>
              <a:rPr lang="en-US" altLang="ja-JP" dirty="0"/>
              <a:t>I accept</a:t>
            </a:r>
            <a:r>
              <a:rPr lang="ja-JP" altLang="en-US"/>
              <a:t>”</a:t>
            </a:r>
            <a:r>
              <a:rPr lang="en-US" altLang="ja-JP" dirty="0"/>
              <a:t>?</a:t>
            </a:r>
          </a:p>
          <a:p>
            <a:pPr lvl="1"/>
            <a:r>
              <a:rPr lang="en-US" altLang="en-US" dirty="0">
                <a:solidFill>
                  <a:srgbClr val="C00000"/>
                </a:solidFill>
              </a:rPr>
              <a:t>Unilateral Contracts</a:t>
            </a:r>
            <a:r>
              <a:rPr lang="en-US" altLang="en-US" dirty="0"/>
              <a:t>: Where the offeree can accept only by performance</a:t>
            </a:r>
          </a:p>
          <a:p>
            <a:pPr lvl="1"/>
            <a:r>
              <a:rPr lang="en-US" altLang="en-US" dirty="0">
                <a:solidFill>
                  <a:srgbClr val="C00000"/>
                </a:solidFill>
              </a:rPr>
              <a:t>Bilateral Contracts</a:t>
            </a:r>
            <a:r>
              <a:rPr lang="en-US" altLang="en-US" dirty="0"/>
              <a:t>: The offeree accepts by return promise</a:t>
            </a:r>
          </a:p>
        </p:txBody>
      </p:sp>
      <p:sp>
        <p:nvSpPr>
          <p:cNvPr id="79875" name="Slide Number Placeholder 3">
            <a:extLst>
              <a:ext uri="{FF2B5EF4-FFF2-40B4-BE49-F238E27FC236}">
                <a16:creationId xmlns:a16="http://schemas.microsoft.com/office/drawing/2014/main" id="{F5BDEA3C-1432-3333-338F-FF8E530B5A6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1B855B7-BBFB-3947-94CD-F6084B5CC119}" type="slidenum">
              <a:rPr lang="en-US" altLang="en-US" sz="1200" smtClean="0">
                <a:latin typeface="Verdana" panose="020B0604030504040204" pitchFamily="34" charset="0"/>
              </a:rPr>
              <a:pPr>
                <a:spcBef>
                  <a:spcPct val="0"/>
                </a:spcBef>
                <a:buFontTx/>
                <a:buNone/>
              </a:pPr>
              <a:t>35</a:t>
            </a:fld>
            <a:endParaRPr lang="en-US" altLang="en-US" sz="1200">
              <a:latin typeface="Verdan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6619A82C-93AF-CCFC-B22B-46ACE5C8EC63}"/>
              </a:ext>
            </a:extLst>
          </p:cNvPr>
          <p:cNvSpPr>
            <a:spLocks noGrp="1" noChangeArrowheads="1"/>
          </p:cNvSpPr>
          <p:nvPr>
            <p:ph type="title"/>
          </p:nvPr>
        </p:nvSpPr>
        <p:spPr/>
        <p:txBody>
          <a:bodyPr/>
          <a:lstStyle/>
          <a:p>
            <a:r>
              <a:rPr lang="en-US" altLang="en-US">
                <a:solidFill>
                  <a:schemeClr val="tx1"/>
                </a:solidFill>
              </a:rPr>
              <a:t>Lefkowitz</a:t>
            </a:r>
          </a:p>
        </p:txBody>
      </p:sp>
      <p:sp>
        <p:nvSpPr>
          <p:cNvPr id="80898" name="Content Placeholder 5">
            <a:extLst>
              <a:ext uri="{FF2B5EF4-FFF2-40B4-BE49-F238E27FC236}">
                <a16:creationId xmlns:a16="http://schemas.microsoft.com/office/drawing/2014/main" id="{DC8EB92D-9A3B-FFC3-44B5-F535C341D534}"/>
              </a:ext>
            </a:extLst>
          </p:cNvPr>
          <p:cNvSpPr>
            <a:spLocks noGrp="1" noChangeArrowheads="1"/>
          </p:cNvSpPr>
          <p:nvPr>
            <p:ph idx="1"/>
          </p:nvPr>
        </p:nvSpPr>
        <p:spPr/>
        <p:txBody>
          <a:bodyPr/>
          <a:lstStyle/>
          <a:p>
            <a:endParaRPr lang="en-US" altLang="en-US"/>
          </a:p>
          <a:p>
            <a:r>
              <a:rPr lang="en-US" altLang="en-US"/>
              <a:t>In Lefkowitz, the store insisted on the offeree showing up at the store—hence a unilateral contract</a:t>
            </a:r>
          </a:p>
          <a:p>
            <a:r>
              <a:rPr lang="en-US" altLang="en-US">
                <a:solidFill>
                  <a:srgbClr val="C00000"/>
                </a:solidFill>
              </a:rPr>
              <a:t>And why did that matter to it?</a:t>
            </a:r>
          </a:p>
        </p:txBody>
      </p:sp>
      <p:sp>
        <p:nvSpPr>
          <p:cNvPr id="80899" name="Slide Number Placeholder 3">
            <a:extLst>
              <a:ext uri="{FF2B5EF4-FFF2-40B4-BE49-F238E27FC236}">
                <a16:creationId xmlns:a16="http://schemas.microsoft.com/office/drawing/2014/main" id="{71F02894-FA26-06A7-EF1B-818F74E036B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BD80907-9306-434C-8FAD-8DB0CE3D4F50}" type="slidenum">
              <a:rPr lang="en-US" altLang="en-US" sz="1200" smtClean="0">
                <a:latin typeface="Verdana" panose="020B0604030504040204" pitchFamily="34" charset="0"/>
              </a:rPr>
              <a:pPr>
                <a:spcBef>
                  <a:spcPct val="0"/>
                </a:spcBef>
                <a:buFontTx/>
                <a:buNone/>
              </a:pPr>
              <a:t>36</a:t>
            </a:fld>
            <a:endParaRPr lang="en-US" altLang="en-US" sz="1200">
              <a:latin typeface="Verdan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882B-D81F-C781-9593-198EEDF06A6F}"/>
              </a:ext>
            </a:extLst>
          </p:cNvPr>
          <p:cNvSpPr>
            <a:spLocks noGrp="1"/>
          </p:cNvSpPr>
          <p:nvPr>
            <p:ph type="title"/>
          </p:nvPr>
        </p:nvSpPr>
        <p:spPr>
          <a:xfrm>
            <a:off x="574675" y="304800"/>
            <a:ext cx="8569325" cy="1143000"/>
          </a:xfrm>
        </p:spPr>
        <p:txBody>
          <a:bodyPr/>
          <a:lstStyle/>
          <a:p>
            <a:pPr>
              <a:defRPr/>
            </a:pPr>
            <a:r>
              <a:rPr lang="en-US" sz="3600" dirty="0">
                <a:solidFill>
                  <a:srgbClr val="C00000"/>
                </a:solidFill>
                <a:ea typeface="+mj-ea"/>
                <a:cs typeface="+mj-cs"/>
              </a:rPr>
              <a:t>Why is it so hard to get from one store to another at Pentagon Mall?</a:t>
            </a:r>
          </a:p>
        </p:txBody>
      </p:sp>
      <p:pic>
        <p:nvPicPr>
          <p:cNvPr id="81922" name="Content Placeholder 9">
            <a:extLst>
              <a:ext uri="{FF2B5EF4-FFF2-40B4-BE49-F238E27FC236}">
                <a16:creationId xmlns:a16="http://schemas.microsoft.com/office/drawing/2014/main" id="{CC5FA258-BDC4-7BFA-BD5D-5CF407D34E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2133600"/>
            <a:ext cx="4660900" cy="3505200"/>
          </a:xfrm>
        </p:spPr>
      </p:pic>
      <p:sp>
        <p:nvSpPr>
          <p:cNvPr id="81923" name="Slide Number Placeholder 3">
            <a:extLst>
              <a:ext uri="{FF2B5EF4-FFF2-40B4-BE49-F238E27FC236}">
                <a16:creationId xmlns:a16="http://schemas.microsoft.com/office/drawing/2014/main" id="{D7C85581-11D9-1866-E303-5E369034378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7152372-02F7-774D-8691-72AB3D7095EE}" type="slidenum">
              <a:rPr lang="en-US" altLang="en-US" sz="1200" smtClean="0">
                <a:latin typeface="Verdana" panose="020B0604030504040204" pitchFamily="34" charset="0"/>
              </a:rPr>
              <a:pPr>
                <a:spcBef>
                  <a:spcPct val="0"/>
                </a:spcBef>
                <a:buFontTx/>
                <a:buNone/>
              </a:pPr>
              <a:t>37</a:t>
            </a:fld>
            <a:endParaRPr lang="en-US" altLang="en-US" sz="1200">
              <a:latin typeface="Verdana" panose="020B0604030504040204" pitchFamily="34" charset="0"/>
            </a:endParaRPr>
          </a:p>
        </p:txBody>
      </p:sp>
      <p:sp>
        <p:nvSpPr>
          <p:cNvPr id="81924" name="AutoShape 2">
            <a:extLst>
              <a:ext uri="{FF2B5EF4-FFF2-40B4-BE49-F238E27FC236}">
                <a16:creationId xmlns:a16="http://schemas.microsoft.com/office/drawing/2014/main" id="{3E4E0152-D9E9-9D48-89B3-A3212696740B}"/>
              </a:ext>
            </a:extLst>
          </p:cNvPr>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latin typeface="Verdana" panose="020B0604030504040204" pitchFamily="34" charset="0"/>
            </a:endParaRPr>
          </a:p>
        </p:txBody>
      </p:sp>
      <p:sp>
        <p:nvSpPr>
          <p:cNvPr id="81925" name="AutoShape 4">
            <a:extLst>
              <a:ext uri="{FF2B5EF4-FFF2-40B4-BE49-F238E27FC236}">
                <a16:creationId xmlns:a16="http://schemas.microsoft.com/office/drawing/2014/main" id="{E090123F-17CD-05EB-E26D-7A312D4DD88A}"/>
              </a:ext>
            </a:extLst>
          </p:cNvPr>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latin typeface="Verdana" panose="020B0604030504040204" pitchFamily="34" charset="0"/>
            </a:endParaRPr>
          </a:p>
        </p:txBody>
      </p:sp>
      <p:sp>
        <p:nvSpPr>
          <p:cNvPr id="11" name="TextBox 10">
            <a:extLst>
              <a:ext uri="{FF2B5EF4-FFF2-40B4-BE49-F238E27FC236}">
                <a16:creationId xmlns:a16="http://schemas.microsoft.com/office/drawing/2014/main" id="{F22A106E-8B6B-BCF4-3309-E755548F9810}"/>
              </a:ext>
            </a:extLst>
          </p:cNvPr>
          <p:cNvSpPr txBox="1"/>
          <p:nvPr/>
        </p:nvSpPr>
        <p:spPr>
          <a:xfrm>
            <a:off x="3403600" y="6205538"/>
            <a:ext cx="2336800" cy="369887"/>
          </a:xfrm>
          <a:prstGeom prst="rect">
            <a:avLst/>
          </a:prstGeom>
          <a:solidFill>
            <a:srgbClr val="FAFECA"/>
          </a:solidFill>
          <a:ln>
            <a:solidFill>
              <a:schemeClr val="accent2"/>
            </a:solidFill>
          </a:ln>
        </p:spPr>
        <p:txBody>
          <a:bodyPr wrap="none">
            <a:spAutoFit/>
          </a:bodyPr>
          <a:lstStyle/>
          <a:p>
            <a:pPr eaLnBrk="1" hangingPunct="1">
              <a:defRPr/>
            </a:pPr>
            <a:r>
              <a:rPr lang="en-US" dirty="0">
                <a:solidFill>
                  <a:schemeClr val="accent6"/>
                </a:solidFill>
                <a:ea typeface="+mn-ea"/>
              </a:rPr>
              <a:t>Pentagon City Mall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9C7A1D0F-8660-EA1A-F06B-7D4EE7C740E0}"/>
              </a:ext>
            </a:extLst>
          </p:cNvPr>
          <p:cNvSpPr>
            <a:spLocks noGrp="1" noChangeArrowheads="1"/>
          </p:cNvSpPr>
          <p:nvPr>
            <p:ph type="title"/>
          </p:nvPr>
        </p:nvSpPr>
        <p:spPr>
          <a:xfrm>
            <a:off x="228600" y="-228600"/>
            <a:ext cx="8001000" cy="1216025"/>
          </a:xfrm>
        </p:spPr>
        <p:txBody>
          <a:bodyPr/>
          <a:lstStyle/>
          <a:p>
            <a:pPr marL="342900" indent="-342900"/>
            <a:br>
              <a:rPr lang="en-US" altLang="en-US"/>
            </a:br>
            <a:endParaRPr lang="en-US" altLang="en-US" sz="2000"/>
          </a:p>
        </p:txBody>
      </p:sp>
      <p:pic>
        <p:nvPicPr>
          <p:cNvPr id="82946" name="Content Placeholder 4">
            <a:extLst>
              <a:ext uri="{FF2B5EF4-FFF2-40B4-BE49-F238E27FC236}">
                <a16:creationId xmlns:a16="http://schemas.microsoft.com/office/drawing/2014/main" id="{E5F9C9E5-158C-8972-9840-A185FC0AE9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1924803"/>
            <a:ext cx="3505200" cy="4900540"/>
          </a:xfrm>
        </p:spPr>
      </p:pic>
      <p:sp>
        <p:nvSpPr>
          <p:cNvPr id="82947" name="Slide Number Placeholder 3">
            <a:extLst>
              <a:ext uri="{FF2B5EF4-FFF2-40B4-BE49-F238E27FC236}">
                <a16:creationId xmlns:a16="http://schemas.microsoft.com/office/drawing/2014/main" id="{3C5282B8-92D3-854A-68CC-C1EBD2C06EC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A98F11E-FCE3-7D4E-9BFC-9CDCF811E237}" type="slidenum">
              <a:rPr lang="en-US" altLang="en-US" sz="1200" smtClean="0">
                <a:latin typeface="Verdana" panose="020B0604030504040204" pitchFamily="34" charset="0"/>
              </a:rPr>
              <a:pPr>
                <a:spcBef>
                  <a:spcPct val="0"/>
                </a:spcBef>
                <a:buFontTx/>
                <a:buNone/>
              </a:pPr>
              <a:t>38</a:t>
            </a:fld>
            <a:endParaRPr lang="en-US" altLang="en-US" sz="1200">
              <a:latin typeface="Verdana" panose="020B0604030504040204" pitchFamily="34" charset="0"/>
            </a:endParaRPr>
          </a:p>
        </p:txBody>
      </p:sp>
      <p:sp>
        <p:nvSpPr>
          <p:cNvPr id="2" name="TextBox 1">
            <a:extLst>
              <a:ext uri="{FF2B5EF4-FFF2-40B4-BE49-F238E27FC236}">
                <a16:creationId xmlns:a16="http://schemas.microsoft.com/office/drawing/2014/main" id="{77EC1501-906F-0CE2-09AF-0B6A1A439016}"/>
              </a:ext>
            </a:extLst>
          </p:cNvPr>
          <p:cNvSpPr txBox="1"/>
          <p:nvPr/>
        </p:nvSpPr>
        <p:spPr>
          <a:xfrm>
            <a:off x="2133600" y="725815"/>
            <a:ext cx="5354543" cy="523220"/>
          </a:xfrm>
          <a:prstGeom prst="rect">
            <a:avLst/>
          </a:prstGeom>
          <a:noFill/>
        </p:spPr>
        <p:txBody>
          <a:bodyPr wrap="none" rtlCol="0">
            <a:spAutoFit/>
          </a:bodyPr>
          <a:lstStyle/>
          <a:p>
            <a:r>
              <a:rPr lang="en-US" sz="2800" dirty="0">
                <a:solidFill>
                  <a:srgbClr val="C00000"/>
                </a:solidFill>
              </a:rPr>
              <a:t>Carlill v. Carbolic Smoke Ball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22B2A0AB-4187-C00B-17DF-58B59C7B1CA7}"/>
              </a:ext>
            </a:extLst>
          </p:cNvPr>
          <p:cNvSpPr>
            <a:spLocks noGrp="1" noChangeArrowheads="1"/>
          </p:cNvSpPr>
          <p:nvPr>
            <p:ph type="title"/>
          </p:nvPr>
        </p:nvSpPr>
        <p:spPr/>
        <p:txBody>
          <a:bodyPr/>
          <a:lstStyle/>
          <a:p>
            <a:pPr marL="342900" indent="-342900"/>
            <a:r>
              <a:rPr lang="en-US" altLang="en-US">
                <a:solidFill>
                  <a:srgbClr val="B90000"/>
                </a:solidFill>
              </a:rPr>
              <a:t>An offer to all the world?</a:t>
            </a:r>
            <a:endParaRPr lang="en-US" altLang="en-US" sz="2000"/>
          </a:p>
        </p:txBody>
      </p:sp>
      <p:sp>
        <p:nvSpPr>
          <p:cNvPr id="83970" name="Content Placeholder 1">
            <a:extLst>
              <a:ext uri="{FF2B5EF4-FFF2-40B4-BE49-F238E27FC236}">
                <a16:creationId xmlns:a16="http://schemas.microsoft.com/office/drawing/2014/main" id="{7396E000-AAFD-7DA4-B41B-B88EF8233039}"/>
              </a:ext>
            </a:extLst>
          </p:cNvPr>
          <p:cNvSpPr>
            <a:spLocks noGrp="1" noChangeArrowheads="1"/>
          </p:cNvSpPr>
          <p:nvPr>
            <p:ph idx="1"/>
          </p:nvPr>
        </p:nvSpPr>
        <p:spPr/>
        <p:txBody>
          <a:bodyPr/>
          <a:lstStyle/>
          <a:p>
            <a:endParaRPr lang="en-US" altLang="en-US"/>
          </a:p>
        </p:txBody>
      </p:sp>
      <p:sp>
        <p:nvSpPr>
          <p:cNvPr id="83971" name="Slide Number Placeholder 3">
            <a:extLst>
              <a:ext uri="{FF2B5EF4-FFF2-40B4-BE49-F238E27FC236}">
                <a16:creationId xmlns:a16="http://schemas.microsoft.com/office/drawing/2014/main" id="{4498874A-7C9B-8069-22C7-E3E03BAC0D0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4B828E1-814D-064A-AA7A-D5D9AA245924}" type="slidenum">
              <a:rPr lang="en-US" altLang="en-US" sz="1200" smtClean="0">
                <a:latin typeface="Verdana" panose="020B0604030504040204" pitchFamily="34" charset="0"/>
              </a:rPr>
              <a:pPr>
                <a:spcBef>
                  <a:spcPct val="0"/>
                </a:spcBef>
                <a:buFontTx/>
                <a:buNone/>
              </a:pPr>
              <a:t>39</a:t>
            </a:fld>
            <a:endParaRPr lang="en-US" altLang="en-US" sz="1200">
              <a:latin typeface="Verdana" panose="020B0604030504040204" pitchFamily="34" charset="0"/>
            </a:endParaRPr>
          </a:p>
        </p:txBody>
      </p:sp>
      <p:pic>
        <p:nvPicPr>
          <p:cNvPr id="83972" name="Content Placeholder 4">
            <a:extLst>
              <a:ext uri="{FF2B5EF4-FFF2-40B4-BE49-F238E27FC236}">
                <a16:creationId xmlns:a16="http://schemas.microsoft.com/office/drawing/2014/main" id="{0DCFB729-84D1-2913-E956-B3D5F633F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1589314"/>
            <a:ext cx="35433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9911E08-558B-336E-FFE3-DF1D294B7D18}"/>
              </a:ext>
            </a:extLst>
          </p:cNvPr>
          <p:cNvSpPr>
            <a:spLocks noGrp="1" noChangeArrowheads="1"/>
          </p:cNvSpPr>
          <p:nvPr>
            <p:ph type="title"/>
          </p:nvPr>
        </p:nvSpPr>
        <p:spPr/>
        <p:txBody>
          <a:bodyPr/>
          <a:lstStyle/>
          <a:p>
            <a:r>
              <a:rPr lang="en-US" altLang="en-US">
                <a:solidFill>
                  <a:srgbClr val="B90000"/>
                </a:solidFill>
              </a:rPr>
              <a:t>Coordination Games</a:t>
            </a:r>
            <a:br>
              <a:rPr lang="en-US" altLang="en-US">
                <a:solidFill>
                  <a:srgbClr val="B90000"/>
                </a:solidFill>
              </a:rPr>
            </a:br>
            <a:r>
              <a:rPr lang="en-US" altLang="en-US">
                <a:solidFill>
                  <a:srgbClr val="B90000"/>
                </a:solidFill>
              </a:rPr>
              <a:t>Pick a Focal Point to Meet</a:t>
            </a:r>
          </a:p>
        </p:txBody>
      </p:sp>
      <p:sp>
        <p:nvSpPr>
          <p:cNvPr id="21506" name="Slide Number Placeholder 3">
            <a:extLst>
              <a:ext uri="{FF2B5EF4-FFF2-40B4-BE49-F238E27FC236}">
                <a16:creationId xmlns:a16="http://schemas.microsoft.com/office/drawing/2014/main" id="{0526C054-5A30-C4CF-1B99-466B23DB69E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0A7AA75-3303-C540-B629-5094425E36D7}" type="slidenum">
              <a:rPr lang="en-US" altLang="en-US" sz="1200" smtClean="0">
                <a:latin typeface="Verdana" panose="020B0604030504040204" pitchFamily="34" charset="0"/>
              </a:rPr>
              <a:pPr>
                <a:spcBef>
                  <a:spcPct val="0"/>
                </a:spcBef>
                <a:buFontTx/>
                <a:buNone/>
              </a:pPr>
              <a:t>4</a:t>
            </a:fld>
            <a:endParaRPr lang="en-US" altLang="en-US" sz="1200">
              <a:latin typeface="Verdana" panose="020B0604030504040204" pitchFamily="34" charset="0"/>
            </a:endParaRPr>
          </a:p>
        </p:txBody>
      </p:sp>
      <p:pic>
        <p:nvPicPr>
          <p:cNvPr id="21507" name="Picture 4">
            <a:extLst>
              <a:ext uri="{FF2B5EF4-FFF2-40B4-BE49-F238E27FC236}">
                <a16:creationId xmlns:a16="http://schemas.microsoft.com/office/drawing/2014/main" id="{7B673EFF-1961-1347-0C0F-D478D4E49A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17700"/>
            <a:ext cx="66802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822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61A7F2DC-AF73-3845-9A42-ECA1BE2FC0BD}"/>
              </a:ext>
            </a:extLst>
          </p:cNvPr>
          <p:cNvSpPr>
            <a:spLocks noGrp="1" noChangeArrowheads="1"/>
          </p:cNvSpPr>
          <p:nvPr>
            <p:ph type="title"/>
          </p:nvPr>
        </p:nvSpPr>
        <p:spPr/>
        <p:txBody>
          <a:bodyPr/>
          <a:lstStyle/>
          <a:p>
            <a:pPr marL="342900" indent="-342900"/>
            <a:r>
              <a:rPr lang="en-US" altLang="en-US">
                <a:solidFill>
                  <a:srgbClr val="B90000"/>
                </a:solidFill>
              </a:rPr>
              <a:t>A unilateral contract</a:t>
            </a:r>
            <a:endParaRPr lang="en-US" altLang="en-US" sz="2000"/>
          </a:p>
        </p:txBody>
      </p:sp>
      <p:sp>
        <p:nvSpPr>
          <p:cNvPr id="84994" name="Content Placeholder 1">
            <a:extLst>
              <a:ext uri="{FF2B5EF4-FFF2-40B4-BE49-F238E27FC236}">
                <a16:creationId xmlns:a16="http://schemas.microsoft.com/office/drawing/2014/main" id="{6B22807B-A2EB-F331-1DA3-7A6E9B7FAA15}"/>
              </a:ext>
            </a:extLst>
          </p:cNvPr>
          <p:cNvSpPr>
            <a:spLocks noGrp="1" noChangeArrowheads="1"/>
          </p:cNvSpPr>
          <p:nvPr>
            <p:ph idx="1"/>
          </p:nvPr>
        </p:nvSpPr>
        <p:spPr/>
        <p:txBody>
          <a:bodyPr/>
          <a:lstStyle/>
          <a:p>
            <a:endParaRPr lang="en-US" altLang="en-US" dirty="0"/>
          </a:p>
          <a:p>
            <a:r>
              <a:rPr lang="en-US" altLang="en-US" sz="2000" dirty="0">
                <a:solidFill>
                  <a:srgbClr val="B90000"/>
                </a:solidFill>
              </a:rPr>
              <a:t>It is not a contract made with all the world. There is the fallacy of that argument. It is an offer made to all the world, and why should not an offer be made to all the world which is to ripen into a contract with anybody who comes forward and performs the conditions? It is an offer to become liable to anyone, who before it is retracted performs the conditions. </a:t>
            </a:r>
            <a:r>
              <a:rPr lang="en-US" altLang="en-US" sz="2000" dirty="0"/>
              <a:t>Per Bowen L.J.</a:t>
            </a:r>
          </a:p>
        </p:txBody>
      </p:sp>
      <p:sp>
        <p:nvSpPr>
          <p:cNvPr id="84995" name="Slide Number Placeholder 3">
            <a:extLst>
              <a:ext uri="{FF2B5EF4-FFF2-40B4-BE49-F238E27FC236}">
                <a16:creationId xmlns:a16="http://schemas.microsoft.com/office/drawing/2014/main" id="{AC0D7217-52DA-F84C-BB83-8E47C3F63EB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0C6CD72-6E0C-2F4C-BDD8-6C02B78D79B6}" type="slidenum">
              <a:rPr lang="en-US" altLang="en-US" sz="1200" smtClean="0">
                <a:latin typeface="Verdana" panose="020B0604030504040204" pitchFamily="34" charset="0"/>
              </a:rPr>
              <a:pPr>
                <a:spcBef>
                  <a:spcPct val="0"/>
                </a:spcBef>
                <a:buFontTx/>
                <a:buNone/>
              </a:pPr>
              <a:t>40</a:t>
            </a:fld>
            <a:endParaRPr lang="en-US" altLang="en-US" sz="1200">
              <a:latin typeface="Verdana" panose="020B060403050404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DB3BF3F9-F28A-F284-72B7-6A605C5DE5B3}"/>
              </a:ext>
            </a:extLst>
          </p:cNvPr>
          <p:cNvSpPr>
            <a:spLocks noGrp="1" noChangeArrowheads="1"/>
          </p:cNvSpPr>
          <p:nvPr>
            <p:ph type="title"/>
          </p:nvPr>
        </p:nvSpPr>
        <p:spPr/>
        <p:txBody>
          <a:bodyPr/>
          <a:lstStyle/>
          <a:p>
            <a:pPr marL="342900" indent="-342900"/>
            <a:r>
              <a:rPr lang="en-US" altLang="en-US">
                <a:solidFill>
                  <a:srgbClr val="B90000"/>
                </a:solidFill>
              </a:rPr>
              <a:t>A unilateral contract</a:t>
            </a:r>
            <a:endParaRPr lang="en-US" altLang="en-US" sz="2000"/>
          </a:p>
        </p:txBody>
      </p:sp>
      <p:sp>
        <p:nvSpPr>
          <p:cNvPr id="86018" name="Content Placeholder 1">
            <a:extLst>
              <a:ext uri="{FF2B5EF4-FFF2-40B4-BE49-F238E27FC236}">
                <a16:creationId xmlns:a16="http://schemas.microsoft.com/office/drawing/2014/main" id="{DE9030BE-C137-8C41-8DA5-DD5C260C6BE7}"/>
              </a:ext>
            </a:extLst>
          </p:cNvPr>
          <p:cNvSpPr>
            <a:spLocks noGrp="1" noChangeArrowheads="1"/>
          </p:cNvSpPr>
          <p:nvPr>
            <p:ph idx="1"/>
          </p:nvPr>
        </p:nvSpPr>
        <p:spPr/>
        <p:txBody>
          <a:bodyPr/>
          <a:lstStyle/>
          <a:p>
            <a:endParaRPr lang="en-US" altLang="en-US"/>
          </a:p>
          <a:p>
            <a:r>
              <a:rPr lang="en-US" altLang="en-US" sz="2000">
                <a:solidFill>
                  <a:srgbClr val="B90000"/>
                </a:solidFill>
              </a:rPr>
              <a:t>This case is not like those cases in which you offer to negotiate, or you issue an advertisement that you have got a stock of books to sell or houses to let, in which case there is no offer to be bound by any contract.</a:t>
            </a:r>
            <a:endParaRPr lang="en-US" altLang="en-US" sz="2000"/>
          </a:p>
        </p:txBody>
      </p:sp>
      <p:sp>
        <p:nvSpPr>
          <p:cNvPr id="86019" name="Slide Number Placeholder 3">
            <a:extLst>
              <a:ext uri="{FF2B5EF4-FFF2-40B4-BE49-F238E27FC236}">
                <a16:creationId xmlns:a16="http://schemas.microsoft.com/office/drawing/2014/main" id="{2DE681AB-2888-4D2E-2AD6-12B7839BB80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D48BE2A-04B8-834B-A26F-4BEEC8828D2B}" type="slidenum">
              <a:rPr lang="en-US" altLang="en-US" sz="1200" smtClean="0">
                <a:latin typeface="Verdana" panose="020B0604030504040204" pitchFamily="34" charset="0"/>
              </a:rPr>
              <a:pPr>
                <a:spcBef>
                  <a:spcPct val="0"/>
                </a:spcBef>
                <a:buFontTx/>
                <a:buNone/>
              </a:pPr>
              <a:t>41</a:t>
            </a:fld>
            <a:endParaRPr lang="en-US" altLang="en-US" sz="1200">
              <a:latin typeface="Verdan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863D3BD6-538C-FAAD-66AD-7DC8EAB52ED8}"/>
              </a:ext>
            </a:extLst>
          </p:cNvPr>
          <p:cNvSpPr>
            <a:spLocks noGrp="1" noChangeArrowheads="1"/>
          </p:cNvSpPr>
          <p:nvPr>
            <p:ph type="title"/>
          </p:nvPr>
        </p:nvSpPr>
        <p:spPr/>
        <p:txBody>
          <a:bodyPr/>
          <a:lstStyle/>
          <a:p>
            <a:pPr marL="342900" indent="-342900"/>
            <a:r>
              <a:rPr lang="en-US" altLang="en-US">
                <a:solidFill>
                  <a:srgbClr val="B90000"/>
                </a:solidFill>
              </a:rPr>
              <a:t>A vagueness Problem?</a:t>
            </a:r>
            <a:endParaRPr lang="en-US" altLang="en-US" sz="2000"/>
          </a:p>
        </p:txBody>
      </p:sp>
      <p:pic>
        <p:nvPicPr>
          <p:cNvPr id="87042" name="Content Placeholder 4">
            <a:extLst>
              <a:ext uri="{FF2B5EF4-FFF2-40B4-BE49-F238E27FC236}">
                <a16:creationId xmlns:a16="http://schemas.microsoft.com/office/drawing/2014/main" id="{3FE57E05-0402-705C-9AFC-E7A8394DB2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00350" y="1643743"/>
            <a:ext cx="3543300" cy="4953000"/>
          </a:xfrm>
        </p:spPr>
      </p:pic>
      <p:sp>
        <p:nvSpPr>
          <p:cNvPr id="87043" name="Slide Number Placeholder 3">
            <a:extLst>
              <a:ext uri="{FF2B5EF4-FFF2-40B4-BE49-F238E27FC236}">
                <a16:creationId xmlns:a16="http://schemas.microsoft.com/office/drawing/2014/main" id="{E791C612-CD2C-13AB-3493-2B5816633D1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163BDFA-2E41-0E45-9FAB-CD92D29B874A}" type="slidenum">
              <a:rPr lang="en-US" altLang="en-US" sz="1200" smtClean="0">
                <a:latin typeface="Verdana" panose="020B0604030504040204" pitchFamily="34" charset="0"/>
              </a:rPr>
              <a:pPr>
                <a:spcBef>
                  <a:spcPct val="0"/>
                </a:spcBef>
                <a:buFontTx/>
                <a:buNone/>
              </a:pPr>
              <a:t>42</a:t>
            </a:fld>
            <a:endParaRPr lang="en-US" altLang="en-US" sz="1200">
              <a:latin typeface="Verdan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A17F87EF-9B6D-DC77-8E65-7377A5052002}"/>
              </a:ext>
            </a:extLst>
          </p:cNvPr>
          <p:cNvSpPr>
            <a:spLocks noGrp="1" noChangeArrowheads="1"/>
          </p:cNvSpPr>
          <p:nvPr>
            <p:ph type="title"/>
          </p:nvPr>
        </p:nvSpPr>
        <p:spPr/>
        <p:txBody>
          <a:bodyPr/>
          <a:lstStyle/>
          <a:p>
            <a:pPr marL="342900" indent="-342900"/>
            <a:r>
              <a:rPr lang="en-US" altLang="en-US">
                <a:solidFill>
                  <a:schemeClr val="tx1"/>
                </a:solidFill>
              </a:rPr>
              <a:t>Vagueness?</a:t>
            </a:r>
            <a:endParaRPr lang="en-US" altLang="en-US" sz="2000">
              <a:solidFill>
                <a:schemeClr val="tx1"/>
              </a:solidFill>
            </a:endParaRPr>
          </a:p>
        </p:txBody>
      </p:sp>
      <p:sp>
        <p:nvSpPr>
          <p:cNvPr id="88066" name="Slide Number Placeholder 3">
            <a:extLst>
              <a:ext uri="{FF2B5EF4-FFF2-40B4-BE49-F238E27FC236}">
                <a16:creationId xmlns:a16="http://schemas.microsoft.com/office/drawing/2014/main" id="{5833CFB9-0752-A68A-7CE3-C3507C96EC1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95AA151-0F1B-C34F-B8D4-338D03AD5BFC}" type="slidenum">
              <a:rPr lang="en-US" altLang="en-US" sz="1200" smtClean="0">
                <a:latin typeface="Verdana" panose="020B0604030504040204" pitchFamily="34" charset="0"/>
              </a:rPr>
              <a:pPr>
                <a:spcBef>
                  <a:spcPct val="0"/>
                </a:spcBef>
                <a:buFontTx/>
                <a:buNone/>
              </a:pPr>
              <a:t>43</a:t>
            </a:fld>
            <a:endParaRPr lang="en-US" altLang="en-US" sz="1200">
              <a:latin typeface="Verdana" panose="020B0604030504040204" pitchFamily="34" charset="0"/>
            </a:endParaRPr>
          </a:p>
        </p:txBody>
      </p:sp>
      <p:sp>
        <p:nvSpPr>
          <p:cNvPr id="88067" name="Content Placeholder 1">
            <a:extLst>
              <a:ext uri="{FF2B5EF4-FFF2-40B4-BE49-F238E27FC236}">
                <a16:creationId xmlns:a16="http://schemas.microsoft.com/office/drawing/2014/main" id="{7A238194-CA6A-B87F-CBD2-CE3B160A2527}"/>
              </a:ext>
            </a:extLst>
          </p:cNvPr>
          <p:cNvSpPr>
            <a:spLocks noGrp="1" noChangeArrowheads="1"/>
          </p:cNvSpPr>
          <p:nvPr>
            <p:ph idx="1"/>
          </p:nvPr>
        </p:nvSpPr>
        <p:spPr>
          <a:xfrm>
            <a:off x="457200" y="1752600"/>
            <a:ext cx="8229600" cy="4525963"/>
          </a:xfrm>
        </p:spPr>
        <p:txBody>
          <a:bodyPr/>
          <a:lstStyle/>
          <a:p>
            <a:r>
              <a:rPr lang="en-US" altLang="en-US" sz="2000"/>
              <a:t>It seems to me that in order to arrive at this contract </a:t>
            </a:r>
            <a:r>
              <a:rPr lang="en-US" altLang="en-US" sz="2000">
                <a:solidFill>
                  <a:srgbClr val="C00000"/>
                </a:solidFill>
              </a:rPr>
              <a:t>we must read it in its plain meaning as the public would understand it</a:t>
            </a:r>
            <a:r>
              <a:rPr lang="en-US" altLang="en-US" sz="2000"/>
              <a:t>. It was intended to be issued to the public and to be read by the public. How would an ordinary person reading this document construe it upon the points which the defendant’s counsel has brought to our attention? </a:t>
            </a:r>
            <a:r>
              <a:rPr lang="en-US" altLang="en-US" sz="2000">
                <a:solidFill>
                  <a:srgbClr val="C00000"/>
                </a:solidFill>
              </a:rPr>
              <a:t>It was intended unquestionably to have some effect</a:t>
            </a:r>
            <a:r>
              <a:rPr lang="en-US" altLang="en-US" sz="2000"/>
              <a:t>, and I think the effect which it was intended to have was that by means of the use of the carbolic smoke ball the sale of the carbolic smoke ball should be increased.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0A951585-3F0D-7C1F-B403-C04FCE805625}"/>
              </a:ext>
            </a:extLst>
          </p:cNvPr>
          <p:cNvSpPr>
            <a:spLocks noGrp="1" noChangeArrowheads="1"/>
          </p:cNvSpPr>
          <p:nvPr>
            <p:ph type="title"/>
          </p:nvPr>
        </p:nvSpPr>
        <p:spPr/>
        <p:txBody>
          <a:bodyPr/>
          <a:lstStyle/>
          <a:p>
            <a:pPr marL="342900" indent="-342900"/>
            <a:r>
              <a:rPr lang="en-US" altLang="en-US">
                <a:solidFill>
                  <a:schemeClr val="tx1"/>
                </a:solidFill>
              </a:rPr>
              <a:t>Vagueness?</a:t>
            </a:r>
            <a:endParaRPr lang="en-US" altLang="en-US" sz="2000">
              <a:solidFill>
                <a:schemeClr val="tx1"/>
              </a:solidFill>
            </a:endParaRPr>
          </a:p>
        </p:txBody>
      </p:sp>
      <p:sp>
        <p:nvSpPr>
          <p:cNvPr id="89090" name="Slide Number Placeholder 3">
            <a:extLst>
              <a:ext uri="{FF2B5EF4-FFF2-40B4-BE49-F238E27FC236}">
                <a16:creationId xmlns:a16="http://schemas.microsoft.com/office/drawing/2014/main" id="{2B305B29-6063-A41D-0C46-98DEC628F14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1577C23-A0D3-2B40-BB09-929A626F60AF}" type="slidenum">
              <a:rPr lang="en-US" altLang="en-US" sz="1200" smtClean="0">
                <a:latin typeface="Verdana" panose="020B0604030504040204" pitchFamily="34" charset="0"/>
              </a:rPr>
              <a:pPr>
                <a:spcBef>
                  <a:spcPct val="0"/>
                </a:spcBef>
                <a:buFontTx/>
                <a:buNone/>
              </a:pPr>
              <a:t>44</a:t>
            </a:fld>
            <a:endParaRPr lang="en-US" altLang="en-US" sz="1200">
              <a:latin typeface="Verdana" panose="020B0604030504040204" pitchFamily="34" charset="0"/>
            </a:endParaRPr>
          </a:p>
        </p:txBody>
      </p:sp>
      <p:sp>
        <p:nvSpPr>
          <p:cNvPr id="89091" name="Content Placeholder 1">
            <a:extLst>
              <a:ext uri="{FF2B5EF4-FFF2-40B4-BE49-F238E27FC236}">
                <a16:creationId xmlns:a16="http://schemas.microsoft.com/office/drawing/2014/main" id="{8DDFEF32-9A29-CC38-3E72-45776A20C135}"/>
              </a:ext>
            </a:extLst>
          </p:cNvPr>
          <p:cNvSpPr>
            <a:spLocks noGrp="1" noChangeArrowheads="1"/>
          </p:cNvSpPr>
          <p:nvPr>
            <p:ph idx="1"/>
          </p:nvPr>
        </p:nvSpPr>
        <p:spPr>
          <a:xfrm>
            <a:off x="457200" y="1752600"/>
            <a:ext cx="8229600" cy="4525963"/>
          </a:xfrm>
        </p:spPr>
        <p:txBody>
          <a:bodyPr/>
          <a:lstStyle/>
          <a:p>
            <a:r>
              <a:rPr lang="en-US" altLang="en-US" sz="2000" dirty="0"/>
              <a:t>A plain person who read this advertisement would read it in this plain way, that if anybody after the advertisement was published used three times daily for two weeks the carbolic smoke ball and then caught cold, he would be entitled to the reward.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4A8FD49E-CFC3-E299-FF09-C17F6B2B2539}"/>
              </a:ext>
            </a:extLst>
          </p:cNvPr>
          <p:cNvSpPr>
            <a:spLocks noGrp="1" noChangeArrowheads="1"/>
          </p:cNvSpPr>
          <p:nvPr>
            <p:ph type="title"/>
          </p:nvPr>
        </p:nvSpPr>
        <p:spPr/>
        <p:txBody>
          <a:bodyPr/>
          <a:lstStyle/>
          <a:p>
            <a:pPr marL="342900" indent="-342900"/>
            <a:r>
              <a:rPr lang="en-US" altLang="en-US">
                <a:solidFill>
                  <a:schemeClr val="tx1"/>
                </a:solidFill>
              </a:rPr>
              <a:t>Vagueness?</a:t>
            </a:r>
            <a:endParaRPr lang="en-US" altLang="en-US" sz="2000">
              <a:solidFill>
                <a:schemeClr val="tx1"/>
              </a:solidFill>
            </a:endParaRPr>
          </a:p>
        </p:txBody>
      </p:sp>
      <p:sp>
        <p:nvSpPr>
          <p:cNvPr id="90114" name="Slide Number Placeholder 3">
            <a:extLst>
              <a:ext uri="{FF2B5EF4-FFF2-40B4-BE49-F238E27FC236}">
                <a16:creationId xmlns:a16="http://schemas.microsoft.com/office/drawing/2014/main" id="{B314FF76-A27E-49B5-B7EC-0EB06E4132A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A18EA38-612B-6445-8CD1-5F9319CEED3F}" type="slidenum">
              <a:rPr lang="en-US" altLang="en-US" sz="1200" smtClean="0">
                <a:latin typeface="Verdana" panose="020B0604030504040204" pitchFamily="34" charset="0"/>
              </a:rPr>
              <a:pPr>
                <a:spcBef>
                  <a:spcPct val="0"/>
                </a:spcBef>
                <a:buFontTx/>
                <a:buNone/>
              </a:pPr>
              <a:t>45</a:t>
            </a:fld>
            <a:endParaRPr lang="en-US" altLang="en-US" sz="1200">
              <a:latin typeface="Verdana" panose="020B0604030504040204" pitchFamily="34" charset="0"/>
            </a:endParaRPr>
          </a:p>
        </p:txBody>
      </p:sp>
      <p:sp>
        <p:nvSpPr>
          <p:cNvPr id="90115" name="Content Placeholder 1">
            <a:extLst>
              <a:ext uri="{FF2B5EF4-FFF2-40B4-BE49-F238E27FC236}">
                <a16:creationId xmlns:a16="http://schemas.microsoft.com/office/drawing/2014/main" id="{B30FF69A-5E4D-6201-A762-5559C6E72235}"/>
              </a:ext>
            </a:extLst>
          </p:cNvPr>
          <p:cNvSpPr>
            <a:spLocks noGrp="1" noChangeArrowheads="1"/>
          </p:cNvSpPr>
          <p:nvPr>
            <p:ph idx="1"/>
          </p:nvPr>
        </p:nvSpPr>
        <p:spPr>
          <a:xfrm>
            <a:off x="457200" y="1752600"/>
            <a:ext cx="8229600" cy="4525963"/>
          </a:xfrm>
        </p:spPr>
        <p:txBody>
          <a:bodyPr/>
          <a:lstStyle/>
          <a:p>
            <a:r>
              <a:rPr lang="en-US" altLang="en-US" sz="2000"/>
              <a:t> Lindley, L.J., thinks that the contract would be sufficiently definite if you were to read it in the sense that the protection was to be warranted </a:t>
            </a:r>
            <a:r>
              <a:rPr lang="en-US" altLang="en-US" sz="2000">
                <a:solidFill>
                  <a:srgbClr val="C00000"/>
                </a:solidFill>
              </a:rPr>
              <a:t>during a reasonable period after use</a:t>
            </a:r>
            <a:r>
              <a:rPr lang="en-US" altLang="en-US" sz="2000"/>
              <a:t>. I have some difficulty myself on that point, but it is not necessary for me to develop it, because as I read the contract it covered the exact moment during which the disease here was contracted.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28CB8B04-CA95-3AA0-0065-563249047409}"/>
              </a:ext>
            </a:extLst>
          </p:cNvPr>
          <p:cNvSpPr>
            <a:spLocks noGrp="1" noChangeArrowheads="1"/>
          </p:cNvSpPr>
          <p:nvPr>
            <p:ph type="title"/>
          </p:nvPr>
        </p:nvSpPr>
        <p:spPr/>
        <p:txBody>
          <a:bodyPr/>
          <a:lstStyle/>
          <a:p>
            <a:pPr marL="342900" indent="-342900"/>
            <a:r>
              <a:rPr lang="en-US" altLang="en-US">
                <a:solidFill>
                  <a:srgbClr val="B90000"/>
                </a:solidFill>
              </a:rPr>
              <a:t>A “Mere Puff”</a:t>
            </a:r>
            <a:endParaRPr lang="en-US" altLang="en-US" sz="2000"/>
          </a:p>
        </p:txBody>
      </p:sp>
      <p:pic>
        <p:nvPicPr>
          <p:cNvPr id="91138" name="Content Placeholder 4">
            <a:extLst>
              <a:ext uri="{FF2B5EF4-FFF2-40B4-BE49-F238E27FC236}">
                <a16:creationId xmlns:a16="http://schemas.microsoft.com/office/drawing/2014/main" id="{C894D35B-4A1D-73A1-546E-A6783622AB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676400"/>
            <a:ext cx="3543300" cy="4953000"/>
          </a:xfrm>
        </p:spPr>
      </p:pic>
      <p:sp>
        <p:nvSpPr>
          <p:cNvPr id="91139" name="Slide Number Placeholder 3">
            <a:extLst>
              <a:ext uri="{FF2B5EF4-FFF2-40B4-BE49-F238E27FC236}">
                <a16:creationId xmlns:a16="http://schemas.microsoft.com/office/drawing/2014/main" id="{9324BA67-D146-08E9-74E4-956E228B718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936B2F7-A59A-074C-AD71-4D168F3608AA}" type="slidenum">
              <a:rPr lang="en-US" altLang="en-US" sz="1200" smtClean="0">
                <a:latin typeface="Verdana" panose="020B0604030504040204" pitchFamily="34" charset="0"/>
              </a:rPr>
              <a:pPr>
                <a:spcBef>
                  <a:spcPct val="0"/>
                </a:spcBef>
                <a:buFontTx/>
                <a:buNone/>
              </a:pPr>
              <a:t>46</a:t>
            </a:fld>
            <a:endParaRPr lang="en-US" altLang="en-US" sz="1200">
              <a:latin typeface="Verdana" panose="020B0604030504040204" pitchFamily="34" charset="0"/>
            </a:endParaRPr>
          </a:p>
        </p:txBody>
      </p:sp>
      <p:sp>
        <p:nvSpPr>
          <p:cNvPr id="91140" name="TextBox 5">
            <a:extLst>
              <a:ext uri="{FF2B5EF4-FFF2-40B4-BE49-F238E27FC236}">
                <a16:creationId xmlns:a16="http://schemas.microsoft.com/office/drawing/2014/main" id="{CF73C27E-7905-8770-5011-1BDDE975271D}"/>
              </a:ext>
            </a:extLst>
          </p:cNvPr>
          <p:cNvSpPr txBox="1">
            <a:spLocks noChangeArrowheads="1"/>
          </p:cNvSpPr>
          <p:nvPr/>
        </p:nvSpPr>
        <p:spPr bwMode="auto">
          <a:xfrm>
            <a:off x="4724400" y="3048000"/>
            <a:ext cx="2535238" cy="369888"/>
          </a:xfrm>
          <a:prstGeom prst="rect">
            <a:avLst/>
          </a:prstGeom>
          <a:solidFill>
            <a:srgbClr val="FAFECA"/>
          </a:solidFill>
          <a:ln w="9525">
            <a:solidFill>
              <a:srgbClr val="C000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solidFill>
                  <a:srgbClr val="B90000"/>
                </a:solidFill>
                <a:latin typeface="Verdana" panose="020B0604030504040204" pitchFamily="34" charset="0"/>
              </a:rPr>
              <a:t>What’s a mere puff?</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51F753C4-CD1A-F46C-FB36-E6F16BE599A2}"/>
              </a:ext>
            </a:extLst>
          </p:cNvPr>
          <p:cNvSpPr>
            <a:spLocks noGrp="1"/>
          </p:cNvSpPr>
          <p:nvPr>
            <p:ph type="title"/>
          </p:nvPr>
        </p:nvSpPr>
        <p:spPr>
          <a:xfrm>
            <a:off x="574675" y="304800"/>
            <a:ext cx="8569325" cy="1295400"/>
          </a:xfrm>
        </p:spPr>
        <p:txBody>
          <a:bodyPr/>
          <a:lstStyle/>
          <a:p>
            <a:pPr>
              <a:defRPr/>
            </a:pPr>
            <a:r>
              <a:rPr lang="en-US" dirty="0">
                <a:solidFill>
                  <a:srgbClr val="C00000"/>
                </a:solidFill>
                <a:ea typeface="+mj-ea"/>
                <a:cs typeface="+mj-cs"/>
              </a:rPr>
              <a:t>Mere puffs: Simple commendations do not oblige one</a:t>
            </a:r>
          </a:p>
        </p:txBody>
      </p:sp>
      <p:sp>
        <p:nvSpPr>
          <p:cNvPr id="92162" name="Slide Number Placeholder 3">
            <a:extLst>
              <a:ext uri="{FF2B5EF4-FFF2-40B4-BE49-F238E27FC236}">
                <a16:creationId xmlns:a16="http://schemas.microsoft.com/office/drawing/2014/main" id="{F2D24DF6-1FD0-CFFC-3DB2-D6318000DA4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D148320-5F22-504C-9A8C-08A0E75E5E24}" type="slidenum">
              <a:rPr lang="en-US" altLang="en-US" sz="1200" smtClean="0">
                <a:latin typeface="Verdana" panose="020B0604030504040204" pitchFamily="34" charset="0"/>
              </a:rPr>
              <a:pPr>
                <a:spcBef>
                  <a:spcPct val="0"/>
                </a:spcBef>
                <a:buFontTx/>
                <a:buNone/>
              </a:pPr>
              <a:t>47</a:t>
            </a:fld>
            <a:endParaRPr lang="en-US" altLang="en-US" sz="1200">
              <a:latin typeface="Verdana" panose="020B0604030504040204" pitchFamily="34" charset="0"/>
            </a:endParaRPr>
          </a:p>
        </p:txBody>
      </p:sp>
      <p:sp>
        <p:nvSpPr>
          <p:cNvPr id="92163" name="AutoShape 6">
            <a:extLst>
              <a:ext uri="{FF2B5EF4-FFF2-40B4-BE49-F238E27FC236}">
                <a16:creationId xmlns:a16="http://schemas.microsoft.com/office/drawing/2014/main" id="{BCFB61C4-3616-6A9F-135A-3F4782413404}"/>
              </a:ext>
            </a:extLst>
          </p:cNvPr>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latin typeface="Verdana" panose="020B0604030504040204" pitchFamily="34" charset="0"/>
            </a:endParaRPr>
          </a:p>
        </p:txBody>
      </p:sp>
      <p:pic>
        <p:nvPicPr>
          <p:cNvPr id="92164" name="Picture 5">
            <a:extLst>
              <a:ext uri="{FF2B5EF4-FFF2-40B4-BE49-F238E27FC236}">
                <a16:creationId xmlns:a16="http://schemas.microsoft.com/office/drawing/2014/main" id="{87A7BD13-CFFA-6771-2B70-E4E279F351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65532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6218007B-811A-28E9-4483-037C080D865B}"/>
              </a:ext>
            </a:extLst>
          </p:cNvPr>
          <p:cNvSpPr>
            <a:spLocks noGrp="1" noChangeArrowheads="1"/>
          </p:cNvSpPr>
          <p:nvPr>
            <p:ph type="title"/>
          </p:nvPr>
        </p:nvSpPr>
        <p:spPr/>
        <p:txBody>
          <a:bodyPr/>
          <a:lstStyle/>
          <a:p>
            <a:pPr marL="342900" indent="-342900"/>
            <a:r>
              <a:rPr lang="en-US" altLang="en-US">
                <a:solidFill>
                  <a:schemeClr val="tx1"/>
                </a:solidFill>
              </a:rPr>
              <a:t>A mere puff?</a:t>
            </a:r>
            <a:endParaRPr lang="en-US" altLang="en-US" sz="2000">
              <a:solidFill>
                <a:schemeClr val="tx1"/>
              </a:solidFill>
            </a:endParaRPr>
          </a:p>
        </p:txBody>
      </p:sp>
      <p:sp>
        <p:nvSpPr>
          <p:cNvPr id="93186" name="Content Placeholder 1">
            <a:extLst>
              <a:ext uri="{FF2B5EF4-FFF2-40B4-BE49-F238E27FC236}">
                <a16:creationId xmlns:a16="http://schemas.microsoft.com/office/drawing/2014/main" id="{5A3948B9-D5A6-9FAE-CFD5-013F15DF0E91}"/>
              </a:ext>
            </a:extLst>
          </p:cNvPr>
          <p:cNvSpPr>
            <a:spLocks noGrp="1" noChangeArrowheads="1"/>
          </p:cNvSpPr>
          <p:nvPr>
            <p:ph idx="1"/>
          </p:nvPr>
        </p:nvSpPr>
        <p:spPr/>
        <p:txBody>
          <a:bodyPr/>
          <a:lstStyle/>
          <a:p>
            <a:r>
              <a:rPr lang="en-US" altLang="en-US">
                <a:solidFill>
                  <a:srgbClr val="B90000"/>
                </a:solidFill>
              </a:rPr>
              <a:t>It was intended unquestionably to have some effect</a:t>
            </a:r>
            <a:r>
              <a:rPr lang="is-IS" altLang="en-US">
                <a:solidFill>
                  <a:srgbClr val="B90000"/>
                </a:solidFill>
              </a:rPr>
              <a:t>…</a:t>
            </a:r>
            <a:r>
              <a:rPr lang="en-US" altLang="en-US">
                <a:solidFill>
                  <a:srgbClr val="B90000"/>
                </a:solidFill>
              </a:rPr>
              <a:t> </a:t>
            </a:r>
          </a:p>
          <a:p>
            <a:r>
              <a:rPr lang="en-US" altLang="en-US">
                <a:solidFill>
                  <a:srgbClr val="B90000"/>
                </a:solidFill>
              </a:rPr>
              <a:t>It not only says the reward will be paid, but it says: “We have lodged £1,000 to meet it.” Therefore, it cannot be said that it was intended to be a mere puff. </a:t>
            </a:r>
          </a:p>
          <a:p>
            <a:pPr>
              <a:buFont typeface="Wingdings" pitchFamily="2" charset="2"/>
              <a:buNone/>
            </a:pPr>
            <a:endParaRPr lang="en-US" altLang="en-US">
              <a:solidFill>
                <a:srgbClr val="B90000"/>
              </a:solidFill>
            </a:endParaRPr>
          </a:p>
        </p:txBody>
      </p:sp>
      <p:sp>
        <p:nvSpPr>
          <p:cNvPr id="93187" name="Slide Number Placeholder 3">
            <a:extLst>
              <a:ext uri="{FF2B5EF4-FFF2-40B4-BE49-F238E27FC236}">
                <a16:creationId xmlns:a16="http://schemas.microsoft.com/office/drawing/2014/main" id="{F359E571-93E5-1311-3DAD-8DDD029BB40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5305948-DA4F-B744-92EE-805CDAD2A689}" type="slidenum">
              <a:rPr lang="en-US" altLang="en-US" sz="1200" smtClean="0">
                <a:latin typeface="Verdana" panose="020B0604030504040204" pitchFamily="34" charset="0"/>
              </a:rPr>
              <a:pPr>
                <a:spcBef>
                  <a:spcPct val="0"/>
                </a:spcBef>
                <a:buFontTx/>
                <a:buNone/>
              </a:pPr>
              <a:t>48</a:t>
            </a:fld>
            <a:endParaRPr lang="en-US" altLang="en-US" sz="1200">
              <a:latin typeface="Verdana" panose="020B060403050404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6425796A-1A67-E7F2-6FC3-D61C00BF06C9}"/>
              </a:ext>
            </a:extLst>
          </p:cNvPr>
          <p:cNvSpPr>
            <a:spLocks noGrp="1" noChangeArrowheads="1"/>
          </p:cNvSpPr>
          <p:nvPr>
            <p:ph type="title"/>
          </p:nvPr>
        </p:nvSpPr>
        <p:spPr/>
        <p:txBody>
          <a:bodyPr/>
          <a:lstStyle/>
          <a:p>
            <a:r>
              <a:rPr lang="en-US" altLang="en-US">
                <a:solidFill>
                  <a:srgbClr val="B90000"/>
                </a:solidFill>
              </a:rPr>
              <a:t>No communication of acceptance?</a:t>
            </a:r>
          </a:p>
        </p:txBody>
      </p:sp>
      <p:sp>
        <p:nvSpPr>
          <p:cNvPr id="94210" name="Content Placeholder 2">
            <a:extLst>
              <a:ext uri="{FF2B5EF4-FFF2-40B4-BE49-F238E27FC236}">
                <a16:creationId xmlns:a16="http://schemas.microsoft.com/office/drawing/2014/main" id="{CF012ADC-86E8-FA26-4936-2DB165BC20F9}"/>
              </a:ext>
            </a:extLst>
          </p:cNvPr>
          <p:cNvSpPr>
            <a:spLocks noGrp="1" noChangeArrowheads="1"/>
          </p:cNvSpPr>
          <p:nvPr>
            <p:ph idx="1"/>
          </p:nvPr>
        </p:nvSpPr>
        <p:spPr/>
        <p:txBody>
          <a:bodyPr/>
          <a:lstStyle/>
          <a:p>
            <a:endParaRPr lang="en-US" altLang="en-US"/>
          </a:p>
          <a:p>
            <a:r>
              <a:rPr lang="en-US" altLang="en-US"/>
              <a:t>Then it was said that there was no notification of the acceptance of the offer. </a:t>
            </a:r>
          </a:p>
        </p:txBody>
      </p:sp>
      <p:sp>
        <p:nvSpPr>
          <p:cNvPr id="94211" name="Slide Number Placeholder 3">
            <a:extLst>
              <a:ext uri="{FF2B5EF4-FFF2-40B4-BE49-F238E27FC236}">
                <a16:creationId xmlns:a16="http://schemas.microsoft.com/office/drawing/2014/main" id="{32F911C5-581B-A24B-7C56-2260DC2612A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4D04AD0-D47B-474B-AA13-5D76A34C1C3F}" type="slidenum">
              <a:rPr lang="en-US" altLang="en-US" sz="1200" smtClean="0">
                <a:latin typeface="Verdana" panose="020B0604030504040204" pitchFamily="34" charset="0"/>
              </a:rPr>
              <a:pPr>
                <a:spcBef>
                  <a:spcPct val="0"/>
                </a:spcBef>
                <a:buFontTx/>
                <a:buNone/>
              </a:pPr>
              <a:t>49</a:t>
            </a:fld>
            <a:endParaRPr lang="en-US" altLang="en-US" sz="1200">
              <a:latin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6CE1DA62-645B-B32D-8435-080B520C988F}"/>
              </a:ext>
            </a:extLst>
          </p:cNvPr>
          <p:cNvSpPr>
            <a:spLocks noGrp="1" noChangeArrowheads="1"/>
          </p:cNvSpPr>
          <p:nvPr>
            <p:ph type="title"/>
          </p:nvPr>
        </p:nvSpPr>
        <p:spPr>
          <a:xfrm>
            <a:off x="76200" y="685800"/>
            <a:ext cx="8991600" cy="1219200"/>
          </a:xfrm>
        </p:spPr>
        <p:txBody>
          <a:bodyPr/>
          <a:lstStyle/>
          <a:p>
            <a:r>
              <a:rPr lang="en-US" altLang="en-US" dirty="0">
                <a:solidFill>
                  <a:srgbClr val="C00000"/>
                </a:solidFill>
              </a:rPr>
              <a:t>Another coordination game</a:t>
            </a:r>
            <a:br>
              <a:rPr lang="en-US" altLang="en-US" dirty="0">
                <a:solidFill>
                  <a:srgbClr val="C00000"/>
                </a:solidFill>
              </a:rPr>
            </a:br>
            <a:r>
              <a:rPr lang="en-US" altLang="en-US" dirty="0">
                <a:solidFill>
                  <a:srgbClr val="C00000"/>
                </a:solidFill>
              </a:rPr>
              <a:t>What side of the road to drive on?</a:t>
            </a:r>
            <a:br>
              <a:rPr lang="en-US" altLang="en-US" dirty="0">
                <a:solidFill>
                  <a:srgbClr val="C00000"/>
                </a:solidFill>
              </a:rPr>
            </a:br>
            <a:r>
              <a:rPr lang="en-US" altLang="en-US" dirty="0">
                <a:solidFill>
                  <a:srgbClr val="C00000"/>
                </a:solidFill>
              </a:rPr>
              <a:t>(does it matter so long as they agree?)</a:t>
            </a:r>
            <a:br>
              <a:rPr lang="en-US" altLang="en-US" dirty="0">
                <a:solidFill>
                  <a:srgbClr val="C00000"/>
                </a:solidFill>
              </a:rPr>
            </a:br>
            <a:endParaRPr lang="en-US" altLang="en-US" dirty="0">
              <a:solidFill>
                <a:srgbClr val="C00000"/>
              </a:solidFill>
            </a:endParaRPr>
          </a:p>
        </p:txBody>
      </p:sp>
      <p:graphicFrame>
        <p:nvGraphicFramePr>
          <p:cNvPr id="5" name="Content Placeholder 4">
            <a:extLst>
              <a:ext uri="{FF2B5EF4-FFF2-40B4-BE49-F238E27FC236}">
                <a16:creationId xmlns:a16="http://schemas.microsoft.com/office/drawing/2014/main" id="{DC1FF7D4-6186-BAE3-B79F-67ACFFFB1BC8}"/>
              </a:ext>
            </a:extLst>
          </p:cNvPr>
          <p:cNvGraphicFramePr>
            <a:graphicFrameLocks noGrp="1"/>
          </p:cNvGraphicFramePr>
          <p:nvPr>
            <p:ph idx="1"/>
          </p:nvPr>
        </p:nvGraphicFramePr>
        <p:xfrm>
          <a:off x="2209800" y="3140075"/>
          <a:ext cx="6248400" cy="1096974"/>
        </p:xfrm>
        <a:graphic>
          <a:graphicData uri="http://schemas.openxmlformats.org/drawingml/2006/table">
            <a:tbl>
              <a:tblPr/>
              <a:tblGrid>
                <a:gridCol w="2082800">
                  <a:extLst>
                    <a:ext uri="{9D8B030D-6E8A-4147-A177-3AD203B41FA5}">
                      <a16:colId xmlns:a16="http://schemas.microsoft.com/office/drawing/2014/main" val="20000"/>
                    </a:ext>
                  </a:extLst>
                </a:gridCol>
                <a:gridCol w="2082800">
                  <a:extLst>
                    <a:ext uri="{9D8B030D-6E8A-4147-A177-3AD203B41FA5}">
                      <a16:colId xmlns:a16="http://schemas.microsoft.com/office/drawing/2014/main" val="20001"/>
                    </a:ext>
                  </a:extLst>
                </a:gridCol>
                <a:gridCol w="2082800">
                  <a:extLst>
                    <a:ext uri="{9D8B030D-6E8A-4147-A177-3AD203B41FA5}">
                      <a16:colId xmlns:a16="http://schemas.microsoft.com/office/drawing/2014/main" val="20002"/>
                    </a:ext>
                  </a:extLst>
                </a:gridCol>
              </a:tblGrid>
              <a:tr h="36565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Verdana" charset="0"/>
                        <a:ea typeface="MS PGothic" charset="0"/>
                        <a:cs typeface="MS PGothic" charset="0"/>
                      </a:endParaRP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90000"/>
                          </a:solidFill>
                          <a:effectLst/>
                          <a:latin typeface="Verdana" charset="0"/>
                          <a:ea typeface="MS PGothic" charset="0"/>
                          <a:cs typeface="MS PGothic" charset="0"/>
                        </a:rPr>
                        <a:t>Right</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90000"/>
                          </a:solidFill>
                          <a:effectLst/>
                          <a:latin typeface="Verdana" charset="0"/>
                          <a:ea typeface="MS PGothic" charset="0"/>
                          <a:cs typeface="MS PGothic" charset="0"/>
                        </a:rPr>
                        <a:t>Left</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6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90000"/>
                          </a:solidFill>
                          <a:effectLst/>
                          <a:latin typeface="Verdana" charset="0"/>
                          <a:ea typeface="MS PGothic" charset="0"/>
                          <a:cs typeface="MS PGothic" charset="0"/>
                        </a:rPr>
                        <a:t>Right</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Verdana" charset="0"/>
                          <a:ea typeface="MS PGothic" charset="0"/>
                          <a:cs typeface="MS PGothic" charset="0"/>
                        </a:rPr>
                        <a:t>Happy, Happy</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Verdana" charset="0"/>
                          <a:ea typeface="MS PGothic" charset="0"/>
                          <a:cs typeface="MS PGothic" charset="0"/>
                        </a:rPr>
                        <a:t>Death, Death</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extLst>
                  <a:ext uri="{0D108BD9-81ED-4DB2-BD59-A6C34878D82A}">
                    <a16:rowId xmlns:a16="http://schemas.microsoft.com/office/drawing/2014/main" val="10001"/>
                  </a:ext>
                </a:extLst>
              </a:tr>
              <a:tr h="3656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90000"/>
                          </a:solidFill>
                          <a:effectLst/>
                          <a:latin typeface="Verdana" charset="0"/>
                          <a:ea typeface="MS PGothic" charset="0"/>
                          <a:cs typeface="MS PGothic" charset="0"/>
                        </a:rPr>
                        <a:t>Left</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Verdana" charset="0"/>
                          <a:ea typeface="MS PGothic" charset="0"/>
                          <a:cs typeface="MS PGothic" charset="0"/>
                        </a:rPr>
                        <a:t>Death, Death</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Verdana" charset="0"/>
                          <a:ea typeface="MS PGothic" charset="0"/>
                          <a:cs typeface="MS PGothic" charset="0"/>
                        </a:rPr>
                        <a:t>Joy, Joy</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02"/>
                  </a:ext>
                </a:extLst>
              </a:tr>
            </a:tbl>
          </a:graphicData>
        </a:graphic>
      </p:graphicFrame>
      <p:sp>
        <p:nvSpPr>
          <p:cNvPr id="32788" name="Slide Number Placeholder 3">
            <a:extLst>
              <a:ext uri="{FF2B5EF4-FFF2-40B4-BE49-F238E27FC236}">
                <a16:creationId xmlns:a16="http://schemas.microsoft.com/office/drawing/2014/main" id="{E94A8E51-2455-0293-77A9-EA637E3C763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910096D-94C5-A94B-A239-E8EB45C12350}" type="slidenum">
              <a:rPr lang="en-US" altLang="en-US" sz="1200" smtClean="0">
                <a:latin typeface="Verdana" panose="020B0604030504040204" pitchFamily="34" charset="0"/>
              </a:rPr>
              <a:pPr>
                <a:spcBef>
                  <a:spcPct val="0"/>
                </a:spcBef>
                <a:buFontTx/>
                <a:buNone/>
              </a:pPr>
              <a:t>5</a:t>
            </a:fld>
            <a:endParaRPr lang="en-US" altLang="en-US" sz="1200">
              <a:latin typeface="Verdana" panose="020B0604030504040204" pitchFamily="34" charset="0"/>
            </a:endParaRPr>
          </a:p>
        </p:txBody>
      </p:sp>
      <p:sp>
        <p:nvSpPr>
          <p:cNvPr id="32789" name="TextBox 5">
            <a:extLst>
              <a:ext uri="{FF2B5EF4-FFF2-40B4-BE49-F238E27FC236}">
                <a16:creationId xmlns:a16="http://schemas.microsoft.com/office/drawing/2014/main" id="{FF31579E-83D8-3437-6E28-EFC1FF2ECA12}"/>
              </a:ext>
            </a:extLst>
          </p:cNvPr>
          <p:cNvSpPr txBox="1">
            <a:spLocks noChangeArrowheads="1"/>
          </p:cNvSpPr>
          <p:nvPr/>
        </p:nvSpPr>
        <p:spPr bwMode="auto">
          <a:xfrm>
            <a:off x="762000" y="3505200"/>
            <a:ext cx="112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Player 1</a:t>
            </a:r>
          </a:p>
        </p:txBody>
      </p:sp>
      <p:sp>
        <p:nvSpPr>
          <p:cNvPr id="32790" name="TextBox 6">
            <a:extLst>
              <a:ext uri="{FF2B5EF4-FFF2-40B4-BE49-F238E27FC236}">
                <a16:creationId xmlns:a16="http://schemas.microsoft.com/office/drawing/2014/main" id="{2135952F-9E2E-CC3C-AB67-D9907EBDCAFC}"/>
              </a:ext>
            </a:extLst>
          </p:cNvPr>
          <p:cNvSpPr txBox="1">
            <a:spLocks noChangeArrowheads="1"/>
          </p:cNvSpPr>
          <p:nvPr/>
        </p:nvSpPr>
        <p:spPr bwMode="auto">
          <a:xfrm>
            <a:off x="5181600" y="2514600"/>
            <a:ext cx="112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Player 2</a:t>
            </a:r>
          </a:p>
        </p:txBody>
      </p:sp>
    </p:spTree>
    <p:extLst>
      <p:ext uri="{BB962C8B-B14F-4D97-AF65-F5344CB8AC3E}">
        <p14:creationId xmlns:p14="http://schemas.microsoft.com/office/powerpoint/2010/main" val="3423968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C02408BC-B703-11D7-76AA-47803A7B522B}"/>
              </a:ext>
            </a:extLst>
          </p:cNvPr>
          <p:cNvSpPr>
            <a:spLocks noGrp="1" noChangeArrowheads="1"/>
          </p:cNvSpPr>
          <p:nvPr>
            <p:ph type="title"/>
          </p:nvPr>
        </p:nvSpPr>
        <p:spPr/>
        <p:txBody>
          <a:bodyPr/>
          <a:lstStyle/>
          <a:p>
            <a:r>
              <a:rPr lang="en-US" altLang="en-US">
                <a:solidFill>
                  <a:schemeClr val="tx1"/>
                </a:solidFill>
              </a:rPr>
              <a:t>No communication of acceptance?</a:t>
            </a:r>
          </a:p>
        </p:txBody>
      </p:sp>
      <p:sp>
        <p:nvSpPr>
          <p:cNvPr id="95234" name="Content Placeholder 2">
            <a:extLst>
              <a:ext uri="{FF2B5EF4-FFF2-40B4-BE49-F238E27FC236}">
                <a16:creationId xmlns:a16="http://schemas.microsoft.com/office/drawing/2014/main" id="{4CA3C391-9A3A-03FD-E19E-542D6997C770}"/>
              </a:ext>
            </a:extLst>
          </p:cNvPr>
          <p:cNvSpPr>
            <a:spLocks noGrp="1" noChangeArrowheads="1"/>
          </p:cNvSpPr>
          <p:nvPr>
            <p:ph idx="1"/>
          </p:nvPr>
        </p:nvSpPr>
        <p:spPr/>
        <p:txBody>
          <a:bodyPr/>
          <a:lstStyle/>
          <a:p>
            <a:endParaRPr lang="en-US" altLang="en-US"/>
          </a:p>
          <a:p>
            <a:r>
              <a:rPr lang="en-US" altLang="en-US">
                <a:solidFill>
                  <a:srgbClr val="B90000"/>
                </a:solidFill>
              </a:rPr>
              <a:t>“The person who makes the offer may dispense with notice to himself if he thinks it desirable to do so.”</a:t>
            </a:r>
          </a:p>
          <a:p>
            <a:pPr lvl="1"/>
            <a:r>
              <a:rPr lang="en-US" altLang="en-US"/>
              <a:t>What would be the point? </a:t>
            </a:r>
          </a:p>
        </p:txBody>
      </p:sp>
      <p:sp>
        <p:nvSpPr>
          <p:cNvPr id="95235" name="Slide Number Placeholder 3">
            <a:extLst>
              <a:ext uri="{FF2B5EF4-FFF2-40B4-BE49-F238E27FC236}">
                <a16:creationId xmlns:a16="http://schemas.microsoft.com/office/drawing/2014/main" id="{B3908475-E777-00B7-D79A-79F73FAA496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659F26A-7535-EB42-AB29-617B569EDEF6}" type="slidenum">
              <a:rPr lang="en-US" altLang="en-US" sz="1200" smtClean="0">
                <a:latin typeface="Verdana" panose="020B0604030504040204" pitchFamily="34" charset="0"/>
              </a:rPr>
              <a:pPr>
                <a:spcBef>
                  <a:spcPct val="0"/>
                </a:spcBef>
                <a:buFontTx/>
                <a:buNone/>
              </a:pPr>
              <a:t>50</a:t>
            </a:fld>
            <a:endParaRPr lang="en-US" altLang="en-US" sz="1200">
              <a:latin typeface="Verdana" panose="020B060403050404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3BD91648-8877-8519-87AC-31C0112B62E4}"/>
              </a:ext>
            </a:extLst>
          </p:cNvPr>
          <p:cNvSpPr>
            <a:spLocks noGrp="1" noChangeArrowheads="1"/>
          </p:cNvSpPr>
          <p:nvPr>
            <p:ph type="title"/>
          </p:nvPr>
        </p:nvSpPr>
        <p:spPr/>
        <p:txBody>
          <a:bodyPr/>
          <a:lstStyle/>
          <a:p>
            <a:r>
              <a:rPr lang="en-US" altLang="en-US">
                <a:solidFill>
                  <a:schemeClr val="tx1"/>
                </a:solidFill>
              </a:rPr>
              <a:t>No communication of acceptance?</a:t>
            </a:r>
          </a:p>
        </p:txBody>
      </p:sp>
      <p:sp>
        <p:nvSpPr>
          <p:cNvPr id="96258" name="Content Placeholder 2">
            <a:extLst>
              <a:ext uri="{FF2B5EF4-FFF2-40B4-BE49-F238E27FC236}">
                <a16:creationId xmlns:a16="http://schemas.microsoft.com/office/drawing/2014/main" id="{A31DDE7E-F422-699A-13AB-4A33A554779D}"/>
              </a:ext>
            </a:extLst>
          </p:cNvPr>
          <p:cNvSpPr>
            <a:spLocks noGrp="1" noChangeArrowheads="1"/>
          </p:cNvSpPr>
          <p:nvPr>
            <p:ph idx="1"/>
          </p:nvPr>
        </p:nvSpPr>
        <p:spPr/>
        <p:txBody>
          <a:bodyPr/>
          <a:lstStyle/>
          <a:p>
            <a:endParaRPr lang="en-US" altLang="en-US"/>
          </a:p>
          <a:p>
            <a:r>
              <a:rPr lang="en-US" altLang="en-US" sz="2400">
                <a:solidFill>
                  <a:srgbClr val="B90000"/>
                </a:solidFill>
              </a:rPr>
              <a:t>If I advertise to the world that my dog is lost and that anybody who brings him to a particular place will be paid some money, are all the police or other persons whose business is to find lost dogs to be expected to sit down and write me a note saying that they have accepted my proposal? </a:t>
            </a:r>
          </a:p>
        </p:txBody>
      </p:sp>
      <p:sp>
        <p:nvSpPr>
          <p:cNvPr id="96259" name="Slide Number Placeholder 3">
            <a:extLst>
              <a:ext uri="{FF2B5EF4-FFF2-40B4-BE49-F238E27FC236}">
                <a16:creationId xmlns:a16="http://schemas.microsoft.com/office/drawing/2014/main" id="{A72BF7E4-58A2-88E6-69CD-D4EAD4742A6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CCEA941-D3BE-9F49-A777-AD19BF81A581}" type="slidenum">
              <a:rPr lang="en-US" altLang="en-US" sz="1200" smtClean="0">
                <a:latin typeface="Verdana" panose="020B0604030504040204" pitchFamily="34" charset="0"/>
              </a:rPr>
              <a:pPr>
                <a:spcBef>
                  <a:spcPct val="0"/>
                </a:spcBef>
                <a:buFontTx/>
                <a:buNone/>
              </a:pPr>
              <a:t>51</a:t>
            </a:fld>
            <a:endParaRPr lang="en-US" altLang="en-US" sz="1200">
              <a:latin typeface="Verdana" panose="020B060403050404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851E7DA9-DB4D-720D-C53A-CDBACA50C32C}"/>
              </a:ext>
            </a:extLst>
          </p:cNvPr>
          <p:cNvSpPr>
            <a:spLocks noGrp="1" noChangeArrowheads="1"/>
          </p:cNvSpPr>
          <p:nvPr>
            <p:ph type="title"/>
          </p:nvPr>
        </p:nvSpPr>
        <p:spPr/>
        <p:txBody>
          <a:bodyPr/>
          <a:lstStyle/>
          <a:p>
            <a:r>
              <a:rPr lang="en-US" altLang="en-US">
                <a:solidFill>
                  <a:schemeClr val="tx1"/>
                </a:solidFill>
              </a:rPr>
              <a:t>No communication of acceptance?</a:t>
            </a:r>
          </a:p>
        </p:txBody>
      </p:sp>
      <p:sp>
        <p:nvSpPr>
          <p:cNvPr id="97282" name="Content Placeholder 2">
            <a:extLst>
              <a:ext uri="{FF2B5EF4-FFF2-40B4-BE49-F238E27FC236}">
                <a16:creationId xmlns:a16="http://schemas.microsoft.com/office/drawing/2014/main" id="{DEB82727-C8E0-A634-1B15-466B36C5B291}"/>
              </a:ext>
            </a:extLst>
          </p:cNvPr>
          <p:cNvSpPr>
            <a:spLocks noGrp="1" noChangeArrowheads="1"/>
          </p:cNvSpPr>
          <p:nvPr>
            <p:ph idx="1"/>
          </p:nvPr>
        </p:nvSpPr>
        <p:spPr/>
        <p:txBody>
          <a:bodyPr/>
          <a:lstStyle/>
          <a:p>
            <a:endParaRPr lang="en-US" altLang="en-US"/>
          </a:p>
          <a:p>
            <a:r>
              <a:rPr lang="en-US" altLang="en-US" sz="2400">
                <a:solidFill>
                  <a:srgbClr val="B90000"/>
                </a:solidFill>
              </a:rPr>
              <a:t>And if the person making the offer expressly or impliedly intimates in his offer that it will be sufficient to act on the proposal without communicating acceptance of it to himself, and the offer is one which in its character dispenses with notification of the acceptance, then according to the intimation of the very person proposing the contract, performance of the condition is a sufficient acceptance. </a:t>
            </a:r>
          </a:p>
        </p:txBody>
      </p:sp>
      <p:sp>
        <p:nvSpPr>
          <p:cNvPr id="97283" name="Slide Number Placeholder 3">
            <a:extLst>
              <a:ext uri="{FF2B5EF4-FFF2-40B4-BE49-F238E27FC236}">
                <a16:creationId xmlns:a16="http://schemas.microsoft.com/office/drawing/2014/main" id="{64466BE9-370E-BEE4-19E1-31690112F7F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AE644A6-AF41-4C4F-B6C5-4D3EA72E1DCC}" type="slidenum">
              <a:rPr lang="en-US" altLang="en-US" sz="1200" smtClean="0">
                <a:latin typeface="Verdana" panose="020B0604030504040204" pitchFamily="34" charset="0"/>
              </a:rPr>
              <a:pPr>
                <a:spcBef>
                  <a:spcPct val="0"/>
                </a:spcBef>
                <a:buFontTx/>
                <a:buNone/>
              </a:pPr>
              <a:t>52</a:t>
            </a:fld>
            <a:endParaRPr lang="en-US" altLang="en-US" sz="1200">
              <a:latin typeface="Verdana" panose="020B060403050404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5F0CFBB6-4EA6-2BFC-BE93-D4C64C92475A}"/>
              </a:ext>
            </a:extLst>
          </p:cNvPr>
          <p:cNvSpPr>
            <a:spLocks noGrp="1" noChangeArrowheads="1"/>
          </p:cNvSpPr>
          <p:nvPr>
            <p:ph type="title"/>
          </p:nvPr>
        </p:nvSpPr>
        <p:spPr>
          <a:xfrm>
            <a:off x="0" y="261938"/>
            <a:ext cx="9144000" cy="1143000"/>
          </a:xfrm>
        </p:spPr>
        <p:txBody>
          <a:bodyPr/>
          <a:lstStyle/>
          <a:p>
            <a:r>
              <a:rPr lang="en-US" altLang="en-US" sz="2800">
                <a:solidFill>
                  <a:srgbClr val="B90000"/>
                </a:solidFill>
                <a:latin typeface="Verdana" panose="020B0604030504040204" pitchFamily="34" charset="0"/>
              </a:rPr>
              <a:t>Can you think of a reason why the Δ might WANT </a:t>
            </a:r>
            <a:br>
              <a:rPr lang="en-US" altLang="en-US" sz="2800">
                <a:solidFill>
                  <a:srgbClr val="B90000"/>
                </a:solidFill>
                <a:latin typeface="Verdana" panose="020B0604030504040204" pitchFamily="34" charset="0"/>
              </a:rPr>
            </a:br>
            <a:r>
              <a:rPr lang="en-US" altLang="en-US" sz="2800">
                <a:solidFill>
                  <a:srgbClr val="B90000"/>
                </a:solidFill>
                <a:latin typeface="Verdana" panose="020B0604030504040204" pitchFamily="34" charset="0"/>
              </a:rPr>
              <a:t>to assume liability?</a:t>
            </a:r>
            <a:br>
              <a:rPr lang="en-US" altLang="en-US" sz="2000">
                <a:solidFill>
                  <a:srgbClr val="B90000"/>
                </a:solidFill>
                <a:latin typeface="Verdana" panose="020B0604030504040204" pitchFamily="34" charset="0"/>
              </a:rPr>
            </a:br>
            <a:endParaRPr lang="en-US" altLang="en-US" sz="2000"/>
          </a:p>
        </p:txBody>
      </p:sp>
      <p:pic>
        <p:nvPicPr>
          <p:cNvPr id="100354" name="Content Placeholder 4">
            <a:extLst>
              <a:ext uri="{FF2B5EF4-FFF2-40B4-BE49-F238E27FC236}">
                <a16:creationId xmlns:a16="http://schemas.microsoft.com/office/drawing/2014/main" id="{7257950A-A2EF-F7F7-D341-A7CB4CF936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676400"/>
            <a:ext cx="3543300" cy="4953000"/>
          </a:xfrm>
        </p:spPr>
      </p:pic>
      <p:sp>
        <p:nvSpPr>
          <p:cNvPr id="100355" name="Slide Number Placeholder 3">
            <a:extLst>
              <a:ext uri="{FF2B5EF4-FFF2-40B4-BE49-F238E27FC236}">
                <a16:creationId xmlns:a16="http://schemas.microsoft.com/office/drawing/2014/main" id="{37B9EB50-3920-91AB-9661-2AE941B7663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388868A9-0E29-4546-A699-5346D937FC8D}" type="slidenum">
              <a:rPr lang="en-US" altLang="en-US" sz="1200" smtClean="0">
                <a:latin typeface="Verdana" panose="020B0604030504040204" pitchFamily="34" charset="0"/>
              </a:rPr>
              <a:pPr>
                <a:spcBef>
                  <a:spcPct val="0"/>
                </a:spcBef>
                <a:buFontTx/>
                <a:buNone/>
              </a:pPr>
              <a:t>53</a:t>
            </a:fld>
            <a:endParaRPr lang="en-US" altLang="en-US" sz="1200">
              <a:latin typeface="Verdana" panose="020B0604030504040204" pitchFamily="34" charset="0"/>
            </a:endParaRPr>
          </a:p>
        </p:txBody>
      </p:sp>
      <p:sp>
        <p:nvSpPr>
          <p:cNvPr id="100356" name="TextBox 5">
            <a:extLst>
              <a:ext uri="{FF2B5EF4-FFF2-40B4-BE49-F238E27FC236}">
                <a16:creationId xmlns:a16="http://schemas.microsoft.com/office/drawing/2014/main" id="{32F196DD-D503-8B35-765E-D4DC86174994}"/>
              </a:ext>
            </a:extLst>
          </p:cNvPr>
          <p:cNvSpPr txBox="1">
            <a:spLocks noChangeArrowheads="1"/>
          </p:cNvSpPr>
          <p:nvPr/>
        </p:nvSpPr>
        <p:spPr bwMode="auto">
          <a:xfrm>
            <a:off x="4724400" y="3048000"/>
            <a:ext cx="184150" cy="369888"/>
          </a:xfrm>
          <a:prstGeom prst="rect">
            <a:avLst/>
          </a:prstGeom>
          <a:solidFill>
            <a:srgbClr val="FAFECA"/>
          </a:solidFill>
          <a:ln w="9525">
            <a:solidFill>
              <a:srgbClr val="C00000"/>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1800">
              <a:solidFill>
                <a:srgbClr val="B90000"/>
              </a:solidFill>
              <a:latin typeface="Verdana" panose="020B060403050404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1F3D-0D9D-2F17-D7FF-5CF67B2970F7}"/>
              </a:ext>
            </a:extLst>
          </p:cNvPr>
          <p:cNvSpPr>
            <a:spLocks noGrp="1"/>
          </p:cNvSpPr>
          <p:nvPr>
            <p:ph type="title"/>
          </p:nvPr>
        </p:nvSpPr>
        <p:spPr>
          <a:xfrm>
            <a:off x="287338" y="244475"/>
            <a:ext cx="8569325" cy="1219200"/>
          </a:xfrm>
        </p:spPr>
        <p:txBody>
          <a:bodyPr/>
          <a:lstStyle/>
          <a:p>
            <a:pPr>
              <a:defRPr/>
            </a:pPr>
            <a:r>
              <a:rPr lang="en-US" dirty="0">
                <a:solidFill>
                  <a:srgbClr val="C00000"/>
                </a:solidFill>
                <a:ea typeface="+mj-ea"/>
                <a:cs typeface="+mj-cs"/>
              </a:rPr>
              <a:t>The Law of Offers serves coordination goals</a:t>
            </a:r>
          </a:p>
        </p:txBody>
      </p:sp>
      <p:sp>
        <p:nvSpPr>
          <p:cNvPr id="101378" name="Content Placeholder 2">
            <a:extLst>
              <a:ext uri="{FF2B5EF4-FFF2-40B4-BE49-F238E27FC236}">
                <a16:creationId xmlns:a16="http://schemas.microsoft.com/office/drawing/2014/main" id="{0888BC76-9909-A385-91D5-16FF1354893A}"/>
              </a:ext>
            </a:extLst>
          </p:cNvPr>
          <p:cNvSpPr>
            <a:spLocks noGrp="1" noChangeArrowheads="1"/>
          </p:cNvSpPr>
          <p:nvPr>
            <p:ph idx="1"/>
          </p:nvPr>
        </p:nvSpPr>
        <p:spPr/>
        <p:txBody>
          <a:bodyPr/>
          <a:lstStyle/>
          <a:p>
            <a:pPr marL="0" indent="0">
              <a:buFont typeface="Wingdings" pitchFamily="2" charset="2"/>
              <a:buNone/>
            </a:pPr>
            <a:endParaRPr lang="en-US" altLang="en-US"/>
          </a:p>
          <a:p>
            <a:pPr marL="0" indent="0"/>
            <a:r>
              <a:rPr lang="en-US" altLang="en-US"/>
              <a:t> Must seem objectively like real offers</a:t>
            </a:r>
          </a:p>
          <a:p>
            <a:pPr lvl="1"/>
            <a:r>
              <a:rPr lang="en-US" altLang="en-US"/>
              <a:t>No secret reservations–Lucy v. Zehmer</a:t>
            </a:r>
          </a:p>
          <a:p>
            <a:pPr lvl="1"/>
            <a:r>
              <a:rPr lang="en-US" altLang="en-US"/>
              <a:t>More than invitations to treat--Courteen</a:t>
            </a:r>
          </a:p>
          <a:p>
            <a:pPr lvl="1"/>
            <a:r>
              <a:rPr lang="en-US" altLang="en-US"/>
              <a:t>Cannot be mere puffs--Carlill</a:t>
            </a:r>
          </a:p>
          <a:p>
            <a:pPr marL="0" indent="0"/>
            <a:endParaRPr lang="en-US" altLang="en-US"/>
          </a:p>
        </p:txBody>
      </p:sp>
      <p:sp>
        <p:nvSpPr>
          <p:cNvPr id="101379" name="Slide Number Placeholder 3">
            <a:extLst>
              <a:ext uri="{FF2B5EF4-FFF2-40B4-BE49-F238E27FC236}">
                <a16:creationId xmlns:a16="http://schemas.microsoft.com/office/drawing/2014/main" id="{B7EBCF21-ACEB-B17C-80E7-041EAC1D4C5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D0FE601-CC42-D140-8D9C-031A1573BF40}" type="slidenum">
              <a:rPr lang="en-US" altLang="en-US" sz="1200" smtClean="0">
                <a:latin typeface="Verdana" panose="020B0604030504040204" pitchFamily="34" charset="0"/>
              </a:rPr>
              <a:pPr>
                <a:spcBef>
                  <a:spcPct val="0"/>
                </a:spcBef>
                <a:buFontTx/>
                <a:buNone/>
              </a:pPr>
              <a:t>54</a:t>
            </a:fld>
            <a:endParaRPr lang="en-US" altLang="en-US" sz="1200">
              <a:latin typeface="Verdana" panose="020B060403050404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4DA14695-E27A-DC8E-1848-1710F3E9638A}"/>
              </a:ext>
            </a:extLst>
          </p:cNvPr>
          <p:cNvSpPr>
            <a:spLocks noGrp="1"/>
          </p:cNvSpPr>
          <p:nvPr>
            <p:ph type="title"/>
          </p:nvPr>
        </p:nvSpPr>
        <p:spPr>
          <a:xfrm>
            <a:off x="574675" y="304800"/>
            <a:ext cx="8721725" cy="1219200"/>
          </a:xfrm>
        </p:spPr>
        <p:txBody>
          <a:bodyPr/>
          <a:lstStyle/>
          <a:p>
            <a:pPr>
              <a:defRPr/>
            </a:pPr>
            <a:r>
              <a:rPr lang="en-US" dirty="0">
                <a:solidFill>
                  <a:srgbClr val="C00000"/>
                </a:solidFill>
                <a:ea typeface="+mj-ea"/>
                <a:cs typeface="+mj-cs"/>
              </a:rPr>
              <a:t>Acceptances</a:t>
            </a:r>
          </a:p>
        </p:txBody>
      </p:sp>
      <p:sp>
        <p:nvSpPr>
          <p:cNvPr id="102402" name="Content Placeholder 2">
            <a:extLst>
              <a:ext uri="{FF2B5EF4-FFF2-40B4-BE49-F238E27FC236}">
                <a16:creationId xmlns:a16="http://schemas.microsoft.com/office/drawing/2014/main" id="{BFB98027-0D4D-773C-2F4B-ECF1D00E4B57}"/>
              </a:ext>
            </a:extLst>
          </p:cNvPr>
          <p:cNvSpPr>
            <a:spLocks noGrp="1" noChangeArrowheads="1"/>
          </p:cNvSpPr>
          <p:nvPr>
            <p:ph idx="1"/>
          </p:nvPr>
        </p:nvSpPr>
        <p:spPr/>
        <p:txBody>
          <a:bodyPr/>
          <a:lstStyle/>
          <a:p>
            <a:endParaRPr lang="en-US" altLang="en-US" sz="2800">
              <a:solidFill>
                <a:srgbClr val="FF0000"/>
              </a:solidFill>
            </a:endParaRPr>
          </a:p>
          <a:p>
            <a:r>
              <a:rPr lang="en-US" altLang="en-US" sz="2800"/>
              <a:t>Rest. § 22(1)</a:t>
            </a:r>
          </a:p>
          <a:p>
            <a:pPr lvl="1"/>
            <a:r>
              <a:rPr lang="en-US" altLang="en-US"/>
              <a:t>The manifestation of mutual assent to an exchange ordinarily takes the form of an </a:t>
            </a:r>
            <a:r>
              <a:rPr lang="en-US" altLang="en-US">
                <a:solidFill>
                  <a:srgbClr val="B90000"/>
                </a:solidFill>
              </a:rPr>
              <a:t>offer</a:t>
            </a:r>
            <a:r>
              <a:rPr lang="en-US" altLang="en-US"/>
              <a:t> or proposal by one party followed by an </a:t>
            </a:r>
            <a:r>
              <a:rPr lang="en-US" altLang="en-US">
                <a:solidFill>
                  <a:srgbClr val="B90000"/>
                </a:solidFill>
              </a:rPr>
              <a:t>acceptance</a:t>
            </a:r>
            <a:r>
              <a:rPr lang="en-US" altLang="en-US"/>
              <a:t> by the other party or parties. </a:t>
            </a:r>
            <a:endParaRPr lang="en-US" altLang="en-US">
              <a:solidFill>
                <a:schemeClr val="tx2"/>
              </a:solidFill>
            </a:endParaRPr>
          </a:p>
          <a:p>
            <a:endParaRPr lang="en-US" altLang="en-US">
              <a:solidFill>
                <a:schemeClr val="tx2"/>
              </a:solidFill>
            </a:endParaRPr>
          </a:p>
          <a:p>
            <a:endParaRPr lang="en-US" altLang="en-US"/>
          </a:p>
        </p:txBody>
      </p:sp>
      <p:sp>
        <p:nvSpPr>
          <p:cNvPr id="102403" name="Slide Number Placeholder 3">
            <a:extLst>
              <a:ext uri="{FF2B5EF4-FFF2-40B4-BE49-F238E27FC236}">
                <a16:creationId xmlns:a16="http://schemas.microsoft.com/office/drawing/2014/main" id="{5E2D1514-A100-2584-B818-53DB2F1A17B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56B94C1-7B58-884C-A4DE-2891403F628E}" type="slidenum">
              <a:rPr lang="en-US" altLang="en-US" sz="1200" smtClean="0">
                <a:latin typeface="Verdana" panose="020B0604030504040204" pitchFamily="34" charset="0"/>
              </a:rPr>
              <a:pPr>
                <a:spcBef>
                  <a:spcPct val="0"/>
                </a:spcBef>
                <a:buFontTx/>
                <a:buNone/>
              </a:pPr>
              <a:t>55</a:t>
            </a:fld>
            <a:endParaRPr lang="en-US" altLang="en-US" sz="1200">
              <a:latin typeface="Verdana" panose="020B060403050404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BA267-4F42-8CEA-BC4B-B64817375F91}"/>
              </a:ext>
            </a:extLst>
          </p:cNvPr>
          <p:cNvSpPr>
            <a:spLocks noGrp="1"/>
          </p:cNvSpPr>
          <p:nvPr>
            <p:ph type="title"/>
          </p:nvPr>
        </p:nvSpPr>
        <p:spPr/>
        <p:txBody>
          <a:bodyPr/>
          <a:lstStyle/>
          <a:p>
            <a:pPr>
              <a:defRPr/>
            </a:pPr>
            <a:r>
              <a:rPr lang="en-US" dirty="0">
                <a:solidFill>
                  <a:srgbClr val="C00000"/>
                </a:solidFill>
                <a:ea typeface="+mj-ea"/>
                <a:cs typeface="+mj-cs"/>
              </a:rPr>
              <a:t>Acceptances</a:t>
            </a:r>
          </a:p>
        </p:txBody>
      </p:sp>
      <p:sp>
        <p:nvSpPr>
          <p:cNvPr id="104450" name="Content Placeholder 2">
            <a:extLst>
              <a:ext uri="{FF2B5EF4-FFF2-40B4-BE49-F238E27FC236}">
                <a16:creationId xmlns:a16="http://schemas.microsoft.com/office/drawing/2014/main" id="{475D8A34-FE9F-C8AF-2ABB-4FED7A6BC2A2}"/>
              </a:ext>
            </a:extLst>
          </p:cNvPr>
          <p:cNvSpPr>
            <a:spLocks noGrp="1" noChangeArrowheads="1"/>
          </p:cNvSpPr>
          <p:nvPr>
            <p:ph idx="1"/>
          </p:nvPr>
        </p:nvSpPr>
        <p:spPr/>
        <p:txBody>
          <a:bodyPr/>
          <a:lstStyle/>
          <a:p>
            <a:endParaRPr lang="en-US" altLang="en-US"/>
          </a:p>
          <a:p>
            <a:r>
              <a:rPr lang="en-US" altLang="en-US"/>
              <a:t>What constitutes an acceptance?</a:t>
            </a:r>
          </a:p>
          <a:p>
            <a:endParaRPr lang="en-US" altLang="en-US"/>
          </a:p>
          <a:p>
            <a:r>
              <a:rPr lang="en-US" altLang="en-US"/>
              <a:t>When and how could an offeror revoke an offer</a:t>
            </a:r>
          </a:p>
          <a:p>
            <a:endParaRPr lang="en-US" altLang="en-US"/>
          </a:p>
          <a:p>
            <a:r>
              <a:rPr lang="en-US" altLang="en-US"/>
              <a:t>When and how could an offeree revoke an acceptance?</a:t>
            </a:r>
          </a:p>
        </p:txBody>
      </p:sp>
      <p:sp>
        <p:nvSpPr>
          <p:cNvPr id="104451" name="Slide Number Placeholder 3">
            <a:extLst>
              <a:ext uri="{FF2B5EF4-FFF2-40B4-BE49-F238E27FC236}">
                <a16:creationId xmlns:a16="http://schemas.microsoft.com/office/drawing/2014/main" id="{C0C901ED-FE14-2742-3BFA-DC5720B9911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DDCC863-37F0-1E4D-A85B-1188FCA60FD4}" type="slidenum">
              <a:rPr lang="en-US" altLang="en-US" sz="1200" smtClean="0">
                <a:latin typeface="Verdana" panose="020B0604030504040204" pitchFamily="34" charset="0"/>
              </a:rPr>
              <a:pPr>
                <a:spcBef>
                  <a:spcPct val="0"/>
                </a:spcBef>
                <a:buFontTx/>
                <a:buNone/>
              </a:pPr>
              <a:t>56</a:t>
            </a:fld>
            <a:endParaRPr lang="en-US" altLang="en-US" sz="1200">
              <a:latin typeface="Verdana" panose="020B060403050404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246CCBD4-40EE-2CC9-F621-CD777C3C7867}"/>
              </a:ext>
            </a:extLst>
          </p:cNvPr>
          <p:cNvSpPr>
            <a:spLocks noGrp="1"/>
          </p:cNvSpPr>
          <p:nvPr>
            <p:ph type="title"/>
          </p:nvPr>
        </p:nvSpPr>
        <p:spPr>
          <a:xfrm>
            <a:off x="574675" y="304800"/>
            <a:ext cx="8721725" cy="1219200"/>
          </a:xfrm>
        </p:spPr>
        <p:txBody>
          <a:bodyPr/>
          <a:lstStyle/>
          <a:p>
            <a:pPr>
              <a:defRPr/>
            </a:pPr>
            <a:r>
              <a:rPr lang="en-US" dirty="0">
                <a:solidFill>
                  <a:srgbClr val="C00000"/>
                </a:solidFill>
                <a:ea typeface="+mj-ea"/>
                <a:cs typeface="+mj-cs"/>
              </a:rPr>
              <a:t>Acceptances</a:t>
            </a:r>
          </a:p>
        </p:txBody>
      </p:sp>
      <p:sp>
        <p:nvSpPr>
          <p:cNvPr id="105474" name="Content Placeholder 2">
            <a:extLst>
              <a:ext uri="{FF2B5EF4-FFF2-40B4-BE49-F238E27FC236}">
                <a16:creationId xmlns:a16="http://schemas.microsoft.com/office/drawing/2014/main" id="{10DC85E6-6E3E-2AD6-1608-260266494913}"/>
              </a:ext>
            </a:extLst>
          </p:cNvPr>
          <p:cNvSpPr>
            <a:spLocks noGrp="1" noChangeArrowheads="1"/>
          </p:cNvSpPr>
          <p:nvPr>
            <p:ph idx="1"/>
          </p:nvPr>
        </p:nvSpPr>
        <p:spPr/>
        <p:txBody>
          <a:bodyPr/>
          <a:lstStyle/>
          <a:p>
            <a:r>
              <a:rPr lang="en-US" altLang="en-US" sz="2800"/>
              <a:t>Rest. § 23</a:t>
            </a:r>
          </a:p>
          <a:p>
            <a:pPr lvl="1"/>
            <a:r>
              <a:rPr lang="en-US" altLang="en-US"/>
              <a:t>It is essential to a bargain that each party manifest assent </a:t>
            </a:r>
            <a:r>
              <a:rPr lang="en-US" altLang="en-US">
                <a:solidFill>
                  <a:srgbClr val="B90000"/>
                </a:solidFill>
              </a:rPr>
              <a:t>with reference to the manifestation of the other</a:t>
            </a:r>
            <a:r>
              <a:rPr lang="en-US" altLang="en-US"/>
              <a:t>.</a:t>
            </a:r>
            <a:r>
              <a:rPr lang="ja-JP" altLang="en-US"/>
              <a:t>”</a:t>
            </a:r>
            <a:endParaRPr lang="en-US" altLang="ja-JP">
              <a:solidFill>
                <a:schemeClr val="tx2"/>
              </a:solidFill>
            </a:endParaRPr>
          </a:p>
          <a:p>
            <a:endParaRPr lang="en-US" altLang="en-US">
              <a:solidFill>
                <a:schemeClr val="tx2"/>
              </a:solidFill>
            </a:endParaRPr>
          </a:p>
          <a:p>
            <a:endParaRPr lang="en-US" altLang="en-US"/>
          </a:p>
        </p:txBody>
      </p:sp>
      <p:sp>
        <p:nvSpPr>
          <p:cNvPr id="105475" name="Slide Number Placeholder 3">
            <a:extLst>
              <a:ext uri="{FF2B5EF4-FFF2-40B4-BE49-F238E27FC236}">
                <a16:creationId xmlns:a16="http://schemas.microsoft.com/office/drawing/2014/main" id="{BE7E14DE-2E70-D176-1C17-C54EEAACD96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021A2AC-ED34-164D-9F4D-85A6848F80D2}" type="slidenum">
              <a:rPr lang="en-US" altLang="en-US" sz="1200" smtClean="0">
                <a:latin typeface="Verdana" panose="020B0604030504040204" pitchFamily="34" charset="0"/>
              </a:rPr>
              <a:pPr>
                <a:spcBef>
                  <a:spcPct val="0"/>
                </a:spcBef>
                <a:buFontTx/>
                <a:buNone/>
              </a:pPr>
              <a:t>57</a:t>
            </a:fld>
            <a:endParaRPr lang="en-US" altLang="en-US" sz="1200">
              <a:latin typeface="Verdana" panose="020B060403050404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65CE-F04D-4390-8F84-E66EA1AD1957}"/>
              </a:ext>
            </a:extLst>
          </p:cNvPr>
          <p:cNvSpPr>
            <a:spLocks noGrp="1"/>
          </p:cNvSpPr>
          <p:nvPr>
            <p:ph type="title"/>
          </p:nvPr>
        </p:nvSpPr>
        <p:spPr/>
        <p:txBody>
          <a:bodyPr/>
          <a:lstStyle/>
          <a:p>
            <a:pPr>
              <a:defRPr/>
            </a:pPr>
            <a:r>
              <a:rPr lang="en-US" dirty="0">
                <a:solidFill>
                  <a:srgbClr val="C00000"/>
                </a:solidFill>
                <a:ea typeface="+mj-ea"/>
                <a:cs typeface="+mj-cs"/>
              </a:rPr>
              <a:t>What constitutes an acceptance</a:t>
            </a:r>
          </a:p>
        </p:txBody>
      </p:sp>
      <p:sp>
        <p:nvSpPr>
          <p:cNvPr id="107522" name="Content Placeholder 5">
            <a:extLst>
              <a:ext uri="{FF2B5EF4-FFF2-40B4-BE49-F238E27FC236}">
                <a16:creationId xmlns:a16="http://schemas.microsoft.com/office/drawing/2014/main" id="{823BDCDC-681A-72E0-06AF-2C7CB715D13D}"/>
              </a:ext>
            </a:extLst>
          </p:cNvPr>
          <p:cNvSpPr>
            <a:spLocks noGrp="1" noChangeArrowheads="1"/>
          </p:cNvSpPr>
          <p:nvPr>
            <p:ph idx="1"/>
          </p:nvPr>
        </p:nvSpPr>
        <p:spPr/>
        <p:txBody>
          <a:bodyPr/>
          <a:lstStyle/>
          <a:p>
            <a:endParaRPr lang="en-US" altLang="en-US"/>
          </a:p>
          <a:p>
            <a:r>
              <a:rPr lang="en-US" altLang="en-US"/>
              <a:t>Whatever the offeror wants…</a:t>
            </a:r>
            <a:endParaRPr lang="en-US" altLang="en-US" b="1"/>
          </a:p>
          <a:p>
            <a:pPr lvl="1"/>
            <a:r>
              <a:rPr lang="en-US" altLang="en-US" sz="2400">
                <a:solidFill>
                  <a:srgbClr val="B90000"/>
                </a:solidFill>
              </a:rPr>
              <a:t>Restatement 30(1) An offer may invite or </a:t>
            </a:r>
            <a:r>
              <a:rPr lang="en-US" altLang="en-US" sz="2400" b="1">
                <a:solidFill>
                  <a:srgbClr val="B90000"/>
                </a:solidFill>
              </a:rPr>
              <a:t>require</a:t>
            </a:r>
            <a:r>
              <a:rPr lang="en-US" altLang="en-US" sz="2400">
                <a:solidFill>
                  <a:srgbClr val="B90000"/>
                </a:solidFill>
              </a:rPr>
              <a:t> acceptance to be made by an affirmative answer in words, or by performing or refraining from performing a specified act, or may empower the offeree to make a selection of terms in his acceptance.</a:t>
            </a:r>
          </a:p>
        </p:txBody>
      </p:sp>
      <p:sp>
        <p:nvSpPr>
          <p:cNvPr id="107523" name="Slide Number Placeholder 3">
            <a:extLst>
              <a:ext uri="{FF2B5EF4-FFF2-40B4-BE49-F238E27FC236}">
                <a16:creationId xmlns:a16="http://schemas.microsoft.com/office/drawing/2014/main" id="{45D0D6D1-6648-B509-6611-BF80ACA602D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457FA14-F8B6-6943-B129-ABE0413BDAF9}" type="slidenum">
              <a:rPr lang="en-US" altLang="en-US" sz="1200" smtClean="0">
                <a:latin typeface="Verdana" panose="020B0604030504040204" pitchFamily="34" charset="0"/>
              </a:rPr>
              <a:pPr>
                <a:spcBef>
                  <a:spcPct val="0"/>
                </a:spcBef>
                <a:buFontTx/>
                <a:buNone/>
              </a:pPr>
              <a:t>58</a:t>
            </a:fld>
            <a:endParaRPr lang="en-US" altLang="en-US" sz="1200">
              <a:latin typeface="Verdana" panose="020B060403050404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76A8-B51F-7415-5D04-9E51F0493A85}"/>
              </a:ext>
            </a:extLst>
          </p:cNvPr>
          <p:cNvSpPr>
            <a:spLocks noGrp="1"/>
          </p:cNvSpPr>
          <p:nvPr>
            <p:ph type="title"/>
          </p:nvPr>
        </p:nvSpPr>
        <p:spPr/>
        <p:txBody>
          <a:bodyPr/>
          <a:lstStyle/>
          <a:p>
            <a:pPr>
              <a:defRPr/>
            </a:pPr>
            <a:r>
              <a:rPr lang="en-US" dirty="0">
                <a:solidFill>
                  <a:schemeClr val="tx1"/>
                </a:solidFill>
                <a:ea typeface="+mj-ea"/>
                <a:cs typeface="+mj-cs"/>
              </a:rPr>
              <a:t>What constitutes an acceptance</a:t>
            </a:r>
          </a:p>
        </p:txBody>
      </p:sp>
      <p:sp>
        <p:nvSpPr>
          <p:cNvPr id="108546" name="Content Placeholder 5">
            <a:extLst>
              <a:ext uri="{FF2B5EF4-FFF2-40B4-BE49-F238E27FC236}">
                <a16:creationId xmlns:a16="http://schemas.microsoft.com/office/drawing/2014/main" id="{A42D7078-28C4-F963-664C-0E3CBA7005B8}"/>
              </a:ext>
            </a:extLst>
          </p:cNvPr>
          <p:cNvSpPr>
            <a:spLocks noGrp="1" noChangeArrowheads="1"/>
          </p:cNvSpPr>
          <p:nvPr>
            <p:ph idx="1"/>
          </p:nvPr>
        </p:nvSpPr>
        <p:spPr/>
        <p:txBody>
          <a:bodyPr/>
          <a:lstStyle/>
          <a:p>
            <a:endParaRPr lang="en-US" altLang="en-US"/>
          </a:p>
          <a:p>
            <a:r>
              <a:rPr lang="en-US" altLang="en-US"/>
              <a:t>Whatever the offeror wants…</a:t>
            </a:r>
            <a:endParaRPr lang="en-US" altLang="en-US" b="1"/>
          </a:p>
          <a:p>
            <a:pPr lvl="1"/>
            <a:r>
              <a:rPr lang="en-US" altLang="en-US" sz="2400">
                <a:solidFill>
                  <a:srgbClr val="B90000"/>
                </a:solidFill>
              </a:rPr>
              <a:t>So it might be unilateral of bilateral, or it might require a formal executed contract</a:t>
            </a:r>
          </a:p>
        </p:txBody>
      </p:sp>
      <p:sp>
        <p:nvSpPr>
          <p:cNvPr id="108547" name="Slide Number Placeholder 3">
            <a:extLst>
              <a:ext uri="{FF2B5EF4-FFF2-40B4-BE49-F238E27FC236}">
                <a16:creationId xmlns:a16="http://schemas.microsoft.com/office/drawing/2014/main" id="{9891CEDB-7247-E3A2-33D4-D59F5E6A132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1F63F8A-F911-074B-9407-49C6A2806DBD}" type="slidenum">
              <a:rPr lang="en-US" altLang="en-US" sz="1200" smtClean="0">
                <a:latin typeface="Verdana" panose="020B0604030504040204" pitchFamily="34" charset="0"/>
              </a:rPr>
              <a:pPr>
                <a:spcBef>
                  <a:spcPct val="0"/>
                </a:spcBef>
                <a:buFontTx/>
                <a:buNone/>
              </a:pPr>
              <a:t>59</a:t>
            </a:fld>
            <a:endParaRPr lang="en-US" altLang="en-US" sz="1200">
              <a:latin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169FB986-CC97-5BF6-603C-2F6BA594A144}"/>
              </a:ext>
            </a:extLst>
          </p:cNvPr>
          <p:cNvSpPr>
            <a:spLocks noGrp="1" noChangeArrowheads="1"/>
          </p:cNvSpPr>
          <p:nvPr>
            <p:ph type="title"/>
          </p:nvPr>
        </p:nvSpPr>
        <p:spPr>
          <a:xfrm>
            <a:off x="555625" y="304800"/>
            <a:ext cx="8077200" cy="1143000"/>
          </a:xfrm>
        </p:spPr>
        <p:txBody>
          <a:bodyPr/>
          <a:lstStyle/>
          <a:p>
            <a:r>
              <a:rPr lang="en-US" altLang="en-US" sz="3600" dirty="0">
                <a:solidFill>
                  <a:srgbClr val="C00000"/>
                </a:solidFill>
              </a:rPr>
              <a:t>Promissory Accidents</a:t>
            </a:r>
            <a:endParaRPr lang="en-US" altLang="en-US" sz="3600" dirty="0">
              <a:solidFill>
                <a:schemeClr val="tx1"/>
              </a:solidFill>
            </a:endParaRPr>
          </a:p>
        </p:txBody>
      </p:sp>
      <p:graphicFrame>
        <p:nvGraphicFramePr>
          <p:cNvPr id="5" name="Content Placeholder 4">
            <a:extLst>
              <a:ext uri="{FF2B5EF4-FFF2-40B4-BE49-F238E27FC236}">
                <a16:creationId xmlns:a16="http://schemas.microsoft.com/office/drawing/2014/main" id="{7CDADC5C-F2C3-C421-D72F-4A8A4753F92C}"/>
              </a:ext>
            </a:extLst>
          </p:cNvPr>
          <p:cNvGraphicFramePr>
            <a:graphicFrameLocks noGrp="1"/>
          </p:cNvGraphicFramePr>
          <p:nvPr>
            <p:ph idx="1"/>
          </p:nvPr>
        </p:nvGraphicFramePr>
        <p:xfrm>
          <a:off x="2209800" y="3140075"/>
          <a:ext cx="6248400" cy="1919304"/>
        </p:xfrm>
        <a:graphic>
          <a:graphicData uri="http://schemas.openxmlformats.org/drawingml/2006/table">
            <a:tbl>
              <a:tblPr/>
              <a:tblGrid>
                <a:gridCol w="2082800">
                  <a:extLst>
                    <a:ext uri="{9D8B030D-6E8A-4147-A177-3AD203B41FA5}">
                      <a16:colId xmlns:a16="http://schemas.microsoft.com/office/drawing/2014/main" val="20000"/>
                    </a:ext>
                  </a:extLst>
                </a:gridCol>
                <a:gridCol w="2082800">
                  <a:extLst>
                    <a:ext uri="{9D8B030D-6E8A-4147-A177-3AD203B41FA5}">
                      <a16:colId xmlns:a16="http://schemas.microsoft.com/office/drawing/2014/main" val="20001"/>
                    </a:ext>
                  </a:extLst>
                </a:gridCol>
                <a:gridCol w="2082800">
                  <a:extLst>
                    <a:ext uri="{9D8B030D-6E8A-4147-A177-3AD203B41FA5}">
                      <a16:colId xmlns:a16="http://schemas.microsoft.com/office/drawing/2014/main" val="20002"/>
                    </a:ext>
                  </a:extLst>
                </a:gridCol>
              </a:tblGrid>
              <a:tr h="639763">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Verdana" panose="020B0604030504040204" pitchFamily="34" charset="0"/>
                        <a:ea typeface="MS PGothic" panose="020B0600070205080204" pitchFamily="34" charset="-128"/>
                      </a:endParaRP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Thinks there’</a:t>
                      </a:r>
                      <a:r>
                        <a:rPr kumimoji="0" lang="en-US" altLang="ja-JP"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s a Promise</a:t>
                      </a:r>
                      <a:endParaRPr kumimoji="0" lang="en-US" altLang="en-US"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endParaRP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Rightly doesn’</a:t>
                      </a:r>
                      <a:r>
                        <a:rPr kumimoji="0" lang="en-US" altLang="ja-JP"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t think a Promise</a:t>
                      </a:r>
                      <a:endParaRPr kumimoji="0" lang="en-US" altLang="en-US"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endParaRP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39763">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Thinks there’</a:t>
                      </a:r>
                      <a:r>
                        <a:rPr kumimoji="0" lang="en-US" altLang="ja-JP"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s a Promise</a:t>
                      </a:r>
                      <a:endParaRPr kumimoji="0" lang="en-US" altLang="en-US"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endParaRP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10, 10 </a:t>
                      </a: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-10, 0</a:t>
                      </a: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C74"/>
                    </a:solidFill>
                  </a:tcPr>
                </a:tc>
                <a:extLst>
                  <a:ext uri="{0D108BD9-81ED-4DB2-BD59-A6C34878D82A}">
                    <a16:rowId xmlns:a16="http://schemas.microsoft.com/office/drawing/2014/main" val="10001"/>
                  </a:ext>
                </a:extLst>
              </a:tr>
              <a:tr h="639763">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Rightly doesn'</a:t>
                      </a:r>
                      <a:r>
                        <a:rPr kumimoji="0" lang="en-US" altLang="ja-JP"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rPr>
                        <a:t>t think a Promise</a:t>
                      </a:r>
                      <a:endParaRPr kumimoji="0" lang="en-US" altLang="en-US" sz="1800" b="0" i="0" u="none" strike="noStrike" cap="none" normalizeH="0" baseline="0" dirty="0">
                        <a:ln>
                          <a:noFill/>
                        </a:ln>
                        <a:solidFill>
                          <a:srgbClr val="B90000"/>
                        </a:solidFill>
                        <a:effectLst/>
                        <a:latin typeface="Verdana" panose="020B0604030504040204" pitchFamily="34" charset="0"/>
                        <a:ea typeface="MS PGothic" panose="020B0600070205080204" pitchFamily="34" charset="-128"/>
                      </a:endParaRP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B90000"/>
                          </a:solidFill>
                          <a:effectLst/>
                          <a:latin typeface="Verdana" panose="020B0604030504040204" pitchFamily="34" charset="0"/>
                          <a:ea typeface="MS PGothic" panose="020B0600070205080204" pitchFamily="34" charset="-128"/>
                        </a:rPr>
                        <a:t>0, -10</a:t>
                      </a: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C74"/>
                    </a:solidFill>
                  </a:tcPr>
                </a:tc>
                <a:tc>
                  <a:txBody>
                    <a:bodyPr/>
                    <a:lstStyle>
                      <a:lvl1pPr>
                        <a:spcBef>
                          <a:spcPct val="20000"/>
                        </a:spcBef>
                        <a:buClr>
                          <a:schemeClr val="accent2"/>
                        </a:buClr>
                        <a:buFont typeface="Wingdings" pitchFamily="2" charset="2"/>
                        <a:defRPr sz="26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2"/>
                        </a:buClr>
                        <a:buFont typeface="Wingdings" pitchFamily="2" charset="2"/>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Font typeface="Wingdings" pitchFamily="2" charset="2"/>
                        <a:defRPr sz="21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4pPr>
                      <a:lvl5pPr marL="2057400" indent="-228600">
                        <a:spcBef>
                          <a:spcPct val="25000"/>
                        </a:spcBef>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5000"/>
                        </a:spcBef>
                        <a:spcAft>
                          <a:spcPct val="0"/>
                        </a:spcAft>
                        <a:buClr>
                          <a:schemeClr val="accent2"/>
                        </a:buClr>
                        <a:buFont typeface="Wingdings" pitchFamily="2" charset="2"/>
                        <a:defRPr>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0, 0</a:t>
                      </a:r>
                    </a:p>
                  </a:txBody>
                  <a:tcPr marT="45564" marB="4556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02"/>
                  </a:ext>
                </a:extLst>
              </a:tr>
            </a:tbl>
          </a:graphicData>
        </a:graphic>
      </p:graphicFrame>
      <p:sp>
        <p:nvSpPr>
          <p:cNvPr id="36884" name="Slide Number Placeholder 3">
            <a:extLst>
              <a:ext uri="{FF2B5EF4-FFF2-40B4-BE49-F238E27FC236}">
                <a16:creationId xmlns:a16="http://schemas.microsoft.com/office/drawing/2014/main" id="{EF93A344-8ABC-D716-4576-9B61E8EF235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61184840-4F42-244D-BA39-76FCDFB53790}" type="slidenum">
              <a:rPr lang="en-US" altLang="en-US" sz="1200" smtClean="0">
                <a:latin typeface="Verdana" panose="020B0604030504040204" pitchFamily="34" charset="0"/>
              </a:rPr>
              <a:pPr>
                <a:spcBef>
                  <a:spcPct val="0"/>
                </a:spcBef>
                <a:buFontTx/>
                <a:buNone/>
              </a:pPr>
              <a:t>6</a:t>
            </a:fld>
            <a:endParaRPr lang="en-US" altLang="en-US" sz="1200">
              <a:latin typeface="Verdana" panose="020B0604030504040204" pitchFamily="34" charset="0"/>
            </a:endParaRPr>
          </a:p>
        </p:txBody>
      </p:sp>
      <p:sp>
        <p:nvSpPr>
          <p:cNvPr id="36885" name="TextBox 5">
            <a:extLst>
              <a:ext uri="{FF2B5EF4-FFF2-40B4-BE49-F238E27FC236}">
                <a16:creationId xmlns:a16="http://schemas.microsoft.com/office/drawing/2014/main" id="{A5394773-6190-76A1-8DEE-8258AB95D5B9}"/>
              </a:ext>
            </a:extLst>
          </p:cNvPr>
          <p:cNvSpPr txBox="1">
            <a:spLocks noChangeArrowheads="1"/>
          </p:cNvSpPr>
          <p:nvPr/>
        </p:nvSpPr>
        <p:spPr bwMode="auto">
          <a:xfrm>
            <a:off x="762000" y="3505200"/>
            <a:ext cx="112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Player 1</a:t>
            </a:r>
          </a:p>
        </p:txBody>
      </p:sp>
      <p:sp>
        <p:nvSpPr>
          <p:cNvPr id="36886" name="TextBox 6">
            <a:extLst>
              <a:ext uri="{FF2B5EF4-FFF2-40B4-BE49-F238E27FC236}">
                <a16:creationId xmlns:a16="http://schemas.microsoft.com/office/drawing/2014/main" id="{6E37FCFB-ADAB-9672-A208-8CF042B1FFBD}"/>
              </a:ext>
            </a:extLst>
          </p:cNvPr>
          <p:cNvSpPr txBox="1">
            <a:spLocks noChangeArrowheads="1"/>
          </p:cNvSpPr>
          <p:nvPr/>
        </p:nvSpPr>
        <p:spPr bwMode="auto">
          <a:xfrm>
            <a:off x="5181600" y="2514600"/>
            <a:ext cx="112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800">
                <a:latin typeface="Verdana" panose="020B0604030504040204" pitchFamily="34" charset="0"/>
              </a:rPr>
              <a:t>Player 2</a:t>
            </a:r>
          </a:p>
        </p:txBody>
      </p:sp>
    </p:spTree>
    <p:extLst>
      <p:ext uri="{BB962C8B-B14F-4D97-AF65-F5344CB8AC3E}">
        <p14:creationId xmlns:p14="http://schemas.microsoft.com/office/powerpoint/2010/main" val="27110560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F4F3B-5952-614C-AD25-270F23507D17}"/>
              </a:ext>
            </a:extLst>
          </p:cNvPr>
          <p:cNvSpPr>
            <a:spLocks noGrp="1"/>
          </p:cNvSpPr>
          <p:nvPr>
            <p:ph type="title"/>
          </p:nvPr>
        </p:nvSpPr>
        <p:spPr/>
        <p:txBody>
          <a:bodyPr/>
          <a:lstStyle/>
          <a:p>
            <a:pPr>
              <a:defRPr/>
            </a:pPr>
            <a:r>
              <a:rPr lang="en-US" sz="3600" dirty="0">
                <a:solidFill>
                  <a:srgbClr val="C00000"/>
                </a:solidFill>
                <a:ea typeface="+mj-ea"/>
                <a:cs typeface="+mj-cs"/>
              </a:rPr>
              <a:t>Ever-</a:t>
            </a:r>
            <a:r>
              <a:rPr lang="en-US" sz="3600" dirty="0" err="1">
                <a:solidFill>
                  <a:srgbClr val="C00000"/>
                </a:solidFill>
                <a:ea typeface="+mj-ea"/>
                <a:cs typeface="+mj-cs"/>
              </a:rPr>
              <a:t>Tite</a:t>
            </a:r>
            <a:r>
              <a:rPr lang="en-US" sz="3600" dirty="0">
                <a:solidFill>
                  <a:srgbClr val="C00000"/>
                </a:solidFill>
                <a:ea typeface="+mj-ea"/>
                <a:cs typeface="+mj-cs"/>
              </a:rPr>
              <a:t> at 240</a:t>
            </a:r>
          </a:p>
        </p:txBody>
      </p:sp>
      <p:sp>
        <p:nvSpPr>
          <p:cNvPr id="111618" name="Content Placeholder 2">
            <a:extLst>
              <a:ext uri="{FF2B5EF4-FFF2-40B4-BE49-F238E27FC236}">
                <a16:creationId xmlns:a16="http://schemas.microsoft.com/office/drawing/2014/main" id="{D84DA5F5-7C69-2830-F9D1-F543082863E3}"/>
              </a:ext>
            </a:extLst>
          </p:cNvPr>
          <p:cNvSpPr>
            <a:spLocks noGrp="1" noChangeArrowheads="1"/>
          </p:cNvSpPr>
          <p:nvPr>
            <p:ph idx="1"/>
          </p:nvPr>
        </p:nvSpPr>
        <p:spPr/>
        <p:txBody>
          <a:bodyPr/>
          <a:lstStyle/>
          <a:p>
            <a:endParaRPr lang="en-US" altLang="en-US"/>
          </a:p>
          <a:p>
            <a:pPr lvl="1">
              <a:buFont typeface="Wingdings" pitchFamily="2" charset="2"/>
              <a:buNone/>
            </a:pPr>
            <a:endParaRPr lang="en-US" altLang="en-US"/>
          </a:p>
        </p:txBody>
      </p:sp>
      <p:sp>
        <p:nvSpPr>
          <p:cNvPr id="111619" name="Slide Number Placeholder 3">
            <a:extLst>
              <a:ext uri="{FF2B5EF4-FFF2-40B4-BE49-F238E27FC236}">
                <a16:creationId xmlns:a16="http://schemas.microsoft.com/office/drawing/2014/main" id="{AD848CDE-DC9D-F73D-BE11-F3A4DABE3BC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3216B72-140B-0E4F-A069-F533EE8CA9E8}" type="slidenum">
              <a:rPr lang="en-US" altLang="en-US" sz="1200" smtClean="0">
                <a:latin typeface="Verdana" panose="020B0604030504040204" pitchFamily="34" charset="0"/>
              </a:rPr>
              <a:pPr>
                <a:spcBef>
                  <a:spcPct val="0"/>
                </a:spcBef>
                <a:buFontTx/>
                <a:buNone/>
              </a:pPr>
              <a:t>60</a:t>
            </a:fld>
            <a:endParaRPr lang="en-US" altLang="en-US" sz="1200">
              <a:latin typeface="Verdana" panose="020B060403050404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a:extLst>
              <a:ext uri="{FF2B5EF4-FFF2-40B4-BE49-F238E27FC236}">
                <a16:creationId xmlns:a16="http://schemas.microsoft.com/office/drawing/2014/main" id="{C3F0B115-595A-0527-6963-5BB70F17459C}"/>
              </a:ext>
            </a:extLst>
          </p:cNvPr>
          <p:cNvSpPr>
            <a:spLocks noGrp="1" noChangeArrowheads="1"/>
          </p:cNvSpPr>
          <p:nvPr>
            <p:ph type="title"/>
          </p:nvPr>
        </p:nvSpPr>
        <p:spPr/>
        <p:txBody>
          <a:bodyPr/>
          <a:lstStyle/>
          <a:p>
            <a:r>
              <a:rPr lang="en-US" altLang="en-US" sz="3600">
                <a:solidFill>
                  <a:schemeClr val="tx1"/>
                </a:solidFill>
              </a:rPr>
              <a:t>Ever-Tite </a:t>
            </a:r>
          </a:p>
        </p:txBody>
      </p:sp>
      <p:sp>
        <p:nvSpPr>
          <p:cNvPr id="115714" name="Content Placeholder 2">
            <a:extLst>
              <a:ext uri="{FF2B5EF4-FFF2-40B4-BE49-F238E27FC236}">
                <a16:creationId xmlns:a16="http://schemas.microsoft.com/office/drawing/2014/main" id="{D1942CCD-32DE-6BE8-AE29-E2836060F9D1}"/>
              </a:ext>
            </a:extLst>
          </p:cNvPr>
          <p:cNvSpPr>
            <a:spLocks noGrp="1" noChangeArrowheads="1"/>
          </p:cNvSpPr>
          <p:nvPr>
            <p:ph idx="1"/>
          </p:nvPr>
        </p:nvSpPr>
        <p:spPr/>
        <p:txBody>
          <a:bodyPr/>
          <a:lstStyle/>
          <a:p>
            <a:endParaRPr lang="en-US" altLang="en-US"/>
          </a:p>
          <a:p>
            <a:r>
              <a:rPr lang="en-US" altLang="en-US"/>
              <a:t>Was there a contract between the parties on June 10?</a:t>
            </a:r>
          </a:p>
          <a:p>
            <a:pPr lvl="1"/>
            <a:r>
              <a:rPr lang="en-US" altLang="en-US">
                <a:solidFill>
                  <a:srgbClr val="B90000"/>
                </a:solidFill>
              </a:rPr>
              <a:t>Who was the offeror and who was the offeree?</a:t>
            </a:r>
          </a:p>
          <a:p>
            <a:pPr lvl="1">
              <a:buFont typeface="Wingdings" pitchFamily="2" charset="2"/>
              <a:buNone/>
            </a:pPr>
            <a:endParaRPr lang="en-US" altLang="en-US"/>
          </a:p>
        </p:txBody>
      </p:sp>
      <p:sp>
        <p:nvSpPr>
          <p:cNvPr id="115715" name="Slide Number Placeholder 3">
            <a:extLst>
              <a:ext uri="{FF2B5EF4-FFF2-40B4-BE49-F238E27FC236}">
                <a16:creationId xmlns:a16="http://schemas.microsoft.com/office/drawing/2014/main" id="{83940010-6908-E3FE-DFF0-403CC017A49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EA357C2-4114-CB4D-AD58-B2484DECF8AF}" type="slidenum">
              <a:rPr lang="en-US" altLang="en-US" sz="1200" smtClean="0">
                <a:latin typeface="Verdana" panose="020B0604030504040204" pitchFamily="34" charset="0"/>
              </a:rPr>
              <a:pPr>
                <a:spcBef>
                  <a:spcPct val="0"/>
                </a:spcBef>
                <a:buFontTx/>
                <a:buNone/>
              </a:pPr>
              <a:t>61</a:t>
            </a:fld>
            <a:endParaRPr lang="en-US" altLang="en-US" sz="1200">
              <a:latin typeface="Verdana" panose="020B060403050404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74C8C416-0895-8724-E90C-E889AB697856}"/>
              </a:ext>
            </a:extLst>
          </p:cNvPr>
          <p:cNvSpPr>
            <a:spLocks noGrp="1" noChangeArrowheads="1"/>
          </p:cNvSpPr>
          <p:nvPr>
            <p:ph type="title"/>
          </p:nvPr>
        </p:nvSpPr>
        <p:spPr/>
        <p:txBody>
          <a:bodyPr/>
          <a:lstStyle/>
          <a:p>
            <a:r>
              <a:rPr lang="en-US" altLang="en-US" sz="3600">
                <a:solidFill>
                  <a:schemeClr val="tx1"/>
                </a:solidFill>
              </a:rPr>
              <a:t>Ever-Tite </a:t>
            </a:r>
          </a:p>
        </p:txBody>
      </p:sp>
      <p:sp>
        <p:nvSpPr>
          <p:cNvPr id="117762" name="Content Placeholder 2">
            <a:extLst>
              <a:ext uri="{FF2B5EF4-FFF2-40B4-BE49-F238E27FC236}">
                <a16:creationId xmlns:a16="http://schemas.microsoft.com/office/drawing/2014/main" id="{41E40C63-BAAC-DE83-12B1-A509D0D7CC5C}"/>
              </a:ext>
            </a:extLst>
          </p:cNvPr>
          <p:cNvSpPr>
            <a:spLocks noGrp="1" noChangeArrowheads="1"/>
          </p:cNvSpPr>
          <p:nvPr>
            <p:ph idx="1"/>
          </p:nvPr>
        </p:nvSpPr>
        <p:spPr/>
        <p:txBody>
          <a:bodyPr/>
          <a:lstStyle/>
          <a:p>
            <a:endParaRPr lang="en-US" altLang="en-US"/>
          </a:p>
          <a:p>
            <a:r>
              <a:rPr lang="en-US" altLang="en-US"/>
              <a:t>Was there a contract between the parties on June 10?</a:t>
            </a:r>
          </a:p>
          <a:p>
            <a:pPr lvl="1"/>
            <a:r>
              <a:rPr lang="en-US" altLang="en-US">
                <a:solidFill>
                  <a:srgbClr val="B90000"/>
                </a:solidFill>
              </a:rPr>
              <a:t>What kind of an offer: bilateral or unilateral?</a:t>
            </a:r>
          </a:p>
          <a:p>
            <a:pPr lvl="1">
              <a:buFont typeface="Wingdings" pitchFamily="2" charset="2"/>
              <a:buNone/>
            </a:pPr>
            <a:endParaRPr lang="en-US" altLang="en-US"/>
          </a:p>
        </p:txBody>
      </p:sp>
      <p:sp>
        <p:nvSpPr>
          <p:cNvPr id="117763" name="Slide Number Placeholder 3">
            <a:extLst>
              <a:ext uri="{FF2B5EF4-FFF2-40B4-BE49-F238E27FC236}">
                <a16:creationId xmlns:a16="http://schemas.microsoft.com/office/drawing/2014/main" id="{B4C5FA1F-CD94-F601-A93D-E6E5B69A360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3C733E8-24FF-B642-8CBC-C3D50043BBA4}" type="slidenum">
              <a:rPr lang="en-US" altLang="en-US" sz="1200" smtClean="0">
                <a:latin typeface="Verdana" panose="020B0604030504040204" pitchFamily="34" charset="0"/>
              </a:rPr>
              <a:pPr>
                <a:spcBef>
                  <a:spcPct val="0"/>
                </a:spcBef>
                <a:buFontTx/>
                <a:buNone/>
              </a:pPr>
              <a:t>62</a:t>
            </a:fld>
            <a:endParaRPr lang="en-US" altLang="en-US" sz="1200">
              <a:latin typeface="Verdana" panose="020B060403050404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a:extLst>
              <a:ext uri="{FF2B5EF4-FFF2-40B4-BE49-F238E27FC236}">
                <a16:creationId xmlns:a16="http://schemas.microsoft.com/office/drawing/2014/main" id="{D792F3B7-DFE0-A882-3414-09C14CEAF22F}"/>
              </a:ext>
            </a:extLst>
          </p:cNvPr>
          <p:cNvSpPr>
            <a:spLocks noGrp="1" noChangeArrowheads="1"/>
          </p:cNvSpPr>
          <p:nvPr>
            <p:ph type="title"/>
          </p:nvPr>
        </p:nvSpPr>
        <p:spPr/>
        <p:txBody>
          <a:bodyPr/>
          <a:lstStyle/>
          <a:p>
            <a:r>
              <a:rPr lang="en-US" altLang="en-US" sz="3600">
                <a:solidFill>
                  <a:schemeClr val="tx1"/>
                </a:solidFill>
              </a:rPr>
              <a:t>Ever-Tite </a:t>
            </a:r>
          </a:p>
        </p:txBody>
      </p:sp>
      <p:sp>
        <p:nvSpPr>
          <p:cNvPr id="119810" name="Content Placeholder 2">
            <a:extLst>
              <a:ext uri="{FF2B5EF4-FFF2-40B4-BE49-F238E27FC236}">
                <a16:creationId xmlns:a16="http://schemas.microsoft.com/office/drawing/2014/main" id="{ED5F85D6-FF90-7774-AE62-2A55C31558C1}"/>
              </a:ext>
            </a:extLst>
          </p:cNvPr>
          <p:cNvSpPr>
            <a:spLocks noGrp="1" noChangeArrowheads="1"/>
          </p:cNvSpPr>
          <p:nvPr>
            <p:ph idx="1"/>
          </p:nvPr>
        </p:nvSpPr>
        <p:spPr/>
        <p:txBody>
          <a:bodyPr/>
          <a:lstStyle/>
          <a:p>
            <a:endParaRPr lang="en-US" altLang="en-US"/>
          </a:p>
          <a:p>
            <a:r>
              <a:rPr lang="en-US" altLang="en-US"/>
              <a:t>Was there a contract between the parties on June 10?</a:t>
            </a:r>
          </a:p>
          <a:p>
            <a:pPr lvl="1"/>
            <a:r>
              <a:rPr lang="en-US" altLang="en-US">
                <a:solidFill>
                  <a:srgbClr val="B90000"/>
                </a:solidFill>
              </a:rPr>
              <a:t>Did Ever-Tite commence performance?</a:t>
            </a:r>
          </a:p>
          <a:p>
            <a:pPr lvl="1"/>
            <a:r>
              <a:rPr lang="en-US" altLang="en-US">
                <a:solidFill>
                  <a:srgbClr val="B90000"/>
                </a:solidFill>
              </a:rPr>
              <a:t>How serious was the reliance?</a:t>
            </a:r>
          </a:p>
          <a:p>
            <a:pPr lvl="1">
              <a:buFont typeface="Wingdings" pitchFamily="2" charset="2"/>
              <a:buNone/>
            </a:pPr>
            <a:endParaRPr lang="en-US" altLang="en-US"/>
          </a:p>
        </p:txBody>
      </p:sp>
      <p:sp>
        <p:nvSpPr>
          <p:cNvPr id="119811" name="Slide Number Placeholder 3">
            <a:extLst>
              <a:ext uri="{FF2B5EF4-FFF2-40B4-BE49-F238E27FC236}">
                <a16:creationId xmlns:a16="http://schemas.microsoft.com/office/drawing/2014/main" id="{4C16F390-374C-7D73-7F21-155A84681E0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1E7AD37-8BD4-5241-B2F2-6222ECA82EC4}" type="slidenum">
              <a:rPr lang="en-US" altLang="en-US" sz="1200" smtClean="0">
                <a:latin typeface="Verdana" panose="020B0604030504040204" pitchFamily="34" charset="0"/>
              </a:rPr>
              <a:pPr>
                <a:spcBef>
                  <a:spcPct val="0"/>
                </a:spcBef>
                <a:buFontTx/>
                <a:buNone/>
              </a:pPr>
              <a:t>63</a:t>
            </a:fld>
            <a:endParaRPr lang="en-US" altLang="en-US" sz="1200">
              <a:latin typeface="Verdana" panose="020B060403050404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a:extLst>
              <a:ext uri="{FF2B5EF4-FFF2-40B4-BE49-F238E27FC236}">
                <a16:creationId xmlns:a16="http://schemas.microsoft.com/office/drawing/2014/main" id="{F3AC5EEB-A2B6-2B68-0F51-B5BAC499EC2C}"/>
              </a:ext>
            </a:extLst>
          </p:cNvPr>
          <p:cNvSpPr>
            <a:spLocks noGrp="1" noChangeArrowheads="1"/>
          </p:cNvSpPr>
          <p:nvPr>
            <p:ph type="title"/>
          </p:nvPr>
        </p:nvSpPr>
        <p:spPr/>
        <p:txBody>
          <a:bodyPr/>
          <a:lstStyle/>
          <a:p>
            <a:r>
              <a:rPr lang="en-US" altLang="en-US"/>
              <a:t>Webster Parish</a:t>
            </a:r>
          </a:p>
        </p:txBody>
      </p:sp>
      <p:sp>
        <p:nvSpPr>
          <p:cNvPr id="121858" name="Slide Number Placeholder 3">
            <a:extLst>
              <a:ext uri="{FF2B5EF4-FFF2-40B4-BE49-F238E27FC236}">
                <a16:creationId xmlns:a16="http://schemas.microsoft.com/office/drawing/2014/main" id="{1D8ED94C-9501-E6F0-6029-D5DE784845E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16E2A72-02BB-A741-9369-480383F1EACA}" type="slidenum">
              <a:rPr lang="en-US" altLang="en-US" sz="1200" smtClean="0">
                <a:latin typeface="Verdana" panose="020B0604030504040204" pitchFamily="34" charset="0"/>
              </a:rPr>
              <a:pPr>
                <a:spcBef>
                  <a:spcPct val="0"/>
                </a:spcBef>
                <a:buFontTx/>
                <a:buNone/>
              </a:pPr>
              <a:t>64</a:t>
            </a:fld>
            <a:endParaRPr lang="en-US" altLang="en-US" sz="1200">
              <a:latin typeface="Verdana" panose="020B0604030504040204" pitchFamily="34" charset="0"/>
            </a:endParaRPr>
          </a:p>
        </p:txBody>
      </p:sp>
      <p:pic>
        <p:nvPicPr>
          <p:cNvPr id="111619" name="Picture 4">
            <a:extLst>
              <a:ext uri="{FF2B5EF4-FFF2-40B4-BE49-F238E27FC236}">
                <a16:creationId xmlns:a16="http://schemas.microsoft.com/office/drawing/2014/main" id="{78543A88-9BD2-DCC3-4946-C3391A0794B6}"/>
              </a:ext>
            </a:extLst>
          </p:cNvPr>
          <p:cNvPicPr>
            <a:picLocks noChangeAspect="1"/>
          </p:cNvPicPr>
          <p:nvPr/>
        </p:nvPicPr>
        <p:blipFill>
          <a:blip r:embed="rId2"/>
          <a:srcRect/>
          <a:stretch>
            <a:fillRect/>
          </a:stretch>
        </p:blipFill>
        <p:spPr bwMode="auto">
          <a:xfrm>
            <a:off x="247650" y="1905000"/>
            <a:ext cx="8648700" cy="3048000"/>
          </a:xfrm>
          <a:prstGeom prst="rect">
            <a:avLst/>
          </a:prstGeom>
          <a:solidFill>
            <a:schemeClr val="bg1">
              <a:lumMod val="85000"/>
            </a:schemeClr>
          </a:solidFill>
          <a:ln>
            <a:noFill/>
          </a:ln>
        </p:spPr>
      </p:pic>
      <p:sp>
        <p:nvSpPr>
          <p:cNvPr id="6" name="TextBox 5">
            <a:extLst>
              <a:ext uri="{FF2B5EF4-FFF2-40B4-BE49-F238E27FC236}">
                <a16:creationId xmlns:a16="http://schemas.microsoft.com/office/drawing/2014/main" id="{D36CE6BF-2A17-0CCB-6805-3A388BC59930}"/>
              </a:ext>
            </a:extLst>
          </p:cNvPr>
          <p:cNvSpPr txBox="1"/>
          <p:nvPr/>
        </p:nvSpPr>
        <p:spPr>
          <a:xfrm>
            <a:off x="1066800" y="5181600"/>
            <a:ext cx="6096000" cy="646331"/>
          </a:xfrm>
          <a:prstGeom prst="rect">
            <a:avLst/>
          </a:prstGeom>
          <a:solidFill>
            <a:schemeClr val="bg1">
              <a:lumMod val="85000"/>
            </a:schemeClr>
          </a:solidFill>
          <a:ln>
            <a:solidFill>
              <a:srgbClr val="800000"/>
            </a:solidFill>
          </a:ln>
        </p:spPr>
        <p:txBody>
          <a:bodyPr>
            <a:spAutoFit/>
          </a:bodyPr>
          <a:lstStyle/>
          <a:p>
            <a:pPr>
              <a:defRPr/>
            </a:pPr>
            <a:r>
              <a:rPr lang="en-US" dirty="0">
                <a:solidFill>
                  <a:schemeClr val="accent6"/>
                </a:solidFill>
                <a:latin typeface="Verdana" charset="0"/>
                <a:ea typeface="MS PGothic" charset="0"/>
                <a:cs typeface="MS PGothic" charset="0"/>
              </a:rPr>
              <a:t>Shreveport to Springhill:</a:t>
            </a:r>
          </a:p>
          <a:p>
            <a:pPr>
              <a:defRPr/>
            </a:pPr>
            <a:r>
              <a:rPr lang="en-US" dirty="0">
                <a:solidFill>
                  <a:schemeClr val="accent6"/>
                </a:solidFill>
                <a:latin typeface="Verdana" charset="0"/>
                <a:ea typeface="MS PGothic" charset="0"/>
                <a:cs typeface="MS PGothic" charset="0"/>
              </a:rPr>
              <a:t>1 h 2 min (47.3 miles), 58 min without traffic</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a:extLst>
              <a:ext uri="{FF2B5EF4-FFF2-40B4-BE49-F238E27FC236}">
                <a16:creationId xmlns:a16="http://schemas.microsoft.com/office/drawing/2014/main" id="{268BC754-07E8-DE6D-22DE-C4C79E2FB111}"/>
              </a:ext>
            </a:extLst>
          </p:cNvPr>
          <p:cNvSpPr>
            <a:spLocks noGrp="1" noChangeArrowheads="1"/>
          </p:cNvSpPr>
          <p:nvPr>
            <p:ph type="title"/>
          </p:nvPr>
        </p:nvSpPr>
        <p:spPr/>
        <p:txBody>
          <a:bodyPr/>
          <a:lstStyle/>
          <a:p>
            <a:r>
              <a:rPr lang="en-US" altLang="en-US" sz="3600">
                <a:solidFill>
                  <a:schemeClr val="tx1"/>
                </a:solidFill>
              </a:rPr>
              <a:t>Ever-Tite</a:t>
            </a:r>
          </a:p>
        </p:txBody>
      </p:sp>
      <p:sp>
        <p:nvSpPr>
          <p:cNvPr id="122882" name="Content Placeholder 2">
            <a:extLst>
              <a:ext uri="{FF2B5EF4-FFF2-40B4-BE49-F238E27FC236}">
                <a16:creationId xmlns:a16="http://schemas.microsoft.com/office/drawing/2014/main" id="{566F86B4-2BDC-F935-C5DB-139B6A1638EC}"/>
              </a:ext>
            </a:extLst>
          </p:cNvPr>
          <p:cNvSpPr>
            <a:spLocks noGrp="1" noChangeArrowheads="1"/>
          </p:cNvSpPr>
          <p:nvPr>
            <p:ph idx="1"/>
          </p:nvPr>
        </p:nvSpPr>
        <p:spPr/>
        <p:txBody>
          <a:bodyPr/>
          <a:lstStyle/>
          <a:p>
            <a:endParaRPr lang="en-US" altLang="en-US"/>
          </a:p>
          <a:p>
            <a:r>
              <a:rPr lang="en-US" altLang="en-US"/>
              <a:t>Did Ever-Tite commence performance?</a:t>
            </a:r>
          </a:p>
          <a:p>
            <a:pPr lvl="1"/>
            <a:r>
              <a:rPr lang="en-US" altLang="en-US">
                <a:solidFill>
                  <a:srgbClr val="B90000"/>
                </a:solidFill>
              </a:rPr>
              <a:t>How long did Green wait before finding another roofer?</a:t>
            </a:r>
          </a:p>
          <a:p>
            <a:pPr lvl="1">
              <a:buFont typeface="Wingdings" pitchFamily="2" charset="2"/>
              <a:buNone/>
            </a:pPr>
            <a:endParaRPr lang="en-US" altLang="en-US"/>
          </a:p>
        </p:txBody>
      </p:sp>
      <p:sp>
        <p:nvSpPr>
          <p:cNvPr id="122883" name="Slide Number Placeholder 3">
            <a:extLst>
              <a:ext uri="{FF2B5EF4-FFF2-40B4-BE49-F238E27FC236}">
                <a16:creationId xmlns:a16="http://schemas.microsoft.com/office/drawing/2014/main" id="{3BB85AFD-F00E-245B-AF28-6D03BCA9C14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B27F5BC-9AB2-EF4E-9FD9-4D3BA9C5C29F}" type="slidenum">
              <a:rPr lang="en-US" altLang="en-US" sz="1200" smtClean="0">
                <a:latin typeface="Verdana" panose="020B0604030504040204" pitchFamily="34" charset="0"/>
              </a:rPr>
              <a:pPr>
                <a:spcBef>
                  <a:spcPct val="0"/>
                </a:spcBef>
                <a:buFontTx/>
                <a:buNone/>
              </a:pPr>
              <a:t>65</a:t>
            </a:fld>
            <a:endParaRPr lang="en-US" altLang="en-US" sz="1200">
              <a:latin typeface="Verdana" panose="020B060403050404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a:extLst>
              <a:ext uri="{FF2B5EF4-FFF2-40B4-BE49-F238E27FC236}">
                <a16:creationId xmlns:a16="http://schemas.microsoft.com/office/drawing/2014/main" id="{25E9B0C2-71F8-0714-ADF4-BBC9DB5E1BBE}"/>
              </a:ext>
            </a:extLst>
          </p:cNvPr>
          <p:cNvSpPr>
            <a:spLocks noGrp="1" noChangeArrowheads="1"/>
          </p:cNvSpPr>
          <p:nvPr>
            <p:ph type="title"/>
          </p:nvPr>
        </p:nvSpPr>
        <p:spPr/>
        <p:txBody>
          <a:bodyPr/>
          <a:lstStyle/>
          <a:p>
            <a:r>
              <a:rPr lang="en-US" altLang="en-US" sz="3600" dirty="0">
                <a:solidFill>
                  <a:schemeClr val="tx1"/>
                </a:solidFill>
              </a:rPr>
              <a:t>Ever-</a:t>
            </a:r>
            <a:r>
              <a:rPr lang="en-US" altLang="en-US" sz="3600" dirty="0" err="1">
                <a:solidFill>
                  <a:schemeClr val="tx1"/>
                </a:solidFill>
              </a:rPr>
              <a:t>Tite</a:t>
            </a:r>
            <a:endParaRPr lang="en-US" altLang="en-US" sz="3600" dirty="0">
              <a:solidFill>
                <a:schemeClr val="tx1"/>
              </a:solidFill>
            </a:endParaRPr>
          </a:p>
        </p:txBody>
      </p:sp>
      <p:sp>
        <p:nvSpPr>
          <p:cNvPr id="126978" name="Content Placeholder 2">
            <a:extLst>
              <a:ext uri="{FF2B5EF4-FFF2-40B4-BE49-F238E27FC236}">
                <a16:creationId xmlns:a16="http://schemas.microsoft.com/office/drawing/2014/main" id="{BAF7809C-EEF5-D28B-D9E4-EAB809162D75}"/>
              </a:ext>
            </a:extLst>
          </p:cNvPr>
          <p:cNvSpPr>
            <a:spLocks noGrp="1" noChangeArrowheads="1"/>
          </p:cNvSpPr>
          <p:nvPr>
            <p:ph idx="1"/>
          </p:nvPr>
        </p:nvSpPr>
        <p:spPr/>
        <p:txBody>
          <a:bodyPr/>
          <a:lstStyle/>
          <a:p>
            <a:endParaRPr lang="en-US" altLang="en-US" dirty="0"/>
          </a:p>
          <a:p>
            <a:r>
              <a:rPr lang="en-US" altLang="en-US" dirty="0">
                <a:solidFill>
                  <a:srgbClr val="C00000"/>
                </a:solidFill>
              </a:rPr>
              <a:t>What if Green had revoked by phone the day before?</a:t>
            </a:r>
          </a:p>
          <a:p>
            <a:pPr marL="0" indent="0">
              <a:buNone/>
            </a:pPr>
            <a:endParaRPr lang="en-US" altLang="en-US" sz="2400" dirty="0"/>
          </a:p>
          <a:p>
            <a:pPr lvl="1"/>
            <a:endParaRPr lang="en-US" altLang="en-US" dirty="0">
              <a:solidFill>
                <a:srgbClr val="B90000"/>
              </a:solidFill>
            </a:endParaRPr>
          </a:p>
          <a:p>
            <a:pPr lvl="1">
              <a:buFont typeface="Wingdings" pitchFamily="2" charset="2"/>
              <a:buNone/>
            </a:pPr>
            <a:endParaRPr lang="en-US" altLang="en-US" dirty="0"/>
          </a:p>
        </p:txBody>
      </p:sp>
      <p:sp>
        <p:nvSpPr>
          <p:cNvPr id="126979" name="Slide Number Placeholder 3">
            <a:extLst>
              <a:ext uri="{FF2B5EF4-FFF2-40B4-BE49-F238E27FC236}">
                <a16:creationId xmlns:a16="http://schemas.microsoft.com/office/drawing/2014/main" id="{6C6C73A0-02A8-A11B-E75B-4D9DB418F8F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8542444-B94F-6F43-9290-E3855DDFCC0D}" type="slidenum">
              <a:rPr lang="en-US" altLang="en-US" sz="1200" smtClean="0">
                <a:latin typeface="Verdana" panose="020B0604030504040204" pitchFamily="34" charset="0"/>
              </a:rPr>
              <a:pPr>
                <a:spcBef>
                  <a:spcPct val="0"/>
                </a:spcBef>
                <a:buFontTx/>
                <a:buNone/>
              </a:pPr>
              <a:t>66</a:t>
            </a:fld>
            <a:endParaRPr lang="en-US" altLang="en-US" sz="1200">
              <a:latin typeface="Verdana" panose="020B060403050404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a:extLst>
              <a:ext uri="{FF2B5EF4-FFF2-40B4-BE49-F238E27FC236}">
                <a16:creationId xmlns:a16="http://schemas.microsoft.com/office/drawing/2014/main" id="{25E9B0C2-71F8-0714-ADF4-BBC9DB5E1BBE}"/>
              </a:ext>
            </a:extLst>
          </p:cNvPr>
          <p:cNvSpPr>
            <a:spLocks noGrp="1" noChangeArrowheads="1"/>
          </p:cNvSpPr>
          <p:nvPr>
            <p:ph type="title"/>
          </p:nvPr>
        </p:nvSpPr>
        <p:spPr/>
        <p:txBody>
          <a:bodyPr/>
          <a:lstStyle/>
          <a:p>
            <a:r>
              <a:rPr lang="en-US" altLang="en-US" sz="3600" dirty="0">
                <a:solidFill>
                  <a:schemeClr val="tx1"/>
                </a:solidFill>
              </a:rPr>
              <a:t>Ever-</a:t>
            </a:r>
            <a:r>
              <a:rPr lang="en-US" altLang="en-US" sz="3600" dirty="0" err="1">
                <a:solidFill>
                  <a:schemeClr val="tx1"/>
                </a:solidFill>
              </a:rPr>
              <a:t>Tite</a:t>
            </a:r>
            <a:endParaRPr lang="en-US" altLang="en-US" sz="3600" dirty="0">
              <a:solidFill>
                <a:schemeClr val="tx1"/>
              </a:solidFill>
            </a:endParaRPr>
          </a:p>
        </p:txBody>
      </p:sp>
      <p:sp>
        <p:nvSpPr>
          <p:cNvPr id="126978" name="Content Placeholder 2">
            <a:extLst>
              <a:ext uri="{FF2B5EF4-FFF2-40B4-BE49-F238E27FC236}">
                <a16:creationId xmlns:a16="http://schemas.microsoft.com/office/drawing/2014/main" id="{BAF7809C-EEF5-D28B-D9E4-EAB809162D75}"/>
              </a:ext>
            </a:extLst>
          </p:cNvPr>
          <p:cNvSpPr>
            <a:spLocks noGrp="1" noChangeArrowheads="1"/>
          </p:cNvSpPr>
          <p:nvPr>
            <p:ph idx="1"/>
          </p:nvPr>
        </p:nvSpPr>
        <p:spPr/>
        <p:txBody>
          <a:bodyPr/>
          <a:lstStyle/>
          <a:p>
            <a:endParaRPr lang="en-US" altLang="en-US"/>
          </a:p>
          <a:p>
            <a:r>
              <a:rPr lang="en-US" altLang="en-US"/>
              <a:t>What if Green had revoked by phone the day before?</a:t>
            </a:r>
          </a:p>
          <a:p>
            <a:r>
              <a:rPr lang="en-US" altLang="en-US" sz="2400"/>
              <a:t>§42. REVOCATION BY COMMUNICATION FROM OFFEROR RECEIVED BY OFFEREE. An offeree's </a:t>
            </a:r>
            <a:r>
              <a:rPr lang="en-US" altLang="en-US" sz="2400">
                <a:solidFill>
                  <a:srgbClr val="C00000"/>
                </a:solidFill>
              </a:rPr>
              <a:t>power of acceptance is terminated when the </a:t>
            </a:r>
            <a:r>
              <a:rPr lang="en-US" altLang="en-US" sz="2400" b="1">
                <a:solidFill>
                  <a:srgbClr val="C00000"/>
                </a:solidFill>
              </a:rPr>
              <a:t>offeree receives </a:t>
            </a:r>
            <a:r>
              <a:rPr lang="en-US" altLang="en-US" sz="2400">
                <a:solidFill>
                  <a:srgbClr val="C00000"/>
                </a:solidFill>
              </a:rPr>
              <a:t>from the offeror </a:t>
            </a:r>
            <a:r>
              <a:rPr lang="en-US" altLang="en-US" sz="2400"/>
              <a:t>a manifestation of an intention not to enter into the proposed contract.</a:t>
            </a:r>
          </a:p>
          <a:p>
            <a:pPr lvl="1"/>
            <a:endParaRPr lang="en-US" altLang="en-US">
              <a:solidFill>
                <a:srgbClr val="B90000"/>
              </a:solidFill>
            </a:endParaRPr>
          </a:p>
          <a:p>
            <a:pPr lvl="1">
              <a:buFont typeface="Wingdings" pitchFamily="2" charset="2"/>
              <a:buNone/>
            </a:pPr>
            <a:endParaRPr lang="en-US" altLang="en-US"/>
          </a:p>
        </p:txBody>
      </p:sp>
      <p:sp>
        <p:nvSpPr>
          <p:cNvPr id="126979" name="Slide Number Placeholder 3">
            <a:extLst>
              <a:ext uri="{FF2B5EF4-FFF2-40B4-BE49-F238E27FC236}">
                <a16:creationId xmlns:a16="http://schemas.microsoft.com/office/drawing/2014/main" id="{6C6C73A0-02A8-A11B-E75B-4D9DB418F8F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8542444-B94F-6F43-9290-E3855DDFCC0D}" type="slidenum">
              <a:rPr lang="en-US" altLang="en-US" sz="1200" smtClean="0">
                <a:latin typeface="Verdana" panose="020B0604030504040204" pitchFamily="34" charset="0"/>
              </a:rPr>
              <a:pPr>
                <a:spcBef>
                  <a:spcPct val="0"/>
                </a:spcBef>
                <a:buFontTx/>
                <a:buNone/>
              </a:pPr>
              <a:t>67</a:t>
            </a:fld>
            <a:endParaRPr lang="en-US" altLang="en-US" sz="1200">
              <a:latin typeface="Verdana" panose="020B0604030504040204" pitchFamily="34" charset="0"/>
            </a:endParaRPr>
          </a:p>
        </p:txBody>
      </p:sp>
    </p:spTree>
    <p:extLst>
      <p:ext uri="{BB962C8B-B14F-4D97-AF65-F5344CB8AC3E}">
        <p14:creationId xmlns:p14="http://schemas.microsoft.com/office/powerpoint/2010/main" val="24735244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2290F84B-BA85-CBB9-DBF2-1D772C092C1B}"/>
              </a:ext>
            </a:extLst>
          </p:cNvPr>
          <p:cNvSpPr>
            <a:spLocks noGrp="1" noChangeArrowheads="1"/>
          </p:cNvSpPr>
          <p:nvPr>
            <p:ph type="title"/>
          </p:nvPr>
        </p:nvSpPr>
        <p:spPr/>
        <p:txBody>
          <a:bodyPr/>
          <a:lstStyle/>
          <a:p>
            <a:r>
              <a:rPr lang="en-US" altLang="en-US" dirty="0"/>
              <a:t>Hypotheticals at 249</a:t>
            </a:r>
          </a:p>
        </p:txBody>
      </p:sp>
      <p:sp>
        <p:nvSpPr>
          <p:cNvPr id="129026" name="Content Placeholder 2">
            <a:extLst>
              <a:ext uri="{FF2B5EF4-FFF2-40B4-BE49-F238E27FC236}">
                <a16:creationId xmlns:a16="http://schemas.microsoft.com/office/drawing/2014/main" id="{490E8B20-4129-A94E-FE2D-A8E7BB46ADE1}"/>
              </a:ext>
            </a:extLst>
          </p:cNvPr>
          <p:cNvSpPr>
            <a:spLocks noGrp="1" noChangeArrowheads="1"/>
          </p:cNvSpPr>
          <p:nvPr>
            <p:ph idx="1"/>
          </p:nvPr>
        </p:nvSpPr>
        <p:spPr/>
        <p:txBody>
          <a:bodyPr/>
          <a:lstStyle/>
          <a:p>
            <a:endParaRPr lang="en-US" altLang="en-US" dirty="0"/>
          </a:p>
        </p:txBody>
      </p:sp>
      <p:sp>
        <p:nvSpPr>
          <p:cNvPr id="4" name="Footer Placeholder 3">
            <a:extLst>
              <a:ext uri="{FF2B5EF4-FFF2-40B4-BE49-F238E27FC236}">
                <a16:creationId xmlns:a16="http://schemas.microsoft.com/office/drawing/2014/main" id="{AB5C8DA7-8B47-B347-A45E-2AA143D625B1}"/>
              </a:ext>
            </a:extLst>
          </p:cNvPr>
          <p:cNvSpPr>
            <a:spLocks noGrp="1"/>
          </p:cNvSpPr>
          <p:nvPr>
            <p:ph type="ftr" sz="quarter" idx="10"/>
          </p:nvPr>
        </p:nvSpPr>
        <p:spPr/>
        <p:txBody>
          <a:bodyPr/>
          <a:lstStyle/>
          <a:p>
            <a:pPr>
              <a:defRPr/>
            </a:pPr>
            <a:r>
              <a:rPr lang="en-US"/>
              <a:t> </a:t>
            </a:r>
          </a:p>
        </p:txBody>
      </p:sp>
      <p:sp>
        <p:nvSpPr>
          <p:cNvPr id="129028" name="Slide Number Placeholder 4">
            <a:extLst>
              <a:ext uri="{FF2B5EF4-FFF2-40B4-BE49-F238E27FC236}">
                <a16:creationId xmlns:a16="http://schemas.microsoft.com/office/drawing/2014/main" id="{63055A9F-FE4E-2F09-19C2-EF887908CFFD}"/>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776A50F-3DA6-3741-B922-518F1CF86DDA}" type="slidenum">
              <a:rPr lang="en-US" altLang="en-US" sz="1200" smtClean="0">
                <a:latin typeface="Verdana" panose="020B0604030504040204" pitchFamily="34" charset="0"/>
              </a:rPr>
              <a:pPr>
                <a:spcBef>
                  <a:spcPct val="0"/>
                </a:spcBef>
                <a:buFontTx/>
                <a:buNone/>
              </a:pPr>
              <a:t>68</a:t>
            </a:fld>
            <a:endParaRPr lang="en-US" altLang="en-US" sz="1200">
              <a:latin typeface="Verdana" panose="020B060403050404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6B33-6351-0559-469A-6324E413B5C9}"/>
              </a:ext>
            </a:extLst>
          </p:cNvPr>
          <p:cNvSpPr>
            <a:spLocks noGrp="1"/>
          </p:cNvSpPr>
          <p:nvPr>
            <p:ph type="title"/>
          </p:nvPr>
        </p:nvSpPr>
        <p:spPr/>
        <p:txBody>
          <a:bodyPr/>
          <a:lstStyle/>
          <a:p>
            <a:r>
              <a:rPr lang="en-US" dirty="0"/>
              <a:t>Can an offeror delay the time of acceptance?</a:t>
            </a:r>
          </a:p>
        </p:txBody>
      </p:sp>
      <p:sp>
        <p:nvSpPr>
          <p:cNvPr id="3" name="Content Placeholder 2">
            <a:extLst>
              <a:ext uri="{FF2B5EF4-FFF2-40B4-BE49-F238E27FC236}">
                <a16:creationId xmlns:a16="http://schemas.microsoft.com/office/drawing/2014/main" id="{D4637CB2-D935-8351-B4F2-2374DE6FEA44}"/>
              </a:ext>
            </a:extLst>
          </p:cNvPr>
          <p:cNvSpPr>
            <a:spLocks noGrp="1"/>
          </p:cNvSpPr>
          <p:nvPr>
            <p:ph idx="1"/>
          </p:nvPr>
        </p:nvSpPr>
        <p:spPr/>
        <p:txBody>
          <a:bodyPr/>
          <a:lstStyle/>
          <a:p>
            <a:r>
              <a:rPr lang="en-US" dirty="0"/>
              <a:t>This agreement is not binding until signed by both parties</a:t>
            </a:r>
          </a:p>
        </p:txBody>
      </p:sp>
      <p:sp>
        <p:nvSpPr>
          <p:cNvPr id="4" name="Footer Placeholder 3">
            <a:extLst>
              <a:ext uri="{FF2B5EF4-FFF2-40B4-BE49-F238E27FC236}">
                <a16:creationId xmlns:a16="http://schemas.microsoft.com/office/drawing/2014/main" id="{96DA0830-CF39-08CA-0E28-A503F8AE9B86}"/>
              </a:ext>
            </a:extLst>
          </p:cNvPr>
          <p:cNvSpPr>
            <a:spLocks noGrp="1"/>
          </p:cNvSpPr>
          <p:nvPr>
            <p:ph type="ftr" sz="quarter" idx="10"/>
          </p:nvPr>
        </p:nvSpPr>
        <p:spPr/>
        <p:txBody>
          <a:bodyPr/>
          <a:lstStyle/>
          <a:p>
            <a:pPr>
              <a:defRPr/>
            </a:pPr>
            <a:r>
              <a:rPr lang="en-US"/>
              <a:t> </a:t>
            </a:r>
          </a:p>
        </p:txBody>
      </p:sp>
      <p:sp>
        <p:nvSpPr>
          <p:cNvPr id="5" name="Slide Number Placeholder 4">
            <a:extLst>
              <a:ext uri="{FF2B5EF4-FFF2-40B4-BE49-F238E27FC236}">
                <a16:creationId xmlns:a16="http://schemas.microsoft.com/office/drawing/2014/main" id="{BA34498B-4005-DBD8-A47D-B11ADE6DD970}"/>
              </a:ext>
            </a:extLst>
          </p:cNvPr>
          <p:cNvSpPr>
            <a:spLocks noGrp="1"/>
          </p:cNvSpPr>
          <p:nvPr>
            <p:ph type="sldNum" sz="quarter" idx="11"/>
          </p:nvPr>
        </p:nvSpPr>
        <p:spPr/>
        <p:txBody>
          <a:bodyPr/>
          <a:lstStyle/>
          <a:p>
            <a:pPr>
              <a:defRPr/>
            </a:pPr>
            <a:fld id="{39AFA8F8-52D6-6C40-8B25-D39464811EBA}" type="slidenum">
              <a:rPr lang="en-US" altLang="en-US" smtClean="0"/>
              <a:pPr>
                <a:defRPr/>
              </a:pPr>
              <a:t>69</a:t>
            </a:fld>
            <a:endParaRPr lang="en-US" altLang="en-US"/>
          </a:p>
        </p:txBody>
      </p:sp>
    </p:spTree>
    <p:extLst>
      <p:ext uri="{BB962C8B-B14F-4D97-AF65-F5344CB8AC3E}">
        <p14:creationId xmlns:p14="http://schemas.microsoft.com/office/powerpoint/2010/main" val="182811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94EB74B4-2D65-AF26-F3C4-9A82FEB25669}"/>
              </a:ext>
            </a:extLst>
          </p:cNvPr>
          <p:cNvSpPr>
            <a:spLocks noGrp="1" noChangeArrowheads="1"/>
          </p:cNvSpPr>
          <p:nvPr>
            <p:ph type="title"/>
          </p:nvPr>
        </p:nvSpPr>
        <p:spPr>
          <a:xfrm>
            <a:off x="388938" y="228600"/>
            <a:ext cx="8721725" cy="1219200"/>
          </a:xfrm>
        </p:spPr>
        <p:txBody>
          <a:bodyPr/>
          <a:lstStyle/>
          <a:p>
            <a:r>
              <a:rPr lang="en-US" altLang="en-US">
                <a:solidFill>
                  <a:srgbClr val="C00000"/>
                </a:solidFill>
              </a:rPr>
              <a:t>Two kinds of Promissory Accidents</a:t>
            </a:r>
          </a:p>
        </p:txBody>
      </p:sp>
      <p:sp>
        <p:nvSpPr>
          <p:cNvPr id="38914" name="Content Placeholder 5">
            <a:extLst>
              <a:ext uri="{FF2B5EF4-FFF2-40B4-BE49-F238E27FC236}">
                <a16:creationId xmlns:a16="http://schemas.microsoft.com/office/drawing/2014/main" id="{13A384E9-2B1B-610A-2CD7-86702096FC3A}"/>
              </a:ext>
            </a:extLst>
          </p:cNvPr>
          <p:cNvSpPr>
            <a:spLocks noGrp="1" noChangeArrowheads="1"/>
          </p:cNvSpPr>
          <p:nvPr>
            <p:ph idx="1"/>
          </p:nvPr>
        </p:nvSpPr>
        <p:spPr>
          <a:xfrm>
            <a:off x="609600" y="1295400"/>
            <a:ext cx="8001000" cy="4267200"/>
          </a:xfrm>
        </p:spPr>
        <p:txBody>
          <a:bodyPr/>
          <a:lstStyle/>
          <a:p>
            <a:pPr marL="0" indent="0">
              <a:buFont typeface="Wingdings" pitchFamily="2" charset="2"/>
              <a:buNone/>
            </a:pPr>
            <a:endParaRPr lang="en-US" altLang="en-US"/>
          </a:p>
          <a:p>
            <a:pPr marL="0" indent="0"/>
            <a:endParaRPr lang="en-US" altLang="en-US">
              <a:solidFill>
                <a:srgbClr val="B90000"/>
              </a:solidFill>
            </a:endParaRPr>
          </a:p>
          <a:p>
            <a:pPr marL="0" indent="0"/>
            <a:r>
              <a:rPr lang="en-US" altLang="en-US">
                <a:solidFill>
                  <a:srgbClr val="B90000"/>
                </a:solidFill>
              </a:rPr>
              <a:t> False Positive</a:t>
            </a:r>
          </a:p>
          <a:p>
            <a:pPr marL="438150" lvl="1" indent="0"/>
            <a:r>
              <a:rPr lang="en-US" altLang="en-US">
                <a:solidFill>
                  <a:srgbClr val="B90000"/>
                </a:solidFill>
              </a:rPr>
              <a:t> </a:t>
            </a:r>
            <a:r>
              <a:rPr lang="en-US" altLang="en-US"/>
              <a:t>We assert something. Only it’s false.</a:t>
            </a:r>
          </a:p>
          <a:p>
            <a:pPr marL="438150" lvl="1" indent="0"/>
            <a:r>
              <a:rPr lang="en-US" altLang="en-US"/>
              <a:t> The boy cries wolf. We believe him but it’s false. </a:t>
            </a:r>
          </a:p>
          <a:p>
            <a:pPr marL="438150" lvl="1" indent="0"/>
            <a:r>
              <a:rPr lang="en-US" altLang="en-US"/>
              <a:t> The test says you have a disease, and you believe this, only you don’t have it</a:t>
            </a:r>
          </a:p>
          <a:p>
            <a:pPr marL="0" indent="0"/>
            <a:endParaRPr lang="en-US" altLang="en-US">
              <a:solidFill>
                <a:srgbClr val="B90000"/>
              </a:solidFill>
            </a:endParaRPr>
          </a:p>
          <a:p>
            <a:pPr marL="0" indent="0">
              <a:buFont typeface="Wingdings" pitchFamily="2" charset="2"/>
              <a:buNone/>
            </a:pPr>
            <a:endParaRPr lang="en-US" altLang="en-US"/>
          </a:p>
          <a:p>
            <a:pPr marL="0" indent="0">
              <a:buFont typeface="Wingdings" pitchFamily="2" charset="2"/>
              <a:buNone/>
            </a:pPr>
            <a:r>
              <a:rPr lang="en-US" altLang="en-US"/>
              <a:t> </a:t>
            </a:r>
          </a:p>
        </p:txBody>
      </p:sp>
      <p:sp>
        <p:nvSpPr>
          <p:cNvPr id="38915" name="Slide Number Placeholder 3">
            <a:extLst>
              <a:ext uri="{FF2B5EF4-FFF2-40B4-BE49-F238E27FC236}">
                <a16:creationId xmlns:a16="http://schemas.microsoft.com/office/drawing/2014/main" id="{178B1DBD-8E30-6F9D-B8EE-0419043EE44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AA7AAB5-A19C-F848-90A6-B9425797A3BC}" type="slidenum">
              <a:rPr lang="en-US" altLang="en-US" sz="1200" smtClean="0">
                <a:latin typeface="Verdana" panose="020B0604030504040204" pitchFamily="34" charset="0"/>
              </a:rPr>
              <a:pPr>
                <a:spcBef>
                  <a:spcPct val="0"/>
                </a:spcBef>
                <a:buFontTx/>
                <a:buNone/>
              </a:pPr>
              <a:t>7</a:t>
            </a:fld>
            <a:endParaRPr lang="en-US" altLang="en-US" sz="1200">
              <a:latin typeface="Verdana" panose="020B0604030504040204" pitchFamily="34" charset="0"/>
            </a:endParaRPr>
          </a:p>
        </p:txBody>
      </p:sp>
    </p:spTree>
    <p:extLst>
      <p:ext uri="{BB962C8B-B14F-4D97-AF65-F5344CB8AC3E}">
        <p14:creationId xmlns:p14="http://schemas.microsoft.com/office/powerpoint/2010/main" val="24439186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a:extLst>
              <a:ext uri="{FF2B5EF4-FFF2-40B4-BE49-F238E27FC236}">
                <a16:creationId xmlns:a16="http://schemas.microsoft.com/office/drawing/2014/main" id="{FABEDA5D-E0CF-0941-BA94-5FAA8BA9C6A8}"/>
              </a:ext>
            </a:extLst>
          </p:cNvPr>
          <p:cNvSpPr>
            <a:spLocks noGrp="1" noChangeArrowheads="1"/>
          </p:cNvSpPr>
          <p:nvPr>
            <p:ph type="title"/>
          </p:nvPr>
        </p:nvSpPr>
        <p:spPr/>
        <p:txBody>
          <a:bodyPr/>
          <a:lstStyle/>
          <a:p>
            <a:r>
              <a:rPr lang="en-US" altLang="en-US" sz="3600">
                <a:solidFill>
                  <a:srgbClr val="B90000"/>
                </a:solidFill>
              </a:rPr>
              <a:t>“Agreements to agree”</a:t>
            </a:r>
          </a:p>
        </p:txBody>
      </p:sp>
      <p:sp>
        <p:nvSpPr>
          <p:cNvPr id="130050" name="Content Placeholder 2">
            <a:extLst>
              <a:ext uri="{FF2B5EF4-FFF2-40B4-BE49-F238E27FC236}">
                <a16:creationId xmlns:a16="http://schemas.microsoft.com/office/drawing/2014/main" id="{022EA821-9906-DB22-9D28-179A3EE047FA}"/>
              </a:ext>
            </a:extLst>
          </p:cNvPr>
          <p:cNvSpPr>
            <a:spLocks noGrp="1" noChangeArrowheads="1"/>
          </p:cNvSpPr>
          <p:nvPr>
            <p:ph idx="1"/>
          </p:nvPr>
        </p:nvSpPr>
        <p:spPr/>
        <p:txBody>
          <a:bodyPr/>
          <a:lstStyle/>
          <a:p>
            <a:endParaRPr lang="en-US" altLang="en-US" sz="3600" dirty="0">
              <a:solidFill>
                <a:schemeClr val="accent2"/>
              </a:solidFill>
            </a:endParaRPr>
          </a:p>
          <a:p>
            <a:r>
              <a:rPr lang="en-US" altLang="en-US" sz="3600" dirty="0" err="1">
                <a:solidFill>
                  <a:srgbClr val="C00000"/>
                </a:solidFill>
              </a:rPr>
              <a:t>Ciaramella</a:t>
            </a:r>
            <a:r>
              <a:rPr lang="en-US" altLang="en-US" sz="3600" dirty="0">
                <a:solidFill>
                  <a:srgbClr val="C00000"/>
                </a:solidFill>
              </a:rPr>
              <a:t> at 243</a:t>
            </a:r>
          </a:p>
        </p:txBody>
      </p:sp>
      <p:sp>
        <p:nvSpPr>
          <p:cNvPr id="130051" name="Slide Number Placeholder 3">
            <a:extLst>
              <a:ext uri="{FF2B5EF4-FFF2-40B4-BE49-F238E27FC236}">
                <a16:creationId xmlns:a16="http://schemas.microsoft.com/office/drawing/2014/main" id="{0FCFC021-2D2F-3676-5B29-DDCB002952C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191D9DA-64F2-5E4D-9F8B-14FB5217595B}" type="slidenum">
              <a:rPr lang="en-US" altLang="en-US" sz="1200" smtClean="0">
                <a:latin typeface="Verdana" panose="020B0604030504040204" pitchFamily="34" charset="0"/>
              </a:rPr>
              <a:pPr>
                <a:spcBef>
                  <a:spcPct val="0"/>
                </a:spcBef>
                <a:buFontTx/>
                <a:buNone/>
              </a:pPr>
              <a:t>70</a:t>
            </a:fld>
            <a:endParaRPr lang="en-US" altLang="en-US" sz="1200">
              <a:latin typeface="Verdana" panose="020B060403050404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a:extLst>
              <a:ext uri="{FF2B5EF4-FFF2-40B4-BE49-F238E27FC236}">
                <a16:creationId xmlns:a16="http://schemas.microsoft.com/office/drawing/2014/main" id="{8C508274-36C5-24F9-13B8-B5BBECFD6294}"/>
              </a:ext>
            </a:extLst>
          </p:cNvPr>
          <p:cNvSpPr>
            <a:spLocks noGrp="1" noChangeArrowheads="1"/>
          </p:cNvSpPr>
          <p:nvPr>
            <p:ph type="title"/>
          </p:nvPr>
        </p:nvSpPr>
        <p:spPr/>
        <p:txBody>
          <a:bodyPr/>
          <a:lstStyle/>
          <a:p>
            <a:r>
              <a:rPr lang="en-US" altLang="en-US" sz="3600">
                <a:solidFill>
                  <a:schemeClr val="tx1"/>
                </a:solidFill>
              </a:rPr>
              <a:t>Ciaramella</a:t>
            </a:r>
            <a:r>
              <a:rPr lang="en-US" altLang="en-US" sz="3600"/>
              <a:t> </a:t>
            </a:r>
          </a:p>
        </p:txBody>
      </p:sp>
      <p:sp>
        <p:nvSpPr>
          <p:cNvPr id="132098" name="Content Placeholder 2">
            <a:extLst>
              <a:ext uri="{FF2B5EF4-FFF2-40B4-BE49-F238E27FC236}">
                <a16:creationId xmlns:a16="http://schemas.microsoft.com/office/drawing/2014/main" id="{B9FEE041-E6C0-7443-701D-F7965E2A6643}"/>
              </a:ext>
            </a:extLst>
          </p:cNvPr>
          <p:cNvSpPr>
            <a:spLocks noGrp="1" noChangeArrowheads="1"/>
          </p:cNvSpPr>
          <p:nvPr>
            <p:ph idx="1"/>
          </p:nvPr>
        </p:nvSpPr>
        <p:spPr/>
        <p:txBody>
          <a:bodyPr/>
          <a:lstStyle/>
          <a:p>
            <a:endParaRPr lang="en-US" altLang="en-US"/>
          </a:p>
          <a:p>
            <a:pPr lvl="1"/>
            <a:r>
              <a:rPr lang="en-US" altLang="en-US" sz="3600"/>
              <a:t>Did Eisenberg accept?</a:t>
            </a:r>
            <a:r>
              <a:rPr lang="en-US" altLang="en-US" sz="3600">
                <a:solidFill>
                  <a:schemeClr val="accent2"/>
                </a:solidFill>
              </a:rPr>
              <a:t> </a:t>
            </a:r>
          </a:p>
          <a:p>
            <a:pPr lvl="1"/>
            <a:r>
              <a:rPr lang="en-US" altLang="en-US">
                <a:solidFill>
                  <a:srgbClr val="C00000"/>
                </a:solidFill>
              </a:rPr>
              <a:t>Paragraph 10: “This … Agreement shall not be effective  … until it is signed…</a:t>
            </a:r>
            <a:r>
              <a:rPr lang="ja-JP" altLang="en-US">
                <a:solidFill>
                  <a:srgbClr val="C00000"/>
                </a:solidFill>
              </a:rPr>
              <a:t>”</a:t>
            </a:r>
            <a:endParaRPr lang="en-US" altLang="ja-JP">
              <a:solidFill>
                <a:srgbClr val="C00000"/>
              </a:solidFill>
            </a:endParaRPr>
          </a:p>
          <a:p>
            <a:pPr lvl="1"/>
            <a:r>
              <a:rPr lang="en-US" altLang="ja-JP"/>
              <a:t>Is this conclusive? Was it “an express reservation not to be beound”?</a:t>
            </a:r>
          </a:p>
          <a:p>
            <a:pPr lvl="2">
              <a:buFont typeface="Wingdings" pitchFamily="2" charset="2"/>
              <a:buNone/>
            </a:pPr>
            <a:r>
              <a:rPr lang="en-US" altLang="en-US"/>
              <a:t> </a:t>
            </a:r>
          </a:p>
        </p:txBody>
      </p:sp>
      <p:sp>
        <p:nvSpPr>
          <p:cNvPr id="132099" name="Slide Number Placeholder 3">
            <a:extLst>
              <a:ext uri="{FF2B5EF4-FFF2-40B4-BE49-F238E27FC236}">
                <a16:creationId xmlns:a16="http://schemas.microsoft.com/office/drawing/2014/main" id="{BC59DFA0-0AF8-E573-F8C1-2B1D0538608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E785002-1159-D947-A974-6F64B36E4496}" type="slidenum">
              <a:rPr lang="en-US" altLang="en-US" sz="1200" smtClean="0">
                <a:latin typeface="Verdana" panose="020B0604030504040204" pitchFamily="34" charset="0"/>
              </a:rPr>
              <a:pPr>
                <a:spcBef>
                  <a:spcPct val="0"/>
                </a:spcBef>
                <a:buFontTx/>
                <a:buNone/>
              </a:pPr>
              <a:t>71</a:t>
            </a:fld>
            <a:endParaRPr lang="en-US" altLang="en-US" sz="1200">
              <a:latin typeface="Verdana" panose="020B060403050404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a:extLst>
              <a:ext uri="{FF2B5EF4-FFF2-40B4-BE49-F238E27FC236}">
                <a16:creationId xmlns:a16="http://schemas.microsoft.com/office/drawing/2014/main" id="{E5F6EEDA-A58E-D9C1-EFC7-E1A99B790E69}"/>
              </a:ext>
            </a:extLst>
          </p:cNvPr>
          <p:cNvSpPr>
            <a:spLocks noGrp="1" noChangeArrowheads="1"/>
          </p:cNvSpPr>
          <p:nvPr>
            <p:ph type="title"/>
          </p:nvPr>
        </p:nvSpPr>
        <p:spPr/>
        <p:txBody>
          <a:bodyPr/>
          <a:lstStyle/>
          <a:p>
            <a:r>
              <a:rPr lang="en-US" altLang="en-US" sz="3600">
                <a:solidFill>
                  <a:schemeClr val="tx1"/>
                </a:solidFill>
              </a:rPr>
              <a:t>Ciaramella</a:t>
            </a:r>
            <a:r>
              <a:rPr lang="en-US" altLang="en-US" sz="3600"/>
              <a:t> </a:t>
            </a:r>
          </a:p>
        </p:txBody>
      </p:sp>
      <p:sp>
        <p:nvSpPr>
          <p:cNvPr id="133122" name="Content Placeholder 2">
            <a:extLst>
              <a:ext uri="{FF2B5EF4-FFF2-40B4-BE49-F238E27FC236}">
                <a16:creationId xmlns:a16="http://schemas.microsoft.com/office/drawing/2014/main" id="{5EC2F9DA-0EB1-4CDF-07FA-A01BE82EC4AC}"/>
              </a:ext>
            </a:extLst>
          </p:cNvPr>
          <p:cNvSpPr>
            <a:spLocks noGrp="1" noChangeArrowheads="1"/>
          </p:cNvSpPr>
          <p:nvPr>
            <p:ph idx="1"/>
          </p:nvPr>
        </p:nvSpPr>
        <p:spPr/>
        <p:txBody>
          <a:bodyPr/>
          <a:lstStyle/>
          <a:p>
            <a:endParaRPr lang="en-US" altLang="en-US"/>
          </a:p>
          <a:p>
            <a:pPr lvl="1"/>
            <a:r>
              <a:rPr lang="en-US" altLang="en-US" sz="3200">
                <a:solidFill>
                  <a:srgbClr val="C00000"/>
                </a:solidFill>
              </a:rPr>
              <a:t>Paragraph 13: What is a Merger Clause and why is it relevant?</a:t>
            </a:r>
          </a:p>
          <a:p>
            <a:pPr lvl="2">
              <a:buFont typeface="Wingdings" pitchFamily="2" charset="2"/>
              <a:buNone/>
            </a:pPr>
            <a:r>
              <a:rPr lang="en-US" altLang="en-US"/>
              <a:t> </a:t>
            </a:r>
          </a:p>
        </p:txBody>
      </p:sp>
      <p:sp>
        <p:nvSpPr>
          <p:cNvPr id="133123" name="Slide Number Placeholder 3">
            <a:extLst>
              <a:ext uri="{FF2B5EF4-FFF2-40B4-BE49-F238E27FC236}">
                <a16:creationId xmlns:a16="http://schemas.microsoft.com/office/drawing/2014/main" id="{61D30C47-5348-8AC5-D3AF-03DEEE6B635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E20B078-5457-9245-9EE4-B9714A538B78}" type="slidenum">
              <a:rPr lang="en-US" altLang="en-US" sz="1200" smtClean="0">
                <a:latin typeface="Verdana" panose="020B0604030504040204" pitchFamily="34" charset="0"/>
              </a:rPr>
              <a:pPr>
                <a:spcBef>
                  <a:spcPct val="0"/>
                </a:spcBef>
                <a:buFontTx/>
                <a:buNone/>
              </a:pPr>
              <a:t>72</a:t>
            </a:fld>
            <a:endParaRPr lang="en-US" altLang="en-US" sz="1200">
              <a:latin typeface="Verdana" panose="020B060403050404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430E5553-6247-B858-AE32-16B1FDCC85AB}"/>
              </a:ext>
            </a:extLst>
          </p:cNvPr>
          <p:cNvSpPr>
            <a:spLocks noGrp="1" noChangeArrowheads="1"/>
          </p:cNvSpPr>
          <p:nvPr>
            <p:ph type="title"/>
          </p:nvPr>
        </p:nvSpPr>
        <p:spPr/>
        <p:txBody>
          <a:bodyPr/>
          <a:lstStyle/>
          <a:p>
            <a:r>
              <a:rPr lang="en-US" altLang="en-US" sz="3600">
                <a:solidFill>
                  <a:schemeClr val="tx1"/>
                </a:solidFill>
              </a:rPr>
              <a:t>Ciaramella</a:t>
            </a:r>
            <a:r>
              <a:rPr lang="en-US" altLang="en-US" sz="3600"/>
              <a:t> </a:t>
            </a:r>
          </a:p>
        </p:txBody>
      </p:sp>
      <p:sp>
        <p:nvSpPr>
          <p:cNvPr id="134146" name="Content Placeholder 2">
            <a:extLst>
              <a:ext uri="{FF2B5EF4-FFF2-40B4-BE49-F238E27FC236}">
                <a16:creationId xmlns:a16="http://schemas.microsoft.com/office/drawing/2014/main" id="{9F2B4248-39F0-4059-CC95-9E7926720416}"/>
              </a:ext>
            </a:extLst>
          </p:cNvPr>
          <p:cNvSpPr>
            <a:spLocks noGrp="1" noChangeArrowheads="1"/>
          </p:cNvSpPr>
          <p:nvPr>
            <p:ph idx="1"/>
          </p:nvPr>
        </p:nvSpPr>
        <p:spPr/>
        <p:txBody>
          <a:bodyPr/>
          <a:lstStyle/>
          <a:p>
            <a:r>
              <a:rPr lang="en-US" altLang="en-US" sz="3600">
                <a:solidFill>
                  <a:srgbClr val="B90000"/>
                </a:solidFill>
              </a:rPr>
              <a:t>The other tests</a:t>
            </a:r>
            <a:endParaRPr lang="en-US" altLang="en-US" sz="2000">
              <a:solidFill>
                <a:srgbClr val="B90000"/>
              </a:solidFill>
            </a:endParaRPr>
          </a:p>
          <a:p>
            <a:pPr>
              <a:buFont typeface="Wingdings" pitchFamily="2" charset="2"/>
              <a:buNone/>
            </a:pPr>
            <a:endParaRPr lang="en-US" altLang="en-US" sz="2000">
              <a:solidFill>
                <a:srgbClr val="B90000"/>
              </a:solidFill>
            </a:endParaRPr>
          </a:p>
          <a:p>
            <a:r>
              <a:rPr lang="en-US" altLang="en-US" sz="2400"/>
              <a:t>What’s the relevance of part performance?</a:t>
            </a:r>
          </a:p>
          <a:p>
            <a:endParaRPr lang="en-US" altLang="en-US" sz="2400"/>
          </a:p>
          <a:p>
            <a:r>
              <a:rPr lang="en-US" altLang="en-US" sz="2400"/>
              <a:t>What’s the relevance of missing terms? And why was the reference letter so important</a:t>
            </a:r>
          </a:p>
          <a:p>
            <a:endParaRPr lang="en-US" altLang="en-US" sz="2400"/>
          </a:p>
          <a:p>
            <a:pPr marL="908050" lvl="2" indent="0">
              <a:buFont typeface="Wingdings" pitchFamily="2" charset="2"/>
              <a:buNone/>
            </a:pPr>
            <a:endParaRPr lang="en-US" altLang="en-US"/>
          </a:p>
        </p:txBody>
      </p:sp>
      <p:sp>
        <p:nvSpPr>
          <p:cNvPr id="134147" name="Slide Number Placeholder 3">
            <a:extLst>
              <a:ext uri="{FF2B5EF4-FFF2-40B4-BE49-F238E27FC236}">
                <a16:creationId xmlns:a16="http://schemas.microsoft.com/office/drawing/2014/main" id="{71BE2A61-D51F-F1E4-094D-DF01153EE71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CA5BBFA-13F7-E64D-8EC8-60C9051AC56D}" type="slidenum">
              <a:rPr lang="en-US" altLang="en-US" sz="1200" smtClean="0">
                <a:latin typeface="Verdana" panose="020B0604030504040204" pitchFamily="34" charset="0"/>
              </a:rPr>
              <a:pPr>
                <a:spcBef>
                  <a:spcPct val="0"/>
                </a:spcBef>
                <a:buFontTx/>
                <a:buNone/>
              </a:pPr>
              <a:t>73</a:t>
            </a:fld>
            <a:endParaRPr lang="en-US" altLang="en-US" sz="1200">
              <a:latin typeface="Verdana" panose="020B060403050404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a:extLst>
              <a:ext uri="{FF2B5EF4-FFF2-40B4-BE49-F238E27FC236}">
                <a16:creationId xmlns:a16="http://schemas.microsoft.com/office/drawing/2014/main" id="{EF664930-F1CB-98AE-A7B3-63967F684E14}"/>
              </a:ext>
            </a:extLst>
          </p:cNvPr>
          <p:cNvSpPr>
            <a:spLocks noGrp="1" noChangeArrowheads="1"/>
          </p:cNvSpPr>
          <p:nvPr>
            <p:ph type="title"/>
          </p:nvPr>
        </p:nvSpPr>
        <p:spPr/>
        <p:txBody>
          <a:bodyPr/>
          <a:lstStyle/>
          <a:p>
            <a:r>
              <a:rPr lang="en-US" altLang="en-US" dirty="0">
                <a:solidFill>
                  <a:schemeClr val="tx1"/>
                </a:solidFill>
              </a:rPr>
              <a:t>The </a:t>
            </a:r>
            <a:r>
              <a:rPr lang="en-US" altLang="en-US" dirty="0" err="1">
                <a:solidFill>
                  <a:schemeClr val="tx1"/>
                </a:solidFill>
              </a:rPr>
              <a:t>Leval</a:t>
            </a:r>
            <a:r>
              <a:rPr lang="en-US" altLang="en-US" dirty="0">
                <a:solidFill>
                  <a:schemeClr val="tx1"/>
                </a:solidFill>
              </a:rPr>
              <a:t> Test at 252</a:t>
            </a:r>
          </a:p>
        </p:txBody>
      </p:sp>
      <p:sp>
        <p:nvSpPr>
          <p:cNvPr id="137218" name="Content Placeholder 2">
            <a:extLst>
              <a:ext uri="{FF2B5EF4-FFF2-40B4-BE49-F238E27FC236}">
                <a16:creationId xmlns:a16="http://schemas.microsoft.com/office/drawing/2014/main" id="{6A813990-E026-D249-8022-2CE0A422E625}"/>
              </a:ext>
            </a:extLst>
          </p:cNvPr>
          <p:cNvSpPr>
            <a:spLocks noGrp="1" noChangeArrowheads="1"/>
          </p:cNvSpPr>
          <p:nvPr>
            <p:ph idx="1"/>
          </p:nvPr>
        </p:nvSpPr>
        <p:spPr/>
        <p:txBody>
          <a:bodyPr/>
          <a:lstStyle/>
          <a:p>
            <a:endParaRPr lang="en-US" altLang="en-US"/>
          </a:p>
          <a:p>
            <a:r>
              <a:rPr lang="en-US" altLang="en-US">
                <a:solidFill>
                  <a:srgbClr val="C00000"/>
                </a:solidFill>
              </a:rPr>
              <a:t>What is the difference between Leval</a:t>
            </a:r>
            <a:r>
              <a:rPr lang="ja-JP" altLang="en-US">
                <a:solidFill>
                  <a:srgbClr val="C00000"/>
                </a:solidFill>
              </a:rPr>
              <a:t>’</a:t>
            </a:r>
            <a:r>
              <a:rPr lang="en-US" altLang="ja-JP">
                <a:solidFill>
                  <a:srgbClr val="C00000"/>
                </a:solidFill>
              </a:rPr>
              <a:t>s three kinds of preliminary agreements?</a:t>
            </a:r>
          </a:p>
          <a:p>
            <a:pPr marL="457200" lvl="1" indent="0">
              <a:buFontTx/>
              <a:buNone/>
            </a:pPr>
            <a:endParaRPr lang="en-US" altLang="en-US">
              <a:solidFill>
                <a:schemeClr val="accent2"/>
              </a:solidFill>
            </a:endParaRPr>
          </a:p>
        </p:txBody>
      </p:sp>
      <p:sp>
        <p:nvSpPr>
          <p:cNvPr id="137219" name="Slide Number Placeholder 3">
            <a:extLst>
              <a:ext uri="{FF2B5EF4-FFF2-40B4-BE49-F238E27FC236}">
                <a16:creationId xmlns:a16="http://schemas.microsoft.com/office/drawing/2014/main" id="{3FB2472B-DD8C-988B-66B8-AD03955DAB0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2ECD78C-A3A4-304F-8197-2C2A98412093}" type="slidenum">
              <a:rPr lang="en-US" altLang="en-US" sz="1200" smtClean="0">
                <a:latin typeface="Verdana" panose="020B0604030504040204" pitchFamily="34" charset="0"/>
              </a:rPr>
              <a:pPr>
                <a:spcBef>
                  <a:spcPct val="0"/>
                </a:spcBef>
                <a:buFontTx/>
                <a:buNone/>
              </a:pPr>
              <a:t>74</a:t>
            </a:fld>
            <a:endParaRPr lang="en-US" altLang="en-US" sz="1200">
              <a:latin typeface="Verdana" panose="020B060403050404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a:extLst>
              <a:ext uri="{FF2B5EF4-FFF2-40B4-BE49-F238E27FC236}">
                <a16:creationId xmlns:a16="http://schemas.microsoft.com/office/drawing/2014/main" id="{57099536-66B2-3668-CAC5-0F3A0B19483A}"/>
              </a:ext>
            </a:extLst>
          </p:cNvPr>
          <p:cNvSpPr>
            <a:spLocks noGrp="1" noChangeArrowheads="1"/>
          </p:cNvSpPr>
          <p:nvPr>
            <p:ph type="title"/>
          </p:nvPr>
        </p:nvSpPr>
        <p:spPr/>
        <p:txBody>
          <a:bodyPr/>
          <a:lstStyle/>
          <a:p>
            <a:r>
              <a:rPr lang="en-US" altLang="en-US" dirty="0">
                <a:solidFill>
                  <a:schemeClr val="tx1"/>
                </a:solidFill>
              </a:rPr>
              <a:t>The </a:t>
            </a:r>
            <a:r>
              <a:rPr lang="en-US" altLang="en-US" dirty="0" err="1">
                <a:solidFill>
                  <a:schemeClr val="tx1"/>
                </a:solidFill>
              </a:rPr>
              <a:t>Leval</a:t>
            </a:r>
            <a:r>
              <a:rPr lang="en-US" altLang="en-US">
                <a:solidFill>
                  <a:schemeClr val="tx1"/>
                </a:solidFill>
              </a:rPr>
              <a:t> Test</a:t>
            </a:r>
          </a:p>
        </p:txBody>
      </p:sp>
      <p:sp>
        <p:nvSpPr>
          <p:cNvPr id="138242" name="Content Placeholder 2">
            <a:extLst>
              <a:ext uri="{FF2B5EF4-FFF2-40B4-BE49-F238E27FC236}">
                <a16:creationId xmlns:a16="http://schemas.microsoft.com/office/drawing/2014/main" id="{BEFED5A6-3812-1122-1544-724BCE090BF4}"/>
              </a:ext>
            </a:extLst>
          </p:cNvPr>
          <p:cNvSpPr>
            <a:spLocks noGrp="1" noChangeArrowheads="1"/>
          </p:cNvSpPr>
          <p:nvPr>
            <p:ph idx="1"/>
          </p:nvPr>
        </p:nvSpPr>
        <p:spPr/>
        <p:txBody>
          <a:bodyPr/>
          <a:lstStyle/>
          <a:p>
            <a:endParaRPr lang="en-US" altLang="en-US"/>
          </a:p>
          <a:p>
            <a:r>
              <a:rPr lang="en-US" altLang="en-US"/>
              <a:t>What is the difference between Leval</a:t>
            </a:r>
            <a:r>
              <a:rPr lang="ja-JP" altLang="en-US"/>
              <a:t>’</a:t>
            </a:r>
            <a:r>
              <a:rPr lang="en-US" altLang="ja-JP"/>
              <a:t>s three kinds of preliminary agreements?</a:t>
            </a:r>
          </a:p>
          <a:p>
            <a:pPr lvl="1"/>
            <a:r>
              <a:rPr lang="en-US" altLang="en-US">
                <a:solidFill>
                  <a:srgbClr val="C00000"/>
                </a:solidFill>
              </a:rPr>
              <a:t>What is the nature of the duty under the “binding preliminary commitment”?</a:t>
            </a:r>
          </a:p>
          <a:p>
            <a:pPr lvl="1"/>
            <a:endParaRPr lang="en-US" altLang="en-US">
              <a:solidFill>
                <a:schemeClr val="accent2"/>
              </a:solidFill>
            </a:endParaRPr>
          </a:p>
        </p:txBody>
      </p:sp>
      <p:sp>
        <p:nvSpPr>
          <p:cNvPr id="138243" name="Slide Number Placeholder 3">
            <a:extLst>
              <a:ext uri="{FF2B5EF4-FFF2-40B4-BE49-F238E27FC236}">
                <a16:creationId xmlns:a16="http://schemas.microsoft.com/office/drawing/2014/main" id="{EF5AA113-13E4-6AEF-4D59-C6D7A9EA4EB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0A5EC493-9135-2E46-A47B-84B37196719C}" type="slidenum">
              <a:rPr lang="en-US" altLang="en-US" sz="1200" smtClean="0">
                <a:latin typeface="Verdana" panose="020B0604030504040204" pitchFamily="34" charset="0"/>
              </a:rPr>
              <a:pPr>
                <a:spcBef>
                  <a:spcPct val="0"/>
                </a:spcBef>
                <a:buFontTx/>
                <a:buNone/>
              </a:pPr>
              <a:t>75</a:t>
            </a:fld>
            <a:endParaRPr lang="en-US" altLang="en-US" sz="1200">
              <a:latin typeface="Verdana" panose="020B060403050404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A00BC551-57D2-5025-FC72-91A881EEB5CE}"/>
              </a:ext>
            </a:extLst>
          </p:cNvPr>
          <p:cNvSpPr>
            <a:spLocks noGrp="1" noChangeArrowheads="1"/>
          </p:cNvSpPr>
          <p:nvPr>
            <p:ph type="title"/>
          </p:nvPr>
        </p:nvSpPr>
        <p:spPr>
          <a:xfrm>
            <a:off x="574675" y="304800"/>
            <a:ext cx="8569325" cy="1219200"/>
          </a:xfrm>
        </p:spPr>
        <p:txBody>
          <a:bodyPr/>
          <a:lstStyle/>
          <a:p>
            <a:pPr eaLnBrk="1" hangingPunct="1"/>
            <a:r>
              <a:rPr lang="en-US" altLang="en-US"/>
              <a:t>George Mason School of Law</a:t>
            </a:r>
          </a:p>
        </p:txBody>
      </p:sp>
      <p:sp>
        <p:nvSpPr>
          <p:cNvPr id="15362" name="Rectangle 3">
            <a:extLst>
              <a:ext uri="{FF2B5EF4-FFF2-40B4-BE49-F238E27FC236}">
                <a16:creationId xmlns:a16="http://schemas.microsoft.com/office/drawing/2014/main" id="{5E4B9BB0-D57C-F506-B180-0E577D4A58A4}"/>
              </a:ext>
            </a:extLst>
          </p:cNvPr>
          <p:cNvSpPr>
            <a:spLocks noGrp="1" noChangeArrowheads="1"/>
          </p:cNvSpPr>
          <p:nvPr>
            <p:ph idx="1"/>
          </p:nvPr>
        </p:nvSpPr>
        <p:spPr/>
        <p:txBody>
          <a:bodyPr/>
          <a:lstStyle/>
          <a:p>
            <a:pPr eaLnBrk="1" hangingPunct="1">
              <a:lnSpc>
                <a:spcPct val="90000"/>
              </a:lnSpc>
            </a:pPr>
            <a:endParaRPr lang="en-US" altLang="en-US" dirty="0"/>
          </a:p>
          <a:p>
            <a:pPr algn="ctr" eaLnBrk="1" hangingPunct="1">
              <a:lnSpc>
                <a:spcPct val="90000"/>
              </a:lnSpc>
              <a:buFont typeface="Wingdings" pitchFamily="2" charset="2"/>
              <a:buNone/>
            </a:pPr>
            <a:r>
              <a:rPr lang="en-US" altLang="en-US" sz="3600" dirty="0">
                <a:solidFill>
                  <a:srgbClr val="990000"/>
                </a:solidFill>
              </a:rPr>
              <a:t>Contracts I </a:t>
            </a:r>
          </a:p>
          <a:p>
            <a:pPr algn="ctr" eaLnBrk="1" hangingPunct="1">
              <a:lnSpc>
                <a:spcPct val="90000"/>
              </a:lnSpc>
              <a:buFont typeface="Wingdings" pitchFamily="2" charset="2"/>
              <a:buNone/>
            </a:pPr>
            <a:endParaRPr lang="en-US" altLang="en-US" sz="3600" dirty="0"/>
          </a:p>
          <a:p>
            <a:pPr algn="ctr" eaLnBrk="1" hangingPunct="1">
              <a:lnSpc>
                <a:spcPct val="90000"/>
              </a:lnSpc>
              <a:buFont typeface="Wingdings" pitchFamily="2" charset="2"/>
              <a:buNone/>
            </a:pPr>
            <a:r>
              <a:rPr lang="en-US" altLang="en-US">
                <a:solidFill>
                  <a:srgbClr val="C00000"/>
                </a:solidFill>
              </a:rPr>
              <a:t>F.	Revocation </a:t>
            </a:r>
            <a:r>
              <a:rPr lang="en-US" altLang="en-US" dirty="0">
                <a:solidFill>
                  <a:srgbClr val="C00000"/>
                </a:solidFill>
              </a:rPr>
              <a:t>and Rejection, Counter-offers, the UCC</a:t>
            </a:r>
          </a:p>
          <a:p>
            <a:pPr algn="ctr" eaLnBrk="1" hangingPunct="1">
              <a:lnSpc>
                <a:spcPct val="90000"/>
              </a:lnSpc>
              <a:buFont typeface="Wingdings" pitchFamily="2" charset="2"/>
              <a:buNone/>
            </a:pPr>
            <a:endParaRPr lang="en-US" altLang="en-US" sz="2000" dirty="0"/>
          </a:p>
          <a:p>
            <a:pPr algn="ctr" eaLnBrk="1" hangingPunct="1">
              <a:lnSpc>
                <a:spcPct val="90000"/>
              </a:lnSpc>
              <a:buFont typeface="Wingdings" pitchFamily="2" charset="2"/>
              <a:buNone/>
            </a:pPr>
            <a:endParaRPr lang="en-US" altLang="en-US" sz="2000" dirty="0"/>
          </a:p>
          <a:p>
            <a:pPr algn="ctr" eaLnBrk="1" hangingPunct="1">
              <a:lnSpc>
                <a:spcPct val="90000"/>
              </a:lnSpc>
              <a:buFont typeface="Wingdings" pitchFamily="2" charset="2"/>
              <a:buNone/>
            </a:pPr>
            <a:r>
              <a:rPr lang="en-US" altLang="en-US" sz="2400" dirty="0"/>
              <a:t>F.H. Buckley</a:t>
            </a:r>
          </a:p>
          <a:p>
            <a:pPr algn="ctr" eaLnBrk="1" hangingPunct="1">
              <a:lnSpc>
                <a:spcPct val="90000"/>
              </a:lnSpc>
              <a:buFont typeface="Wingdings" pitchFamily="2" charset="2"/>
              <a:buNone/>
            </a:pPr>
            <a:r>
              <a:rPr lang="en-US" altLang="en-US" dirty="0">
                <a:hlinkClick r:id="rId3"/>
              </a:rPr>
              <a:t>fbuckley@gmu.edu</a:t>
            </a:r>
            <a:endParaRPr lang="en-US" altLang="en-US" dirty="0"/>
          </a:p>
          <a:p>
            <a:pPr algn="ctr" eaLnBrk="1" hangingPunct="1">
              <a:lnSpc>
                <a:spcPct val="90000"/>
              </a:lnSpc>
              <a:buFont typeface="Wingdings" pitchFamily="2" charset="2"/>
              <a:buNone/>
            </a:pPr>
            <a:endParaRPr lang="en-US" altLang="en-US" dirty="0"/>
          </a:p>
        </p:txBody>
      </p:sp>
      <p:sp>
        <p:nvSpPr>
          <p:cNvPr id="15363" name="Slide Number Placeholder 5">
            <a:extLst>
              <a:ext uri="{FF2B5EF4-FFF2-40B4-BE49-F238E27FC236}">
                <a16:creationId xmlns:a16="http://schemas.microsoft.com/office/drawing/2014/main" id="{E6FE9A5D-78C4-7FA0-9FA0-FF2FA29C2E8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2F34E68-0461-804A-9154-31387FF2B0C6}" type="slidenum">
              <a:rPr lang="en-US" altLang="en-US" sz="1200" smtClean="0">
                <a:latin typeface="Verdana" panose="020B0604030504040204" pitchFamily="34" charset="0"/>
              </a:rPr>
              <a:pPr>
                <a:spcBef>
                  <a:spcPct val="0"/>
                </a:spcBef>
                <a:buFontTx/>
                <a:buNone/>
              </a:pPr>
              <a:t>76</a:t>
            </a:fld>
            <a:endParaRPr lang="en-US" altLang="en-US" sz="1200">
              <a:latin typeface="Verdana" panose="020B0604030504040204" pitchFamily="34" charset="0"/>
            </a:endParaRPr>
          </a:p>
        </p:txBody>
      </p:sp>
    </p:spTree>
    <p:extLst>
      <p:ext uri="{BB962C8B-B14F-4D97-AF65-F5344CB8AC3E}">
        <p14:creationId xmlns:p14="http://schemas.microsoft.com/office/powerpoint/2010/main" val="33760636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7F1562B2-7F05-57F0-5169-55417464FB10}"/>
              </a:ext>
            </a:extLst>
          </p:cNvPr>
          <p:cNvSpPr>
            <a:spLocks noGrp="1" noChangeArrowheads="1"/>
          </p:cNvSpPr>
          <p:nvPr>
            <p:ph type="title"/>
          </p:nvPr>
        </p:nvSpPr>
        <p:spPr/>
        <p:txBody>
          <a:bodyPr/>
          <a:lstStyle/>
          <a:p>
            <a:r>
              <a:rPr lang="en-US" altLang="en-US"/>
              <a:t>Today</a:t>
            </a:r>
          </a:p>
        </p:txBody>
      </p:sp>
      <p:sp>
        <p:nvSpPr>
          <p:cNvPr id="17410" name="Content Placeholder 2">
            <a:extLst>
              <a:ext uri="{FF2B5EF4-FFF2-40B4-BE49-F238E27FC236}">
                <a16:creationId xmlns:a16="http://schemas.microsoft.com/office/drawing/2014/main" id="{51A39C09-F928-186B-BA41-DC82E5F26DDF}"/>
              </a:ext>
            </a:extLst>
          </p:cNvPr>
          <p:cNvSpPr>
            <a:spLocks noGrp="1" noChangeArrowheads="1"/>
          </p:cNvSpPr>
          <p:nvPr>
            <p:ph idx="1"/>
          </p:nvPr>
        </p:nvSpPr>
        <p:spPr/>
        <p:txBody>
          <a:bodyPr/>
          <a:lstStyle/>
          <a:p>
            <a:endParaRPr lang="en-US" altLang="en-US" dirty="0"/>
          </a:p>
          <a:p>
            <a:r>
              <a:rPr lang="en-US" altLang="en-US" dirty="0"/>
              <a:t>Contracts inter </a:t>
            </a:r>
            <a:r>
              <a:rPr lang="en-US" altLang="en-US" dirty="0" err="1"/>
              <a:t>absentes</a:t>
            </a:r>
            <a:endParaRPr lang="en-US" altLang="en-US" dirty="0"/>
          </a:p>
          <a:p>
            <a:r>
              <a:rPr lang="en-US" altLang="en-US" dirty="0"/>
              <a:t>The “mailbox rule”</a:t>
            </a:r>
          </a:p>
          <a:p>
            <a:r>
              <a:rPr lang="en-US" altLang="en-US" dirty="0"/>
              <a:t>Revocation by offeror</a:t>
            </a:r>
          </a:p>
          <a:p>
            <a:r>
              <a:rPr lang="en-US" altLang="en-US" dirty="0"/>
              <a:t>Rejection by offeree</a:t>
            </a:r>
          </a:p>
          <a:p>
            <a:r>
              <a:rPr lang="en-US" altLang="en-US"/>
              <a:t>Counter-offers</a:t>
            </a:r>
            <a:endParaRPr lang="en-US" altLang="en-US" dirty="0"/>
          </a:p>
        </p:txBody>
      </p:sp>
      <p:sp>
        <p:nvSpPr>
          <p:cNvPr id="4" name="Footer Placeholder 3">
            <a:extLst>
              <a:ext uri="{FF2B5EF4-FFF2-40B4-BE49-F238E27FC236}">
                <a16:creationId xmlns:a16="http://schemas.microsoft.com/office/drawing/2014/main" id="{23E522D6-B62E-B040-D289-D642120D6048}"/>
              </a:ext>
            </a:extLst>
          </p:cNvPr>
          <p:cNvSpPr>
            <a:spLocks noGrp="1"/>
          </p:cNvSpPr>
          <p:nvPr>
            <p:ph type="ftr" sz="quarter" idx="10"/>
          </p:nvPr>
        </p:nvSpPr>
        <p:spPr/>
        <p:txBody>
          <a:bodyPr/>
          <a:lstStyle/>
          <a:p>
            <a:pPr>
              <a:defRPr/>
            </a:pPr>
            <a:r>
              <a:rPr lang="en-US"/>
              <a:t> </a:t>
            </a:r>
          </a:p>
        </p:txBody>
      </p:sp>
      <p:sp>
        <p:nvSpPr>
          <p:cNvPr id="17412" name="Slide Number Placeholder 4">
            <a:extLst>
              <a:ext uri="{FF2B5EF4-FFF2-40B4-BE49-F238E27FC236}">
                <a16:creationId xmlns:a16="http://schemas.microsoft.com/office/drawing/2014/main" id="{EFE98370-1264-98CB-7280-AFF29E08613C}"/>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5D70A57-2FD8-4741-A619-EFE1480E97D9}" type="slidenum">
              <a:rPr lang="en-US" altLang="en-US" sz="1200" smtClean="0">
                <a:latin typeface="Verdana" panose="020B0604030504040204" pitchFamily="34" charset="0"/>
              </a:rPr>
              <a:pPr>
                <a:spcBef>
                  <a:spcPct val="0"/>
                </a:spcBef>
                <a:buFontTx/>
                <a:buNone/>
              </a:pPr>
              <a:t>77</a:t>
            </a:fld>
            <a:endParaRPr lang="en-US" altLang="en-US" sz="1200">
              <a:latin typeface="Verdana" panose="020B0604030504040204" pitchFamily="34" charset="0"/>
            </a:endParaRPr>
          </a:p>
        </p:txBody>
      </p:sp>
    </p:spTree>
    <p:extLst>
      <p:ext uri="{BB962C8B-B14F-4D97-AF65-F5344CB8AC3E}">
        <p14:creationId xmlns:p14="http://schemas.microsoft.com/office/powerpoint/2010/main" val="30693155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97721B81-F8FB-7111-A25A-C79609998E97}"/>
              </a:ext>
            </a:extLst>
          </p:cNvPr>
          <p:cNvSpPr>
            <a:spLocks noGrp="1" noChangeArrowheads="1"/>
          </p:cNvSpPr>
          <p:nvPr>
            <p:ph type="title"/>
          </p:nvPr>
        </p:nvSpPr>
        <p:spPr/>
        <p:txBody>
          <a:bodyPr/>
          <a:lstStyle/>
          <a:p>
            <a:r>
              <a:rPr lang="en-US" altLang="en-US"/>
              <a:t>Contracts inter praesentes</a:t>
            </a:r>
          </a:p>
        </p:txBody>
      </p:sp>
      <p:sp>
        <p:nvSpPr>
          <p:cNvPr id="18434" name="Slide Number Placeholder 3">
            <a:extLst>
              <a:ext uri="{FF2B5EF4-FFF2-40B4-BE49-F238E27FC236}">
                <a16:creationId xmlns:a16="http://schemas.microsoft.com/office/drawing/2014/main" id="{B791B868-D2A2-B1DC-B148-9D96455E290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57245DF5-5673-2F40-BD2B-B65432443F93}" type="slidenum">
              <a:rPr lang="en-US" altLang="en-US" sz="1200" smtClean="0">
                <a:latin typeface="Verdana" panose="020B0604030504040204" pitchFamily="34" charset="0"/>
              </a:rPr>
              <a:pPr>
                <a:spcBef>
                  <a:spcPct val="0"/>
                </a:spcBef>
                <a:buFontTx/>
                <a:buNone/>
              </a:pPr>
              <a:t>78</a:t>
            </a:fld>
            <a:endParaRPr lang="en-US" altLang="en-US" sz="1200">
              <a:latin typeface="Verdana" panose="020B0604030504040204" pitchFamily="34" charset="0"/>
            </a:endParaRPr>
          </a:p>
        </p:txBody>
      </p:sp>
      <p:pic>
        <p:nvPicPr>
          <p:cNvPr id="18435" name="Picture 5" descr="Online negotiation or face-to-face: Keys to success">
            <a:extLst>
              <a:ext uri="{FF2B5EF4-FFF2-40B4-BE49-F238E27FC236}">
                <a16:creationId xmlns:a16="http://schemas.microsoft.com/office/drawing/2014/main" id="{16691F6D-BB1A-1007-A363-EFE6F0E03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38275"/>
            <a:ext cx="70104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681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C1642011-C3B7-95AD-0820-88F75644A390}"/>
              </a:ext>
            </a:extLst>
          </p:cNvPr>
          <p:cNvSpPr>
            <a:spLocks noGrp="1" noChangeArrowheads="1"/>
          </p:cNvSpPr>
          <p:nvPr>
            <p:ph type="title"/>
          </p:nvPr>
        </p:nvSpPr>
        <p:spPr/>
        <p:txBody>
          <a:bodyPr/>
          <a:lstStyle/>
          <a:p>
            <a:r>
              <a:rPr lang="en-US" altLang="en-US"/>
              <a:t>IM</a:t>
            </a:r>
            <a:r>
              <a:rPr lang="ja-JP" altLang="en-US"/>
              <a:t>’</a:t>
            </a:r>
            <a:r>
              <a:rPr lang="en-US" altLang="ja-JP"/>
              <a:t>s or text messages?</a:t>
            </a:r>
            <a:endParaRPr lang="en-US" altLang="en-US" sz="2800">
              <a:solidFill>
                <a:srgbClr val="000000"/>
              </a:solidFill>
            </a:endParaRPr>
          </a:p>
        </p:txBody>
      </p:sp>
      <p:sp>
        <p:nvSpPr>
          <p:cNvPr id="19458" name="Content Placeholder 2">
            <a:extLst>
              <a:ext uri="{FF2B5EF4-FFF2-40B4-BE49-F238E27FC236}">
                <a16:creationId xmlns:a16="http://schemas.microsoft.com/office/drawing/2014/main" id="{36D64A24-1AA0-80A2-08C7-64CCE204C9CB}"/>
              </a:ext>
            </a:extLst>
          </p:cNvPr>
          <p:cNvSpPr>
            <a:spLocks noGrp="1" noChangeArrowheads="1"/>
          </p:cNvSpPr>
          <p:nvPr>
            <p:ph idx="1"/>
          </p:nvPr>
        </p:nvSpPr>
        <p:spPr/>
        <p:txBody>
          <a:bodyPr/>
          <a:lstStyle/>
          <a:p>
            <a:endParaRPr lang="en-US" altLang="en-US" sz="2800"/>
          </a:p>
          <a:p>
            <a:r>
              <a:rPr lang="en-US" altLang="en-US" sz="2800"/>
              <a:t>§64. ACCEPTANCE BY TELEPHONE OR </a:t>
            </a:r>
            <a:r>
              <a:rPr lang="en-US" altLang="en-US" sz="2800">
                <a:solidFill>
                  <a:srgbClr val="000000"/>
                </a:solidFill>
              </a:rPr>
              <a:t>TELETYPE. Acceptance given by telephone or other medium of </a:t>
            </a:r>
            <a:r>
              <a:rPr lang="en-US" altLang="en-US" sz="2800">
                <a:solidFill>
                  <a:srgbClr val="B90000"/>
                </a:solidFill>
              </a:rPr>
              <a:t>substantially instantaneously two-way communication </a:t>
            </a:r>
            <a:r>
              <a:rPr lang="en-US" altLang="en-US" sz="2800">
                <a:solidFill>
                  <a:srgbClr val="000000"/>
                </a:solidFill>
              </a:rPr>
              <a:t>is governed by the principles applicable to acceptances where the parties are in the presence of each other</a:t>
            </a:r>
            <a:r>
              <a:rPr lang="en-US" altLang="en-US" sz="2800"/>
              <a:t>.</a:t>
            </a:r>
          </a:p>
          <a:p>
            <a:endParaRPr lang="en-US" altLang="en-US" sz="2800"/>
          </a:p>
        </p:txBody>
      </p:sp>
      <p:sp>
        <p:nvSpPr>
          <p:cNvPr id="19459" name="Slide Number Placeholder 3">
            <a:extLst>
              <a:ext uri="{FF2B5EF4-FFF2-40B4-BE49-F238E27FC236}">
                <a16:creationId xmlns:a16="http://schemas.microsoft.com/office/drawing/2014/main" id="{CCB97BFB-CEEC-F181-ED35-67E1F24B068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36A0310-67D5-9C40-91AC-8E98BB5F22B0}" type="slidenum">
              <a:rPr lang="en-US" altLang="en-US" sz="1200" smtClean="0">
                <a:latin typeface="Verdana" panose="020B0604030504040204" pitchFamily="34" charset="0"/>
              </a:rPr>
              <a:pPr>
                <a:spcBef>
                  <a:spcPct val="0"/>
                </a:spcBef>
                <a:buFontTx/>
                <a:buNone/>
              </a:pPr>
              <a:t>79</a:t>
            </a:fld>
            <a:endParaRPr lang="en-US" altLang="en-US" sz="1200">
              <a:latin typeface="Verdana" panose="020B0604030504040204" pitchFamily="34" charset="0"/>
            </a:endParaRPr>
          </a:p>
        </p:txBody>
      </p:sp>
    </p:spTree>
    <p:extLst>
      <p:ext uri="{BB962C8B-B14F-4D97-AF65-F5344CB8AC3E}">
        <p14:creationId xmlns:p14="http://schemas.microsoft.com/office/powerpoint/2010/main" val="294514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44F37F16-F175-C20F-C962-946CD43DEF19}"/>
              </a:ext>
            </a:extLst>
          </p:cNvPr>
          <p:cNvSpPr>
            <a:spLocks noGrp="1" noChangeArrowheads="1"/>
          </p:cNvSpPr>
          <p:nvPr>
            <p:ph type="title"/>
          </p:nvPr>
        </p:nvSpPr>
        <p:spPr>
          <a:xfrm>
            <a:off x="249238" y="228600"/>
            <a:ext cx="8721725" cy="1219200"/>
          </a:xfrm>
        </p:spPr>
        <p:txBody>
          <a:bodyPr/>
          <a:lstStyle/>
          <a:p>
            <a:r>
              <a:rPr lang="en-US" altLang="en-US" dirty="0">
                <a:solidFill>
                  <a:srgbClr val="C00000"/>
                </a:solidFill>
              </a:rPr>
              <a:t>False Positive</a:t>
            </a:r>
          </a:p>
        </p:txBody>
      </p:sp>
      <p:sp>
        <p:nvSpPr>
          <p:cNvPr id="43010" name="Content Placeholder 5">
            <a:extLst>
              <a:ext uri="{FF2B5EF4-FFF2-40B4-BE49-F238E27FC236}">
                <a16:creationId xmlns:a16="http://schemas.microsoft.com/office/drawing/2014/main" id="{88B4B71B-1799-455C-6E13-EB93C834F390}"/>
              </a:ext>
            </a:extLst>
          </p:cNvPr>
          <p:cNvSpPr>
            <a:spLocks noGrp="1" noChangeArrowheads="1"/>
          </p:cNvSpPr>
          <p:nvPr>
            <p:ph idx="1"/>
          </p:nvPr>
        </p:nvSpPr>
        <p:spPr>
          <a:xfrm>
            <a:off x="609600" y="1295400"/>
            <a:ext cx="8001000" cy="4267200"/>
          </a:xfrm>
        </p:spPr>
        <p:txBody>
          <a:bodyPr/>
          <a:lstStyle/>
          <a:p>
            <a:pPr marL="0" indent="0">
              <a:buFont typeface="Wingdings" pitchFamily="2" charset="2"/>
              <a:buNone/>
            </a:pPr>
            <a:endParaRPr lang="en-US" altLang="en-US" dirty="0"/>
          </a:p>
          <a:p>
            <a:pPr marL="0" indent="0"/>
            <a:endParaRPr lang="en-US" altLang="en-US" dirty="0">
              <a:solidFill>
                <a:srgbClr val="B90000"/>
              </a:solidFill>
            </a:endParaRPr>
          </a:p>
          <a:p>
            <a:pPr marL="0" indent="0"/>
            <a:r>
              <a:rPr lang="en-US" altLang="en-US" dirty="0">
                <a:solidFill>
                  <a:srgbClr val="C00000"/>
                </a:solidFill>
              </a:rPr>
              <a:t> We think we have a contract, only we don’t </a:t>
            </a:r>
          </a:p>
          <a:p>
            <a:pPr marL="438150" lvl="1" indent="0"/>
            <a:r>
              <a:rPr lang="en-US" altLang="en-US" dirty="0">
                <a:solidFill>
                  <a:srgbClr val="B90000"/>
                </a:solidFill>
              </a:rPr>
              <a:t> </a:t>
            </a:r>
            <a:r>
              <a:rPr lang="en-US" altLang="en-US" dirty="0"/>
              <a:t>Bailey v. West</a:t>
            </a:r>
          </a:p>
          <a:p>
            <a:pPr marL="438150" lvl="1" indent="0"/>
            <a:r>
              <a:rPr lang="en-US" altLang="en-US" dirty="0"/>
              <a:t>Leonard v. </a:t>
            </a:r>
            <a:r>
              <a:rPr lang="en-US" altLang="en-US" dirty="0" err="1"/>
              <a:t>Pepsico</a:t>
            </a:r>
            <a:endParaRPr lang="en-US" altLang="en-US" dirty="0"/>
          </a:p>
          <a:p>
            <a:pPr marL="0" indent="0"/>
            <a:endParaRPr lang="en-US" altLang="en-US" dirty="0">
              <a:solidFill>
                <a:srgbClr val="B90000"/>
              </a:solidFill>
            </a:endParaRPr>
          </a:p>
          <a:p>
            <a:pPr marL="0" indent="0"/>
            <a:endParaRPr lang="en-US" altLang="en-US" dirty="0"/>
          </a:p>
          <a:p>
            <a:pPr marL="0" indent="0"/>
            <a:endParaRPr lang="en-US" altLang="en-US" dirty="0"/>
          </a:p>
        </p:txBody>
      </p:sp>
      <p:sp>
        <p:nvSpPr>
          <p:cNvPr id="43011" name="Slide Number Placeholder 3">
            <a:extLst>
              <a:ext uri="{FF2B5EF4-FFF2-40B4-BE49-F238E27FC236}">
                <a16:creationId xmlns:a16="http://schemas.microsoft.com/office/drawing/2014/main" id="{2FD7E69E-28C9-E392-9281-7ACD2753BF5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41450683-A41F-0147-85DE-A26D3D4D34D1}" type="slidenum">
              <a:rPr lang="en-US" altLang="en-US" sz="1200" smtClean="0">
                <a:latin typeface="Verdana" panose="020B0604030504040204" pitchFamily="34" charset="0"/>
              </a:rPr>
              <a:pPr>
                <a:spcBef>
                  <a:spcPct val="0"/>
                </a:spcBef>
                <a:buFontTx/>
                <a:buNone/>
              </a:pPr>
              <a:t>8</a:t>
            </a:fld>
            <a:endParaRPr lang="en-US" altLang="en-US" sz="1200">
              <a:latin typeface="Verdana" panose="020B0604030504040204" pitchFamily="34" charset="0"/>
            </a:endParaRPr>
          </a:p>
        </p:txBody>
      </p:sp>
    </p:spTree>
    <p:extLst>
      <p:ext uri="{BB962C8B-B14F-4D97-AF65-F5344CB8AC3E}">
        <p14:creationId xmlns:p14="http://schemas.microsoft.com/office/powerpoint/2010/main" val="15300370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E2D0C385-FEE6-6329-3313-C96D8F4DDDE4}"/>
              </a:ext>
            </a:extLst>
          </p:cNvPr>
          <p:cNvSpPr>
            <a:spLocks noGrp="1" noChangeArrowheads="1"/>
          </p:cNvSpPr>
          <p:nvPr>
            <p:ph type="title"/>
          </p:nvPr>
        </p:nvSpPr>
        <p:spPr/>
        <p:txBody>
          <a:bodyPr/>
          <a:lstStyle/>
          <a:p>
            <a:r>
              <a:rPr lang="en-US" altLang="en-US"/>
              <a:t>Contracts inter absentes</a:t>
            </a:r>
          </a:p>
        </p:txBody>
      </p:sp>
      <p:sp>
        <p:nvSpPr>
          <p:cNvPr id="20482" name="Slide Number Placeholder 3">
            <a:extLst>
              <a:ext uri="{FF2B5EF4-FFF2-40B4-BE49-F238E27FC236}">
                <a16:creationId xmlns:a16="http://schemas.microsoft.com/office/drawing/2014/main" id="{D48B3807-7BD0-E571-3C68-5D6EEA8DCC5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71C671E-B9D9-914F-A46E-723781B6F472}" type="slidenum">
              <a:rPr lang="en-US" altLang="en-US" sz="1200" smtClean="0">
                <a:latin typeface="Verdana" panose="020B0604030504040204" pitchFamily="34" charset="0"/>
              </a:rPr>
              <a:pPr>
                <a:spcBef>
                  <a:spcPct val="0"/>
                </a:spcBef>
                <a:buFontTx/>
                <a:buNone/>
              </a:pPr>
              <a:t>80</a:t>
            </a:fld>
            <a:endParaRPr lang="en-US" altLang="en-US" sz="1200">
              <a:latin typeface="Verdana" panose="020B0604030504040204" pitchFamily="34" charset="0"/>
            </a:endParaRPr>
          </a:p>
        </p:txBody>
      </p:sp>
      <p:pic>
        <p:nvPicPr>
          <p:cNvPr id="20483" name="Picture 1">
            <a:extLst>
              <a:ext uri="{FF2B5EF4-FFF2-40B4-BE49-F238E27FC236}">
                <a16:creationId xmlns:a16="http://schemas.microsoft.com/office/drawing/2014/main" id="{F487FCA8-BFCD-034D-E3F2-A3E9F1013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5943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1654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E419-1F89-80D9-176A-5E4880AB2501}"/>
              </a:ext>
            </a:extLst>
          </p:cNvPr>
          <p:cNvSpPr>
            <a:spLocks noGrp="1"/>
          </p:cNvSpPr>
          <p:nvPr>
            <p:ph type="title"/>
          </p:nvPr>
        </p:nvSpPr>
        <p:spPr/>
        <p:txBody>
          <a:bodyPr/>
          <a:lstStyle/>
          <a:p>
            <a:pPr>
              <a:defRPr/>
            </a:pPr>
            <a:r>
              <a:rPr lang="en-US" dirty="0">
                <a:solidFill>
                  <a:schemeClr val="tx1"/>
                </a:solidFill>
                <a:ea typeface="+mj-ea"/>
                <a:cs typeface="+mj-cs"/>
              </a:rPr>
              <a:t>Contracts inter </a:t>
            </a:r>
            <a:r>
              <a:rPr lang="en-US" dirty="0" err="1">
                <a:solidFill>
                  <a:schemeClr val="tx1"/>
                </a:solidFill>
                <a:ea typeface="+mj-ea"/>
                <a:cs typeface="+mj-cs"/>
              </a:rPr>
              <a:t>absentes</a:t>
            </a:r>
            <a:endParaRPr lang="en-US" dirty="0">
              <a:solidFill>
                <a:schemeClr val="tx1"/>
              </a:solidFill>
              <a:ea typeface="+mj-ea"/>
              <a:cs typeface="+mj-cs"/>
            </a:endParaRPr>
          </a:p>
        </p:txBody>
      </p:sp>
      <p:sp>
        <p:nvSpPr>
          <p:cNvPr id="21506" name="Content Placeholder 2">
            <a:extLst>
              <a:ext uri="{FF2B5EF4-FFF2-40B4-BE49-F238E27FC236}">
                <a16:creationId xmlns:a16="http://schemas.microsoft.com/office/drawing/2014/main" id="{3E8C0224-0F23-F0B1-1BFD-57F7157FE0EB}"/>
              </a:ext>
            </a:extLst>
          </p:cNvPr>
          <p:cNvSpPr>
            <a:spLocks noGrp="1" noChangeArrowheads="1"/>
          </p:cNvSpPr>
          <p:nvPr>
            <p:ph idx="1"/>
          </p:nvPr>
        </p:nvSpPr>
        <p:spPr/>
        <p:txBody>
          <a:bodyPr/>
          <a:lstStyle/>
          <a:p>
            <a:endParaRPr lang="en-US" altLang="en-US"/>
          </a:p>
          <a:p>
            <a:r>
              <a:rPr lang="en-US" altLang="en-US"/>
              <a:t>Buyer is in SF and Seller in NYC. Buyer sends an offer to seller and asks him to accept by signing a purchase form. Seller does so and puts the form in his back pocket for a month. Then he mails it in. Has he accepted the offer?</a:t>
            </a:r>
          </a:p>
        </p:txBody>
      </p:sp>
      <p:sp>
        <p:nvSpPr>
          <p:cNvPr id="21507" name="Slide Number Placeholder 3">
            <a:extLst>
              <a:ext uri="{FF2B5EF4-FFF2-40B4-BE49-F238E27FC236}">
                <a16:creationId xmlns:a16="http://schemas.microsoft.com/office/drawing/2014/main" id="{E47F7486-6D8E-8A6A-B59F-146D82D7393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A5711569-CF67-284C-A07A-45F595124983}" type="slidenum">
              <a:rPr lang="en-US" altLang="en-US" sz="1200" smtClean="0">
                <a:latin typeface="Verdana" panose="020B0604030504040204" pitchFamily="34" charset="0"/>
              </a:rPr>
              <a:pPr>
                <a:spcBef>
                  <a:spcPct val="0"/>
                </a:spcBef>
                <a:buFontTx/>
                <a:buNone/>
              </a:pPr>
              <a:t>81</a:t>
            </a:fld>
            <a:endParaRPr lang="en-US" altLang="en-US" sz="1200">
              <a:latin typeface="Verdana" panose="020B0604030504040204" pitchFamily="34" charset="0"/>
            </a:endParaRPr>
          </a:p>
        </p:txBody>
      </p:sp>
    </p:spTree>
    <p:extLst>
      <p:ext uri="{BB962C8B-B14F-4D97-AF65-F5344CB8AC3E}">
        <p14:creationId xmlns:p14="http://schemas.microsoft.com/office/powerpoint/2010/main" val="32337134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515389DA-2397-E057-279D-B3A453917966}"/>
              </a:ext>
            </a:extLst>
          </p:cNvPr>
          <p:cNvSpPr>
            <a:spLocks noGrp="1" noChangeArrowheads="1"/>
          </p:cNvSpPr>
          <p:nvPr>
            <p:ph type="title"/>
          </p:nvPr>
        </p:nvSpPr>
        <p:spPr/>
        <p:txBody>
          <a:bodyPr/>
          <a:lstStyle/>
          <a:p>
            <a:r>
              <a:rPr lang="en-US" altLang="en-US">
                <a:solidFill>
                  <a:srgbClr val="C00000"/>
                </a:solidFill>
              </a:rPr>
              <a:t>Communication of Acceptance</a:t>
            </a:r>
          </a:p>
        </p:txBody>
      </p:sp>
      <p:sp>
        <p:nvSpPr>
          <p:cNvPr id="22530" name="Content Placeholder 2">
            <a:extLst>
              <a:ext uri="{FF2B5EF4-FFF2-40B4-BE49-F238E27FC236}">
                <a16:creationId xmlns:a16="http://schemas.microsoft.com/office/drawing/2014/main" id="{61FB572F-ED6D-5540-587A-D09FDADE9171}"/>
              </a:ext>
            </a:extLst>
          </p:cNvPr>
          <p:cNvSpPr>
            <a:spLocks noGrp="1" noChangeArrowheads="1"/>
          </p:cNvSpPr>
          <p:nvPr>
            <p:ph idx="1"/>
          </p:nvPr>
        </p:nvSpPr>
        <p:spPr/>
        <p:txBody>
          <a:bodyPr/>
          <a:lstStyle/>
          <a:p>
            <a:r>
              <a:rPr lang="en-US" altLang="en-US" sz="2800">
                <a:solidFill>
                  <a:srgbClr val="000000"/>
                </a:solidFill>
              </a:rPr>
              <a:t>§56. ACCEPTANCE BY PROMISE; NECESSITY OF NOTIFICATION TO OFFEROR</a:t>
            </a:r>
            <a:r>
              <a:rPr lang="en-US" altLang="en-US" sz="2800"/>
              <a:t>…. It is essential to an acceptance by promise either that the offeree exercise </a:t>
            </a:r>
            <a:r>
              <a:rPr lang="en-US" altLang="en-US" sz="2800">
                <a:solidFill>
                  <a:srgbClr val="C00000"/>
                </a:solidFill>
              </a:rPr>
              <a:t>reasonable diligence </a:t>
            </a:r>
            <a:r>
              <a:rPr lang="en-US" altLang="en-US" sz="2800">
                <a:solidFill>
                  <a:srgbClr val="000000"/>
                </a:solidFill>
              </a:rPr>
              <a:t>to notify the offeror </a:t>
            </a:r>
            <a:r>
              <a:rPr lang="en-US" altLang="en-US" sz="2800"/>
              <a:t>of acceptance or that the offeror receive the acceptance seasonably.</a:t>
            </a:r>
          </a:p>
          <a:p>
            <a:r>
              <a:rPr lang="en-US" altLang="en-US" sz="2800">
                <a:solidFill>
                  <a:srgbClr val="B90000"/>
                </a:solidFill>
              </a:rPr>
              <a:t>Why is this important?</a:t>
            </a:r>
          </a:p>
          <a:p>
            <a:endParaRPr lang="en-US" altLang="en-US" sz="2800"/>
          </a:p>
        </p:txBody>
      </p:sp>
      <p:sp>
        <p:nvSpPr>
          <p:cNvPr id="22531" name="Slide Number Placeholder 3">
            <a:extLst>
              <a:ext uri="{FF2B5EF4-FFF2-40B4-BE49-F238E27FC236}">
                <a16:creationId xmlns:a16="http://schemas.microsoft.com/office/drawing/2014/main" id="{91A0E2BA-0240-64A2-F584-4C7A2EB0378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7313DF8-E7AC-874B-8CED-8E8F7933FF85}" type="slidenum">
              <a:rPr lang="en-US" altLang="en-US" sz="1200" smtClean="0">
                <a:latin typeface="Verdana" panose="020B0604030504040204" pitchFamily="34" charset="0"/>
              </a:rPr>
              <a:pPr>
                <a:spcBef>
                  <a:spcPct val="0"/>
                </a:spcBef>
                <a:buFontTx/>
                <a:buNone/>
              </a:pPr>
              <a:t>82</a:t>
            </a:fld>
            <a:endParaRPr lang="en-US" altLang="en-US" sz="1200">
              <a:latin typeface="Verdana" panose="020B0604030504040204" pitchFamily="34" charset="0"/>
            </a:endParaRPr>
          </a:p>
        </p:txBody>
      </p:sp>
    </p:spTree>
    <p:extLst>
      <p:ext uri="{BB962C8B-B14F-4D97-AF65-F5344CB8AC3E}">
        <p14:creationId xmlns:p14="http://schemas.microsoft.com/office/powerpoint/2010/main" val="24356393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3C7EA79B-1D35-6C1D-B41D-16E88991C71D}"/>
              </a:ext>
            </a:extLst>
          </p:cNvPr>
          <p:cNvSpPr>
            <a:spLocks noGrp="1" noChangeArrowheads="1"/>
          </p:cNvSpPr>
          <p:nvPr>
            <p:ph type="title"/>
          </p:nvPr>
        </p:nvSpPr>
        <p:spPr/>
        <p:txBody>
          <a:bodyPr/>
          <a:lstStyle/>
          <a:p>
            <a:r>
              <a:rPr lang="en-US" altLang="en-US">
                <a:solidFill>
                  <a:srgbClr val="C00000"/>
                </a:solidFill>
              </a:rPr>
              <a:t>Can the offeror waive communication of acceptance?</a:t>
            </a:r>
          </a:p>
        </p:txBody>
      </p:sp>
      <p:sp>
        <p:nvSpPr>
          <p:cNvPr id="23554" name="Content Placeholder 2">
            <a:extLst>
              <a:ext uri="{FF2B5EF4-FFF2-40B4-BE49-F238E27FC236}">
                <a16:creationId xmlns:a16="http://schemas.microsoft.com/office/drawing/2014/main" id="{98C44AB1-DEB8-D5B3-A49A-ACD52549D68A}"/>
              </a:ext>
            </a:extLst>
          </p:cNvPr>
          <p:cNvSpPr>
            <a:spLocks noGrp="1" noChangeArrowheads="1"/>
          </p:cNvSpPr>
          <p:nvPr>
            <p:ph idx="1"/>
          </p:nvPr>
        </p:nvSpPr>
        <p:spPr/>
        <p:txBody>
          <a:bodyPr/>
          <a:lstStyle/>
          <a:p>
            <a:endParaRPr lang="en-US" altLang="en-US" sz="2800">
              <a:solidFill>
                <a:srgbClr val="B90000"/>
              </a:solidFill>
            </a:endParaRPr>
          </a:p>
          <a:p>
            <a:endParaRPr lang="en-US" altLang="en-US" sz="2800"/>
          </a:p>
        </p:txBody>
      </p:sp>
      <p:sp>
        <p:nvSpPr>
          <p:cNvPr id="23555" name="Slide Number Placeholder 3">
            <a:extLst>
              <a:ext uri="{FF2B5EF4-FFF2-40B4-BE49-F238E27FC236}">
                <a16:creationId xmlns:a16="http://schemas.microsoft.com/office/drawing/2014/main" id="{69242D7F-3E33-8528-BE65-A6FD2AD59E2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B27D395D-68A2-0148-B10F-72E93453D2FB}" type="slidenum">
              <a:rPr lang="en-US" altLang="en-US" sz="1200" smtClean="0">
                <a:latin typeface="Verdana" panose="020B0604030504040204" pitchFamily="34" charset="0"/>
              </a:rPr>
              <a:pPr>
                <a:spcBef>
                  <a:spcPct val="0"/>
                </a:spcBef>
                <a:buFontTx/>
                <a:buNone/>
              </a:pPr>
              <a:t>83</a:t>
            </a:fld>
            <a:endParaRPr lang="en-US" altLang="en-US" sz="1200">
              <a:latin typeface="Verdana" panose="020B0604030504040204" pitchFamily="34" charset="0"/>
            </a:endParaRPr>
          </a:p>
        </p:txBody>
      </p:sp>
    </p:spTree>
    <p:extLst>
      <p:ext uri="{BB962C8B-B14F-4D97-AF65-F5344CB8AC3E}">
        <p14:creationId xmlns:p14="http://schemas.microsoft.com/office/powerpoint/2010/main" val="30332788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E71B65B6-B9D6-AC66-E6D2-3269CBEF88BF}"/>
              </a:ext>
            </a:extLst>
          </p:cNvPr>
          <p:cNvSpPr>
            <a:spLocks noGrp="1" noChangeArrowheads="1"/>
          </p:cNvSpPr>
          <p:nvPr>
            <p:ph type="title"/>
          </p:nvPr>
        </p:nvSpPr>
        <p:spPr/>
        <p:txBody>
          <a:bodyPr/>
          <a:lstStyle/>
          <a:p>
            <a:pPr marL="342900" indent="-342900"/>
            <a:r>
              <a:rPr lang="en-US" altLang="en-US">
                <a:solidFill>
                  <a:srgbClr val="C00000"/>
                </a:solidFill>
              </a:rPr>
              <a:t>What about Carlill? </a:t>
            </a:r>
            <a:br>
              <a:rPr lang="en-US" altLang="en-US">
                <a:solidFill>
                  <a:srgbClr val="C00000"/>
                </a:solidFill>
              </a:rPr>
            </a:br>
            <a:r>
              <a:rPr lang="en-US" altLang="en-US">
                <a:solidFill>
                  <a:srgbClr val="C00000"/>
                </a:solidFill>
              </a:rPr>
              <a:t>Or Ever-Tite?</a:t>
            </a:r>
          </a:p>
        </p:txBody>
      </p:sp>
      <p:pic>
        <p:nvPicPr>
          <p:cNvPr id="24578" name="Content Placeholder 4">
            <a:extLst>
              <a:ext uri="{FF2B5EF4-FFF2-40B4-BE49-F238E27FC236}">
                <a16:creationId xmlns:a16="http://schemas.microsoft.com/office/drawing/2014/main" id="{0812E035-D7C9-819C-517F-3142AB73C0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1295400"/>
            <a:ext cx="3832225" cy="5357813"/>
          </a:xfrm>
        </p:spPr>
      </p:pic>
      <p:sp>
        <p:nvSpPr>
          <p:cNvPr id="24579" name="Slide Number Placeholder 3">
            <a:extLst>
              <a:ext uri="{FF2B5EF4-FFF2-40B4-BE49-F238E27FC236}">
                <a16:creationId xmlns:a16="http://schemas.microsoft.com/office/drawing/2014/main" id="{A6873DFD-06C7-1479-0080-32A68A7FF77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30B9E94-D596-B846-853D-AA4ACF166FF9}" type="slidenum">
              <a:rPr lang="en-US" altLang="en-US" sz="1200" smtClean="0">
                <a:latin typeface="Verdana" panose="020B0604030504040204" pitchFamily="34" charset="0"/>
              </a:rPr>
              <a:pPr>
                <a:spcBef>
                  <a:spcPct val="0"/>
                </a:spcBef>
                <a:buFontTx/>
                <a:buNone/>
              </a:pPr>
              <a:t>84</a:t>
            </a:fld>
            <a:endParaRPr lang="en-US" altLang="en-US" sz="1200">
              <a:latin typeface="Verdana" panose="020B0604030504040204" pitchFamily="34" charset="0"/>
            </a:endParaRPr>
          </a:p>
        </p:txBody>
      </p:sp>
    </p:spTree>
    <p:extLst>
      <p:ext uri="{BB962C8B-B14F-4D97-AF65-F5344CB8AC3E}">
        <p14:creationId xmlns:p14="http://schemas.microsoft.com/office/powerpoint/2010/main" val="28491312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044E84EF-1468-28DF-79C4-30E25B957013}"/>
              </a:ext>
            </a:extLst>
          </p:cNvPr>
          <p:cNvSpPr>
            <a:spLocks noGrp="1" noChangeArrowheads="1"/>
          </p:cNvSpPr>
          <p:nvPr>
            <p:ph type="title"/>
          </p:nvPr>
        </p:nvSpPr>
        <p:spPr/>
        <p:txBody>
          <a:bodyPr/>
          <a:lstStyle/>
          <a:p>
            <a:r>
              <a:rPr lang="en-US" altLang="en-US" sz="3600">
                <a:solidFill>
                  <a:srgbClr val="C00000"/>
                </a:solidFill>
              </a:rPr>
              <a:t>Unilateral Offers</a:t>
            </a:r>
          </a:p>
        </p:txBody>
      </p:sp>
      <p:sp>
        <p:nvSpPr>
          <p:cNvPr id="25602" name="Content Placeholder 2">
            <a:extLst>
              <a:ext uri="{FF2B5EF4-FFF2-40B4-BE49-F238E27FC236}">
                <a16:creationId xmlns:a16="http://schemas.microsoft.com/office/drawing/2014/main" id="{D1DF7F0E-1D25-6A86-B507-A0F0F43A65FD}"/>
              </a:ext>
            </a:extLst>
          </p:cNvPr>
          <p:cNvSpPr>
            <a:spLocks noGrp="1" noChangeArrowheads="1"/>
          </p:cNvSpPr>
          <p:nvPr>
            <p:ph idx="1"/>
          </p:nvPr>
        </p:nvSpPr>
        <p:spPr/>
        <p:txBody>
          <a:bodyPr/>
          <a:lstStyle/>
          <a:p>
            <a:r>
              <a:rPr lang="en-US" altLang="en-US" sz="2800"/>
              <a:t>54(1) Where an offer invites an offeree to accept by rendering a performance, </a:t>
            </a:r>
            <a:r>
              <a:rPr lang="en-US" altLang="en-US" sz="2800">
                <a:solidFill>
                  <a:srgbClr val="C00000"/>
                </a:solidFill>
              </a:rPr>
              <a:t>no notification is necessary to make such an acceptance effective unless the offer requests such a notification.</a:t>
            </a:r>
          </a:p>
          <a:p>
            <a:pPr lvl="1">
              <a:buFont typeface="Wingdings" pitchFamily="2" charset="2"/>
              <a:buNone/>
            </a:pPr>
            <a:endParaRPr lang="en-US" altLang="en-US"/>
          </a:p>
        </p:txBody>
      </p:sp>
      <p:sp>
        <p:nvSpPr>
          <p:cNvPr id="25603" name="Slide Number Placeholder 3">
            <a:extLst>
              <a:ext uri="{FF2B5EF4-FFF2-40B4-BE49-F238E27FC236}">
                <a16:creationId xmlns:a16="http://schemas.microsoft.com/office/drawing/2014/main" id="{3F2C86E0-52A1-D621-9D21-83205613320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90A525B5-6547-4044-A83E-6C6435CDECE2}" type="slidenum">
              <a:rPr lang="en-US" altLang="en-US" sz="1200" smtClean="0">
                <a:latin typeface="Verdana" panose="020B0604030504040204" pitchFamily="34" charset="0"/>
              </a:rPr>
              <a:pPr>
                <a:spcBef>
                  <a:spcPct val="0"/>
                </a:spcBef>
                <a:buFontTx/>
                <a:buNone/>
              </a:pPr>
              <a:t>85</a:t>
            </a:fld>
            <a:endParaRPr lang="en-US" altLang="en-US" sz="1200">
              <a:latin typeface="Verdana" panose="020B0604030504040204" pitchFamily="34" charset="0"/>
            </a:endParaRPr>
          </a:p>
        </p:txBody>
      </p:sp>
    </p:spTree>
    <p:extLst>
      <p:ext uri="{BB962C8B-B14F-4D97-AF65-F5344CB8AC3E}">
        <p14:creationId xmlns:p14="http://schemas.microsoft.com/office/powerpoint/2010/main" val="16349007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9F9BC8AD-6622-4133-AF7E-74EE9B5D2830}"/>
              </a:ext>
            </a:extLst>
          </p:cNvPr>
          <p:cNvSpPr>
            <a:spLocks noGrp="1"/>
          </p:cNvSpPr>
          <p:nvPr>
            <p:ph type="title"/>
          </p:nvPr>
        </p:nvSpPr>
        <p:spPr/>
        <p:txBody>
          <a:bodyPr/>
          <a:lstStyle/>
          <a:p>
            <a:pPr>
              <a:defRPr/>
            </a:pPr>
            <a:r>
              <a:rPr lang="en-US" sz="3600" dirty="0">
                <a:solidFill>
                  <a:schemeClr val="accent4"/>
                </a:solidFill>
                <a:ea typeface="MS PGothic" charset="0"/>
              </a:rPr>
              <a:t>Unilateral Offers</a:t>
            </a:r>
          </a:p>
        </p:txBody>
      </p:sp>
      <p:sp>
        <p:nvSpPr>
          <p:cNvPr id="26626" name="Content Placeholder 2">
            <a:extLst>
              <a:ext uri="{FF2B5EF4-FFF2-40B4-BE49-F238E27FC236}">
                <a16:creationId xmlns:a16="http://schemas.microsoft.com/office/drawing/2014/main" id="{1C3E7AC4-8DE4-E523-53EC-2F5B1BB5FE7F}"/>
              </a:ext>
            </a:extLst>
          </p:cNvPr>
          <p:cNvSpPr>
            <a:spLocks noGrp="1" noChangeArrowheads="1"/>
          </p:cNvSpPr>
          <p:nvPr>
            <p:ph idx="1"/>
          </p:nvPr>
        </p:nvSpPr>
        <p:spPr/>
        <p:txBody>
          <a:bodyPr/>
          <a:lstStyle/>
          <a:p>
            <a:r>
              <a:rPr lang="en-US" altLang="en-US" sz="2800"/>
              <a:t>54(1) Where an offer invites an offeree to accept by rendering a performance, no notification is necessary to make such an acceptance effective unless the offer requests such a notification.</a:t>
            </a:r>
          </a:p>
          <a:p>
            <a:r>
              <a:rPr lang="en-US" altLang="en-US" sz="2800">
                <a:solidFill>
                  <a:srgbClr val="B90000"/>
                </a:solidFill>
              </a:rPr>
              <a:t>So can the offeree keep mum?</a:t>
            </a:r>
          </a:p>
          <a:p>
            <a:endParaRPr lang="en-US" altLang="en-US"/>
          </a:p>
        </p:txBody>
      </p:sp>
      <p:sp>
        <p:nvSpPr>
          <p:cNvPr id="26627" name="Slide Number Placeholder 3">
            <a:extLst>
              <a:ext uri="{FF2B5EF4-FFF2-40B4-BE49-F238E27FC236}">
                <a16:creationId xmlns:a16="http://schemas.microsoft.com/office/drawing/2014/main" id="{6B221EB9-7404-4653-C6BE-17CE3E7B1ED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E449407-ACD8-1C4B-9CD4-BC70A4FD46F7}" type="slidenum">
              <a:rPr lang="en-US" altLang="en-US" sz="1200" smtClean="0">
                <a:latin typeface="Verdana" panose="020B0604030504040204" pitchFamily="34" charset="0"/>
              </a:rPr>
              <a:pPr>
                <a:spcBef>
                  <a:spcPct val="0"/>
                </a:spcBef>
                <a:buFontTx/>
                <a:buNone/>
              </a:pPr>
              <a:t>86</a:t>
            </a:fld>
            <a:endParaRPr lang="en-US" altLang="en-US" sz="1200">
              <a:latin typeface="Verdana" panose="020B0604030504040204" pitchFamily="34" charset="0"/>
            </a:endParaRPr>
          </a:p>
        </p:txBody>
      </p:sp>
    </p:spTree>
    <p:extLst>
      <p:ext uri="{BB962C8B-B14F-4D97-AF65-F5344CB8AC3E}">
        <p14:creationId xmlns:p14="http://schemas.microsoft.com/office/powerpoint/2010/main" val="28754327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09BE9526-D927-8623-B3A7-F6AA79D08736}"/>
              </a:ext>
            </a:extLst>
          </p:cNvPr>
          <p:cNvSpPr>
            <a:spLocks noGrp="1" noChangeArrowheads="1"/>
          </p:cNvSpPr>
          <p:nvPr>
            <p:ph type="title"/>
          </p:nvPr>
        </p:nvSpPr>
        <p:spPr/>
        <p:txBody>
          <a:bodyPr/>
          <a:lstStyle/>
          <a:p>
            <a:r>
              <a:rPr lang="en-US" altLang="en-US" sz="3600">
                <a:solidFill>
                  <a:schemeClr val="tx1"/>
                </a:solidFill>
              </a:rPr>
              <a:t>Unilateral Offers</a:t>
            </a:r>
          </a:p>
        </p:txBody>
      </p:sp>
      <p:sp>
        <p:nvSpPr>
          <p:cNvPr id="27650" name="Content Placeholder 2">
            <a:extLst>
              <a:ext uri="{FF2B5EF4-FFF2-40B4-BE49-F238E27FC236}">
                <a16:creationId xmlns:a16="http://schemas.microsoft.com/office/drawing/2014/main" id="{38C9D653-770F-E570-2BE0-DD101488B2C3}"/>
              </a:ext>
            </a:extLst>
          </p:cNvPr>
          <p:cNvSpPr>
            <a:spLocks noGrp="1" noChangeArrowheads="1"/>
          </p:cNvSpPr>
          <p:nvPr>
            <p:ph idx="1"/>
          </p:nvPr>
        </p:nvSpPr>
        <p:spPr/>
        <p:txBody>
          <a:bodyPr/>
          <a:lstStyle/>
          <a:p>
            <a:r>
              <a:rPr lang="en-US" altLang="en-US" sz="2000"/>
              <a:t>54(2) If an offeree who accepts by rendering a performance has reason to know that the </a:t>
            </a:r>
            <a:r>
              <a:rPr lang="en-US" altLang="en-US" sz="2000">
                <a:solidFill>
                  <a:srgbClr val="C00000"/>
                </a:solidFill>
              </a:rPr>
              <a:t>offeror has no adequate means of learning </a:t>
            </a:r>
            <a:r>
              <a:rPr lang="en-US" altLang="en-US" sz="2000"/>
              <a:t>of the performance with reasonable promptness and certainty, the contractual duty of the offeror is </a:t>
            </a:r>
            <a:r>
              <a:rPr lang="en-US" altLang="en-US" sz="2000">
                <a:solidFill>
                  <a:srgbClr val="C00000"/>
                </a:solidFill>
              </a:rPr>
              <a:t>discharged unless</a:t>
            </a:r>
          </a:p>
          <a:p>
            <a:pPr lvl="1"/>
            <a:r>
              <a:rPr lang="en-US" altLang="en-US" sz="2000"/>
              <a:t>(a) the offeree exercises </a:t>
            </a:r>
            <a:r>
              <a:rPr lang="en-US" altLang="en-US" sz="2000">
                <a:solidFill>
                  <a:srgbClr val="B90000"/>
                </a:solidFill>
              </a:rPr>
              <a:t>reasonable diligence to notify the offeror</a:t>
            </a:r>
            <a:r>
              <a:rPr lang="en-US" altLang="en-US" sz="2000"/>
              <a:t> of acceptance, or</a:t>
            </a:r>
          </a:p>
          <a:p>
            <a:pPr lvl="1"/>
            <a:r>
              <a:rPr lang="en-US" altLang="en-US" sz="2000"/>
              <a:t>(b) the offeror learns of the performance within a reasonable time, or</a:t>
            </a:r>
          </a:p>
          <a:p>
            <a:pPr lvl="1"/>
            <a:r>
              <a:rPr lang="en-US" altLang="en-US" sz="2000"/>
              <a:t>(c) </a:t>
            </a:r>
            <a:r>
              <a:rPr lang="en-US" altLang="en-US" sz="2000">
                <a:solidFill>
                  <a:srgbClr val="B90000"/>
                </a:solidFill>
              </a:rPr>
              <a:t>the offer indicates that notification of acceptance is not required</a:t>
            </a:r>
          </a:p>
          <a:p>
            <a:pPr lvl="1">
              <a:buFont typeface="Wingdings" pitchFamily="2" charset="2"/>
              <a:buNone/>
            </a:pPr>
            <a:endParaRPr lang="en-US" altLang="en-US"/>
          </a:p>
        </p:txBody>
      </p:sp>
      <p:sp>
        <p:nvSpPr>
          <p:cNvPr id="27651" name="Slide Number Placeholder 3">
            <a:extLst>
              <a:ext uri="{FF2B5EF4-FFF2-40B4-BE49-F238E27FC236}">
                <a16:creationId xmlns:a16="http://schemas.microsoft.com/office/drawing/2014/main" id="{2E47CFDC-F814-21F0-76D2-8527F8664F1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4790B7F-7B48-D34A-B600-5A7DEC8CD75E}" type="slidenum">
              <a:rPr lang="en-US" altLang="en-US" sz="1200" smtClean="0">
                <a:latin typeface="Verdana" panose="020B0604030504040204" pitchFamily="34" charset="0"/>
              </a:rPr>
              <a:pPr>
                <a:spcBef>
                  <a:spcPct val="0"/>
                </a:spcBef>
                <a:buFontTx/>
                <a:buNone/>
              </a:pPr>
              <a:t>87</a:t>
            </a:fld>
            <a:endParaRPr lang="en-US" altLang="en-US" sz="1200">
              <a:latin typeface="Verdana" panose="020B0604030504040204" pitchFamily="34" charset="0"/>
            </a:endParaRPr>
          </a:p>
        </p:txBody>
      </p:sp>
    </p:spTree>
    <p:extLst>
      <p:ext uri="{BB962C8B-B14F-4D97-AF65-F5344CB8AC3E}">
        <p14:creationId xmlns:p14="http://schemas.microsoft.com/office/powerpoint/2010/main" val="38476045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8582-9220-23B4-F2AC-E7B335FC162E}"/>
              </a:ext>
            </a:extLst>
          </p:cNvPr>
          <p:cNvSpPr>
            <a:spLocks noGrp="1"/>
          </p:cNvSpPr>
          <p:nvPr>
            <p:ph type="title"/>
          </p:nvPr>
        </p:nvSpPr>
        <p:spPr>
          <a:xfrm>
            <a:off x="609600" y="304800"/>
            <a:ext cx="8001000" cy="1216025"/>
          </a:xfrm>
        </p:spPr>
        <p:txBody>
          <a:bodyPr/>
          <a:lstStyle/>
          <a:p>
            <a:pPr>
              <a:defRPr/>
            </a:pPr>
            <a:r>
              <a:rPr lang="en-US" dirty="0">
                <a:solidFill>
                  <a:srgbClr val="C00000"/>
                </a:solidFill>
                <a:ea typeface="+mj-ea"/>
                <a:cs typeface="+mj-cs"/>
              </a:rPr>
              <a:t>The Mailbox Rule</a:t>
            </a:r>
          </a:p>
        </p:txBody>
      </p:sp>
      <p:sp>
        <p:nvSpPr>
          <p:cNvPr id="28674" name="Content Placeholder 2">
            <a:extLst>
              <a:ext uri="{FF2B5EF4-FFF2-40B4-BE49-F238E27FC236}">
                <a16:creationId xmlns:a16="http://schemas.microsoft.com/office/drawing/2014/main" id="{66B9E7CB-78EA-A859-6870-49FE99535589}"/>
              </a:ext>
            </a:extLst>
          </p:cNvPr>
          <p:cNvSpPr>
            <a:spLocks noGrp="1" noChangeArrowheads="1"/>
          </p:cNvSpPr>
          <p:nvPr>
            <p:ph idx="1"/>
          </p:nvPr>
        </p:nvSpPr>
        <p:spPr/>
        <p:txBody>
          <a:bodyPr/>
          <a:lstStyle/>
          <a:p>
            <a:r>
              <a:rPr lang="en-US" altLang="en-US" sz="2800"/>
              <a:t>Offeror mails offer to offeree on Sept. 1</a:t>
            </a:r>
          </a:p>
        </p:txBody>
      </p:sp>
      <p:sp>
        <p:nvSpPr>
          <p:cNvPr id="28675" name="Slide Number Placeholder 3">
            <a:extLst>
              <a:ext uri="{FF2B5EF4-FFF2-40B4-BE49-F238E27FC236}">
                <a16:creationId xmlns:a16="http://schemas.microsoft.com/office/drawing/2014/main" id="{2CF665B0-6E3D-D30B-F341-A0ACB493CBD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653AD38-3B6A-A04D-B61A-A644924D05A2}" type="slidenum">
              <a:rPr lang="en-US" altLang="en-US" sz="1200" smtClean="0">
                <a:latin typeface="Verdana" panose="020B0604030504040204" pitchFamily="34" charset="0"/>
              </a:rPr>
              <a:pPr>
                <a:spcBef>
                  <a:spcPct val="0"/>
                </a:spcBef>
                <a:buFontTx/>
                <a:buNone/>
              </a:pPr>
              <a:t>88</a:t>
            </a:fld>
            <a:endParaRPr lang="en-US" altLang="en-US" sz="1200">
              <a:latin typeface="Verdana" panose="020B0604030504040204" pitchFamily="34" charset="0"/>
            </a:endParaRPr>
          </a:p>
        </p:txBody>
      </p:sp>
    </p:spTree>
    <p:extLst>
      <p:ext uri="{BB962C8B-B14F-4D97-AF65-F5344CB8AC3E}">
        <p14:creationId xmlns:p14="http://schemas.microsoft.com/office/powerpoint/2010/main" val="1109911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150F24FA-0C40-CE13-CDD1-5847FA1A0755}"/>
              </a:ext>
            </a:extLst>
          </p:cNvPr>
          <p:cNvSpPr>
            <a:spLocks noGrp="1" noChangeArrowheads="1"/>
          </p:cNvSpPr>
          <p:nvPr>
            <p:ph type="title"/>
          </p:nvPr>
        </p:nvSpPr>
        <p:spPr>
          <a:xfrm>
            <a:off x="609600" y="304800"/>
            <a:ext cx="8001000" cy="1216025"/>
          </a:xfrm>
        </p:spPr>
        <p:txBody>
          <a:bodyPr/>
          <a:lstStyle/>
          <a:p>
            <a:r>
              <a:rPr lang="en-US" altLang="en-US">
                <a:solidFill>
                  <a:schemeClr val="tx1"/>
                </a:solidFill>
              </a:rPr>
              <a:t>The Mailbox Rule</a:t>
            </a:r>
          </a:p>
        </p:txBody>
      </p:sp>
      <p:sp>
        <p:nvSpPr>
          <p:cNvPr id="106499" name="Content Placeholder 2">
            <a:extLst>
              <a:ext uri="{FF2B5EF4-FFF2-40B4-BE49-F238E27FC236}">
                <a16:creationId xmlns:a16="http://schemas.microsoft.com/office/drawing/2014/main" id="{2356182C-615C-D7B0-95DF-36E0E958FF9D}"/>
              </a:ext>
            </a:extLst>
          </p:cNvPr>
          <p:cNvSpPr>
            <a:spLocks noGrp="1"/>
          </p:cNvSpPr>
          <p:nvPr>
            <p:ph idx="1"/>
          </p:nvPr>
        </p:nvSpPr>
        <p:spPr/>
        <p:txBody>
          <a:bodyPr/>
          <a:lstStyle/>
          <a:p>
            <a:pPr>
              <a:defRPr/>
            </a:pPr>
            <a:r>
              <a:rPr lang="en-US" sz="2800" dirty="0" err="1">
                <a:ea typeface="+mn-ea"/>
                <a:cs typeface="+mn-cs"/>
              </a:rPr>
              <a:t>Offeror</a:t>
            </a:r>
            <a:r>
              <a:rPr lang="en-US" sz="2800" dirty="0">
                <a:ea typeface="+mn-ea"/>
                <a:cs typeface="+mn-cs"/>
              </a:rPr>
              <a:t> mails offer to </a:t>
            </a:r>
            <a:r>
              <a:rPr lang="en-US" sz="2800" dirty="0" err="1">
                <a:ea typeface="+mn-ea"/>
                <a:cs typeface="+mn-cs"/>
              </a:rPr>
              <a:t>offeree</a:t>
            </a:r>
            <a:r>
              <a:rPr lang="en-US" sz="2800" dirty="0">
                <a:ea typeface="+mn-ea"/>
                <a:cs typeface="+mn-cs"/>
              </a:rPr>
              <a:t> on Sept. 1</a:t>
            </a:r>
          </a:p>
          <a:p>
            <a:pPr>
              <a:defRPr/>
            </a:pPr>
            <a:r>
              <a:rPr lang="en-US" sz="2800" dirty="0" err="1">
                <a:solidFill>
                  <a:srgbClr val="C00000"/>
                </a:solidFill>
                <a:ea typeface="+mn-ea"/>
                <a:cs typeface="+mn-cs"/>
              </a:rPr>
              <a:t>Offeree</a:t>
            </a:r>
            <a:r>
              <a:rPr lang="en-US" sz="2800" dirty="0">
                <a:solidFill>
                  <a:srgbClr val="C00000"/>
                </a:solidFill>
                <a:ea typeface="+mn-ea"/>
                <a:cs typeface="+mn-cs"/>
              </a:rPr>
              <a:t> receives offer on Sept. 10 and mails letter accepting the offer the same day.</a:t>
            </a:r>
          </a:p>
        </p:txBody>
      </p:sp>
      <p:sp>
        <p:nvSpPr>
          <p:cNvPr id="29699" name="Slide Number Placeholder 3">
            <a:extLst>
              <a:ext uri="{FF2B5EF4-FFF2-40B4-BE49-F238E27FC236}">
                <a16:creationId xmlns:a16="http://schemas.microsoft.com/office/drawing/2014/main" id="{0E10E1BF-6824-EE2B-523A-E8649D3E654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97E9DB9-0CA5-F145-9C42-DA6C0C68B346}" type="slidenum">
              <a:rPr lang="en-US" altLang="en-US" sz="1200" smtClean="0">
                <a:latin typeface="Verdana" panose="020B0604030504040204" pitchFamily="34" charset="0"/>
              </a:rPr>
              <a:pPr>
                <a:spcBef>
                  <a:spcPct val="0"/>
                </a:spcBef>
                <a:buFontTx/>
                <a:buNone/>
              </a:pPr>
              <a:t>89</a:t>
            </a:fld>
            <a:endParaRPr lang="en-US" altLang="en-US" sz="1200">
              <a:latin typeface="Verdana" panose="020B0604030504040204" pitchFamily="34" charset="0"/>
            </a:endParaRPr>
          </a:p>
        </p:txBody>
      </p:sp>
    </p:spTree>
    <p:extLst>
      <p:ext uri="{BB962C8B-B14F-4D97-AF65-F5344CB8AC3E}">
        <p14:creationId xmlns:p14="http://schemas.microsoft.com/office/powerpoint/2010/main" val="294054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A085C821-1547-10AE-50D6-712E952166B9}"/>
              </a:ext>
            </a:extLst>
          </p:cNvPr>
          <p:cNvSpPr>
            <a:spLocks noGrp="1" noChangeArrowheads="1"/>
          </p:cNvSpPr>
          <p:nvPr>
            <p:ph type="title"/>
          </p:nvPr>
        </p:nvSpPr>
        <p:spPr>
          <a:xfrm>
            <a:off x="249238" y="228600"/>
            <a:ext cx="8721725" cy="1219200"/>
          </a:xfrm>
        </p:spPr>
        <p:txBody>
          <a:bodyPr/>
          <a:lstStyle/>
          <a:p>
            <a:r>
              <a:rPr lang="en-US" altLang="en-US">
                <a:solidFill>
                  <a:schemeClr val="tx1"/>
                </a:solidFill>
              </a:rPr>
              <a:t>Two kinds of Promissory Accidents</a:t>
            </a:r>
          </a:p>
        </p:txBody>
      </p:sp>
      <p:sp>
        <p:nvSpPr>
          <p:cNvPr id="47106" name="Content Placeholder 5">
            <a:extLst>
              <a:ext uri="{FF2B5EF4-FFF2-40B4-BE49-F238E27FC236}">
                <a16:creationId xmlns:a16="http://schemas.microsoft.com/office/drawing/2014/main" id="{279CFCCA-4B0F-B51F-8257-80C9AADECEA1}"/>
              </a:ext>
            </a:extLst>
          </p:cNvPr>
          <p:cNvSpPr>
            <a:spLocks noGrp="1" noChangeArrowheads="1"/>
          </p:cNvSpPr>
          <p:nvPr>
            <p:ph idx="1"/>
          </p:nvPr>
        </p:nvSpPr>
        <p:spPr>
          <a:xfrm>
            <a:off x="609600" y="1295400"/>
            <a:ext cx="8001000" cy="4267200"/>
          </a:xfrm>
        </p:spPr>
        <p:txBody>
          <a:bodyPr/>
          <a:lstStyle/>
          <a:p>
            <a:pPr marL="0" indent="0">
              <a:buFont typeface="Wingdings" pitchFamily="2" charset="2"/>
              <a:buNone/>
            </a:pPr>
            <a:endParaRPr lang="en-US" altLang="en-US"/>
          </a:p>
          <a:p>
            <a:pPr marL="0" indent="0"/>
            <a:endParaRPr lang="en-US" altLang="en-US">
              <a:solidFill>
                <a:srgbClr val="B90000"/>
              </a:solidFill>
            </a:endParaRPr>
          </a:p>
          <a:p>
            <a:pPr marL="0" indent="0"/>
            <a:r>
              <a:rPr lang="en-US" altLang="en-US">
                <a:solidFill>
                  <a:srgbClr val="B90000"/>
                </a:solidFill>
              </a:rPr>
              <a:t> False Negative</a:t>
            </a:r>
            <a:endParaRPr lang="en-US" altLang="en-US"/>
          </a:p>
          <a:p>
            <a:pPr marL="438150" lvl="1" indent="0"/>
            <a:r>
              <a:rPr lang="en-US" altLang="en-US"/>
              <a:t> You deny something. Only it’s true. </a:t>
            </a:r>
          </a:p>
          <a:p>
            <a:pPr marL="438150" lvl="1" indent="0"/>
            <a:r>
              <a:rPr lang="en-US" altLang="en-US"/>
              <a:t> You think there is no wolf. Only there is.</a:t>
            </a:r>
          </a:p>
          <a:p>
            <a:pPr marL="438150" lvl="1" indent="0"/>
            <a:r>
              <a:rPr lang="en-US" altLang="en-US"/>
              <a:t> The test says you don’t have the disease, only you do</a:t>
            </a:r>
          </a:p>
          <a:p>
            <a:pPr marL="0" indent="0">
              <a:buFont typeface="Wingdings" pitchFamily="2" charset="2"/>
              <a:buNone/>
            </a:pPr>
            <a:endParaRPr lang="en-US" altLang="en-US"/>
          </a:p>
          <a:p>
            <a:pPr marL="0" indent="0">
              <a:buFont typeface="Wingdings" pitchFamily="2" charset="2"/>
              <a:buNone/>
            </a:pPr>
            <a:r>
              <a:rPr lang="en-US" altLang="en-US"/>
              <a:t> </a:t>
            </a:r>
          </a:p>
        </p:txBody>
      </p:sp>
      <p:sp>
        <p:nvSpPr>
          <p:cNvPr id="47107" name="Slide Number Placeholder 3">
            <a:extLst>
              <a:ext uri="{FF2B5EF4-FFF2-40B4-BE49-F238E27FC236}">
                <a16:creationId xmlns:a16="http://schemas.microsoft.com/office/drawing/2014/main" id="{BB6D022D-36BE-DE63-7796-34486CAF75A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9B13A07-6654-6F4A-BD33-3C81CDB6CAB3}" type="slidenum">
              <a:rPr lang="en-US" altLang="en-US" sz="1200" smtClean="0">
                <a:latin typeface="Verdana" panose="020B0604030504040204" pitchFamily="34" charset="0"/>
              </a:rPr>
              <a:pPr>
                <a:spcBef>
                  <a:spcPct val="0"/>
                </a:spcBef>
                <a:buFontTx/>
                <a:buNone/>
              </a:pPr>
              <a:t>9</a:t>
            </a:fld>
            <a:endParaRPr lang="en-US" altLang="en-US" sz="1200">
              <a:latin typeface="Verdana" panose="020B0604030504040204" pitchFamily="34" charset="0"/>
            </a:endParaRPr>
          </a:p>
        </p:txBody>
      </p:sp>
    </p:spTree>
    <p:extLst>
      <p:ext uri="{BB962C8B-B14F-4D97-AF65-F5344CB8AC3E}">
        <p14:creationId xmlns:p14="http://schemas.microsoft.com/office/powerpoint/2010/main" val="26539749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F5C8ABAF-0B63-E5B9-40F4-9B68E95518A8}"/>
              </a:ext>
            </a:extLst>
          </p:cNvPr>
          <p:cNvSpPr>
            <a:spLocks noGrp="1" noChangeArrowheads="1"/>
          </p:cNvSpPr>
          <p:nvPr>
            <p:ph type="title"/>
          </p:nvPr>
        </p:nvSpPr>
        <p:spPr>
          <a:xfrm>
            <a:off x="609600" y="304800"/>
            <a:ext cx="8001000" cy="1216025"/>
          </a:xfrm>
        </p:spPr>
        <p:txBody>
          <a:bodyPr/>
          <a:lstStyle/>
          <a:p>
            <a:r>
              <a:rPr lang="en-US" altLang="en-US">
                <a:solidFill>
                  <a:schemeClr val="tx1"/>
                </a:solidFill>
              </a:rPr>
              <a:t>The Mailbox Rule</a:t>
            </a:r>
          </a:p>
        </p:txBody>
      </p:sp>
      <p:sp>
        <p:nvSpPr>
          <p:cNvPr id="106499" name="Content Placeholder 2">
            <a:extLst>
              <a:ext uri="{FF2B5EF4-FFF2-40B4-BE49-F238E27FC236}">
                <a16:creationId xmlns:a16="http://schemas.microsoft.com/office/drawing/2014/main" id="{26430DAB-22B3-C1C9-7FAE-B6819D64D46D}"/>
              </a:ext>
            </a:extLst>
          </p:cNvPr>
          <p:cNvSpPr>
            <a:spLocks noGrp="1"/>
          </p:cNvSpPr>
          <p:nvPr>
            <p:ph idx="1"/>
          </p:nvPr>
        </p:nvSpPr>
        <p:spPr/>
        <p:txBody>
          <a:bodyPr/>
          <a:lstStyle/>
          <a:p>
            <a:pPr>
              <a:defRPr/>
            </a:pPr>
            <a:r>
              <a:rPr lang="en-US" sz="2800" dirty="0" err="1">
                <a:ea typeface="+mn-ea"/>
                <a:cs typeface="+mn-cs"/>
              </a:rPr>
              <a:t>Offeror</a:t>
            </a:r>
            <a:r>
              <a:rPr lang="en-US" sz="2800" dirty="0">
                <a:ea typeface="+mn-ea"/>
                <a:cs typeface="+mn-cs"/>
              </a:rPr>
              <a:t> mails offer to </a:t>
            </a:r>
            <a:r>
              <a:rPr lang="en-US" sz="2800" dirty="0" err="1">
                <a:ea typeface="+mn-ea"/>
                <a:cs typeface="+mn-cs"/>
              </a:rPr>
              <a:t>offeree</a:t>
            </a:r>
            <a:r>
              <a:rPr lang="en-US" sz="2800" dirty="0">
                <a:ea typeface="+mn-ea"/>
                <a:cs typeface="+mn-cs"/>
              </a:rPr>
              <a:t> on Sept. 1</a:t>
            </a:r>
          </a:p>
          <a:p>
            <a:pPr>
              <a:defRPr/>
            </a:pPr>
            <a:r>
              <a:rPr lang="en-US" sz="2800" dirty="0" err="1">
                <a:ea typeface="+mn-ea"/>
                <a:cs typeface="+mn-cs"/>
              </a:rPr>
              <a:t>Offeree</a:t>
            </a:r>
            <a:r>
              <a:rPr lang="en-US" sz="2800" dirty="0">
                <a:ea typeface="+mn-ea"/>
                <a:cs typeface="+mn-cs"/>
              </a:rPr>
              <a:t> receives offer on Sept. 10 and mails letter accepting the offer the same day.</a:t>
            </a:r>
          </a:p>
          <a:p>
            <a:pPr>
              <a:defRPr/>
            </a:pPr>
            <a:r>
              <a:rPr lang="en-US" sz="2800" dirty="0" err="1">
                <a:solidFill>
                  <a:srgbClr val="C00000"/>
                </a:solidFill>
                <a:ea typeface="+mn-ea"/>
                <a:cs typeface="+mn-cs"/>
              </a:rPr>
              <a:t>Offeror</a:t>
            </a:r>
            <a:r>
              <a:rPr lang="en-US" sz="2800" dirty="0">
                <a:solidFill>
                  <a:srgbClr val="C00000"/>
                </a:solidFill>
                <a:ea typeface="+mn-ea"/>
                <a:cs typeface="+mn-cs"/>
              </a:rPr>
              <a:t> telephones </a:t>
            </a:r>
            <a:r>
              <a:rPr lang="en-US" sz="2800" dirty="0" err="1">
                <a:solidFill>
                  <a:srgbClr val="C00000"/>
                </a:solidFill>
                <a:ea typeface="+mn-ea"/>
                <a:cs typeface="+mn-cs"/>
              </a:rPr>
              <a:t>offeree</a:t>
            </a:r>
            <a:r>
              <a:rPr lang="en-US" sz="2800" dirty="0">
                <a:solidFill>
                  <a:srgbClr val="C00000"/>
                </a:solidFill>
                <a:ea typeface="+mn-ea"/>
                <a:cs typeface="+mn-cs"/>
              </a:rPr>
              <a:t> on Sept. 11 to revoke the offer</a:t>
            </a:r>
          </a:p>
        </p:txBody>
      </p:sp>
      <p:sp>
        <p:nvSpPr>
          <p:cNvPr id="30723" name="Slide Number Placeholder 3">
            <a:extLst>
              <a:ext uri="{FF2B5EF4-FFF2-40B4-BE49-F238E27FC236}">
                <a16:creationId xmlns:a16="http://schemas.microsoft.com/office/drawing/2014/main" id="{F90E4023-8BFB-63FA-B332-7468D308F16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0113671-28C1-C742-A924-92D2CA832AAB}" type="slidenum">
              <a:rPr lang="en-US" altLang="en-US" sz="1200" smtClean="0">
                <a:latin typeface="Verdana" panose="020B0604030504040204" pitchFamily="34" charset="0"/>
              </a:rPr>
              <a:pPr>
                <a:spcBef>
                  <a:spcPct val="0"/>
                </a:spcBef>
                <a:buFontTx/>
                <a:buNone/>
              </a:pPr>
              <a:t>90</a:t>
            </a:fld>
            <a:endParaRPr lang="en-US" altLang="en-US" sz="1200">
              <a:latin typeface="Verdana" panose="020B0604030504040204" pitchFamily="34" charset="0"/>
            </a:endParaRPr>
          </a:p>
        </p:txBody>
      </p:sp>
    </p:spTree>
    <p:extLst>
      <p:ext uri="{BB962C8B-B14F-4D97-AF65-F5344CB8AC3E}">
        <p14:creationId xmlns:p14="http://schemas.microsoft.com/office/powerpoint/2010/main" val="12795549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E224C53A-C017-9663-585E-D4CFA8D9BDCC}"/>
              </a:ext>
            </a:extLst>
          </p:cNvPr>
          <p:cNvSpPr>
            <a:spLocks noGrp="1" noChangeArrowheads="1"/>
          </p:cNvSpPr>
          <p:nvPr>
            <p:ph type="title"/>
          </p:nvPr>
        </p:nvSpPr>
        <p:spPr>
          <a:xfrm>
            <a:off x="609600" y="304800"/>
            <a:ext cx="8001000" cy="1216025"/>
          </a:xfrm>
        </p:spPr>
        <p:txBody>
          <a:bodyPr/>
          <a:lstStyle/>
          <a:p>
            <a:r>
              <a:rPr lang="en-US" altLang="en-US">
                <a:solidFill>
                  <a:schemeClr val="tx1"/>
                </a:solidFill>
              </a:rPr>
              <a:t>The Mailbox Rule</a:t>
            </a:r>
          </a:p>
        </p:txBody>
      </p:sp>
      <p:sp>
        <p:nvSpPr>
          <p:cNvPr id="31746" name="Content Placeholder 2">
            <a:extLst>
              <a:ext uri="{FF2B5EF4-FFF2-40B4-BE49-F238E27FC236}">
                <a16:creationId xmlns:a16="http://schemas.microsoft.com/office/drawing/2014/main" id="{8E42B18A-5EE1-4C2A-617D-BAE5453300C0}"/>
              </a:ext>
            </a:extLst>
          </p:cNvPr>
          <p:cNvSpPr>
            <a:spLocks noGrp="1" noChangeArrowheads="1"/>
          </p:cNvSpPr>
          <p:nvPr>
            <p:ph idx="1"/>
          </p:nvPr>
        </p:nvSpPr>
        <p:spPr/>
        <p:txBody>
          <a:bodyPr/>
          <a:lstStyle/>
          <a:p>
            <a:r>
              <a:rPr lang="en-US" altLang="en-US" sz="2800"/>
              <a:t>Offeror mails offer to offeree on Sept. 1</a:t>
            </a:r>
          </a:p>
          <a:p>
            <a:r>
              <a:rPr lang="en-US" altLang="en-US" sz="2800"/>
              <a:t>Offeree receives offer on Sept. 10 and sends letter accepting the offer the same day.</a:t>
            </a:r>
          </a:p>
          <a:p>
            <a:r>
              <a:rPr lang="en-US" altLang="en-US" sz="2800"/>
              <a:t>Offeror telephones offeree on Sept. 11 to revoke the offer</a:t>
            </a:r>
          </a:p>
          <a:p>
            <a:r>
              <a:rPr lang="en-US" altLang="en-US" sz="2800">
                <a:solidFill>
                  <a:srgbClr val="B90000"/>
                </a:solidFill>
              </a:rPr>
              <a:t>Offeror receives offeree</a:t>
            </a:r>
            <a:r>
              <a:rPr lang="ja-JP" altLang="en-US" sz="2800">
                <a:solidFill>
                  <a:srgbClr val="B90000"/>
                </a:solidFill>
              </a:rPr>
              <a:t>’</a:t>
            </a:r>
            <a:r>
              <a:rPr lang="en-US" altLang="ja-JP" sz="2800">
                <a:solidFill>
                  <a:srgbClr val="B90000"/>
                </a:solidFill>
              </a:rPr>
              <a:t>s acceptance letter Sept. 13</a:t>
            </a:r>
          </a:p>
          <a:p>
            <a:pPr lvl="1"/>
            <a:r>
              <a:rPr lang="en-US" altLang="en-US" sz="2400">
                <a:solidFill>
                  <a:srgbClr val="B90000"/>
                </a:solidFill>
              </a:rPr>
              <a:t>Is there a contract?</a:t>
            </a:r>
          </a:p>
        </p:txBody>
      </p:sp>
      <p:sp>
        <p:nvSpPr>
          <p:cNvPr id="31747" name="Slide Number Placeholder 3">
            <a:extLst>
              <a:ext uri="{FF2B5EF4-FFF2-40B4-BE49-F238E27FC236}">
                <a16:creationId xmlns:a16="http://schemas.microsoft.com/office/drawing/2014/main" id="{C572E5AE-ADE1-EB85-B971-EB6EEB95433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FD7C5AA-FCCC-334E-9814-C26CE8F9E013}" type="slidenum">
              <a:rPr lang="en-US" altLang="en-US" sz="1200" smtClean="0">
                <a:latin typeface="Verdana" panose="020B0604030504040204" pitchFamily="34" charset="0"/>
              </a:rPr>
              <a:pPr>
                <a:spcBef>
                  <a:spcPct val="0"/>
                </a:spcBef>
                <a:buFontTx/>
                <a:buNone/>
              </a:pPr>
              <a:t>91</a:t>
            </a:fld>
            <a:endParaRPr lang="en-US" altLang="en-US" sz="1200">
              <a:latin typeface="Verdana" panose="020B0604030504040204" pitchFamily="34" charset="0"/>
            </a:endParaRPr>
          </a:p>
        </p:txBody>
      </p:sp>
    </p:spTree>
    <p:extLst>
      <p:ext uri="{BB962C8B-B14F-4D97-AF65-F5344CB8AC3E}">
        <p14:creationId xmlns:p14="http://schemas.microsoft.com/office/powerpoint/2010/main" val="29296297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20A2C229-C40D-DEBC-8371-9EEBF8DBA8EE}"/>
              </a:ext>
            </a:extLst>
          </p:cNvPr>
          <p:cNvSpPr>
            <a:spLocks noGrp="1" noChangeArrowheads="1"/>
          </p:cNvSpPr>
          <p:nvPr>
            <p:ph type="title"/>
          </p:nvPr>
        </p:nvSpPr>
        <p:spPr>
          <a:xfrm>
            <a:off x="609600" y="304800"/>
            <a:ext cx="8001000" cy="1216025"/>
          </a:xfrm>
        </p:spPr>
        <p:txBody>
          <a:bodyPr/>
          <a:lstStyle/>
          <a:p>
            <a:r>
              <a:rPr lang="en-US" altLang="en-US">
                <a:solidFill>
                  <a:srgbClr val="C00000"/>
                </a:solidFill>
              </a:rPr>
              <a:t>Two possible standards</a:t>
            </a:r>
          </a:p>
        </p:txBody>
      </p:sp>
      <p:sp>
        <p:nvSpPr>
          <p:cNvPr id="32770" name="Content Placeholder 2">
            <a:extLst>
              <a:ext uri="{FF2B5EF4-FFF2-40B4-BE49-F238E27FC236}">
                <a16:creationId xmlns:a16="http://schemas.microsoft.com/office/drawing/2014/main" id="{80E832D0-5A5B-84BA-4282-8F9EE8B65EA6}"/>
              </a:ext>
            </a:extLst>
          </p:cNvPr>
          <p:cNvSpPr>
            <a:spLocks noGrp="1" noChangeArrowheads="1"/>
          </p:cNvSpPr>
          <p:nvPr>
            <p:ph idx="1"/>
          </p:nvPr>
        </p:nvSpPr>
        <p:spPr/>
        <p:txBody>
          <a:bodyPr/>
          <a:lstStyle/>
          <a:p>
            <a:r>
              <a:rPr lang="en-US" altLang="en-US" sz="2000"/>
              <a:t>Offeror mails offer to offeree on Sept. 1</a:t>
            </a:r>
          </a:p>
          <a:p>
            <a:r>
              <a:rPr lang="en-US" altLang="en-US" sz="2000"/>
              <a:t>Offeree receives offer on Sept. 10 and sends letter accepting the offer the same day.</a:t>
            </a:r>
          </a:p>
          <a:p>
            <a:r>
              <a:rPr lang="en-US" altLang="en-US" sz="2000"/>
              <a:t>Offeror telephones offeree on Sept. 11 to revoke the offer</a:t>
            </a:r>
          </a:p>
          <a:p>
            <a:r>
              <a:rPr lang="en-US" altLang="en-US" sz="2000"/>
              <a:t>Offeror receives offeree</a:t>
            </a:r>
            <a:r>
              <a:rPr lang="ja-JP" altLang="en-US" sz="2000"/>
              <a:t>’</a:t>
            </a:r>
            <a:r>
              <a:rPr lang="en-US" altLang="ja-JP" sz="2000"/>
              <a:t>s acceptance letter Sept. 13</a:t>
            </a:r>
          </a:p>
          <a:p>
            <a:r>
              <a:rPr lang="en-US" altLang="ja-JP" sz="2400">
                <a:solidFill>
                  <a:srgbClr val="B90000"/>
                </a:solidFill>
              </a:rPr>
              <a:t>Emission Rule: Offer is accepted when acceptance letter is sent</a:t>
            </a:r>
          </a:p>
          <a:p>
            <a:r>
              <a:rPr lang="en-US" altLang="ja-JP" sz="2400">
                <a:solidFill>
                  <a:srgbClr val="B90000"/>
                </a:solidFill>
              </a:rPr>
              <a:t>Reception Rule: Offer is accepted when acceptance letter is received by offeror</a:t>
            </a:r>
          </a:p>
        </p:txBody>
      </p:sp>
      <p:sp>
        <p:nvSpPr>
          <p:cNvPr id="32771" name="Slide Number Placeholder 3">
            <a:extLst>
              <a:ext uri="{FF2B5EF4-FFF2-40B4-BE49-F238E27FC236}">
                <a16:creationId xmlns:a16="http://schemas.microsoft.com/office/drawing/2014/main" id="{E45AB942-E5C5-DEDD-9FAB-CED0C87C9AA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839F5641-283E-6F42-8F9C-ED5D6A963922}" type="slidenum">
              <a:rPr lang="en-US" altLang="en-US" sz="1200" smtClean="0">
                <a:latin typeface="Verdana" panose="020B0604030504040204" pitchFamily="34" charset="0"/>
              </a:rPr>
              <a:pPr>
                <a:spcBef>
                  <a:spcPct val="0"/>
                </a:spcBef>
                <a:buFontTx/>
                <a:buNone/>
              </a:pPr>
              <a:t>92</a:t>
            </a:fld>
            <a:endParaRPr lang="en-US" altLang="en-US" sz="1200">
              <a:latin typeface="Verdana" panose="020B0604030504040204" pitchFamily="34" charset="0"/>
            </a:endParaRPr>
          </a:p>
        </p:txBody>
      </p:sp>
    </p:spTree>
    <p:extLst>
      <p:ext uri="{BB962C8B-B14F-4D97-AF65-F5344CB8AC3E}">
        <p14:creationId xmlns:p14="http://schemas.microsoft.com/office/powerpoint/2010/main" val="2926981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81E5486D-D58B-6EC3-62C2-B3C7F1CDEF99}"/>
              </a:ext>
            </a:extLst>
          </p:cNvPr>
          <p:cNvSpPr>
            <a:spLocks noGrp="1" noChangeArrowheads="1"/>
          </p:cNvSpPr>
          <p:nvPr>
            <p:ph type="title"/>
          </p:nvPr>
        </p:nvSpPr>
        <p:spPr/>
        <p:txBody>
          <a:bodyPr/>
          <a:lstStyle/>
          <a:p>
            <a:r>
              <a:rPr lang="en-US" altLang="en-US">
                <a:solidFill>
                  <a:srgbClr val="B90000"/>
                </a:solidFill>
              </a:rPr>
              <a:t>The Mailbox (Emission) Rule</a:t>
            </a:r>
          </a:p>
        </p:txBody>
      </p:sp>
      <p:sp>
        <p:nvSpPr>
          <p:cNvPr id="33794" name="Content Placeholder 2">
            <a:extLst>
              <a:ext uri="{FF2B5EF4-FFF2-40B4-BE49-F238E27FC236}">
                <a16:creationId xmlns:a16="http://schemas.microsoft.com/office/drawing/2014/main" id="{58C61B78-8B80-FFDB-83BF-344E3B950AF8}"/>
              </a:ext>
            </a:extLst>
          </p:cNvPr>
          <p:cNvSpPr>
            <a:spLocks noGrp="1" noChangeArrowheads="1"/>
          </p:cNvSpPr>
          <p:nvPr>
            <p:ph idx="1"/>
          </p:nvPr>
        </p:nvSpPr>
        <p:spPr/>
        <p:txBody>
          <a:bodyPr/>
          <a:lstStyle/>
          <a:p>
            <a:r>
              <a:rPr lang="en-US" altLang="en-US" sz="2800"/>
              <a:t>§63. (a) an acceptance </a:t>
            </a:r>
            <a:r>
              <a:rPr lang="en-US" altLang="en-US" sz="2800">
                <a:solidFill>
                  <a:schemeClr val="tx2"/>
                </a:solidFill>
              </a:rPr>
              <a:t>made in a manner and by </a:t>
            </a:r>
            <a:r>
              <a:rPr lang="en-US" altLang="en-US" sz="2800"/>
              <a:t>a medium invited by an offer is operative and completes the manifestation of mutual assent </a:t>
            </a:r>
            <a:r>
              <a:rPr lang="en-US" altLang="en-US" sz="2800">
                <a:solidFill>
                  <a:srgbClr val="C00000"/>
                </a:solidFill>
              </a:rPr>
              <a:t>as soon as put out of the offeree's possession</a:t>
            </a:r>
            <a:r>
              <a:rPr lang="en-US" altLang="en-US" sz="2800"/>
              <a:t>, without regard to whether it ever reaches the offeror</a:t>
            </a:r>
            <a:r>
              <a:rPr lang="en-US" altLang="en-US" sz="2800" b="1"/>
              <a:t> </a:t>
            </a:r>
          </a:p>
        </p:txBody>
      </p:sp>
      <p:sp>
        <p:nvSpPr>
          <p:cNvPr id="33795" name="Slide Number Placeholder 3">
            <a:extLst>
              <a:ext uri="{FF2B5EF4-FFF2-40B4-BE49-F238E27FC236}">
                <a16:creationId xmlns:a16="http://schemas.microsoft.com/office/drawing/2014/main" id="{D55693FE-BC0E-7227-746D-9EAE6BBD93B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ACF5D16-A468-E149-953A-4BA5B4188DD7}" type="slidenum">
              <a:rPr lang="en-US" altLang="en-US" sz="1200" smtClean="0">
                <a:latin typeface="Verdana" panose="020B0604030504040204" pitchFamily="34" charset="0"/>
              </a:rPr>
              <a:pPr>
                <a:spcBef>
                  <a:spcPct val="0"/>
                </a:spcBef>
                <a:buFontTx/>
                <a:buNone/>
              </a:pPr>
              <a:t>93</a:t>
            </a:fld>
            <a:endParaRPr lang="en-US" altLang="en-US" sz="1200">
              <a:latin typeface="Verdana" panose="020B0604030504040204" pitchFamily="34" charset="0"/>
            </a:endParaRPr>
          </a:p>
        </p:txBody>
      </p:sp>
    </p:spTree>
    <p:extLst>
      <p:ext uri="{BB962C8B-B14F-4D97-AF65-F5344CB8AC3E}">
        <p14:creationId xmlns:p14="http://schemas.microsoft.com/office/powerpoint/2010/main" val="5284721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05CBDA4E-9851-3666-69E5-ED3FFCA56852}"/>
              </a:ext>
            </a:extLst>
          </p:cNvPr>
          <p:cNvSpPr>
            <a:spLocks noGrp="1" noChangeArrowheads="1"/>
          </p:cNvSpPr>
          <p:nvPr>
            <p:ph type="title"/>
          </p:nvPr>
        </p:nvSpPr>
        <p:spPr>
          <a:xfrm>
            <a:off x="609600" y="304800"/>
            <a:ext cx="8001000" cy="1216025"/>
          </a:xfrm>
        </p:spPr>
        <p:txBody>
          <a:bodyPr/>
          <a:lstStyle/>
          <a:p>
            <a:r>
              <a:rPr lang="en-US" altLang="en-US">
                <a:solidFill>
                  <a:srgbClr val="C00000"/>
                </a:solidFill>
              </a:rPr>
              <a:t>Why was the Mailbox Rule adopted 180 years ago?</a:t>
            </a:r>
          </a:p>
        </p:txBody>
      </p:sp>
      <p:sp>
        <p:nvSpPr>
          <p:cNvPr id="34818" name="Content Placeholder 2">
            <a:extLst>
              <a:ext uri="{FF2B5EF4-FFF2-40B4-BE49-F238E27FC236}">
                <a16:creationId xmlns:a16="http://schemas.microsoft.com/office/drawing/2014/main" id="{FD25342C-D6A7-9F9A-697A-3C196979EA1F}"/>
              </a:ext>
            </a:extLst>
          </p:cNvPr>
          <p:cNvSpPr>
            <a:spLocks noGrp="1" noChangeArrowheads="1"/>
          </p:cNvSpPr>
          <p:nvPr>
            <p:ph idx="1"/>
          </p:nvPr>
        </p:nvSpPr>
        <p:spPr>
          <a:xfrm>
            <a:off x="566738" y="1752600"/>
            <a:ext cx="8424862" cy="4191000"/>
          </a:xfrm>
        </p:spPr>
        <p:txBody>
          <a:bodyPr/>
          <a:lstStyle/>
          <a:p>
            <a:pPr marL="0" indent="0">
              <a:buFont typeface="Wingdings" pitchFamily="2" charset="2"/>
              <a:buNone/>
            </a:pPr>
            <a:endParaRPr lang="en-US" altLang="en-US" sz="2800"/>
          </a:p>
          <a:p>
            <a:pPr marL="0" indent="0"/>
            <a:r>
              <a:rPr lang="en-US" altLang="en-US" sz="3600"/>
              <a:t> What was black and white and read all over and first appeared in 1840?</a:t>
            </a:r>
          </a:p>
        </p:txBody>
      </p:sp>
      <p:sp>
        <p:nvSpPr>
          <p:cNvPr id="34819" name="Slide Number Placeholder 3">
            <a:extLst>
              <a:ext uri="{FF2B5EF4-FFF2-40B4-BE49-F238E27FC236}">
                <a16:creationId xmlns:a16="http://schemas.microsoft.com/office/drawing/2014/main" id="{DCDCA4BF-B558-93D8-E857-E898C6E936A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D6A38F12-00FE-994E-98A2-DB526BA506F9}" type="slidenum">
              <a:rPr lang="en-US" altLang="en-US" sz="1200" smtClean="0">
                <a:latin typeface="Verdana" panose="020B0604030504040204" pitchFamily="34" charset="0"/>
              </a:rPr>
              <a:pPr>
                <a:spcBef>
                  <a:spcPct val="0"/>
                </a:spcBef>
                <a:buFontTx/>
                <a:buNone/>
              </a:pPr>
              <a:t>94</a:t>
            </a:fld>
            <a:endParaRPr lang="en-US" altLang="en-US" sz="1200">
              <a:latin typeface="Verdana" panose="020B0604030504040204" pitchFamily="34" charset="0"/>
            </a:endParaRPr>
          </a:p>
        </p:txBody>
      </p:sp>
    </p:spTree>
    <p:extLst>
      <p:ext uri="{BB962C8B-B14F-4D97-AF65-F5344CB8AC3E}">
        <p14:creationId xmlns:p14="http://schemas.microsoft.com/office/powerpoint/2010/main" val="31633657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D65749B7-524D-42D5-F82B-B775A76C7183}"/>
              </a:ext>
            </a:extLst>
          </p:cNvPr>
          <p:cNvSpPr>
            <a:spLocks noGrp="1" noChangeArrowheads="1"/>
          </p:cNvSpPr>
          <p:nvPr>
            <p:ph type="title"/>
          </p:nvPr>
        </p:nvSpPr>
        <p:spPr>
          <a:xfrm>
            <a:off x="609600" y="304800"/>
            <a:ext cx="8001000" cy="1216025"/>
          </a:xfrm>
        </p:spPr>
        <p:txBody>
          <a:bodyPr/>
          <a:lstStyle/>
          <a:p>
            <a:r>
              <a:rPr lang="en-US" altLang="en-US">
                <a:solidFill>
                  <a:srgbClr val="C00000"/>
                </a:solidFill>
              </a:rPr>
              <a:t>Why was the Mailbox Rule adopted 180 years ago?</a:t>
            </a:r>
          </a:p>
        </p:txBody>
      </p:sp>
      <p:sp>
        <p:nvSpPr>
          <p:cNvPr id="35842" name="Content Placeholder 2">
            <a:extLst>
              <a:ext uri="{FF2B5EF4-FFF2-40B4-BE49-F238E27FC236}">
                <a16:creationId xmlns:a16="http://schemas.microsoft.com/office/drawing/2014/main" id="{E4DD94E9-1A33-34FA-B3E2-E3EE5A4720FA}"/>
              </a:ext>
            </a:extLst>
          </p:cNvPr>
          <p:cNvSpPr>
            <a:spLocks noGrp="1" noChangeArrowheads="1"/>
          </p:cNvSpPr>
          <p:nvPr>
            <p:ph idx="1"/>
          </p:nvPr>
        </p:nvSpPr>
        <p:spPr>
          <a:xfrm>
            <a:off x="533400" y="1676400"/>
            <a:ext cx="8424863" cy="4191000"/>
          </a:xfrm>
        </p:spPr>
        <p:txBody>
          <a:bodyPr/>
          <a:lstStyle/>
          <a:p>
            <a:pPr marL="0" indent="0">
              <a:buFont typeface="Wingdings" pitchFamily="2" charset="2"/>
              <a:buNone/>
            </a:pPr>
            <a:endParaRPr lang="en-US" altLang="en-US" sz="3600"/>
          </a:p>
        </p:txBody>
      </p:sp>
      <p:sp>
        <p:nvSpPr>
          <p:cNvPr id="35843" name="Slide Number Placeholder 3">
            <a:extLst>
              <a:ext uri="{FF2B5EF4-FFF2-40B4-BE49-F238E27FC236}">
                <a16:creationId xmlns:a16="http://schemas.microsoft.com/office/drawing/2014/main" id="{BD7EA24A-1354-672F-D238-4171063960B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7716634C-11F2-EC49-B229-4150191EDD63}" type="slidenum">
              <a:rPr lang="en-US" altLang="en-US" sz="1200" smtClean="0">
                <a:latin typeface="Verdana" panose="020B0604030504040204" pitchFamily="34" charset="0"/>
              </a:rPr>
              <a:pPr>
                <a:spcBef>
                  <a:spcPct val="0"/>
                </a:spcBef>
                <a:buFontTx/>
                <a:buNone/>
              </a:pPr>
              <a:t>95</a:t>
            </a:fld>
            <a:endParaRPr lang="en-US" altLang="en-US" sz="1200">
              <a:latin typeface="Verdana" panose="020B0604030504040204" pitchFamily="34" charset="0"/>
            </a:endParaRPr>
          </a:p>
        </p:txBody>
      </p:sp>
      <p:pic>
        <p:nvPicPr>
          <p:cNvPr id="35844" name="Picture 1">
            <a:extLst>
              <a:ext uri="{FF2B5EF4-FFF2-40B4-BE49-F238E27FC236}">
                <a16:creationId xmlns:a16="http://schemas.microsoft.com/office/drawing/2014/main" id="{B71CE0F2-3AC0-6B40-99B9-667D27E0EF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1713" y="1828800"/>
            <a:ext cx="43322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82C75D1-BF8B-2923-EE79-217CB7BCE766}"/>
              </a:ext>
            </a:extLst>
          </p:cNvPr>
          <p:cNvSpPr txBox="1"/>
          <p:nvPr/>
        </p:nvSpPr>
        <p:spPr>
          <a:xfrm>
            <a:off x="457200" y="4953000"/>
            <a:ext cx="4298950" cy="830263"/>
          </a:xfrm>
          <a:prstGeom prst="rect">
            <a:avLst/>
          </a:prstGeom>
          <a:solidFill>
            <a:srgbClr val="FCF3C2"/>
          </a:solidFill>
          <a:ln>
            <a:solidFill>
              <a:schemeClr val="accent6"/>
            </a:solidFill>
          </a:ln>
        </p:spPr>
        <p:txBody>
          <a:bodyPr wrap="none">
            <a:spAutoFit/>
          </a:bodyPr>
          <a:lstStyle>
            <a:lvl1pPr>
              <a:defRPr sz="2400">
                <a:solidFill>
                  <a:schemeClr val="tx1"/>
                </a:solidFill>
                <a:latin typeface="Verdana" panose="020B0604030504040204" pitchFamily="34" charset="0"/>
                <a:ea typeface="MS PGothic" panose="020B0600070205080204" pitchFamily="34" charset="-128"/>
              </a:defRPr>
            </a:lvl1pPr>
            <a:lvl2pPr marL="742950" indent="-285750">
              <a:defRPr sz="2400">
                <a:solidFill>
                  <a:schemeClr val="tx1"/>
                </a:solidFill>
                <a:latin typeface="Verdana" panose="020B0604030504040204" pitchFamily="34" charset="0"/>
                <a:ea typeface="MS PGothic" panose="020B0600070205080204" pitchFamily="34" charset="-128"/>
              </a:defRPr>
            </a:lvl2pPr>
            <a:lvl3pPr marL="1143000" indent="-228600">
              <a:defRPr sz="2400">
                <a:solidFill>
                  <a:schemeClr val="tx1"/>
                </a:solidFill>
                <a:latin typeface="Verdana" panose="020B0604030504040204" pitchFamily="34" charset="0"/>
                <a:ea typeface="MS PGothic" panose="020B0600070205080204" pitchFamily="34" charset="-128"/>
              </a:defRPr>
            </a:lvl3pPr>
            <a:lvl4pPr marL="1600200" indent="-228600">
              <a:defRPr sz="2400">
                <a:solidFill>
                  <a:schemeClr val="tx1"/>
                </a:solidFill>
                <a:latin typeface="Verdana" panose="020B0604030504040204" pitchFamily="34" charset="0"/>
                <a:ea typeface="MS PGothic" panose="020B0600070205080204" pitchFamily="34" charset="-128"/>
              </a:defRPr>
            </a:lvl4pPr>
            <a:lvl5pPr marL="2057400" indent="-22860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defRPr/>
            </a:pPr>
            <a:r>
              <a:rPr lang="en-US" altLang="en-US">
                <a:solidFill>
                  <a:srgbClr val="B90000"/>
                </a:solidFill>
              </a:rPr>
              <a:t>The first stamp: </a:t>
            </a:r>
          </a:p>
          <a:p>
            <a:pPr eaLnBrk="1" hangingPunct="1">
              <a:defRPr/>
            </a:pPr>
            <a:r>
              <a:rPr lang="en-US" altLang="en-US">
                <a:solidFill>
                  <a:srgbClr val="B90000"/>
                </a:solidFill>
              </a:rPr>
              <a:t>The “Penny Black” of 1840</a:t>
            </a:r>
          </a:p>
        </p:txBody>
      </p:sp>
    </p:spTree>
    <p:extLst>
      <p:ext uri="{BB962C8B-B14F-4D97-AF65-F5344CB8AC3E}">
        <p14:creationId xmlns:p14="http://schemas.microsoft.com/office/powerpoint/2010/main" val="37891419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D9B70F5F-8A98-6DD5-87C8-66A8BE821D02}"/>
              </a:ext>
            </a:extLst>
          </p:cNvPr>
          <p:cNvSpPr>
            <a:spLocks noGrp="1" noChangeArrowheads="1"/>
          </p:cNvSpPr>
          <p:nvPr>
            <p:ph type="title"/>
          </p:nvPr>
        </p:nvSpPr>
        <p:spPr>
          <a:xfrm>
            <a:off x="609600" y="304800"/>
            <a:ext cx="8001000" cy="1216025"/>
          </a:xfrm>
        </p:spPr>
        <p:txBody>
          <a:bodyPr/>
          <a:lstStyle/>
          <a:p>
            <a:r>
              <a:rPr lang="en-US" altLang="en-US">
                <a:solidFill>
                  <a:srgbClr val="C00000"/>
                </a:solidFill>
              </a:rPr>
              <a:t>And why did that matter?</a:t>
            </a:r>
          </a:p>
        </p:txBody>
      </p:sp>
      <p:sp>
        <p:nvSpPr>
          <p:cNvPr id="36866" name="Content Placeholder 1">
            <a:extLst>
              <a:ext uri="{FF2B5EF4-FFF2-40B4-BE49-F238E27FC236}">
                <a16:creationId xmlns:a16="http://schemas.microsoft.com/office/drawing/2014/main" id="{E35B454F-D197-F1BE-8BA5-FB97CFDF4145}"/>
              </a:ext>
            </a:extLst>
          </p:cNvPr>
          <p:cNvSpPr>
            <a:spLocks noGrp="1" noChangeArrowheads="1"/>
          </p:cNvSpPr>
          <p:nvPr>
            <p:ph idx="1"/>
          </p:nvPr>
        </p:nvSpPr>
        <p:spPr/>
        <p:txBody>
          <a:bodyPr/>
          <a:lstStyle/>
          <a:p>
            <a:endParaRPr lang="en-US" altLang="en-US"/>
          </a:p>
        </p:txBody>
      </p:sp>
      <p:sp>
        <p:nvSpPr>
          <p:cNvPr id="36867" name="Slide Number Placeholder 3">
            <a:extLst>
              <a:ext uri="{FF2B5EF4-FFF2-40B4-BE49-F238E27FC236}">
                <a16:creationId xmlns:a16="http://schemas.microsoft.com/office/drawing/2014/main" id="{FAD6FE0D-C2F2-C289-49A6-F89061E35D0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2AD8F08-4201-0B40-A5D0-FF610FE22174}" type="slidenum">
              <a:rPr lang="en-US" altLang="en-US" sz="1200" smtClean="0">
                <a:latin typeface="Verdana" panose="020B0604030504040204" pitchFamily="34" charset="0"/>
              </a:rPr>
              <a:pPr>
                <a:spcBef>
                  <a:spcPct val="0"/>
                </a:spcBef>
                <a:buFontTx/>
                <a:buNone/>
              </a:pPr>
              <a:t>96</a:t>
            </a:fld>
            <a:endParaRPr lang="en-US" altLang="en-US" sz="1200">
              <a:latin typeface="Verdana" panose="020B0604030504040204" pitchFamily="34" charset="0"/>
            </a:endParaRPr>
          </a:p>
        </p:txBody>
      </p:sp>
      <p:pic>
        <p:nvPicPr>
          <p:cNvPr id="36868" name="Picture 1">
            <a:extLst>
              <a:ext uri="{FF2B5EF4-FFF2-40B4-BE49-F238E27FC236}">
                <a16:creationId xmlns:a16="http://schemas.microsoft.com/office/drawing/2014/main" id="{0CC64D1F-865F-79A4-C4DA-997D056F2A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1713" y="1828800"/>
            <a:ext cx="43322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2273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5937D6EE-1FA1-6C9D-1444-EC3822B680AF}"/>
              </a:ext>
            </a:extLst>
          </p:cNvPr>
          <p:cNvSpPr>
            <a:spLocks noGrp="1"/>
          </p:cNvSpPr>
          <p:nvPr>
            <p:ph type="title"/>
          </p:nvPr>
        </p:nvSpPr>
        <p:spPr>
          <a:xfrm>
            <a:off x="609600" y="304800"/>
            <a:ext cx="8001000" cy="1216025"/>
          </a:xfrm>
        </p:spPr>
        <p:txBody>
          <a:bodyPr/>
          <a:lstStyle/>
          <a:p>
            <a:pPr>
              <a:defRPr/>
            </a:pPr>
            <a:r>
              <a:rPr lang="en-US" dirty="0">
                <a:solidFill>
                  <a:schemeClr val="accent6"/>
                </a:solidFill>
                <a:ea typeface="ＭＳ Ｐゴシック" charset="0"/>
                <a:cs typeface="ＭＳ Ｐゴシック" charset="0"/>
              </a:rPr>
              <a:t>And why did that matter?</a:t>
            </a:r>
          </a:p>
        </p:txBody>
      </p:sp>
      <p:pic>
        <p:nvPicPr>
          <p:cNvPr id="37890" name="Content Placeholder 3">
            <a:extLst>
              <a:ext uri="{FF2B5EF4-FFF2-40B4-BE49-F238E27FC236}">
                <a16:creationId xmlns:a16="http://schemas.microsoft.com/office/drawing/2014/main" id="{5C7DEFB4-FD2F-9294-4AAF-791F1B0486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2844" b="22844"/>
          <a:stretch>
            <a:fillRect/>
          </a:stretch>
        </p:blipFill>
        <p:spPr>
          <a:xfrm>
            <a:off x="-46038" y="2286000"/>
            <a:ext cx="9190038" cy="4572000"/>
          </a:xfrm>
        </p:spPr>
      </p:pic>
      <p:sp>
        <p:nvSpPr>
          <p:cNvPr id="37891" name="Slide Number Placeholder 3">
            <a:extLst>
              <a:ext uri="{FF2B5EF4-FFF2-40B4-BE49-F238E27FC236}">
                <a16:creationId xmlns:a16="http://schemas.microsoft.com/office/drawing/2014/main" id="{C8BC9480-260A-8831-377A-E565D717D1B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C329CB5D-EEB2-C149-AD71-8CDD31A98B0D}" type="slidenum">
              <a:rPr lang="en-US" altLang="en-US" sz="1200" smtClean="0">
                <a:latin typeface="Verdana" panose="020B0604030504040204" pitchFamily="34" charset="0"/>
              </a:rPr>
              <a:pPr>
                <a:spcBef>
                  <a:spcPct val="0"/>
                </a:spcBef>
                <a:buFontTx/>
                <a:buNone/>
              </a:pPr>
              <a:t>97</a:t>
            </a:fld>
            <a:endParaRPr lang="en-US" altLang="en-US" sz="1200">
              <a:latin typeface="Verdana" panose="020B0604030504040204" pitchFamily="34" charset="0"/>
            </a:endParaRPr>
          </a:p>
        </p:txBody>
      </p:sp>
    </p:spTree>
    <p:extLst>
      <p:ext uri="{BB962C8B-B14F-4D97-AF65-F5344CB8AC3E}">
        <p14:creationId xmlns:p14="http://schemas.microsoft.com/office/powerpoint/2010/main" val="33470365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89E45554-F9B2-548F-4060-04F8DB38692B}"/>
              </a:ext>
            </a:extLst>
          </p:cNvPr>
          <p:cNvSpPr>
            <a:spLocks noGrp="1" noChangeArrowheads="1"/>
          </p:cNvSpPr>
          <p:nvPr>
            <p:ph type="title"/>
          </p:nvPr>
        </p:nvSpPr>
        <p:spPr/>
        <p:txBody>
          <a:bodyPr/>
          <a:lstStyle/>
          <a:p>
            <a:r>
              <a:rPr lang="en-US" altLang="en-US">
                <a:solidFill>
                  <a:schemeClr val="tx1"/>
                </a:solidFill>
              </a:rPr>
              <a:t>The Mailbox Rule</a:t>
            </a:r>
          </a:p>
        </p:txBody>
      </p:sp>
      <p:sp>
        <p:nvSpPr>
          <p:cNvPr id="38914" name="Content Placeholder 2">
            <a:extLst>
              <a:ext uri="{FF2B5EF4-FFF2-40B4-BE49-F238E27FC236}">
                <a16:creationId xmlns:a16="http://schemas.microsoft.com/office/drawing/2014/main" id="{5B3FCFE4-C223-F74C-0BDB-576F3D7A9CFC}"/>
              </a:ext>
            </a:extLst>
          </p:cNvPr>
          <p:cNvSpPr>
            <a:spLocks noGrp="1" noChangeArrowheads="1"/>
          </p:cNvSpPr>
          <p:nvPr>
            <p:ph idx="1"/>
          </p:nvPr>
        </p:nvSpPr>
        <p:spPr/>
        <p:txBody>
          <a:bodyPr/>
          <a:lstStyle/>
          <a:p>
            <a:r>
              <a:rPr lang="en-US" altLang="en-US" sz="2800"/>
              <a:t>§63. TIME WHEN ACCEPTANCE TAKES EFFECT. Unless the offer provides otherwise,</a:t>
            </a:r>
          </a:p>
          <a:p>
            <a:r>
              <a:rPr lang="en-US" altLang="en-US" sz="2400"/>
              <a:t>(a) an acceptance </a:t>
            </a:r>
            <a:r>
              <a:rPr lang="en-US" altLang="en-US" sz="2400">
                <a:solidFill>
                  <a:srgbClr val="000000"/>
                </a:solidFill>
              </a:rPr>
              <a:t>made in a manner and by a medium invited by an offer </a:t>
            </a:r>
            <a:r>
              <a:rPr lang="en-US" altLang="en-US" sz="2400"/>
              <a:t>is operative and completes the </a:t>
            </a:r>
            <a:r>
              <a:rPr lang="en-US" altLang="en-US" sz="2400">
                <a:solidFill>
                  <a:srgbClr val="000000"/>
                </a:solidFill>
              </a:rPr>
              <a:t>manifestation of mutual assent as soon as put out of the offeree's possession, </a:t>
            </a:r>
            <a:r>
              <a:rPr lang="en-US" altLang="en-US" sz="2400">
                <a:solidFill>
                  <a:srgbClr val="B90000"/>
                </a:solidFill>
              </a:rPr>
              <a:t>without regard to whether it ever reaches the offeror</a:t>
            </a:r>
          </a:p>
        </p:txBody>
      </p:sp>
      <p:sp>
        <p:nvSpPr>
          <p:cNvPr id="38915" name="Slide Number Placeholder 3">
            <a:extLst>
              <a:ext uri="{FF2B5EF4-FFF2-40B4-BE49-F238E27FC236}">
                <a16:creationId xmlns:a16="http://schemas.microsoft.com/office/drawing/2014/main" id="{BB654D4A-9E67-4895-FF53-07B98EBA409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20F1A9B6-CD4C-764F-A9C6-7628EAF5DEA4}" type="slidenum">
              <a:rPr lang="en-US" altLang="en-US" sz="1200" smtClean="0">
                <a:latin typeface="Verdana" panose="020B0604030504040204" pitchFamily="34" charset="0"/>
              </a:rPr>
              <a:pPr>
                <a:spcBef>
                  <a:spcPct val="0"/>
                </a:spcBef>
                <a:buFontTx/>
                <a:buNone/>
              </a:pPr>
              <a:t>98</a:t>
            </a:fld>
            <a:endParaRPr lang="en-US" altLang="en-US" sz="1200">
              <a:latin typeface="Verdana" panose="020B0604030504040204" pitchFamily="34" charset="0"/>
            </a:endParaRPr>
          </a:p>
        </p:txBody>
      </p:sp>
    </p:spTree>
    <p:extLst>
      <p:ext uri="{BB962C8B-B14F-4D97-AF65-F5344CB8AC3E}">
        <p14:creationId xmlns:p14="http://schemas.microsoft.com/office/powerpoint/2010/main" val="19284446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1E9B272C-501B-5068-9780-E9DD8E4CA4A7}"/>
              </a:ext>
            </a:extLst>
          </p:cNvPr>
          <p:cNvSpPr>
            <a:spLocks noGrp="1" noChangeArrowheads="1"/>
          </p:cNvSpPr>
          <p:nvPr>
            <p:ph type="title"/>
          </p:nvPr>
        </p:nvSpPr>
        <p:spPr/>
        <p:txBody>
          <a:bodyPr/>
          <a:lstStyle/>
          <a:p>
            <a:r>
              <a:rPr lang="en-US" altLang="en-US">
                <a:solidFill>
                  <a:srgbClr val="B90000"/>
                </a:solidFill>
              </a:rPr>
              <a:t>Emission: The Mailbox (Emission) Rule</a:t>
            </a:r>
          </a:p>
        </p:txBody>
      </p:sp>
      <p:sp>
        <p:nvSpPr>
          <p:cNvPr id="39938" name="Content Placeholder 2">
            <a:extLst>
              <a:ext uri="{FF2B5EF4-FFF2-40B4-BE49-F238E27FC236}">
                <a16:creationId xmlns:a16="http://schemas.microsoft.com/office/drawing/2014/main" id="{A9E7E587-58BE-6EDC-C767-1268FD9C40E7}"/>
              </a:ext>
            </a:extLst>
          </p:cNvPr>
          <p:cNvSpPr>
            <a:spLocks noGrp="1" noChangeArrowheads="1"/>
          </p:cNvSpPr>
          <p:nvPr>
            <p:ph idx="1"/>
          </p:nvPr>
        </p:nvSpPr>
        <p:spPr/>
        <p:txBody>
          <a:bodyPr/>
          <a:lstStyle/>
          <a:p>
            <a:r>
              <a:rPr lang="en-US" altLang="en-US" sz="2800"/>
              <a:t>§63. (a) an acceptance </a:t>
            </a:r>
            <a:r>
              <a:rPr lang="en-US" altLang="en-US" sz="2800">
                <a:solidFill>
                  <a:schemeClr val="tx2"/>
                </a:solidFill>
              </a:rPr>
              <a:t>made in a manner and by </a:t>
            </a:r>
            <a:r>
              <a:rPr lang="en-US" altLang="en-US" sz="2800">
                <a:solidFill>
                  <a:srgbClr val="C00000"/>
                </a:solidFill>
              </a:rPr>
              <a:t>a medium invited by an offer </a:t>
            </a:r>
            <a:r>
              <a:rPr lang="en-US" altLang="en-US" sz="2800"/>
              <a:t>is operative and completes the manifestation of mutual assent as soon as put out of the offeree's possession, without regard to whether it ever reaches the offeror</a:t>
            </a:r>
            <a:r>
              <a:rPr lang="en-US" altLang="en-US" sz="2800" b="1"/>
              <a:t> </a:t>
            </a:r>
          </a:p>
        </p:txBody>
      </p:sp>
      <p:sp>
        <p:nvSpPr>
          <p:cNvPr id="39939" name="Slide Number Placeholder 3">
            <a:extLst>
              <a:ext uri="{FF2B5EF4-FFF2-40B4-BE49-F238E27FC236}">
                <a16:creationId xmlns:a16="http://schemas.microsoft.com/office/drawing/2014/main" id="{E5773F42-B4E9-A89D-4630-21D626D00BB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ED7DCC77-8A37-EA45-BCE8-D4E50B39E868}" type="slidenum">
              <a:rPr lang="en-US" altLang="en-US" sz="1200" smtClean="0">
                <a:latin typeface="Verdana" panose="020B0604030504040204" pitchFamily="34" charset="0"/>
              </a:rPr>
              <a:pPr>
                <a:spcBef>
                  <a:spcPct val="0"/>
                </a:spcBef>
                <a:buFontTx/>
                <a:buNone/>
              </a:pPr>
              <a:t>99</a:t>
            </a:fld>
            <a:endParaRPr lang="en-US" altLang="en-US" sz="1200">
              <a:latin typeface="Verdana" panose="020B0604030504040204" pitchFamily="34" charset="0"/>
            </a:endParaRPr>
          </a:p>
        </p:txBody>
      </p:sp>
    </p:spTree>
    <p:extLst>
      <p:ext uri="{BB962C8B-B14F-4D97-AF65-F5344CB8AC3E}">
        <p14:creationId xmlns:p14="http://schemas.microsoft.com/office/powerpoint/2010/main" val="273032251"/>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27575</TotalTime>
  <Words>4738</Words>
  <Application>Microsoft Macintosh PowerPoint</Application>
  <PresentationFormat>On-screen Show (4:3)</PresentationFormat>
  <Paragraphs>670</Paragraphs>
  <Slides>134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134</vt:i4>
      </vt:variant>
    </vt:vector>
  </HeadingPairs>
  <TitlesOfParts>
    <vt:vector size="140" baseType="lpstr">
      <vt:lpstr>Arial</vt:lpstr>
      <vt:lpstr>Cambria</vt:lpstr>
      <vt:lpstr>Times New Roman</vt:lpstr>
      <vt:lpstr>Verdana</vt:lpstr>
      <vt:lpstr>Wingdings</vt:lpstr>
      <vt:lpstr>Custom Design</vt:lpstr>
      <vt:lpstr>George Mason School of Law</vt:lpstr>
      <vt:lpstr>Last Day</vt:lpstr>
      <vt:lpstr>Today</vt:lpstr>
      <vt:lpstr>Coordination Games Pick a Focal Point to Meet</vt:lpstr>
      <vt:lpstr>Another coordination game What side of the road to drive on? (does it matter so long as they agree?) </vt:lpstr>
      <vt:lpstr>Promissory Accidents</vt:lpstr>
      <vt:lpstr>Two kinds of Promissory Accidents</vt:lpstr>
      <vt:lpstr>False Positive</vt:lpstr>
      <vt:lpstr>Two kinds of Promissory Accidents</vt:lpstr>
      <vt:lpstr>False Negative</vt:lpstr>
      <vt:lpstr>False positives and negatives</vt:lpstr>
      <vt:lpstr>False positives and negatives</vt:lpstr>
      <vt:lpstr>Solving the coordination problem</vt:lpstr>
      <vt:lpstr>How to reduce promissory accidents? Offer and Acceptance</vt:lpstr>
      <vt:lpstr>Offers: An Objective test</vt:lpstr>
      <vt:lpstr>Acceptance: An Objective test</vt:lpstr>
      <vt:lpstr>How to reduce promissory accidents?</vt:lpstr>
      <vt:lpstr>How to reduce promissory accidents?</vt:lpstr>
      <vt:lpstr>How to reduce promissory accidents?</vt:lpstr>
      <vt:lpstr>What counts as an offer?</vt:lpstr>
      <vt:lpstr>Offers to the Public Courteen Seed v. Abraham 229</vt:lpstr>
      <vt:lpstr>Offers to the Public Courteen Seed v. Abraham</vt:lpstr>
      <vt:lpstr>Offers to the Public Courteen Seed v. Abraham</vt:lpstr>
      <vt:lpstr>Offers to the Public Courteen Seed v. Abraham</vt:lpstr>
      <vt:lpstr>Offers to the Public Courteen Seed v. Abraham</vt:lpstr>
      <vt:lpstr>Offers to the Public Courteen Seed v. Abraham</vt:lpstr>
      <vt:lpstr>Offers to the Public Fairmont v. Cruden-Martin 232</vt:lpstr>
      <vt:lpstr>Offers to the Public Fairmont v. Cruden-Martin  </vt:lpstr>
      <vt:lpstr>Lefkowitz 236</vt:lpstr>
      <vt:lpstr>Lefkowitz</vt:lpstr>
      <vt:lpstr>Lefkowitz</vt:lpstr>
      <vt:lpstr>Lefkowitz</vt:lpstr>
      <vt:lpstr>Lefkowitz</vt:lpstr>
      <vt:lpstr>Lefkowitz</vt:lpstr>
      <vt:lpstr>Lefkowitz</vt:lpstr>
      <vt:lpstr>Lefkowitz</vt:lpstr>
      <vt:lpstr>Why is it so hard to get from one store to another at Pentagon Mall?</vt:lpstr>
      <vt:lpstr> </vt:lpstr>
      <vt:lpstr>An offer to all the world?</vt:lpstr>
      <vt:lpstr>A unilateral contract</vt:lpstr>
      <vt:lpstr>A unilateral contract</vt:lpstr>
      <vt:lpstr>A vagueness Problem?</vt:lpstr>
      <vt:lpstr>Vagueness?</vt:lpstr>
      <vt:lpstr>Vagueness?</vt:lpstr>
      <vt:lpstr>Vagueness?</vt:lpstr>
      <vt:lpstr>A “Mere Puff”</vt:lpstr>
      <vt:lpstr>Mere puffs: Simple commendations do not oblige one</vt:lpstr>
      <vt:lpstr>A mere puff?</vt:lpstr>
      <vt:lpstr>No communication of acceptance?</vt:lpstr>
      <vt:lpstr>No communication of acceptance?</vt:lpstr>
      <vt:lpstr>No communication of acceptance?</vt:lpstr>
      <vt:lpstr>No communication of acceptance?</vt:lpstr>
      <vt:lpstr>Can you think of a reason why the Δ might WANT  to assume liability? </vt:lpstr>
      <vt:lpstr>The Law of Offers serves coordination goals</vt:lpstr>
      <vt:lpstr>Acceptances</vt:lpstr>
      <vt:lpstr>Acceptances</vt:lpstr>
      <vt:lpstr>Acceptances</vt:lpstr>
      <vt:lpstr>What constitutes an acceptance</vt:lpstr>
      <vt:lpstr>What constitutes an acceptance</vt:lpstr>
      <vt:lpstr>Ever-Tite at 240</vt:lpstr>
      <vt:lpstr>Ever-Tite </vt:lpstr>
      <vt:lpstr>Ever-Tite </vt:lpstr>
      <vt:lpstr>Ever-Tite </vt:lpstr>
      <vt:lpstr>Webster Parish</vt:lpstr>
      <vt:lpstr>Ever-Tite</vt:lpstr>
      <vt:lpstr>Ever-Tite</vt:lpstr>
      <vt:lpstr>Ever-Tite</vt:lpstr>
      <vt:lpstr>Hypotheticals at 249</vt:lpstr>
      <vt:lpstr>Can an offeror delay the time of acceptance?</vt:lpstr>
      <vt:lpstr>“Agreements to agree”</vt:lpstr>
      <vt:lpstr>Ciaramella </vt:lpstr>
      <vt:lpstr>Ciaramella </vt:lpstr>
      <vt:lpstr>Ciaramella </vt:lpstr>
      <vt:lpstr>The Leval Test at 252</vt:lpstr>
      <vt:lpstr>The Leval Test</vt:lpstr>
      <vt:lpstr>George Mason School of Law</vt:lpstr>
      <vt:lpstr>Today</vt:lpstr>
      <vt:lpstr>Contracts inter praesentes</vt:lpstr>
      <vt:lpstr>IM’s or text messages?</vt:lpstr>
      <vt:lpstr>Contracts inter absentes</vt:lpstr>
      <vt:lpstr>Contracts inter absentes</vt:lpstr>
      <vt:lpstr>Communication of Acceptance</vt:lpstr>
      <vt:lpstr>Can the offeror waive communication of acceptance?</vt:lpstr>
      <vt:lpstr>What about Carlill?  Or Ever-Tite?</vt:lpstr>
      <vt:lpstr>Unilateral Offers</vt:lpstr>
      <vt:lpstr>Unilateral Offers</vt:lpstr>
      <vt:lpstr>Unilateral Offers</vt:lpstr>
      <vt:lpstr>The Mailbox Rule</vt:lpstr>
      <vt:lpstr>The Mailbox Rule</vt:lpstr>
      <vt:lpstr>The Mailbox Rule</vt:lpstr>
      <vt:lpstr>The Mailbox Rule</vt:lpstr>
      <vt:lpstr>Two possible standards</vt:lpstr>
      <vt:lpstr>The Mailbox (Emission) Rule</vt:lpstr>
      <vt:lpstr>Why was the Mailbox Rule adopted 180 years ago?</vt:lpstr>
      <vt:lpstr>Why was the Mailbox Rule adopted 180 years ago?</vt:lpstr>
      <vt:lpstr>And why did that matter?</vt:lpstr>
      <vt:lpstr>And why did that matter?</vt:lpstr>
      <vt:lpstr>The Mailbox Rule</vt:lpstr>
      <vt:lpstr>Emission: The Mailbox (Emission) Rule</vt:lpstr>
      <vt:lpstr>The Mailbox Rule</vt:lpstr>
      <vt:lpstr>The “Mailbox Rule”:  Where the acceptance isn’t mailed</vt:lpstr>
      <vt:lpstr>The “Mailbox Rule”:  Where the acceptance isn’t mailed</vt:lpstr>
      <vt:lpstr>The Mailbox Rule?</vt:lpstr>
      <vt:lpstr>When the Mailbox Rule doesn’t apply</vt:lpstr>
      <vt:lpstr>The Mailbox Rule</vt:lpstr>
      <vt:lpstr>The Mailbox Rule</vt:lpstr>
      <vt:lpstr>The Mailbox Rule</vt:lpstr>
      <vt:lpstr>The Mailbox Rule</vt:lpstr>
      <vt:lpstr>The Mailbox Rule</vt:lpstr>
      <vt:lpstr>The Mailbox Rule</vt:lpstr>
      <vt:lpstr>The Mailbox Rule</vt:lpstr>
      <vt:lpstr>Mis-addressed letters?</vt:lpstr>
      <vt:lpstr>The Mailbox Rule</vt:lpstr>
      <vt:lpstr>Offer and Acceptance solves the Coordination Problem</vt:lpstr>
      <vt:lpstr>Revocation of Offer</vt:lpstr>
      <vt:lpstr>Revocation  </vt:lpstr>
      <vt:lpstr>Revocation  </vt:lpstr>
      <vt:lpstr>Revocation  </vt:lpstr>
      <vt:lpstr>Revocation  </vt:lpstr>
      <vt:lpstr>Revocation  </vt:lpstr>
      <vt:lpstr>Revocation  </vt:lpstr>
      <vt:lpstr>Revocation  </vt:lpstr>
      <vt:lpstr>Revocation  </vt:lpstr>
      <vt:lpstr>Revocation  </vt:lpstr>
      <vt:lpstr>Revocation  </vt:lpstr>
      <vt:lpstr>Rejection by offeree  </vt:lpstr>
      <vt:lpstr>Rejection by offeree  </vt:lpstr>
      <vt:lpstr>Rejection by offeree  </vt:lpstr>
      <vt:lpstr>Rejection by offeree  </vt:lpstr>
      <vt:lpstr>Revocation  </vt:lpstr>
      <vt:lpstr>Silence as acceptance</vt:lpstr>
      <vt:lpstr>Silence as acceptance</vt:lpstr>
      <vt:lpstr>ACCEPTANCE BY SILENCE OR EXERCISE OF DOMINION</vt:lpstr>
      <vt:lpstr>ACCEPTANCE BY SILENCE OR EXERCISE OF DOMINION</vt:lpstr>
    </vt:vector>
  </TitlesOfParts>
  <Company>George Mason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Buckley</dc:creator>
  <cp:lastModifiedBy>Francis Buckley</cp:lastModifiedBy>
  <cp:revision>1063</cp:revision>
  <dcterms:created xsi:type="dcterms:W3CDTF">2005-05-17T16:46:00Z</dcterms:created>
  <dcterms:modified xsi:type="dcterms:W3CDTF">2023-09-21T17:48:39Z</dcterms:modified>
</cp:coreProperties>
</file>