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1"/>
  </p:sldMasterIdLst>
  <p:notesMasterIdLst>
    <p:notesMasterId r:id="rId50"/>
  </p:notesMasterIdLst>
  <p:handoutMasterIdLst>
    <p:handoutMasterId r:id="rId51"/>
  </p:handoutMasterIdLst>
  <p:sldIdLst>
    <p:sldId id="579" r:id="rId2"/>
    <p:sldId id="583" r:id="rId3"/>
    <p:sldId id="587" r:id="rId4"/>
    <p:sldId id="1007" r:id="rId5"/>
    <p:sldId id="1013" r:id="rId6"/>
    <p:sldId id="922" r:id="rId7"/>
    <p:sldId id="1014" r:id="rId8"/>
    <p:sldId id="1017" r:id="rId9"/>
    <p:sldId id="1018" r:id="rId10"/>
    <p:sldId id="1015" r:id="rId11"/>
    <p:sldId id="1023" r:id="rId12"/>
    <p:sldId id="914" r:id="rId13"/>
    <p:sldId id="1008" r:id="rId14"/>
    <p:sldId id="961" r:id="rId15"/>
    <p:sldId id="849" r:id="rId16"/>
    <p:sldId id="1022" r:id="rId17"/>
    <p:sldId id="850" r:id="rId18"/>
    <p:sldId id="906" r:id="rId19"/>
    <p:sldId id="603" r:id="rId20"/>
    <p:sldId id="952" r:id="rId21"/>
    <p:sldId id="1024" r:id="rId22"/>
    <p:sldId id="962" r:id="rId23"/>
    <p:sldId id="1009" r:id="rId24"/>
    <p:sldId id="977" r:id="rId25"/>
    <p:sldId id="1021" r:id="rId26"/>
    <p:sldId id="1025" r:id="rId27"/>
    <p:sldId id="1010" r:id="rId28"/>
    <p:sldId id="981" r:id="rId29"/>
    <p:sldId id="968" r:id="rId30"/>
    <p:sldId id="1019" r:id="rId31"/>
    <p:sldId id="984" r:id="rId32"/>
    <p:sldId id="985" r:id="rId33"/>
    <p:sldId id="1020" r:id="rId34"/>
    <p:sldId id="987" r:id="rId35"/>
    <p:sldId id="986" r:id="rId36"/>
    <p:sldId id="1026" r:id="rId37"/>
    <p:sldId id="609" r:id="rId38"/>
    <p:sldId id="988" r:id="rId39"/>
    <p:sldId id="853" r:id="rId40"/>
    <p:sldId id="1027" r:id="rId41"/>
    <p:sldId id="910" r:id="rId42"/>
    <p:sldId id="611" r:id="rId43"/>
    <p:sldId id="855" r:id="rId44"/>
    <p:sldId id="856" r:id="rId45"/>
    <p:sldId id="854" r:id="rId46"/>
    <p:sldId id="589" r:id="rId47"/>
    <p:sldId id="862" r:id="rId48"/>
    <p:sldId id="851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8FCE9608-DE70-72C6-9B24-16B6524C8F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C79F22FE-25AB-8702-F9E6-5BAB1B2215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0" name="Rectangle 4">
            <a:extLst>
              <a:ext uri="{FF2B5EF4-FFF2-40B4-BE49-F238E27FC236}">
                <a16:creationId xmlns:a16="http://schemas.microsoft.com/office/drawing/2014/main" id="{44A5208F-CD73-96DD-4E3A-8FC11F7FB75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>
            <a:extLst>
              <a:ext uri="{FF2B5EF4-FFF2-40B4-BE49-F238E27FC236}">
                <a16:creationId xmlns:a16="http://schemas.microsoft.com/office/drawing/2014/main" id="{1D8E60E5-B29C-FB91-CC2C-6B976010F0E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D48B8CC-3163-614C-90CC-48F9B5B42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BCB39968-FE1D-8472-2095-54F0F7A5DD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A556B9AC-A857-93AD-9032-A891F806F5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C738B7A-D61B-4C15-84AA-02F33273F1F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88CC3ACA-2383-2B5B-48FE-73572B5B5A9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E46EC07C-B89E-78CE-5F87-5B3CC6CA7C8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1" name="Rectangle 7">
            <a:extLst>
              <a:ext uri="{FF2B5EF4-FFF2-40B4-BE49-F238E27FC236}">
                <a16:creationId xmlns:a16="http://schemas.microsoft.com/office/drawing/2014/main" id="{27A6A685-93CF-0BA8-4903-75288F4ABA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6119ACC-FC78-1742-9303-8055ABB98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3E6C7D67-8DE3-D13E-349E-A6DB071C9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52DDCB6-9572-7343-8862-30D0EE3453CD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8398DD7E-45F6-5781-3476-9563DDFB78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2340D46-6CA1-9AF0-F8A9-9DA2F9AD4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AB5B3668-9ED8-0891-C73F-F3C4C3F21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780B8397-C5D1-AEF1-E5D9-01E82818C1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1C1A77EA-DB51-8D45-0547-C4D5FE3BB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7348E8AD-9BB2-8F85-9FD7-ADC3EF241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563D4D7C-59D2-E203-9930-5091F55CAD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67C4B70F-88AD-E91F-1621-424E146DA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AF1069CC-4F93-F323-6A60-B3993D377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4E5BC0DE-4324-A044-5FBD-707A17ADF7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A653D69E-4E31-FD15-68F1-623A177BDF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005A7328-FAF3-1527-AF7B-F296E8EFE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B6244FC8-55D3-995C-43AC-38BDA27594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746D8C88-6DDD-70D1-64C8-080E5ACC9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F358C849-99AB-D29B-0582-EFED4D487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>
            <a:extLst>
              <a:ext uri="{FF2B5EF4-FFF2-40B4-BE49-F238E27FC236}">
                <a16:creationId xmlns:a16="http://schemas.microsoft.com/office/drawing/2014/main" id="{25E724A9-AFAD-5CF2-E95F-C79371B10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6DB93093-4E3F-9869-6986-67954F7E1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815335E3-4608-0A2D-2BC8-3C49D6DEA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8D1C04F1-051C-E12D-ABC7-E2E10CBD0D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50DF0E80-8098-9804-81E7-AC77B78F6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2EEA1B72-BC73-FA8E-765D-B65A8DC031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77E37723-BC3B-4975-2E31-AA76D3A48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E741C19B-28F0-C85D-C724-8C54E3653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59137002-3861-A9F2-D4B6-D7FF4CCC0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69DD62F0-6F54-C4AF-85AA-F5A00574D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430EB7F7-B0BA-1AA2-48E5-EA47572D8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A4D37591-6DDB-BDA6-C37E-20B22624B5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4214372D-4C07-D152-08EE-D3FC90DAC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6C9C1BDF-8CDF-E5AE-417A-49961D679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48A68442-7296-9B49-D4D2-B9745C268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4CA0E656-3E3E-674A-7AEA-424941DEC5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F393B597-7CB3-3E08-9458-46BB28704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3433173B-3210-AC49-C4F4-47768D3E3A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614EEFB6-F95F-A5D4-1192-FD6CC3248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CAA97CB6-361E-A827-78B8-7BC24C77A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FCE47D2C-5080-4288-9D3E-E61D181F55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A8942034-9BD5-7BE8-66F3-BD2DBC2E95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>
            <a:extLst>
              <a:ext uri="{FF2B5EF4-FFF2-40B4-BE49-F238E27FC236}">
                <a16:creationId xmlns:a16="http://schemas.microsoft.com/office/drawing/2014/main" id="{773B65F9-9F4A-837F-5C0E-43DA4CD45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627F570F-4298-228C-C7FC-09E2366F72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35D65988-B49E-E500-730D-69AA397BC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400B0E15-4D4D-A64D-2845-B90C8DCEF6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69A85858-08F9-6388-A385-51C6E0EE8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3AED6588-2C45-9981-5F16-40A62F74B4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56CAC819-BD05-331B-75CB-76E48E3B0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C9A9CFBB-49C6-3C8F-1E68-666F8F1C34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C457884F-E00E-9663-62F6-F2A3153E3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3AED6588-2C45-9981-5F16-40A62F74B4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56CAC819-BD05-331B-75CB-76E48E3B0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3428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B9DF2FF7-CAE0-51F8-0809-ED10E7144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>
            <a:extLst>
              <a:ext uri="{FF2B5EF4-FFF2-40B4-BE49-F238E27FC236}">
                <a16:creationId xmlns:a16="http://schemas.microsoft.com/office/drawing/2014/main" id="{34C576EA-B9B3-040A-F666-73137CFA6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A3E526B2-AAD2-8D1D-3EEF-57936235D4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>
            <a:extLst>
              <a:ext uri="{FF2B5EF4-FFF2-40B4-BE49-F238E27FC236}">
                <a16:creationId xmlns:a16="http://schemas.microsoft.com/office/drawing/2014/main" id="{8F51FC0C-BFC7-4302-E4E9-30184FAE7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46E3A799-5EFC-E542-0F1A-9DE539FD0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FB4A2FAD-0678-B169-CCA7-0ACC3109A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CE4B7B29-F320-69AF-2D03-C16EE57FA7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>
            <a:extLst>
              <a:ext uri="{FF2B5EF4-FFF2-40B4-BE49-F238E27FC236}">
                <a16:creationId xmlns:a16="http://schemas.microsoft.com/office/drawing/2014/main" id="{17F0CC0E-9683-1C71-4D18-45F487609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726AE575-897A-4101-2E3C-FF92541927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814A21BD-ABB0-4813-F9FF-D4AAE3BA9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1A777F0B-CA6C-AE6F-A3A2-ECB582133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D2AE263E-CB06-0362-EC42-9E15DD512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C0C0A1C4-C337-33A2-533C-DAC2D07589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96149FDF-6ED6-3BAD-BCB6-EABB6CC31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12747AB6-1083-EDF7-E32D-3C9F587CC1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91496AAE-D306-FF9A-9FD1-AD192EEDE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DC4D74A-506C-7A14-19F7-4ECD350C74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008D00DA-806B-531D-EADD-054769807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AA4B128E-AC0F-9C61-8EA1-CCE168C208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D6573E9D-222C-70E9-5C70-D8637A8F2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CF7112E9-7687-47CC-D81E-367E337BA4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5BF19B4D-713C-6814-971D-E4F6CB957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A4D42CDD-A73A-2176-1677-4DD7388953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104C15DA-680E-BB73-60EE-8217A9DC6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3159D7D6-047E-68F1-A9E5-1F1FA2ADC6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7ACDCD37-3B41-2411-A105-789F3C9F3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2AC1CF7-1122-62DD-CC21-72E8439D21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2A5CE7CF-14E7-0956-0938-4C62EDBF0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30A138-8AD4-3640-DD65-81B201D2B0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3DA6AA9-AC22-0BA7-F990-6560CF1353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21E4E-A994-004B-8697-6567F122E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F939834-5136-E0E9-2346-A65C22CDC80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6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A939A4-7E56-FD26-D562-25F881064F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1F34EC-6BA0-D132-C244-B3D0082721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A9090-6922-EA4A-A72E-46723AAC7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1D2C18A-BC1D-8AAA-EE01-990651E7FE0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4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73DF75-D4AF-D3D5-2E73-E73109C3FE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0738B51-A480-D99B-7F91-3427C95A5A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3464-38AC-A54E-BF42-AD9BC0982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1631BFA-2B32-2B98-7B02-FF90C620337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0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6E1482-6772-B7C2-F231-0BF69BBC97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5CF499B-2199-B7ED-F5FF-B2CAF0234E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52BD3-8FE5-5644-A90A-51C61D8466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BC8E1BE-6499-AC8B-3EDD-82F2EF03EFF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9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F39C0D-EA93-3A1B-BAC5-FE752A4CF4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9C0D4AE-5F7E-1032-2C3D-06F003716F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4616-0752-8E4E-ABFB-DEDC020A6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40B2B18-BCB7-094E-5D9E-2C8EFCA04F4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1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735F12-FBFF-EB9A-7B61-D0FBDD6EDA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00AC662-8A2D-235E-ADAB-8B81E5999D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F4E9E-3BDD-7B41-987C-6B88CA6C2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BE30117-DC1E-F711-C72E-E493255D00D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BDE1932-C95C-D778-018D-8CC0F29924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325478-6C6B-4F2E-4F55-28DABB0F05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92932-63C9-CF46-BABB-AC14F03591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236C42E-D483-ED8F-50F0-22932A4D2FF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2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84424D-64FF-DED9-1F5B-A8BC6B1B80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713455A-302B-D0F7-6C51-BDCB707211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7BF63-F986-E847-8C69-6364CD163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87C129C-AA43-5A49-6DDE-4CAEB5B6D52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3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C5CFFB8-02BD-AF36-3C97-4A97C4B235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97B1EEA-C05F-3DBE-0EA8-49C80E57E8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9ECB4-46E9-3C4F-8490-01AB2E115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FCF887F-94FD-A9EE-B58E-C7D2870CD01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5C8527-FF8D-C158-63BC-7CF1CA0AC3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BC85A0D-1B13-803B-9524-236C0948FD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A7EE9-2FD7-D740-BD42-64EF032710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8208739-F06C-8B3A-86D8-4EE7B51BBB3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8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8D1BD9-2859-85D7-33F6-6FAA4060D0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592EB5C-4CA9-E3F4-77C7-5D538AF98A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4FF22-1FD6-3A42-B935-11E4B1AF78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C2D6954-DCA1-4787-CF28-69B5C31F164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A4A8FF-057E-A028-A3FD-1FC3F461D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57204E-765C-1368-3D76-A1D5D3FC8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05" name="Rectangle 5">
            <a:extLst>
              <a:ext uri="{FF2B5EF4-FFF2-40B4-BE49-F238E27FC236}">
                <a16:creationId xmlns:a16="http://schemas.microsoft.com/office/drawing/2014/main" id="{DA504D79-DF80-2D1D-52A6-F446547341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09607" name="Rectangle 7">
            <a:extLst>
              <a:ext uri="{FF2B5EF4-FFF2-40B4-BE49-F238E27FC236}">
                <a16:creationId xmlns:a16="http://schemas.microsoft.com/office/drawing/2014/main" id="{8EAA4CC4-7EAF-901D-1AA9-B07AB4DA3F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71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3FE5A8-63AD-2341-B04A-66777ACC4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09608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4436306-5338-8824-7F8B-1F6EAE45CB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096000"/>
            <a:ext cx="5562600" cy="476250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AutoShap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4080422-55A2-F40E-2385-A6F4C304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13320" name="AutoShape 11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4F44B13-0F11-6319-E76A-E5F03990A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324600"/>
            <a:ext cx="914400" cy="5334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13321" name="AutoShape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41D2F6C-1619-4DC5-1A02-C3A5B9106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buckley@g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Rc9wBeFQThqbgM&amp;tbnid=RBdYd-EGfiyCSM:&amp;ved=0CAUQjRw&amp;url=http://www.tabletmag.com/jewish-news-and-politics/52493/camp-fire&amp;ei=QTEyUrqcLre34AOAk4DQCw&amp;bvm=bv.52164340,d.dmg&amp;psig=AFQjCNHKANI3202mgAdSUPQwJRZyBD8Naw&amp;ust=1379107510041967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60630CB9-A4BD-37DC-03EB-4E04529A3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219200"/>
          </a:xfrm>
        </p:spPr>
        <p:txBody>
          <a:bodyPr/>
          <a:lstStyle/>
          <a:p>
            <a:pPr eaLnBrk="1" hangingPunct="1"/>
            <a:r>
              <a:rPr lang="en-US" altLang="en-US"/>
              <a:t>George Mason School of Law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38249E89-C254-A0A6-63F0-CE930D4510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dirty="0">
                <a:solidFill>
                  <a:srgbClr val="990000"/>
                </a:solidFill>
              </a:rPr>
              <a:t>Contracts I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>
                <a:solidFill>
                  <a:srgbClr val="C00000"/>
                </a:solidFill>
              </a:rPr>
              <a:t>D.	</a:t>
            </a:r>
            <a:r>
              <a:rPr lang="en-US" altLang="en-US" dirty="0">
                <a:solidFill>
                  <a:srgbClr val="C00000"/>
                </a:solidFill>
              </a:rPr>
              <a:t>Offers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F.H. Buckley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hlinkClick r:id="rId3"/>
              </a:rPr>
              <a:t>fbuckley@gmu.edu</a:t>
            </a:r>
            <a:endParaRPr lang="en-US" altLang="en-US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0D68305A-FAEF-FBF3-2F82-0C38D7ABA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3D5FB9-3B68-4749-B67F-394368B827B7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18038922-1C61-B41E-F4F0-1E1FC7AF8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C00000"/>
                </a:solidFill>
              </a:rPr>
              <a:t>When</a:t>
            </a:r>
            <a:r>
              <a:rPr lang="en-US" altLang="en-US">
                <a:solidFill>
                  <a:srgbClr val="C00000"/>
                </a:solidFill>
              </a:rPr>
              <a:t> was the contract formed?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A50CB707-BF86-EBC4-B003-5EEB6E404E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What counts as a contract</a:t>
            </a:r>
          </a:p>
          <a:p>
            <a:endParaRPr lang="en-US" altLang="en-US"/>
          </a:p>
          <a:p>
            <a:r>
              <a:rPr lang="en-US" altLang="en-US"/>
              <a:t>Offer and Acceptance</a:t>
            </a:r>
          </a:p>
          <a:p>
            <a:endParaRPr lang="en-US" altLang="en-US"/>
          </a:p>
          <a:p>
            <a:r>
              <a:rPr lang="en-US" altLang="en-US"/>
              <a:t>Pre-contract duties?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5BA29636-BC9F-A92F-3CE3-E43EDDCFD5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49E649-E795-0248-938E-FC9857D1FE5D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67CBF4EF-E4FB-7CD5-BB8F-AA5843D0A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C00000"/>
                </a:solidFill>
              </a:rPr>
              <a:t>Why</a:t>
            </a:r>
            <a:r>
              <a:rPr lang="en-US" altLang="en-US">
                <a:solidFill>
                  <a:srgbClr val="C00000"/>
                </a:solidFill>
              </a:rPr>
              <a:t> was the contract made?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B4595471-CF71-B4B1-396A-9363AB9F5A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The doctrine of consideration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5DD6738E-2A83-E951-6413-D396CC97D7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D745BF-6885-5040-94D5-F4C687C68E20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15F5E3BA-7DED-3F87-5A3A-8A69EBABA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625" y="228600"/>
            <a:ext cx="8991600" cy="1295400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What counts as a contract?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CA44EBB2-07FF-0D7F-E685-33A67C1EA8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577262" cy="43434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 sz="2800"/>
              <a:t>2(1) A </a:t>
            </a:r>
            <a:r>
              <a:rPr lang="en-US" altLang="en-US" sz="2800">
                <a:solidFill>
                  <a:schemeClr val="tx2"/>
                </a:solidFill>
              </a:rPr>
              <a:t>promise</a:t>
            </a:r>
            <a:r>
              <a:rPr lang="en-US" altLang="en-US" sz="2800"/>
              <a:t> is a </a:t>
            </a:r>
            <a:r>
              <a:rPr lang="en-US" altLang="en-US" sz="2800">
                <a:solidFill>
                  <a:srgbClr val="B90000"/>
                </a:solidFill>
              </a:rPr>
              <a:t>manifestation of intention to act or refrain from acting </a:t>
            </a:r>
            <a:r>
              <a:rPr lang="en-US" altLang="en-US" sz="2800"/>
              <a:t>in a specified way, so made as to </a:t>
            </a:r>
            <a:r>
              <a:rPr lang="en-US" altLang="en-US" sz="2800">
                <a:solidFill>
                  <a:srgbClr val="B90000"/>
                </a:solidFill>
              </a:rPr>
              <a:t>justify a promisee</a:t>
            </a:r>
            <a:r>
              <a:rPr lang="en-US" altLang="en-US" sz="2800"/>
              <a:t> in understanding that a </a:t>
            </a:r>
            <a:r>
              <a:rPr lang="en-US" altLang="en-US" sz="2800">
                <a:solidFill>
                  <a:srgbClr val="B90000"/>
                </a:solidFill>
              </a:rPr>
              <a:t>commitment</a:t>
            </a:r>
            <a:r>
              <a:rPr lang="en-US" altLang="en-US" sz="2800"/>
              <a:t> has been made.</a:t>
            </a:r>
          </a:p>
          <a:p>
            <a:pPr lvl="1"/>
            <a:r>
              <a:rPr lang="en-US" altLang="ja-JP">
                <a:solidFill>
                  <a:srgbClr val="B90000"/>
                </a:solidFill>
              </a:rPr>
              <a:t>The need for a “meeting of the minds” in Walker-Thomas</a:t>
            </a:r>
          </a:p>
          <a:p>
            <a:endParaRPr lang="en-US" altLang="en-US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48F606CA-69EC-B5F0-35E0-4AAC7923C9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D2B540-A6EE-2B49-A28A-90316DE1F9A0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25C3C30B-B0E8-7CFE-F502-47FBA8878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What counts as a contract?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1E37224F-0EAF-71C6-F09D-066285F95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577262" cy="4343400"/>
          </a:xfrm>
        </p:spPr>
        <p:txBody>
          <a:bodyPr/>
          <a:lstStyle/>
          <a:p>
            <a:pPr>
              <a:buFont typeface="Wingdings" charset="0"/>
              <a:buChar char="o"/>
              <a:defRPr/>
            </a:pPr>
            <a:endParaRPr lang="en-US" dirty="0">
              <a:ea typeface="MS PGothic" charset="0"/>
            </a:endParaRPr>
          </a:p>
          <a:p>
            <a:pPr>
              <a:buFont typeface="Wingdings" charset="0"/>
              <a:buChar char="o"/>
              <a:defRPr/>
            </a:pPr>
            <a:r>
              <a:rPr lang="en-US" sz="2800" dirty="0">
                <a:solidFill>
                  <a:schemeClr val="accent4"/>
                </a:solidFill>
                <a:ea typeface="MS PGothic" charset="0"/>
              </a:rPr>
              <a:t>2(1) A promise is a </a:t>
            </a:r>
            <a:r>
              <a:rPr lang="en-US" sz="2800" dirty="0">
                <a:ea typeface="MS PGothic" charset="0"/>
              </a:rPr>
              <a:t>manifestation of intention to act or refrain from acting </a:t>
            </a:r>
            <a:r>
              <a:rPr lang="en-US" sz="2800" dirty="0">
                <a:solidFill>
                  <a:schemeClr val="accent4"/>
                </a:solidFill>
                <a:ea typeface="MS PGothic" charset="0"/>
              </a:rPr>
              <a:t>in a specified way, so made as to justify a </a:t>
            </a:r>
            <a:r>
              <a:rPr lang="en-US" sz="2800" dirty="0" err="1">
                <a:solidFill>
                  <a:schemeClr val="accent4"/>
                </a:solidFill>
                <a:ea typeface="MS PGothic" charset="0"/>
              </a:rPr>
              <a:t>promisee</a:t>
            </a:r>
            <a:r>
              <a:rPr lang="en-US" sz="2800" dirty="0">
                <a:solidFill>
                  <a:schemeClr val="accent4"/>
                </a:solidFill>
                <a:ea typeface="MS PGothic" charset="0"/>
              </a:rPr>
              <a:t> in understanding that a </a:t>
            </a:r>
            <a:r>
              <a:rPr lang="en-US" sz="2800" dirty="0">
                <a:solidFill>
                  <a:srgbClr val="C00000"/>
                </a:solidFill>
                <a:ea typeface="MS PGothic" charset="0"/>
              </a:rPr>
              <a:t>commitment</a:t>
            </a:r>
            <a:r>
              <a:rPr lang="en-US" sz="2800" dirty="0">
                <a:solidFill>
                  <a:schemeClr val="accent4"/>
                </a:solidFill>
                <a:ea typeface="MS PGothic" charset="0"/>
              </a:rPr>
              <a:t> has been made.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altLang="ja-JP" sz="3200" dirty="0">
                <a:ea typeface="MS PGothic" charset="0"/>
              </a:rPr>
              <a:t>What does this exclude?</a:t>
            </a:r>
          </a:p>
          <a:p>
            <a:pPr>
              <a:buFont typeface="Wingdings" charset="0"/>
              <a:buChar char="o"/>
              <a:defRPr/>
            </a:pPr>
            <a:endParaRPr lang="en-US" dirty="0">
              <a:ea typeface="MS PGothic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A20A7081-9F9B-05B7-6458-CD6ACC2EE7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627F80-86EA-404A-A1FC-0EBB5DDE2965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44E705FD-AC61-2640-5690-038204A54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138" y="2286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Social promises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6D2E6E7D-5018-E963-9269-0495502256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577262" cy="43434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 sz="2800"/>
              <a:t>(1) A promise is a manifestation of intention to act or refrain from acting in a specified way, so made as to justify a promisee in understanding that a </a:t>
            </a:r>
            <a:r>
              <a:rPr lang="en-US" altLang="en-US" sz="2800">
                <a:solidFill>
                  <a:srgbClr val="C00000"/>
                </a:solidFill>
              </a:rPr>
              <a:t>commitment </a:t>
            </a:r>
            <a:r>
              <a:rPr lang="en-US" altLang="en-US" sz="2800"/>
              <a:t>has been made.</a:t>
            </a:r>
          </a:p>
          <a:p>
            <a:pPr lvl="1"/>
            <a:r>
              <a:rPr lang="ja-JP" altLang="en-US"/>
              <a:t>“</a:t>
            </a:r>
            <a:r>
              <a:rPr lang="en-US" altLang="ja-JP"/>
              <a:t>I expect to see you at lunch tomorrow</a:t>
            </a:r>
            <a:r>
              <a:rPr lang="ja-JP" altLang="en-US"/>
              <a:t>”</a:t>
            </a:r>
            <a:endParaRPr lang="en-US" altLang="ja-JP"/>
          </a:p>
          <a:p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36277123-73E6-F08D-9101-6584A6FF0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230902-5576-8D4B-B11B-B85A03B00A8D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47C0E71A-6988-D79C-47CE-9090050EA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Statements of intention, Wishes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8920E1B6-657D-26AF-EF29-6CC1547B3A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577262" cy="43434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 sz="2800"/>
              <a:t>(1) A promise is a manifestation of intention to act or refrain from acting in a specified way, so made as to justify a promisee in understanding that a </a:t>
            </a:r>
            <a:r>
              <a:rPr lang="en-US" altLang="en-US" sz="2800">
                <a:solidFill>
                  <a:srgbClr val="C00000"/>
                </a:solidFill>
              </a:rPr>
              <a:t>commitment </a:t>
            </a:r>
            <a:r>
              <a:rPr lang="en-US" altLang="en-US" sz="2800"/>
              <a:t>has been made.</a:t>
            </a:r>
          </a:p>
          <a:p>
            <a:pPr lvl="1"/>
            <a:r>
              <a:rPr lang="en-US" altLang="ja-JP" sz="2400"/>
              <a:t>I </a:t>
            </a:r>
            <a:r>
              <a:rPr lang="en-US" altLang="ja-JP" sz="2400" b="1"/>
              <a:t>may</a:t>
            </a:r>
            <a:r>
              <a:rPr lang="en-US" altLang="ja-JP" sz="2400"/>
              <a:t> sell my car to you</a:t>
            </a:r>
          </a:p>
          <a:p>
            <a:endParaRPr lang="en-US" altLang="en-US"/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0708524D-8705-533F-430A-6BA28DD9DF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250312-390C-E647-806D-F3F8342F227D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15D9B814-9C63-3B1A-1421-9F569010B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138" y="3048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Statements of intention, Wishes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3B7B3C46-A594-47EC-4E0F-65A7C018DE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577262" cy="43434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 sz="2800"/>
              <a:t>(1) A promise is a manifestation of intention to act or refrain from acting in a specified way, so made as to justify a promisee in understanding that a </a:t>
            </a:r>
            <a:r>
              <a:rPr lang="en-US" altLang="en-US" sz="2800">
                <a:solidFill>
                  <a:srgbClr val="C00000"/>
                </a:solidFill>
              </a:rPr>
              <a:t>commitment</a:t>
            </a:r>
            <a:r>
              <a:rPr lang="en-US" altLang="en-US" sz="2800"/>
              <a:t> has been made.</a:t>
            </a:r>
          </a:p>
          <a:p>
            <a:pPr lvl="1"/>
            <a:r>
              <a:rPr lang="en-US" altLang="en-US" sz="2400"/>
              <a:t>I </a:t>
            </a:r>
            <a:r>
              <a:rPr lang="en-US" altLang="en-US" sz="2400" b="1"/>
              <a:t>intend</a:t>
            </a:r>
            <a:r>
              <a:rPr lang="en-US" altLang="en-US" sz="2400"/>
              <a:t> to sell my car to you?</a:t>
            </a:r>
          </a:p>
          <a:p>
            <a:endParaRPr lang="en-US" altLang="en-US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B2C2FA01-990B-B55D-0F21-190F33EB18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8F644B-974E-5142-8444-785DA02E3609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26F6D6E-06D6-43D9-3AE0-658C7ACB9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138" y="312738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Secret reservations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6075B943-D4E1-0FB6-F53C-504846CEC2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577263" cy="43434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000000"/>
                </a:solidFill>
              </a:rPr>
              <a:t>The equivocator: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>
                <a:solidFill>
                  <a:srgbClr val="000000"/>
                </a:solidFill>
              </a:rPr>
              <a:t>I will sell you my car tomorrow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>
                <a:solidFill>
                  <a:srgbClr val="000000"/>
                </a:solidFill>
              </a:rPr>
              <a:t> (while privately resolving not to do so)</a:t>
            </a:r>
          </a:p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37CA68C6-2E80-6277-9339-4BF2A74868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081FA6-4E10-AE49-8B32-A2ACDD453886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44036" name="AutoShape 6">
            <a:extLst>
              <a:ext uri="{FF2B5EF4-FFF2-40B4-BE49-F238E27FC236}">
                <a16:creationId xmlns:a16="http://schemas.microsoft.com/office/drawing/2014/main" id="{05FA79A3-09FD-E876-EA90-692A3837D6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9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44037" name="AutoShape 8">
            <a:extLst>
              <a:ext uri="{FF2B5EF4-FFF2-40B4-BE49-F238E27FC236}">
                <a16:creationId xmlns:a16="http://schemas.microsoft.com/office/drawing/2014/main" id="{4A1E2649-495F-A52B-8A4A-B5B725F2C3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3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pic>
        <p:nvPicPr>
          <p:cNvPr id="44038" name="Picture 6">
            <a:extLst>
              <a:ext uri="{FF2B5EF4-FFF2-40B4-BE49-F238E27FC236}">
                <a16:creationId xmlns:a16="http://schemas.microsoft.com/office/drawing/2014/main" id="{60A34050-3087-4D42-2F68-CE18C75A1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71900"/>
            <a:ext cx="4953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0232EB23-479A-CBDF-3A58-6C74CE9B4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The Objective Standard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FBD994E3-1633-B729-419D-277038DA94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577262" cy="43434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sz="2800" dirty="0"/>
              <a:t>Restatement § 2(1) A </a:t>
            </a:r>
            <a:r>
              <a:rPr lang="en-US" altLang="en-US" sz="2800" dirty="0">
                <a:solidFill>
                  <a:srgbClr val="000000"/>
                </a:solidFill>
              </a:rPr>
              <a:t>promise</a:t>
            </a:r>
            <a:r>
              <a:rPr lang="en-US" altLang="en-US" sz="2800" dirty="0"/>
              <a:t> is a </a:t>
            </a:r>
            <a:r>
              <a:rPr lang="en-US" altLang="en-US" sz="2800" dirty="0">
                <a:solidFill>
                  <a:schemeClr val="tx2"/>
                </a:solidFill>
              </a:rPr>
              <a:t>manifestation of intention to act or refrain from acting in a specified way, so made as to </a:t>
            </a:r>
            <a:r>
              <a:rPr lang="en-US" altLang="en-US" sz="2800" dirty="0">
                <a:solidFill>
                  <a:srgbClr val="B90000"/>
                </a:solidFill>
              </a:rPr>
              <a:t>justify a promisee in understanding that a commitment has been made</a:t>
            </a:r>
            <a:r>
              <a:rPr lang="en-US" altLang="en-US" sz="2800" dirty="0">
                <a:solidFill>
                  <a:schemeClr val="tx2"/>
                </a:solidFill>
              </a:rPr>
              <a:t>.</a:t>
            </a:r>
          </a:p>
          <a:p>
            <a:pPr lvl="1"/>
            <a:r>
              <a:rPr lang="en-US" altLang="en-US" sz="2400" dirty="0"/>
              <a:t>A remedy for “false promising”</a:t>
            </a:r>
          </a:p>
          <a:p>
            <a:endParaRPr lang="en-US" altLang="en-US" dirty="0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336F5F18-4AAE-8DD0-4EB6-06C5B55AFA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F1313A-8E9D-1442-BD92-3367CAE8A940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A5E4D696-DB62-38CE-C4C5-E949D4990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721725" cy="1219200"/>
          </a:xfrm>
        </p:spPr>
        <p:txBody>
          <a:bodyPr/>
          <a:lstStyle/>
          <a:p>
            <a:br>
              <a:rPr lang="en-US" altLang="en-US" dirty="0">
                <a:solidFill>
                  <a:srgbClr val="C00000"/>
                </a:solidFill>
              </a:rPr>
            </a:br>
            <a:r>
              <a:rPr lang="en-US" altLang="en-US" dirty="0">
                <a:solidFill>
                  <a:srgbClr val="C00000"/>
                </a:solidFill>
              </a:rPr>
              <a:t>Lucy v. </a:t>
            </a:r>
            <a:r>
              <a:rPr lang="en-US" altLang="en-US" dirty="0" err="1">
                <a:solidFill>
                  <a:srgbClr val="C00000"/>
                </a:solidFill>
              </a:rPr>
              <a:t>Zehmer</a:t>
            </a:r>
            <a:r>
              <a:rPr lang="en-US" altLang="en-US" dirty="0">
                <a:solidFill>
                  <a:srgbClr val="C00000"/>
                </a:solidFill>
              </a:rPr>
              <a:t> at p. 16</a:t>
            </a:r>
          </a:p>
        </p:txBody>
      </p:sp>
      <p:sp>
        <p:nvSpPr>
          <p:cNvPr id="48130" name="Content Placeholder 5">
            <a:extLst>
              <a:ext uri="{FF2B5EF4-FFF2-40B4-BE49-F238E27FC236}">
                <a16:creationId xmlns:a16="http://schemas.microsoft.com/office/drawing/2014/main" id="{6FCDA3DA-5580-2AD2-9DB9-A7EE45502F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72311DED-540D-DA03-D72F-A8A9BC7573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990EC7-FEE0-384F-9FF2-2DAD51BC63A0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743438BA-59BF-4B30-CF8F-04826FC0F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Offers</a:t>
            </a:r>
            <a:br>
              <a:rPr lang="en-US" altLang="en-US">
                <a:solidFill>
                  <a:srgbClr val="C00000"/>
                </a:solidFill>
              </a:rPr>
            </a:br>
            <a:r>
              <a:rPr lang="en-US" altLang="en-US">
                <a:solidFill>
                  <a:srgbClr val="C00000"/>
                </a:solidFill>
              </a:rPr>
              <a:t>Basic Questions of Formation on Contract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57932449-270D-E8DB-2A86-445204B442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Who are the parties?</a:t>
            </a:r>
          </a:p>
          <a:p>
            <a:r>
              <a:rPr lang="en-US" altLang="en-US"/>
              <a:t>What did they agree to?</a:t>
            </a:r>
          </a:p>
          <a:p>
            <a:r>
              <a:rPr lang="en-US" altLang="en-US"/>
              <a:t>Where is the contract?</a:t>
            </a:r>
          </a:p>
          <a:p>
            <a:r>
              <a:rPr lang="en-US" altLang="en-US"/>
              <a:t>When was it made?</a:t>
            </a:r>
          </a:p>
          <a:p>
            <a:r>
              <a:rPr lang="en-US" altLang="en-US"/>
              <a:t>Why?</a:t>
            </a:r>
          </a:p>
          <a:p>
            <a:pPr lvl="1"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7C6B382-B6EE-8A7E-E019-8454C27476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3B4279-446F-2C42-BC5A-86321C5364AF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F90C7613-A64B-8ACB-504A-92147C8F4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721725" cy="1219200"/>
          </a:xfrm>
        </p:spPr>
        <p:txBody>
          <a:bodyPr/>
          <a:lstStyle/>
          <a:p>
            <a:br>
              <a:rPr lang="en-US" altLang="en-US">
                <a:solidFill>
                  <a:srgbClr val="C00000"/>
                </a:solidFill>
              </a:rPr>
            </a:br>
            <a:r>
              <a:rPr lang="en-US" altLang="en-US">
                <a:solidFill>
                  <a:srgbClr val="C00000"/>
                </a:solidFill>
              </a:rPr>
              <a:t>Lucy v. Zehmer at p. 14</a:t>
            </a:r>
          </a:p>
        </p:txBody>
      </p:sp>
      <p:sp>
        <p:nvSpPr>
          <p:cNvPr id="50178" name="Content Placeholder 5">
            <a:extLst>
              <a:ext uri="{FF2B5EF4-FFF2-40B4-BE49-F238E27FC236}">
                <a16:creationId xmlns:a16="http://schemas.microsoft.com/office/drawing/2014/main" id="{205A9384-146B-6071-9F07-D5B1175B41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1CA1BE70-D46D-22C6-028B-564B3DEB2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C56A7C-FA28-8540-89FA-C61819420CB9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50180" name="Picture 6">
            <a:extLst>
              <a:ext uri="{FF2B5EF4-FFF2-40B4-BE49-F238E27FC236}">
                <a16:creationId xmlns:a16="http://schemas.microsoft.com/office/drawing/2014/main" id="{34D05166-E002-B65B-A4E8-F21157DEF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1608138"/>
            <a:ext cx="40386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EF032A44-C001-6F06-0BC3-BA25200BC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Ye Olde Virginia Restaurant</a:t>
            </a:r>
          </a:p>
        </p:txBody>
      </p:sp>
      <p:pic>
        <p:nvPicPr>
          <p:cNvPr id="98306" name="Content Placeholder 6" descr="A picture containing text, outdoor, sky, tree&#10;&#10;Description automatically generated">
            <a:extLst>
              <a:ext uri="{FF2B5EF4-FFF2-40B4-BE49-F238E27FC236}">
                <a16:creationId xmlns:a16="http://schemas.microsoft.com/office/drawing/2014/main" id="{A727A0E1-A600-70A0-D883-819A360232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90DD7-E740-39BF-E2B9-559B3C30D6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98308" name="Slide Number Placeholder 4">
            <a:extLst>
              <a:ext uri="{FF2B5EF4-FFF2-40B4-BE49-F238E27FC236}">
                <a16:creationId xmlns:a16="http://schemas.microsoft.com/office/drawing/2014/main" id="{9BE59EDF-9279-147F-D099-4BE1B53C05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778F64-5AB7-6A41-B6AD-A29E91D81C37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B1A99423-1C6B-2C60-CDF3-5DF81F567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The Ferguson Farm</a:t>
            </a:r>
          </a:p>
        </p:txBody>
      </p:sp>
      <p:pic>
        <p:nvPicPr>
          <p:cNvPr id="52226" name="Content Placeholder 4">
            <a:extLst>
              <a:ext uri="{FF2B5EF4-FFF2-40B4-BE49-F238E27FC236}">
                <a16:creationId xmlns:a16="http://schemas.microsoft.com/office/drawing/2014/main" id="{A4368142-DA1D-2B59-59F9-6F1A56558A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2050" y="1600200"/>
            <a:ext cx="6819900" cy="4525963"/>
          </a:xfrm>
        </p:spPr>
      </p:pic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C257611A-3F0D-5C42-7DC3-9BFAF013F7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FBA565-4D38-AB42-8BB8-E81767CA05A5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A33F4339-1FE1-3B44-5545-E00E6CB7E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721725" cy="1219200"/>
          </a:xfrm>
        </p:spPr>
        <p:txBody>
          <a:bodyPr/>
          <a:lstStyle/>
          <a:p>
            <a:r>
              <a:rPr lang="en-US" altLang="en-US"/>
              <a:t>Why does the drinking matter?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3250" name="Content Placeholder 5">
            <a:extLst>
              <a:ext uri="{FF2B5EF4-FFF2-40B4-BE49-F238E27FC236}">
                <a16:creationId xmlns:a16="http://schemas.microsoft.com/office/drawing/2014/main" id="{65F88642-DEFB-DA8C-9523-81E629E354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4267200"/>
          </a:xfrm>
        </p:spPr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65F7A748-98F4-B019-2E4C-EA6E3E7CB2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635460-CCD0-4845-94CE-A2C9861BC7C5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0F2687CE-093F-61D6-B757-374728A9F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B90000"/>
                </a:solidFill>
              </a:rPr>
              <a:t>The </a:t>
            </a:r>
            <a:r>
              <a:rPr lang="en-US" altLang="en-US" sz="3600" b="1">
                <a:solidFill>
                  <a:srgbClr val="B90000"/>
                </a:solidFill>
              </a:rPr>
              <a:t>Capacity</a:t>
            </a:r>
            <a:r>
              <a:rPr lang="en-US" altLang="en-US" sz="3600">
                <a:solidFill>
                  <a:srgbClr val="B90000"/>
                </a:solidFill>
              </a:rPr>
              <a:t> to Enter into a Contract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86D380E6-1BF6-EB14-EE7E-10B95F6C2B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What was the test in Lucy?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3CC54DF7-A365-AEB3-21E5-8DC95B17F8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BCBF52-A5E1-BF48-A39A-6AF9AD9669FF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5FF225EB-49AB-7C30-B67F-22AEB1B4F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B90000"/>
                </a:solidFill>
              </a:rPr>
              <a:t>The Capacity to Enter into a Contract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4FD31069-17CE-A740-B3B4-5EA712E062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What was the test in Lucy?</a:t>
            </a:r>
          </a:p>
          <a:p>
            <a:r>
              <a:rPr lang="en-US" altLang="en-US">
                <a:solidFill>
                  <a:srgbClr val="B90000"/>
                </a:solidFill>
              </a:rPr>
              <a:t>Did the sellers understand “the nature and consequences of the instrument”?</a:t>
            </a: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8C7F6659-0BF5-B3BB-B4C4-CA45640C1E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450AED-9E78-0448-A52C-D03283262CF7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0990CAC3-4E38-BB88-51A2-9F4ADD0F5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721725" cy="1219200"/>
          </a:xfrm>
        </p:spPr>
        <p:txBody>
          <a:bodyPr/>
          <a:lstStyle/>
          <a:p>
            <a:r>
              <a:rPr lang="en-US" altLang="en-US"/>
              <a:t>Why does the drinking matter?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9330" name="Content Placeholder 5">
            <a:extLst>
              <a:ext uri="{FF2B5EF4-FFF2-40B4-BE49-F238E27FC236}">
                <a16:creationId xmlns:a16="http://schemas.microsoft.com/office/drawing/2014/main" id="{B9570B1F-880B-C01B-8579-A890A406CB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4267200"/>
          </a:xfrm>
        </p:spPr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Capacity: Restatement § 16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(1) A person incurs only voidable contractual duties by entering into a transaction if the other party has reason to know that by reason of intoxication (a) he </a:t>
            </a:r>
            <a:r>
              <a:rPr lang="en-US" altLang="en-US">
                <a:solidFill>
                  <a:srgbClr val="C00000"/>
                </a:solidFill>
              </a:rPr>
              <a:t>is unable to understand in a reasonable manner the nature and consequences of the transaction</a:t>
            </a:r>
            <a:r>
              <a:rPr lang="en-US" altLang="en-US">
                <a:solidFill>
                  <a:srgbClr val="000000"/>
                </a:solidFill>
              </a:rPr>
              <a:t>, </a:t>
            </a:r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F9888D88-DF45-FCD8-4229-9AA4657F27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0CBCF-F968-0B4A-8601-86AA20A9820E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2E33918B-7757-F5DB-19B1-AEE5654C0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721725" cy="1219200"/>
          </a:xfrm>
        </p:spPr>
        <p:txBody>
          <a:bodyPr/>
          <a:lstStyle/>
          <a:p>
            <a:r>
              <a:rPr lang="en-US" altLang="en-US"/>
              <a:t>Why does the drinking matter?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7346" name="Content Placeholder 5">
            <a:extLst>
              <a:ext uri="{FF2B5EF4-FFF2-40B4-BE49-F238E27FC236}">
                <a16:creationId xmlns:a16="http://schemas.microsoft.com/office/drawing/2014/main" id="{27EDC906-1B2F-0669-BA7D-C377442A41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4267200"/>
          </a:xfrm>
        </p:spPr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Capacity: Restatement § 16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(1) A person incurs only voidable contractual duties by entering into a transaction if the other party has reason to know that by reason of intoxication (a) he is unable to understand in a reasonable manner the nature and consequences of the transaction, </a:t>
            </a:r>
            <a:r>
              <a:rPr lang="en-US" altLang="en-US" b="1">
                <a:solidFill>
                  <a:srgbClr val="C00000"/>
                </a:solidFill>
              </a:rPr>
              <a:t>or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en-US">
                <a:solidFill>
                  <a:srgbClr val="000000"/>
                </a:solidFill>
              </a:rPr>
              <a:t>	(b) he is </a:t>
            </a:r>
            <a:r>
              <a:rPr lang="en-US" altLang="en-US">
                <a:solidFill>
                  <a:srgbClr val="B90000"/>
                </a:solidFill>
              </a:rPr>
              <a:t>unable to act in a reasonable manner</a:t>
            </a:r>
            <a:r>
              <a:rPr lang="en-US" altLang="en-US">
                <a:solidFill>
                  <a:srgbClr val="000000"/>
                </a:solidFill>
              </a:rPr>
              <a:t> in relation to the transaction</a:t>
            </a: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357A9F61-B986-AA97-0191-70C5B4F9AF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382FBA-2E0F-F348-B9FC-326FC49CC8D1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B6A3E03C-382D-78D2-9678-42851ECFF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238" y="3048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Capacity isn’t enough</a:t>
            </a:r>
          </a:p>
        </p:txBody>
      </p:sp>
      <p:sp>
        <p:nvSpPr>
          <p:cNvPr id="59394" name="Content Placeholder 5">
            <a:extLst>
              <a:ext uri="{FF2B5EF4-FFF2-40B4-BE49-F238E27FC236}">
                <a16:creationId xmlns:a16="http://schemas.microsoft.com/office/drawing/2014/main" id="{5C35AC77-9DBE-3532-764E-F5E44F2A2C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4267200"/>
          </a:xfrm>
        </p:spPr>
        <p:txBody>
          <a:bodyPr/>
          <a:lstStyle/>
          <a:p>
            <a:endParaRPr lang="en-US" altLang="en-US">
              <a:solidFill>
                <a:schemeClr val="tx2"/>
              </a:solidFill>
            </a:endParaRPr>
          </a:p>
          <a:p>
            <a:r>
              <a:rPr lang="en-US" altLang="en-US">
                <a:solidFill>
                  <a:srgbClr val="B90000"/>
                </a:solidFill>
              </a:rPr>
              <a:t>Consent needed in addition to capacity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Recall the need for a “meeting of the minds” in Walker-Thomas</a:t>
            </a:r>
          </a:p>
          <a:p>
            <a:pPr lvl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56F198FE-5708-9F61-5FD2-BFBDE72380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20B643-7DD6-7E4E-B92A-4EBC65BB5216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0B6313F9-A7D9-68CF-B346-33F3E2CE3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238" y="3048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Lucy v. Zehmer</a:t>
            </a:r>
          </a:p>
        </p:txBody>
      </p:sp>
      <p:sp>
        <p:nvSpPr>
          <p:cNvPr id="61442" name="Content Placeholder 5">
            <a:extLst>
              <a:ext uri="{FF2B5EF4-FFF2-40B4-BE49-F238E27FC236}">
                <a16:creationId xmlns:a16="http://schemas.microsoft.com/office/drawing/2014/main" id="{5C7EE8C3-EE00-819E-FC7C-02BB5F2D47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4267200"/>
          </a:xfrm>
        </p:spPr>
        <p:txBody>
          <a:bodyPr/>
          <a:lstStyle/>
          <a:p>
            <a:endParaRPr lang="en-US" altLang="en-US" sz="2400">
              <a:solidFill>
                <a:schemeClr val="accent2"/>
              </a:solidFill>
            </a:endParaRPr>
          </a:p>
          <a:p>
            <a:r>
              <a:rPr lang="en-US" altLang="en-US">
                <a:solidFill>
                  <a:srgbClr val="C00000"/>
                </a:solidFill>
              </a:rPr>
              <a:t>What if Zehmer didn’t really intend to sell?</a:t>
            </a: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B7327C15-A85D-1CCB-EFE0-BCEACC01F1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232038-6750-0841-AFA9-A7B3334248A0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A4F67F6-7C54-9201-F37E-FBCC7F814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721725" cy="1219200"/>
          </a:xfrm>
        </p:spPr>
        <p:txBody>
          <a:bodyPr/>
          <a:lstStyle/>
          <a:p>
            <a:r>
              <a:rPr lang="en-US" altLang="en-US" b="1">
                <a:solidFill>
                  <a:srgbClr val="B90000"/>
                </a:solidFill>
              </a:rPr>
              <a:t>Who</a:t>
            </a:r>
            <a:r>
              <a:rPr lang="en-US" altLang="en-US">
                <a:solidFill>
                  <a:srgbClr val="B90000"/>
                </a:solidFill>
              </a:rPr>
              <a:t> are the parties?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br>
              <a:rPr lang="en-US" altLang="en-US"/>
            </a:br>
            <a:r>
              <a:rPr lang="en-US" altLang="en-US"/>
              <a:t>Restatement § 2</a:t>
            </a:r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0A173416-7FC4-FA35-9FBF-EF2B98E078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(1) A promise is a manifestation of intention to act or refrain from acting in a specified way, so made as to justify a promisee in understanding that a commitment has been made.</a:t>
            </a:r>
          </a:p>
          <a:p>
            <a:r>
              <a:rPr lang="en-US" altLang="en-US" sz="2400"/>
              <a:t>(2) The person manifesting the intention is the </a:t>
            </a:r>
            <a:r>
              <a:rPr lang="en-US" altLang="en-US" sz="2400">
                <a:solidFill>
                  <a:srgbClr val="C00000"/>
                </a:solidFill>
              </a:rPr>
              <a:t>promisor</a:t>
            </a:r>
            <a:r>
              <a:rPr lang="en-US" altLang="en-US" sz="2400"/>
              <a:t>. [Offeror]</a:t>
            </a:r>
          </a:p>
          <a:p>
            <a:r>
              <a:rPr lang="en-US" altLang="en-US" sz="2400"/>
              <a:t>(3) The person to whom the manifestation is addressed is the</a:t>
            </a:r>
            <a:r>
              <a:rPr lang="en-US" altLang="en-US" sz="2400">
                <a:solidFill>
                  <a:srgbClr val="C00000"/>
                </a:solidFill>
              </a:rPr>
              <a:t> promisee</a:t>
            </a:r>
            <a:r>
              <a:rPr lang="en-US" altLang="en-US" sz="2400"/>
              <a:t>. [Offeree]</a:t>
            </a:r>
          </a:p>
          <a:p>
            <a:r>
              <a:rPr lang="en-US" altLang="en-US" sz="2400"/>
              <a:t>(4) Where performance will benefit a person other than the promisee, that person is a </a:t>
            </a:r>
            <a:r>
              <a:rPr lang="en-US" altLang="en-US" sz="2400">
                <a:solidFill>
                  <a:srgbClr val="C00000"/>
                </a:solidFill>
              </a:rPr>
              <a:t>beneficiary</a:t>
            </a:r>
            <a:r>
              <a:rPr lang="en-US" altLang="en-US" sz="2400"/>
              <a:t>.</a:t>
            </a:r>
          </a:p>
          <a:p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01E8F28-4446-4A69-8B50-8B5F5A1E97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EAD854-8B35-9F4B-B48A-95031DF9D8D2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16932B65-AC0C-F1DF-7985-999F7728C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238" y="3048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Lucy v. Zehmer</a:t>
            </a:r>
          </a:p>
        </p:txBody>
      </p:sp>
      <p:sp>
        <p:nvSpPr>
          <p:cNvPr id="63490" name="Content Placeholder 5">
            <a:extLst>
              <a:ext uri="{FF2B5EF4-FFF2-40B4-BE49-F238E27FC236}">
                <a16:creationId xmlns:a16="http://schemas.microsoft.com/office/drawing/2014/main" id="{4D09BD55-45C9-E6CD-702E-5C484BBF24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4267200"/>
          </a:xfrm>
        </p:spPr>
        <p:txBody>
          <a:bodyPr/>
          <a:lstStyle/>
          <a:p>
            <a:endParaRPr lang="en-US" altLang="en-US" sz="2400">
              <a:solidFill>
                <a:schemeClr val="accent2"/>
              </a:solidFill>
            </a:endParaRPr>
          </a:p>
          <a:p>
            <a:r>
              <a:rPr lang="en-US" altLang="en-US">
                <a:solidFill>
                  <a:schemeClr val="tx2"/>
                </a:solidFill>
              </a:rPr>
              <a:t>What if Zehmer didn’t really intend to sell?</a:t>
            </a:r>
          </a:p>
          <a:p>
            <a:pPr lvl="1"/>
            <a:r>
              <a:rPr lang="en-US" altLang="en-US" sz="3200">
                <a:solidFill>
                  <a:srgbClr val="C00000"/>
                </a:solidFill>
              </a:rPr>
              <a:t>An </a:t>
            </a:r>
            <a:r>
              <a:rPr lang="en-US" altLang="en-US" sz="3200" u="sng">
                <a:solidFill>
                  <a:srgbClr val="C00000"/>
                </a:solidFill>
              </a:rPr>
              <a:t>Objective</a:t>
            </a:r>
            <a:r>
              <a:rPr lang="en-US" altLang="en-US" sz="3200">
                <a:solidFill>
                  <a:srgbClr val="C00000"/>
                </a:solidFill>
              </a:rPr>
              <a:t> standard</a:t>
            </a:r>
          </a:p>
          <a:p>
            <a:pPr lvl="2"/>
            <a:r>
              <a:rPr lang="en-US" altLang="en-US" sz="2900"/>
              <a:t>“Nevertheless the evidence shows that Lucy did not </a:t>
            </a:r>
            <a:r>
              <a:rPr lang="is-IS" altLang="en-US" sz="2900"/>
              <a:t>… understand it” as a joke</a:t>
            </a:r>
            <a:endParaRPr lang="en-US" altLang="en-US" sz="2900"/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C589BA7A-D6EA-C322-6735-819136DCE2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550E58-C5F5-5D47-A803-A57AF54232E2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C038D802-7444-F3DE-9C48-17509F084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Lucy v. Zehmer</a:t>
            </a:r>
          </a:p>
        </p:txBody>
      </p:sp>
      <p:sp>
        <p:nvSpPr>
          <p:cNvPr id="65538" name="Content Placeholder 5">
            <a:extLst>
              <a:ext uri="{FF2B5EF4-FFF2-40B4-BE49-F238E27FC236}">
                <a16:creationId xmlns:a16="http://schemas.microsoft.com/office/drawing/2014/main" id="{9F2D1713-FD98-231C-24D4-6A4D73236A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4267200"/>
          </a:xfrm>
        </p:spPr>
        <p:txBody>
          <a:bodyPr/>
          <a:lstStyle/>
          <a:p>
            <a:endParaRPr lang="en-US" altLang="en-US" sz="2400">
              <a:solidFill>
                <a:schemeClr val="accent2"/>
              </a:solidFill>
            </a:endParaRPr>
          </a:p>
          <a:p>
            <a:r>
              <a:rPr lang="en-US" altLang="en-US">
                <a:solidFill>
                  <a:srgbClr val="B90000"/>
                </a:solidFill>
              </a:rPr>
              <a:t>I receive an offer to buy my house. I write “I accept” and sign it, then put the letter in my drawer. Have I accepted the offer?</a:t>
            </a:r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7BD3BFD5-8097-5707-4B53-FAED8C528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6369BA-C3CC-C744-9D47-DDC7D87AB68B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3D12BF16-B171-7A70-E9E7-E4CC67A5E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238" y="3048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Lucy v. Zehmer</a:t>
            </a:r>
          </a:p>
        </p:txBody>
      </p:sp>
      <p:sp>
        <p:nvSpPr>
          <p:cNvPr id="67586" name="Content Placeholder 5">
            <a:extLst>
              <a:ext uri="{FF2B5EF4-FFF2-40B4-BE49-F238E27FC236}">
                <a16:creationId xmlns:a16="http://schemas.microsoft.com/office/drawing/2014/main" id="{D0BDB98A-49DF-6098-6BE7-48815779C1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4267200"/>
          </a:xfrm>
        </p:spPr>
        <p:txBody>
          <a:bodyPr/>
          <a:lstStyle/>
          <a:p>
            <a:endParaRPr lang="en-US" altLang="en-US" sz="2400">
              <a:solidFill>
                <a:schemeClr val="accent2"/>
              </a:solidFill>
            </a:endParaRPr>
          </a:p>
          <a:p>
            <a:r>
              <a:rPr lang="en-US" altLang="en-US"/>
              <a:t>In face-to-face bargaining, I take up a written offer, write “I accept” on it and sign it. </a:t>
            </a:r>
            <a:r>
              <a:rPr lang="en-US" altLang="en-US">
                <a:solidFill>
                  <a:srgbClr val="B90000"/>
                </a:solidFill>
              </a:rPr>
              <a:t>Then I put it on the table. Have I accepted the offer?</a:t>
            </a:r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57AB27A7-107D-63E6-93CB-6BEB467ABA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4B06FE-EB5F-1645-B068-DE86011DFA08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588EA92F-1113-3269-6B92-1B30598B7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238" y="3048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Lucy v. Zehmer</a:t>
            </a:r>
          </a:p>
        </p:txBody>
      </p:sp>
      <p:sp>
        <p:nvSpPr>
          <p:cNvPr id="69634" name="Content Placeholder 5">
            <a:extLst>
              <a:ext uri="{FF2B5EF4-FFF2-40B4-BE49-F238E27FC236}">
                <a16:creationId xmlns:a16="http://schemas.microsoft.com/office/drawing/2014/main" id="{DA389735-E10D-BC5C-3C9B-2B2C97E298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4267200"/>
          </a:xfrm>
        </p:spPr>
        <p:txBody>
          <a:bodyPr/>
          <a:lstStyle/>
          <a:p>
            <a:endParaRPr lang="en-US" altLang="en-US" sz="2400">
              <a:solidFill>
                <a:schemeClr val="accent2"/>
              </a:solidFill>
            </a:endParaRPr>
          </a:p>
          <a:p>
            <a:r>
              <a:rPr lang="en-US" altLang="en-US"/>
              <a:t>In face-to-face bargaining, I take up a written offer, write “I accept” on it </a:t>
            </a:r>
            <a:r>
              <a:rPr lang="en-US" altLang="en-US">
                <a:solidFill>
                  <a:schemeClr val="tx2"/>
                </a:solidFill>
              </a:rPr>
              <a:t>and sign it. Then I put it on the table. Have I accepted the offer?</a:t>
            </a:r>
          </a:p>
          <a:p>
            <a:r>
              <a:rPr lang="en-US" altLang="en-US">
                <a:solidFill>
                  <a:srgbClr val="B90000"/>
                </a:solidFill>
              </a:rPr>
              <a:t>How did Stevie Wonder send his letters?</a:t>
            </a:r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4CF84168-D98E-F94F-E120-9B360065A6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62CFF3-080A-6248-A0F6-D36872FF8464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58A8A216-5442-559B-5A16-3E0222561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138" y="3048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Lucy v. Zehmer</a:t>
            </a:r>
          </a:p>
        </p:txBody>
      </p:sp>
      <p:sp>
        <p:nvSpPr>
          <p:cNvPr id="71682" name="Content Placeholder 5">
            <a:extLst>
              <a:ext uri="{FF2B5EF4-FFF2-40B4-BE49-F238E27FC236}">
                <a16:creationId xmlns:a16="http://schemas.microsoft.com/office/drawing/2014/main" id="{8FA293C3-AC94-A66A-70D0-6BF8DF269E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4267200"/>
          </a:xfrm>
        </p:spPr>
        <p:txBody>
          <a:bodyPr/>
          <a:lstStyle/>
          <a:p>
            <a:endParaRPr lang="en-US" altLang="en-US" sz="2400">
              <a:solidFill>
                <a:schemeClr val="accent2"/>
              </a:solidFill>
            </a:endParaRPr>
          </a:p>
          <a:p>
            <a:r>
              <a:rPr lang="en-US" altLang="en-US">
                <a:solidFill>
                  <a:schemeClr val="tx2"/>
                </a:solidFill>
              </a:rPr>
              <a:t>In face-to-face bargaining, I take up a written offer, write “I accept” on it and sign it. Then I put it on the table. </a:t>
            </a:r>
          </a:p>
          <a:p>
            <a:r>
              <a:rPr lang="en-US" altLang="en-US">
                <a:solidFill>
                  <a:srgbClr val="B90000"/>
                </a:solidFill>
              </a:rPr>
              <a:t>“</a:t>
            </a:r>
            <a:r>
              <a:rPr lang="en-US" altLang="ja-JP">
                <a:solidFill>
                  <a:srgbClr val="B90000"/>
                </a:solidFill>
              </a:rPr>
              <a:t>Signed, sealed and delivered</a:t>
            </a:r>
            <a:r>
              <a:rPr lang="en-US" altLang="en-US">
                <a:solidFill>
                  <a:srgbClr val="B90000"/>
                </a:solidFill>
              </a:rPr>
              <a:t>”</a:t>
            </a: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B84617F8-D591-87CD-BBDC-17175DC355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C8D723-C8C6-5845-9BA2-33A49B895EF8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79989A7B-D554-5F66-A8CE-CFB6F0692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238" y="3048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Lucy v. Zehmer</a:t>
            </a:r>
          </a:p>
        </p:txBody>
      </p:sp>
      <p:sp>
        <p:nvSpPr>
          <p:cNvPr id="73730" name="Content Placeholder 5">
            <a:extLst>
              <a:ext uri="{FF2B5EF4-FFF2-40B4-BE49-F238E27FC236}">
                <a16:creationId xmlns:a16="http://schemas.microsoft.com/office/drawing/2014/main" id="{C1D04C3F-52F2-C92D-654E-1BBC3A897E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4267200"/>
          </a:xfrm>
        </p:spPr>
        <p:txBody>
          <a:bodyPr/>
          <a:lstStyle/>
          <a:p>
            <a:endParaRPr lang="en-US" altLang="en-US" sz="2400">
              <a:solidFill>
                <a:schemeClr val="accent2"/>
              </a:solidFill>
            </a:endParaRPr>
          </a:p>
          <a:p>
            <a:r>
              <a:rPr lang="en-US" altLang="en-US">
                <a:solidFill>
                  <a:schemeClr val="tx2"/>
                </a:solidFill>
              </a:rPr>
              <a:t>In face-to-face bargaining, I take up a written offer, write “I accept” on it and sign it. Then I put it on the table. </a:t>
            </a:r>
          </a:p>
          <a:p>
            <a:r>
              <a:rPr lang="en-US" altLang="en-US">
                <a:solidFill>
                  <a:srgbClr val="B90000"/>
                </a:solidFill>
              </a:rPr>
              <a:t>The offeree picks up the paper. Have I accepted the offer?</a:t>
            </a:r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F312284C-B737-4E85-EF8D-B70AF3FED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1E932C-F8FE-7649-B67B-2EDDE9AF1229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577908B6-6959-0091-88D3-F15550B2B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238" y="3048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Lucy v. Zehmer</a:t>
            </a:r>
          </a:p>
        </p:txBody>
      </p:sp>
      <p:sp>
        <p:nvSpPr>
          <p:cNvPr id="101378" name="Content Placeholder 5">
            <a:extLst>
              <a:ext uri="{FF2B5EF4-FFF2-40B4-BE49-F238E27FC236}">
                <a16:creationId xmlns:a16="http://schemas.microsoft.com/office/drawing/2014/main" id="{70B4FFE0-95F5-8739-2FDC-6FC9551C03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4267200"/>
          </a:xfrm>
        </p:spPr>
        <p:txBody>
          <a:bodyPr/>
          <a:lstStyle/>
          <a:p>
            <a:endParaRPr lang="en-US" altLang="en-US" sz="2400">
              <a:solidFill>
                <a:schemeClr val="accent2"/>
              </a:solidFill>
            </a:endParaRPr>
          </a:p>
          <a:p>
            <a:r>
              <a:rPr lang="en-US" altLang="en-US">
                <a:solidFill>
                  <a:schemeClr val="tx2"/>
                </a:solidFill>
              </a:rPr>
              <a:t>In face-to-face bargaining, I take up a written offer, write “I accept” on it and </a:t>
            </a:r>
            <a:r>
              <a:rPr lang="en-US" altLang="en-US"/>
              <a:t>sign it. Then I put it on the table. </a:t>
            </a:r>
          </a:p>
          <a:p>
            <a:r>
              <a:rPr lang="en-US" altLang="en-US"/>
              <a:t>The offeree picks up the paper. Have I accepted the offer?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“with no request that </a:t>
            </a:r>
            <a:r>
              <a:rPr lang="is-IS" altLang="en-US" sz="2400">
                <a:solidFill>
                  <a:srgbClr val="C00000"/>
                </a:solidFill>
              </a:rPr>
              <a:t>… he give it back”</a:t>
            </a:r>
            <a:endParaRPr lang="en-US" altLang="en-US" sz="2400">
              <a:solidFill>
                <a:srgbClr val="C00000"/>
              </a:solidFill>
            </a:endParaRPr>
          </a:p>
        </p:txBody>
      </p:sp>
      <p:sp>
        <p:nvSpPr>
          <p:cNvPr id="101379" name="Slide Number Placeholder 3">
            <a:extLst>
              <a:ext uri="{FF2B5EF4-FFF2-40B4-BE49-F238E27FC236}">
                <a16:creationId xmlns:a16="http://schemas.microsoft.com/office/drawing/2014/main" id="{AA43D9BD-4C62-70FC-6CEB-76E1ABB9F3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38E3F8-5199-7D4E-8390-721003768414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E2014E3A-81C7-17A8-B9BF-025742AA6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238" y="3048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Lucy v. Zehmer</a:t>
            </a:r>
          </a:p>
        </p:txBody>
      </p:sp>
      <p:sp>
        <p:nvSpPr>
          <p:cNvPr id="75778" name="Content Placeholder 5">
            <a:extLst>
              <a:ext uri="{FF2B5EF4-FFF2-40B4-BE49-F238E27FC236}">
                <a16:creationId xmlns:a16="http://schemas.microsoft.com/office/drawing/2014/main" id="{205A9FA3-8F70-8D76-CD24-E4F18E3287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4267200"/>
          </a:xfrm>
        </p:spPr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Suppose Lucy knew that Zehmer acted in jest?</a:t>
            </a:r>
          </a:p>
          <a:p>
            <a:pPr>
              <a:buFont typeface="Wingdings" pitchFamily="2" charset="2"/>
              <a:buNone/>
            </a:pPr>
            <a:endParaRPr lang="en-US" altLang="en-US">
              <a:solidFill>
                <a:srgbClr val="B90000"/>
              </a:solidFill>
            </a:endParaRPr>
          </a:p>
          <a:p>
            <a:endParaRPr lang="en-US" altLang="en-US"/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4E69AA89-04CE-3C7F-662D-2E4C956B14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E7B0E5-F2F7-2448-957C-C9ACE1D7DB08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7FEFB8AB-12C0-3DEA-2062-3E7FA7777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238" y="2286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Lucy v. Zehmer</a:t>
            </a:r>
          </a:p>
        </p:txBody>
      </p:sp>
      <p:sp>
        <p:nvSpPr>
          <p:cNvPr id="77826" name="Content Placeholder 5">
            <a:extLst>
              <a:ext uri="{FF2B5EF4-FFF2-40B4-BE49-F238E27FC236}">
                <a16:creationId xmlns:a16="http://schemas.microsoft.com/office/drawing/2014/main" id="{835BCAAF-545C-75E3-07A3-EC17C4CA97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4267200"/>
          </a:xfrm>
        </p:spPr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Suppose Lucy knew that Zehmer acted in jest?</a:t>
            </a:r>
          </a:p>
          <a:p>
            <a:r>
              <a:rPr lang="en-US" altLang="en-US" sz="2000"/>
              <a:t>Restatement §20. EFFECT OF MISUNDERSTANDING</a:t>
            </a:r>
          </a:p>
          <a:p>
            <a:r>
              <a:rPr lang="en-US" altLang="en-US" sz="2000"/>
              <a:t>(1) There is </a:t>
            </a:r>
            <a:r>
              <a:rPr lang="en-US" altLang="en-US" sz="2000">
                <a:solidFill>
                  <a:srgbClr val="B90000"/>
                </a:solidFill>
              </a:rPr>
              <a:t>no manifestation of mutual assent</a:t>
            </a:r>
            <a:r>
              <a:rPr lang="en-US" altLang="en-US" sz="2000"/>
              <a:t> to an exchange if the parties attach materially different meanings to their manifestations and</a:t>
            </a:r>
          </a:p>
          <a:p>
            <a:r>
              <a:rPr lang="en-US" altLang="en-US" sz="2000"/>
              <a:t>(a) neither party knows or has reason to know the meaning attached by the other; or</a:t>
            </a:r>
          </a:p>
          <a:p>
            <a:r>
              <a:rPr lang="en-US" altLang="en-US" sz="2000"/>
              <a:t>(b) </a:t>
            </a:r>
            <a:r>
              <a:rPr lang="en-US" altLang="en-US" sz="2000">
                <a:solidFill>
                  <a:srgbClr val="B90000"/>
                </a:solidFill>
              </a:rPr>
              <a:t>each party knows or each party has reason to know the meaning attached by the other.</a:t>
            </a:r>
          </a:p>
          <a:p>
            <a:pPr>
              <a:buFont typeface="Wingdings" pitchFamily="2" charset="2"/>
              <a:buNone/>
            </a:pPr>
            <a:endParaRPr lang="en-US" altLang="en-US">
              <a:solidFill>
                <a:srgbClr val="B90000"/>
              </a:solidFill>
            </a:endParaRPr>
          </a:p>
          <a:p>
            <a:endParaRPr lang="en-US" altLang="en-US"/>
          </a:p>
        </p:txBody>
      </p:sp>
      <p:sp>
        <p:nvSpPr>
          <p:cNvPr id="77827" name="Slide Number Placeholder 3">
            <a:extLst>
              <a:ext uri="{FF2B5EF4-FFF2-40B4-BE49-F238E27FC236}">
                <a16:creationId xmlns:a16="http://schemas.microsoft.com/office/drawing/2014/main" id="{BAAB9533-4187-DBFE-564C-DB9B832FB9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3AD22F-5074-5C41-96C8-C6EE3B2098BD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le 1">
            <a:extLst>
              <a:ext uri="{FF2B5EF4-FFF2-40B4-BE49-F238E27FC236}">
                <a16:creationId xmlns:a16="http://schemas.microsoft.com/office/drawing/2014/main" id="{4C0C1E41-E7CB-49F9-E0BD-40804FA6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304800"/>
            <a:ext cx="8721725" cy="1219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ea typeface="ＭＳ Ｐゴシック" charset="0"/>
                <a:cs typeface="ＭＳ Ｐゴシック" charset="0"/>
              </a:rPr>
              <a:t>Lucy v. </a:t>
            </a:r>
            <a:r>
              <a:rPr lang="en-US" dirty="0" err="1">
                <a:solidFill>
                  <a:schemeClr val="accent4"/>
                </a:solidFill>
                <a:ea typeface="ＭＳ Ｐゴシック" charset="0"/>
                <a:cs typeface="ＭＳ Ｐゴシック" charset="0"/>
              </a:rPr>
              <a:t>Zehmer</a:t>
            </a:r>
            <a:endParaRPr lang="en-US" dirty="0">
              <a:solidFill>
                <a:schemeClr val="accent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9874" name="Content Placeholder 5">
            <a:extLst>
              <a:ext uri="{FF2B5EF4-FFF2-40B4-BE49-F238E27FC236}">
                <a16:creationId xmlns:a16="http://schemas.microsoft.com/office/drawing/2014/main" id="{1764A6F0-0BB2-0176-D432-FF9A420790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42672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>
                <a:solidFill>
                  <a:srgbClr val="B90000"/>
                </a:solidFill>
              </a:rPr>
              <a:t>Why are instant retractions </a:t>
            </a:r>
            <a:r>
              <a:rPr lang="en-US" altLang="en-US">
                <a:solidFill>
                  <a:srgbClr val="B90000"/>
                </a:solidFill>
              </a:rPr>
              <a:t>not permitted?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CE87BD06-240B-7555-E964-F981C0144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4F1EB5-6C8B-1441-88D0-5841182B405C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263EC896-2555-1845-7DD4-639548C54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What to do with third parties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8EAF09BB-6F72-4A8E-7CCD-5E7A705E5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A and B agree that, if A gives B $100, B will give C $100</a:t>
            </a:r>
          </a:p>
          <a:p>
            <a:endParaRPr lang="en-US" altLang="en-US"/>
          </a:p>
          <a:p>
            <a:r>
              <a:rPr lang="en-US" altLang="en-US"/>
              <a:t>Can C sue on the promise?</a:t>
            </a:r>
          </a:p>
          <a:p>
            <a:endParaRPr lang="en-US" altLang="en-US"/>
          </a:p>
          <a:p>
            <a:r>
              <a:rPr lang="en-US" altLang="en-US"/>
              <a:t>The doctrine of privity of contract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ACA9A9A4-0C14-5A5D-0A58-E284CE71D0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25A438-AC5F-B149-8254-4D24E919B9A9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le 1">
            <a:extLst>
              <a:ext uri="{FF2B5EF4-FFF2-40B4-BE49-F238E27FC236}">
                <a16:creationId xmlns:a16="http://schemas.microsoft.com/office/drawing/2014/main" id="{4C0C1E41-E7CB-49F9-E0BD-40804FA6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304800"/>
            <a:ext cx="8721725" cy="1219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ea typeface="ＭＳ Ｐゴシック" charset="0"/>
                <a:cs typeface="ＭＳ Ｐゴシック" charset="0"/>
              </a:rPr>
              <a:t>Lucy v. </a:t>
            </a:r>
            <a:r>
              <a:rPr lang="en-US" dirty="0" err="1">
                <a:solidFill>
                  <a:schemeClr val="accent4"/>
                </a:solidFill>
                <a:ea typeface="ＭＳ Ｐゴシック" charset="0"/>
                <a:cs typeface="ＭＳ Ｐゴシック" charset="0"/>
              </a:rPr>
              <a:t>Zehmer</a:t>
            </a:r>
            <a:endParaRPr lang="en-US" dirty="0">
              <a:solidFill>
                <a:schemeClr val="accent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9874" name="Content Placeholder 5">
            <a:extLst>
              <a:ext uri="{FF2B5EF4-FFF2-40B4-BE49-F238E27FC236}">
                <a16:creationId xmlns:a16="http://schemas.microsoft.com/office/drawing/2014/main" id="{1764A6F0-0BB2-0176-D432-FF9A420790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42672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B90000"/>
                </a:solidFill>
              </a:rPr>
              <a:t>What remedy is sought and why did that matter?</a:t>
            </a:r>
          </a:p>
          <a:p>
            <a:pPr lvl="1"/>
            <a:r>
              <a:rPr lang="en-US" altLang="en-US">
                <a:solidFill>
                  <a:schemeClr val="tx2"/>
                </a:solidFill>
              </a:rPr>
              <a:t>The role of equity</a:t>
            </a:r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CE87BD06-240B-7555-E964-F981C0144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4F1EB5-6C8B-1441-88D0-5841182B405C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03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B3A7D753-0631-24D1-45C4-8AF5D7D01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238" y="3048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Lucy v. Zehmer</a:t>
            </a:r>
          </a:p>
        </p:txBody>
      </p:sp>
      <p:sp>
        <p:nvSpPr>
          <p:cNvPr id="81922" name="Content Placeholder 5">
            <a:extLst>
              <a:ext uri="{FF2B5EF4-FFF2-40B4-BE49-F238E27FC236}">
                <a16:creationId xmlns:a16="http://schemas.microsoft.com/office/drawing/2014/main" id="{C707BF28-3E46-2DE4-2825-C36D77C17B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4267200"/>
          </a:xfrm>
        </p:spPr>
        <p:txBody>
          <a:bodyPr/>
          <a:lstStyle/>
          <a:p>
            <a:endParaRPr lang="en-US" altLang="en-US">
              <a:solidFill>
                <a:srgbClr val="B90000"/>
              </a:solidFill>
            </a:endParaRPr>
          </a:p>
          <a:p>
            <a:r>
              <a:rPr lang="en-US" altLang="en-US">
                <a:solidFill>
                  <a:srgbClr val="C00000"/>
                </a:solidFill>
              </a:rPr>
              <a:t>Why couldn’</a:t>
            </a:r>
            <a:r>
              <a:rPr lang="en-US" altLang="ja-JP">
                <a:solidFill>
                  <a:srgbClr val="C00000"/>
                </a:solidFill>
              </a:rPr>
              <a:t>t Zehmer retract two minutes later?</a:t>
            </a:r>
          </a:p>
          <a:p>
            <a:pPr lvl="1"/>
            <a:r>
              <a:rPr lang="en-US" altLang="ja-JP">
                <a:solidFill>
                  <a:srgbClr val="000000"/>
                </a:solidFill>
              </a:rPr>
              <a:t>Has there been either any beneficial or detrimental reliance at that point?</a:t>
            </a:r>
          </a:p>
          <a:p>
            <a:endParaRPr lang="en-US" altLang="en-US"/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3DC8BBBF-C1F9-B349-8891-C4E56A973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276878-AC12-C44C-8FDC-A3995C19AE35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8EFEC06A-21F8-572C-0222-AA170293B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138" y="228600"/>
            <a:ext cx="8721725" cy="1219200"/>
          </a:xfrm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Leonard v. </a:t>
            </a:r>
            <a:r>
              <a:rPr lang="en-US" altLang="en-US" dirty="0" err="1">
                <a:solidFill>
                  <a:srgbClr val="C00000"/>
                </a:solidFill>
              </a:rPr>
              <a:t>Pepsico</a:t>
            </a:r>
            <a:r>
              <a:rPr lang="en-US" altLang="en-US">
                <a:solidFill>
                  <a:srgbClr val="C00000"/>
                </a:solidFill>
              </a:rPr>
              <a:t> at 21</a:t>
            </a:r>
            <a:endParaRPr lang="en-US" altLang="en-US" sz="2400">
              <a:solidFill>
                <a:srgbClr val="C00000"/>
              </a:solidFill>
            </a:endParaRPr>
          </a:p>
        </p:txBody>
      </p:sp>
      <p:pic>
        <p:nvPicPr>
          <p:cNvPr id="83970" name="Content Placeholder 7">
            <a:extLst>
              <a:ext uri="{FF2B5EF4-FFF2-40B4-BE49-F238E27FC236}">
                <a16:creationId xmlns:a16="http://schemas.microsoft.com/office/drawing/2014/main" id="{FEBAD181-9D5D-E649-5EBC-F27A4F462D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6650" y="2592388"/>
            <a:ext cx="4330700" cy="2540000"/>
          </a:xfrm>
        </p:spPr>
      </p:pic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5D43D4AC-9586-3C61-71AD-BE7E921C12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5A05DF-CC7E-0A48-B011-86CF2EB4BAB2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2DDAF0D6-1B06-FB51-8105-68CD5B7038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163" y="244475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Leonard v. Pepsico at 18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6018" name="Content Placeholder 4">
            <a:extLst>
              <a:ext uri="{FF2B5EF4-FFF2-40B4-BE49-F238E27FC236}">
                <a16:creationId xmlns:a16="http://schemas.microsoft.com/office/drawing/2014/main" id="{A325B0AF-90C4-56FC-E3DA-6D0D4BBCDF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B90000"/>
                </a:solidFill>
              </a:rPr>
              <a:t>Was this really an offer to sell a jet for 7,000,000 points, or $700,000?</a:t>
            </a:r>
          </a:p>
          <a:p>
            <a:pPr lvl="1"/>
            <a:endParaRPr lang="en-US" altLang="en-US"/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ACC60F2A-65AB-0986-D7AD-CF04D52F11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D9184-617F-974E-9188-8519CB43ED96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D49A160D-9685-C6C3-1119-4F4D4DD20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138" y="3048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Leonard v. Pepsico at 18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8066" name="Content Placeholder 4">
            <a:extLst>
              <a:ext uri="{FF2B5EF4-FFF2-40B4-BE49-F238E27FC236}">
                <a16:creationId xmlns:a16="http://schemas.microsoft.com/office/drawing/2014/main" id="{E0844748-CEF6-0356-B3D3-2426F97861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ja-JP" altLang="en-US">
                <a:solidFill>
                  <a:srgbClr val="B90000"/>
                </a:solidFill>
              </a:rPr>
              <a:t>“</a:t>
            </a:r>
            <a:r>
              <a:rPr lang="en-US" altLang="ja-JP">
                <a:solidFill>
                  <a:srgbClr val="B90000"/>
                </a:solidFill>
              </a:rPr>
              <a:t>No objective person could reasonably have concluded that the commercial actually offered consumers a Harrier Jet.</a:t>
            </a:r>
            <a:r>
              <a:rPr lang="ja-JP" altLang="en-US">
                <a:solidFill>
                  <a:srgbClr val="B90000"/>
                </a:solidFill>
              </a:rPr>
              <a:t>”</a:t>
            </a:r>
            <a:endParaRPr lang="en-US" altLang="ja-JP">
              <a:solidFill>
                <a:srgbClr val="B90000"/>
              </a:solidFill>
            </a:endParaRPr>
          </a:p>
          <a:p>
            <a:pPr lvl="1"/>
            <a:endParaRPr lang="en-US" altLang="en-US"/>
          </a:p>
        </p:txBody>
      </p:sp>
      <p:sp>
        <p:nvSpPr>
          <p:cNvPr id="88067" name="Slide Number Placeholder 3">
            <a:extLst>
              <a:ext uri="{FF2B5EF4-FFF2-40B4-BE49-F238E27FC236}">
                <a16:creationId xmlns:a16="http://schemas.microsoft.com/office/drawing/2014/main" id="{A3F07488-C861-91A8-EF64-5C0280C1FD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2D935C-E300-A94C-BB56-0B876B2D3ED3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44F45083-C1BF-7E2D-1A10-EC028CE07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138" y="2286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Leonard v. Pepsico at 18</a:t>
            </a: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90114" name="Picture 2">
            <a:extLst>
              <a:ext uri="{FF2B5EF4-FFF2-40B4-BE49-F238E27FC236}">
                <a16:creationId xmlns:a16="http://schemas.microsoft.com/office/drawing/2014/main" id="{641B6B82-1D61-6DBB-8FBC-F2C342FBDF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925" y="1905000"/>
            <a:ext cx="8016875" cy="4368800"/>
          </a:xfrm>
        </p:spPr>
      </p:pic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D80C88B6-3FD0-5B5A-A603-7A5522A24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05E4AF-6E41-DF4F-A20F-8991F317A8C6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8CB4C846-ECD3-33CD-AD70-CC93D4C03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Bargains: Rest. § 3</a:t>
            </a:r>
          </a:p>
        </p:txBody>
      </p:sp>
      <p:sp>
        <p:nvSpPr>
          <p:cNvPr id="92162" name="Content Placeholder 2">
            <a:extLst>
              <a:ext uri="{FF2B5EF4-FFF2-40B4-BE49-F238E27FC236}">
                <a16:creationId xmlns:a16="http://schemas.microsoft.com/office/drawing/2014/main" id="{9CDF5B4A-33C0-A759-77E2-C23954D890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z="2800">
              <a:solidFill>
                <a:srgbClr val="FF0000"/>
              </a:solidFill>
            </a:endParaRPr>
          </a:p>
          <a:p>
            <a:r>
              <a:rPr lang="en-US" altLang="en-US" sz="2800"/>
              <a:t>A</a:t>
            </a:r>
            <a:r>
              <a:rPr lang="en-US" altLang="en-US" sz="2800">
                <a:solidFill>
                  <a:srgbClr val="000000"/>
                </a:solidFill>
              </a:rPr>
              <a:t> bargain </a:t>
            </a:r>
            <a:r>
              <a:rPr lang="en-US" altLang="en-US" sz="2800"/>
              <a:t>is an agreement to </a:t>
            </a:r>
            <a:r>
              <a:rPr lang="en-US" altLang="en-US" sz="2800">
                <a:solidFill>
                  <a:srgbClr val="B90000"/>
                </a:solidFill>
              </a:rPr>
              <a:t>exchange promises</a:t>
            </a:r>
            <a:r>
              <a:rPr lang="en-US" altLang="en-US" sz="2800"/>
              <a:t> or to </a:t>
            </a:r>
            <a:r>
              <a:rPr lang="en-US" altLang="en-US" sz="2800">
                <a:solidFill>
                  <a:srgbClr val="B90000"/>
                </a:solidFill>
              </a:rPr>
              <a:t>exchange a promise for a performance</a:t>
            </a:r>
            <a:r>
              <a:rPr lang="en-US" altLang="en-US" sz="2800"/>
              <a:t> or to </a:t>
            </a:r>
            <a:r>
              <a:rPr lang="en-US" altLang="en-US" sz="2800">
                <a:solidFill>
                  <a:srgbClr val="B90000"/>
                </a:solidFill>
              </a:rPr>
              <a:t>exchange performances</a:t>
            </a:r>
            <a:r>
              <a:rPr lang="en-US" altLang="en-US" sz="2800"/>
              <a:t>.</a:t>
            </a:r>
          </a:p>
          <a:p>
            <a:pPr>
              <a:buFont typeface="Wingdings" pitchFamily="2" charset="2"/>
              <a:buNone/>
            </a:pPr>
            <a:endParaRPr lang="en-US" altLang="en-US">
              <a:solidFill>
                <a:schemeClr val="tx2"/>
              </a:solidFill>
            </a:endParaRPr>
          </a:p>
          <a:p>
            <a:endParaRPr lang="en-US" altLang="en-US">
              <a:solidFill>
                <a:schemeClr val="tx2"/>
              </a:solidFill>
            </a:endParaRPr>
          </a:p>
          <a:p>
            <a:endParaRPr lang="en-US" altLang="en-US"/>
          </a:p>
        </p:txBody>
      </p:sp>
      <p:sp>
        <p:nvSpPr>
          <p:cNvPr id="92163" name="Slide Number Placeholder 3">
            <a:extLst>
              <a:ext uri="{FF2B5EF4-FFF2-40B4-BE49-F238E27FC236}">
                <a16:creationId xmlns:a16="http://schemas.microsoft.com/office/drawing/2014/main" id="{2A16D44D-94FE-0C71-2680-2547F63244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654A2D-5E51-3342-9A29-87F6F1D69A99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6D16DE6D-3646-1689-DD9E-F55A45D3C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2275" y="244475"/>
            <a:ext cx="8721725" cy="1219200"/>
          </a:xfrm>
        </p:spPr>
        <p:txBody>
          <a:bodyPr/>
          <a:lstStyle/>
          <a:p>
            <a:r>
              <a:rPr lang="en-US" altLang="en-US"/>
              <a:t>Bargains: Rest. § 3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4210" name="Content Placeholder 2">
            <a:extLst>
              <a:ext uri="{FF2B5EF4-FFF2-40B4-BE49-F238E27FC236}">
                <a16:creationId xmlns:a16="http://schemas.microsoft.com/office/drawing/2014/main" id="{2EA90B8B-6FCB-BC40-306A-E0B6023891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A bargain is an agreement to exchange promises or to exchange a promise for a performance or to exchange performances.</a:t>
            </a:r>
            <a:endParaRPr lang="en-US" altLang="en-US" sz="2400">
              <a:solidFill>
                <a:schemeClr val="tx2"/>
              </a:solidFill>
            </a:endParaRPr>
          </a:p>
          <a:p>
            <a:pPr lvl="1"/>
            <a:r>
              <a:rPr lang="en-US" altLang="en-US">
                <a:solidFill>
                  <a:schemeClr val="tx2"/>
                </a:solidFill>
              </a:rPr>
              <a:t>Wholly </a:t>
            </a:r>
            <a:r>
              <a:rPr lang="en-US" altLang="en-US">
                <a:solidFill>
                  <a:srgbClr val="B90000"/>
                </a:solidFill>
              </a:rPr>
              <a:t>executory contracts</a:t>
            </a:r>
            <a:r>
              <a:rPr lang="en-US" altLang="en-US">
                <a:solidFill>
                  <a:schemeClr val="tx2"/>
                </a:solidFill>
              </a:rPr>
              <a:t>: promise for promise</a:t>
            </a:r>
          </a:p>
          <a:p>
            <a:pPr lvl="1"/>
            <a:r>
              <a:rPr lang="en-US" altLang="en-US">
                <a:solidFill>
                  <a:schemeClr val="tx2"/>
                </a:solidFill>
              </a:rPr>
              <a:t>Wholly </a:t>
            </a:r>
            <a:r>
              <a:rPr lang="en-US" altLang="en-US">
                <a:solidFill>
                  <a:srgbClr val="B90000"/>
                </a:solidFill>
              </a:rPr>
              <a:t>executed contracts</a:t>
            </a:r>
            <a:r>
              <a:rPr lang="en-US" altLang="en-US">
                <a:solidFill>
                  <a:schemeClr val="tx2"/>
                </a:solidFill>
              </a:rPr>
              <a:t>: performance for performance</a:t>
            </a:r>
          </a:p>
          <a:p>
            <a:pPr>
              <a:buFont typeface="Wingdings" pitchFamily="2" charset="2"/>
              <a:buNone/>
            </a:pPr>
            <a:endParaRPr lang="en-US" altLang="en-US">
              <a:solidFill>
                <a:schemeClr val="tx2"/>
              </a:solidFill>
            </a:endParaRPr>
          </a:p>
          <a:p>
            <a:endParaRPr lang="en-US" altLang="en-US">
              <a:solidFill>
                <a:schemeClr val="tx2"/>
              </a:solidFill>
            </a:endParaRPr>
          </a:p>
          <a:p>
            <a:endParaRPr lang="en-US" altLang="en-US"/>
          </a:p>
        </p:txBody>
      </p:sp>
      <p:sp>
        <p:nvSpPr>
          <p:cNvPr id="94211" name="Slide Number Placeholder 3">
            <a:extLst>
              <a:ext uri="{FF2B5EF4-FFF2-40B4-BE49-F238E27FC236}">
                <a16:creationId xmlns:a16="http://schemas.microsoft.com/office/drawing/2014/main" id="{9F4C75BD-6BA1-59EC-4574-E94737D01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5E491C-2E5A-2A4D-8B50-0F12CFEBE6ED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99277898-0D6D-AB65-BA2A-CE8AB55BC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525" y="258763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A wholly executed contract:</a:t>
            </a:r>
            <a:br>
              <a:rPr lang="en-US" altLang="en-US">
                <a:solidFill>
                  <a:srgbClr val="C00000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Gleinicke Bridge, Berlin, 1986</a:t>
            </a:r>
          </a:p>
        </p:txBody>
      </p:sp>
      <p:sp>
        <p:nvSpPr>
          <p:cNvPr id="96258" name="Content Placeholder 2">
            <a:extLst>
              <a:ext uri="{FF2B5EF4-FFF2-40B4-BE49-F238E27FC236}">
                <a16:creationId xmlns:a16="http://schemas.microsoft.com/office/drawing/2014/main" id="{DF8C3626-382B-FF45-A2C2-C4E9F43EF4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>
              <a:solidFill>
                <a:schemeClr val="tx2"/>
              </a:solidFill>
            </a:endParaRPr>
          </a:p>
          <a:p>
            <a:endParaRPr lang="en-US" altLang="en-US"/>
          </a:p>
        </p:txBody>
      </p:sp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D5CDF8DF-E466-62FC-F49C-B00C22AD3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27DE8C-E0E9-424B-9DD0-3174A5958C56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96260" name="Picture 6">
            <a:hlinkClick r:id="rId3"/>
            <a:extLst>
              <a:ext uri="{FF2B5EF4-FFF2-40B4-BE49-F238E27FC236}">
                <a16:creationId xmlns:a16="http://schemas.microsoft.com/office/drawing/2014/main" id="{5FCE1CB7-A757-2CFF-18EB-E716498F5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2675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912265B0-E009-F89E-8C3B-06BE134C6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What to do with third parties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9CEC15C1-C409-2080-A2A5-CEFD35357E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Join them as parties</a:t>
            </a:r>
          </a:p>
          <a:p>
            <a:endParaRPr lang="en-US" altLang="en-US"/>
          </a:p>
          <a:p>
            <a:r>
              <a:rPr lang="en-US" altLang="en-US"/>
              <a:t>Where you can’t, create a trust</a:t>
            </a:r>
          </a:p>
          <a:p>
            <a:pPr lvl="1"/>
            <a:r>
              <a:rPr lang="en-US" altLang="en-US"/>
              <a:t>Settlor—trustee--beneficiary</a:t>
            </a:r>
          </a:p>
          <a:p>
            <a:endParaRPr lang="en-US" altLang="en-US"/>
          </a:p>
          <a:p>
            <a:r>
              <a:rPr lang="en-US" altLang="en-US"/>
              <a:t>Rely on Restatement § 302?</a:t>
            </a:r>
          </a:p>
          <a:p>
            <a:endParaRPr lang="en-US" altLang="en-US"/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AC8C884B-00A6-EB8E-60F3-4C459224E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46B891-67B4-4C4F-A93D-010E5D01CF20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240D02D7-9595-B2CB-CDB0-7CC6B83C2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Third Party Beneficiaries</a:t>
            </a:r>
            <a:br>
              <a:rPr lang="en-US" altLang="en-US"/>
            </a:br>
            <a:r>
              <a:rPr lang="en-US" altLang="en-US"/>
              <a:t>Restatement § 302</a:t>
            </a:r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25602" name="Slide Number Placeholder 3">
            <a:extLst>
              <a:ext uri="{FF2B5EF4-FFF2-40B4-BE49-F238E27FC236}">
                <a16:creationId xmlns:a16="http://schemas.microsoft.com/office/drawing/2014/main" id="{8434A1C1-5152-DCCF-8312-234388D491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76146B-279C-3141-ADDB-58886816B529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F3B2C3-9E9A-FAC6-6EE5-16815E3607E6}"/>
              </a:ext>
            </a:extLst>
          </p:cNvPr>
          <p:cNvSpPr/>
          <p:nvPr/>
        </p:nvSpPr>
        <p:spPr>
          <a:xfrm>
            <a:off x="381000" y="1954213"/>
            <a:ext cx="8763000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charset="0"/>
                <a:ea typeface="MS PGothic" charset="0"/>
                <a:cs typeface="MS PGothic" charset="0"/>
              </a:rPr>
              <a:t>(1) Unless otherwise agreed between promisor and </a:t>
            </a:r>
            <a:r>
              <a:rPr lang="en-US" sz="2400" dirty="0" err="1">
                <a:latin typeface="Verdana" charset="0"/>
                <a:ea typeface="MS PGothic" charset="0"/>
                <a:cs typeface="MS PGothic" charset="0"/>
              </a:rPr>
              <a:t>promisee</a:t>
            </a:r>
            <a:r>
              <a:rPr lang="en-US" sz="2400" dirty="0">
                <a:latin typeface="Verdana" charset="0"/>
                <a:ea typeface="MS PGothic" charset="0"/>
                <a:cs typeface="MS PGothic" charset="0"/>
              </a:rPr>
              <a:t>, a beneficiary of a promise is an intended beneficiary </a:t>
            </a:r>
            <a:r>
              <a:rPr lang="en-US" sz="2400" dirty="0">
                <a:solidFill>
                  <a:schemeClr val="accent4"/>
                </a:solidFill>
                <a:latin typeface="Verdana" charset="0"/>
                <a:ea typeface="MS PGothic" charset="0"/>
                <a:cs typeface="MS PGothic" charset="0"/>
              </a:rPr>
              <a:t>if recognition of a right to performance in the beneficiary is appropriate to effectuate the intention of the parties </a:t>
            </a:r>
            <a:r>
              <a:rPr lang="en-US" sz="2400" dirty="0">
                <a:latin typeface="Verdana" charset="0"/>
                <a:ea typeface="MS PGothic" charset="0"/>
                <a:cs typeface="MS PGothic" charset="0"/>
              </a:rPr>
              <a:t>and </a:t>
            </a:r>
          </a:p>
          <a:p>
            <a:pPr marL="457200" indent="-457200" eaLnBrk="1" hangingPunct="1">
              <a:buFontTx/>
              <a:buAutoNum type="alphaLcParenBoth"/>
              <a:defRPr/>
            </a:pPr>
            <a:r>
              <a:rPr lang="en-US" sz="2400" dirty="0">
                <a:solidFill>
                  <a:schemeClr val="accent6"/>
                </a:solidFill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Verdana" charset="0"/>
                <a:ea typeface="MS PGothic" charset="0"/>
                <a:cs typeface="MS PGothic" charset="0"/>
              </a:rPr>
              <a:t>the performance of the promise will satisfy an obligation of the promisee to pay money to the beneficiary;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7623AA77-5B57-2CE6-B1B6-2057E7AA8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721725" cy="1219200"/>
          </a:xfrm>
        </p:spPr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Third Party Beneficiaries</a:t>
            </a:r>
            <a:br>
              <a:rPr lang="en-US" altLang="en-US"/>
            </a:br>
            <a:r>
              <a:rPr lang="en-US" altLang="en-US"/>
              <a:t>Restatement § 302</a:t>
            </a:r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BCF62FB3-1C43-D02D-224F-81BB94AA88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4FD92E-9D1F-294C-92A5-F179B47EF39F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F3A3000-5BE1-85B7-81B0-5CF8304C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54213"/>
            <a:ext cx="8763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Both"/>
            </a:pPr>
            <a:r>
              <a:rPr lang="en-US" altLang="en-US" sz="2400">
                <a:latin typeface="Verdana" panose="020B0604030504040204" pitchFamily="34" charset="0"/>
              </a:rPr>
              <a:t>Unless otherwise agreed between promisor and promisee, a beneficiary of a promise is an intended beneficiary </a:t>
            </a: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</a:rPr>
              <a:t>if recognition of a right to performance in the beneficiary is appropriate to effectuate the intention of the parties </a:t>
            </a:r>
            <a:r>
              <a:rPr lang="en-US" altLang="en-US" sz="2400">
                <a:latin typeface="Verdana" panose="020B0604030504040204" pitchFamily="34" charset="0"/>
              </a:rPr>
              <a:t>and either</a:t>
            </a:r>
          </a:p>
          <a:p>
            <a:pPr eaLnBrk="1" hangingPunct="1">
              <a:spcBef>
                <a:spcPct val="0"/>
              </a:spcBef>
              <a:buFontTx/>
              <a:buAutoNum type="arabicParenBoth"/>
            </a:pPr>
            <a:r>
              <a:rPr lang="en-US" altLang="en-US" sz="2400">
                <a:latin typeface="Verdana" panose="020B0604030504040204" pitchFamily="34" charset="0"/>
              </a:rPr>
              <a:t>(b) the </a:t>
            </a:r>
            <a:r>
              <a:rPr lang="en-US" altLang="en-US" sz="2400">
                <a:solidFill>
                  <a:srgbClr val="B90000"/>
                </a:solidFill>
                <a:latin typeface="Verdana" panose="020B0604030504040204" pitchFamily="34" charset="0"/>
              </a:rPr>
              <a:t>circumstances indicate that the promisee intends to give the beneficiary the benefit </a:t>
            </a:r>
            <a:r>
              <a:rPr lang="en-US" altLang="en-US" sz="2400">
                <a:latin typeface="Verdana" panose="020B0604030504040204" pitchFamily="34" charset="0"/>
              </a:rPr>
              <a:t>of the promised performance.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557EA415-184F-92DB-51C2-084AAC1B1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C00000"/>
                </a:solidFill>
              </a:rPr>
              <a:t>What</a:t>
            </a:r>
            <a:r>
              <a:rPr lang="en-US" altLang="en-US">
                <a:solidFill>
                  <a:srgbClr val="C00000"/>
                </a:solidFill>
              </a:rPr>
              <a:t> did the parties agree to?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5657B0FB-E7DF-A667-2D13-1F0F7C67B5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What are the terms of the contract?</a:t>
            </a:r>
          </a:p>
          <a:p>
            <a:endParaRPr lang="en-US" altLang="en-US"/>
          </a:p>
          <a:p>
            <a:r>
              <a:rPr lang="en-US" altLang="en-US"/>
              <a:t>Are there conditions to the contract?</a:t>
            </a:r>
          </a:p>
          <a:p>
            <a:pPr lvl="1"/>
            <a:r>
              <a:rPr lang="en-US" altLang="en-US"/>
              <a:t>Implied conditions, mistake, frustration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5F9060CD-F4AF-3CA8-BE93-18AF4C753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D6BBF-9055-9948-9B09-39C7946B6D51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9DE7E6AE-8157-4EE3-C0E0-F57C63CC6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B90000"/>
                </a:solidFill>
              </a:rPr>
              <a:t>Where</a:t>
            </a:r>
            <a:r>
              <a:rPr lang="en-US" altLang="en-US">
                <a:solidFill>
                  <a:srgbClr val="B90000"/>
                </a:solidFill>
              </a:rPr>
              <a:t> was it formed? Private International Law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6E9B42CA-B57A-B303-0ECB-6FAC5FFBC1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solidFill>
                  <a:srgbClr val="C00000"/>
                </a:solidFill>
              </a:rPr>
              <a:t>lex loci contrahendi</a:t>
            </a:r>
            <a:r>
              <a:rPr lang="en-US" altLang="en-US"/>
              <a:t>: where was the contract made in fact</a:t>
            </a:r>
          </a:p>
          <a:p>
            <a:endParaRPr lang="en-US" altLang="en-US"/>
          </a:p>
          <a:p>
            <a:r>
              <a:rPr lang="en-US" altLang="en-US">
                <a:solidFill>
                  <a:srgbClr val="C00000"/>
                </a:solidFill>
              </a:rPr>
              <a:t>Choice of law clauses</a:t>
            </a:r>
            <a:r>
              <a:rPr lang="en-US" altLang="en-US"/>
              <a:t>: “This contract is deemed to have been made in the state of ____ and is governed by its laws and the laws of the United States applicable therein.”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B89BF651-0C49-9B32-B650-B88B9E8FBC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D46333-B102-AA44-8641-B94B5A535090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26600</TotalTime>
  <Words>1668</Words>
  <Application>Microsoft Macintosh PowerPoint</Application>
  <PresentationFormat>On-screen Show (4:3)</PresentationFormat>
  <Paragraphs>231</Paragraphs>
  <Slides>48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Times New Roman</vt:lpstr>
      <vt:lpstr>Verdana</vt:lpstr>
      <vt:lpstr>Wingdings</vt:lpstr>
      <vt:lpstr>Custom Design</vt:lpstr>
      <vt:lpstr>George Mason School of Law</vt:lpstr>
      <vt:lpstr>Offers Basic Questions of Formation on Contract</vt:lpstr>
      <vt:lpstr>Who are the parties?  Restatement § 2</vt:lpstr>
      <vt:lpstr>What to do with third parties</vt:lpstr>
      <vt:lpstr>What to do with third parties</vt:lpstr>
      <vt:lpstr>Third Party Beneficiaries Restatement § 302</vt:lpstr>
      <vt:lpstr>Third Party Beneficiaries Restatement § 302</vt:lpstr>
      <vt:lpstr>What did the parties agree to?</vt:lpstr>
      <vt:lpstr>Where was it formed? Private International Law</vt:lpstr>
      <vt:lpstr>When was the contract formed?</vt:lpstr>
      <vt:lpstr>Why was the contract made?</vt:lpstr>
      <vt:lpstr>What counts as a contract?</vt:lpstr>
      <vt:lpstr>What counts as a contract?</vt:lpstr>
      <vt:lpstr>Social promises</vt:lpstr>
      <vt:lpstr>Statements of intention, Wishes</vt:lpstr>
      <vt:lpstr>Statements of intention, Wishes</vt:lpstr>
      <vt:lpstr>Secret reservations</vt:lpstr>
      <vt:lpstr>The Objective Standard</vt:lpstr>
      <vt:lpstr> Lucy v. Zehmer at p. 16</vt:lpstr>
      <vt:lpstr> Lucy v. Zehmer at p. 14</vt:lpstr>
      <vt:lpstr>Ye Olde Virginia Restaurant</vt:lpstr>
      <vt:lpstr>The Ferguson Farm</vt:lpstr>
      <vt:lpstr>Why does the drinking matter?</vt:lpstr>
      <vt:lpstr>The Capacity to Enter into a Contract</vt:lpstr>
      <vt:lpstr>The Capacity to Enter into a Contract</vt:lpstr>
      <vt:lpstr>Why does the drinking matter?</vt:lpstr>
      <vt:lpstr>Why does the drinking matter?</vt:lpstr>
      <vt:lpstr>Capacity isn’t enough</vt:lpstr>
      <vt:lpstr>Lucy v. Zehmer</vt:lpstr>
      <vt:lpstr>Lucy v. Zehmer</vt:lpstr>
      <vt:lpstr>Lucy v. Zehmer</vt:lpstr>
      <vt:lpstr>Lucy v. Zehmer</vt:lpstr>
      <vt:lpstr>Lucy v. Zehmer</vt:lpstr>
      <vt:lpstr>Lucy v. Zehmer</vt:lpstr>
      <vt:lpstr>Lucy v. Zehmer</vt:lpstr>
      <vt:lpstr>Lucy v. Zehmer</vt:lpstr>
      <vt:lpstr>Lucy v. Zehmer</vt:lpstr>
      <vt:lpstr>Lucy v. Zehmer</vt:lpstr>
      <vt:lpstr>Lucy v. Zehmer</vt:lpstr>
      <vt:lpstr>Lucy v. Zehmer</vt:lpstr>
      <vt:lpstr>Lucy v. Zehmer</vt:lpstr>
      <vt:lpstr>Leonard v. Pepsico at 21</vt:lpstr>
      <vt:lpstr>Leonard v. Pepsico at 18</vt:lpstr>
      <vt:lpstr>Leonard v. Pepsico at 18</vt:lpstr>
      <vt:lpstr>Leonard v. Pepsico at 18</vt:lpstr>
      <vt:lpstr>Bargains: Rest. § 3</vt:lpstr>
      <vt:lpstr>Bargains: Rest. § 3</vt:lpstr>
      <vt:lpstr>A wholly executed contract: Gleinicke Bridge, Berlin, 1986</vt:lpstr>
    </vt:vector>
  </TitlesOfParts>
  <Company>George Mason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Buckley</dc:creator>
  <cp:lastModifiedBy>Francis Buckley</cp:lastModifiedBy>
  <cp:revision>938</cp:revision>
  <dcterms:created xsi:type="dcterms:W3CDTF">2005-05-17T16:46:00Z</dcterms:created>
  <dcterms:modified xsi:type="dcterms:W3CDTF">2023-09-07T16:45:26Z</dcterms:modified>
</cp:coreProperties>
</file>