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85"/>
  </p:notesMasterIdLst>
  <p:handoutMasterIdLst>
    <p:handoutMasterId r:id="rId86"/>
  </p:handoutMasterIdLst>
  <p:sldIdLst>
    <p:sldId id="579" r:id="rId2"/>
    <p:sldId id="1117" r:id="rId3"/>
    <p:sldId id="1120" r:id="rId4"/>
    <p:sldId id="1114" r:id="rId5"/>
    <p:sldId id="1121" r:id="rId6"/>
    <p:sldId id="1115" r:id="rId7"/>
    <p:sldId id="1116" r:id="rId8"/>
    <p:sldId id="1118" r:id="rId9"/>
    <p:sldId id="1119" r:id="rId10"/>
    <p:sldId id="1032" r:id="rId11"/>
    <p:sldId id="827" r:id="rId12"/>
    <p:sldId id="837" r:id="rId13"/>
    <p:sldId id="591" r:id="rId14"/>
    <p:sldId id="875" r:id="rId15"/>
    <p:sldId id="905" r:id="rId16"/>
    <p:sldId id="1065" r:id="rId17"/>
    <p:sldId id="1069" r:id="rId18"/>
    <p:sldId id="1008" r:id="rId19"/>
    <p:sldId id="1071" r:id="rId20"/>
    <p:sldId id="1072" r:id="rId21"/>
    <p:sldId id="839" r:id="rId22"/>
    <p:sldId id="1064" r:id="rId23"/>
    <p:sldId id="592" r:id="rId24"/>
    <p:sldId id="689" r:id="rId25"/>
    <p:sldId id="841" r:id="rId26"/>
    <p:sldId id="842" r:id="rId27"/>
    <p:sldId id="843" r:id="rId28"/>
    <p:sldId id="594" r:id="rId29"/>
    <p:sldId id="595" r:id="rId30"/>
    <p:sldId id="1122" r:id="rId31"/>
    <p:sldId id="599" r:id="rId32"/>
    <p:sldId id="600" r:id="rId33"/>
    <p:sldId id="845" r:id="rId34"/>
    <p:sldId id="846" r:id="rId35"/>
    <p:sldId id="596" r:id="rId36"/>
    <p:sldId id="1123" r:id="rId37"/>
    <p:sldId id="583" r:id="rId38"/>
    <p:sldId id="587" r:id="rId39"/>
    <p:sldId id="1007" r:id="rId40"/>
    <p:sldId id="1013" r:id="rId41"/>
    <p:sldId id="922" r:id="rId42"/>
    <p:sldId id="1014" r:id="rId43"/>
    <p:sldId id="1017" r:id="rId44"/>
    <p:sldId id="1018" r:id="rId45"/>
    <p:sldId id="1015" r:id="rId46"/>
    <p:sldId id="1023" r:id="rId47"/>
    <p:sldId id="914" r:id="rId48"/>
    <p:sldId id="1124" r:id="rId49"/>
    <p:sldId id="961" r:id="rId50"/>
    <p:sldId id="849" r:id="rId51"/>
    <p:sldId id="1022" r:id="rId52"/>
    <p:sldId id="850" r:id="rId53"/>
    <p:sldId id="906" r:id="rId54"/>
    <p:sldId id="603" r:id="rId55"/>
    <p:sldId id="952" r:id="rId56"/>
    <p:sldId id="1024" r:id="rId57"/>
    <p:sldId id="962" r:id="rId58"/>
    <p:sldId id="1009" r:id="rId59"/>
    <p:sldId id="977" r:id="rId60"/>
    <p:sldId id="1021" r:id="rId61"/>
    <p:sldId id="1025" r:id="rId62"/>
    <p:sldId id="1010" r:id="rId63"/>
    <p:sldId id="981" r:id="rId64"/>
    <p:sldId id="968" r:id="rId65"/>
    <p:sldId id="1019" r:id="rId66"/>
    <p:sldId id="984" r:id="rId67"/>
    <p:sldId id="985" r:id="rId68"/>
    <p:sldId id="1020" r:id="rId69"/>
    <p:sldId id="987" r:id="rId70"/>
    <p:sldId id="986" r:id="rId71"/>
    <p:sldId id="1026" r:id="rId72"/>
    <p:sldId id="609" r:id="rId73"/>
    <p:sldId id="988" r:id="rId74"/>
    <p:sldId id="853" r:id="rId75"/>
    <p:sldId id="1027" r:id="rId76"/>
    <p:sldId id="910" r:id="rId77"/>
    <p:sldId id="611" r:id="rId78"/>
    <p:sldId id="855" r:id="rId79"/>
    <p:sldId id="856" r:id="rId80"/>
    <p:sldId id="854" r:id="rId81"/>
    <p:sldId id="589" r:id="rId82"/>
    <p:sldId id="862" r:id="rId83"/>
    <p:sldId id="851" r:id="rId8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3F36BB6F-37ED-E7CE-6864-A67629AD73C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S PGothic" charset="0"/>
                <a:cs typeface="MS PGothic" charset="0"/>
              </a:defRPr>
            </a:lvl1pPr>
          </a:lstStyle>
          <a:p>
            <a:pPr>
              <a:defRPr/>
            </a:pPr>
            <a:endParaRPr lang="en-US"/>
          </a:p>
        </p:txBody>
      </p:sp>
      <p:sp>
        <p:nvSpPr>
          <p:cNvPr id="219139" name="Rectangle 3">
            <a:extLst>
              <a:ext uri="{FF2B5EF4-FFF2-40B4-BE49-F238E27FC236}">
                <a16:creationId xmlns:a16="http://schemas.microsoft.com/office/drawing/2014/main" id="{718D0F9A-1673-CFE3-9DC3-17FCCC5939D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S PGothic" charset="0"/>
                <a:cs typeface="MS PGothic" charset="0"/>
              </a:defRPr>
            </a:lvl1pPr>
          </a:lstStyle>
          <a:p>
            <a:pPr>
              <a:defRPr/>
            </a:pPr>
            <a:endParaRPr lang="en-US"/>
          </a:p>
        </p:txBody>
      </p:sp>
      <p:sp>
        <p:nvSpPr>
          <p:cNvPr id="219140" name="Rectangle 4">
            <a:extLst>
              <a:ext uri="{FF2B5EF4-FFF2-40B4-BE49-F238E27FC236}">
                <a16:creationId xmlns:a16="http://schemas.microsoft.com/office/drawing/2014/main" id="{D6F57FD4-01F1-9AA0-A8BD-25F35AAAB4A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S PGothic" charset="0"/>
                <a:cs typeface="MS PGothic" charset="0"/>
              </a:defRPr>
            </a:lvl1pPr>
          </a:lstStyle>
          <a:p>
            <a:pPr>
              <a:defRPr/>
            </a:pPr>
            <a:endParaRPr lang="en-US"/>
          </a:p>
        </p:txBody>
      </p:sp>
      <p:sp>
        <p:nvSpPr>
          <p:cNvPr id="219141" name="Rectangle 5">
            <a:extLst>
              <a:ext uri="{FF2B5EF4-FFF2-40B4-BE49-F238E27FC236}">
                <a16:creationId xmlns:a16="http://schemas.microsoft.com/office/drawing/2014/main" id="{DF3343AC-90FA-B7BD-47B8-30753205CB18}"/>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C42677CD-CD38-6A42-85A3-3AB77827FAC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4E8911F9-64A1-8AE2-F3DB-D57F1680223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MS PGothic" charset="0"/>
                <a:cs typeface="MS PGothic" charset="0"/>
              </a:defRPr>
            </a:lvl1pPr>
          </a:lstStyle>
          <a:p>
            <a:pPr>
              <a:defRPr/>
            </a:pPr>
            <a:endParaRPr lang="en-US"/>
          </a:p>
        </p:txBody>
      </p:sp>
      <p:sp>
        <p:nvSpPr>
          <p:cNvPr id="123907" name="Rectangle 3">
            <a:extLst>
              <a:ext uri="{FF2B5EF4-FFF2-40B4-BE49-F238E27FC236}">
                <a16:creationId xmlns:a16="http://schemas.microsoft.com/office/drawing/2014/main" id="{DB36225A-DABF-A30B-B1ED-3558403CFCC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MS PGothic" charset="0"/>
                <a:cs typeface="MS PGothic" charset="0"/>
              </a:defRPr>
            </a:lvl1pPr>
          </a:lstStyle>
          <a:p>
            <a:pPr>
              <a:defRPr/>
            </a:pPr>
            <a:endParaRPr lang="en-US"/>
          </a:p>
        </p:txBody>
      </p:sp>
      <p:sp>
        <p:nvSpPr>
          <p:cNvPr id="13316" name="Rectangle 4">
            <a:extLst>
              <a:ext uri="{FF2B5EF4-FFF2-40B4-BE49-F238E27FC236}">
                <a16:creationId xmlns:a16="http://schemas.microsoft.com/office/drawing/2014/main" id="{E5FF5435-D816-5FE3-545E-B7C305905DC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5">
            <a:extLst>
              <a:ext uri="{FF2B5EF4-FFF2-40B4-BE49-F238E27FC236}">
                <a16:creationId xmlns:a16="http://schemas.microsoft.com/office/drawing/2014/main" id="{C78CA7F1-3E09-BC58-E5C3-01C02EFE3BF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3910" name="Rectangle 6">
            <a:extLst>
              <a:ext uri="{FF2B5EF4-FFF2-40B4-BE49-F238E27FC236}">
                <a16:creationId xmlns:a16="http://schemas.microsoft.com/office/drawing/2014/main" id="{4458D1BF-C369-CE2F-2182-AB28C49028B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MS PGothic" charset="0"/>
                <a:cs typeface="MS PGothic" charset="0"/>
              </a:defRPr>
            </a:lvl1pPr>
          </a:lstStyle>
          <a:p>
            <a:pPr>
              <a:defRPr/>
            </a:pPr>
            <a:endParaRPr lang="en-US"/>
          </a:p>
        </p:txBody>
      </p:sp>
      <p:sp>
        <p:nvSpPr>
          <p:cNvPr id="123911" name="Rectangle 7">
            <a:extLst>
              <a:ext uri="{FF2B5EF4-FFF2-40B4-BE49-F238E27FC236}">
                <a16:creationId xmlns:a16="http://schemas.microsoft.com/office/drawing/2014/main" id="{0AF10FAF-3367-0244-8184-03FE2A42AA8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136BF8BA-47F3-D642-B2D2-924E9EA5986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855EEBEF-5071-6FA9-9CA2-115B8E90DA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915EDB0-2D40-6E47-9E45-5D0E7292FCE8}"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0E453F5C-83E3-A43E-F81D-BF379EEEC6A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0CF4F5E-83B0-DFE1-AF0D-7F1751DB76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F791B1AC-2ED0-432B-FDFA-8FDCF8727AB8}"/>
              </a:ext>
            </a:extLst>
          </p:cNvPr>
          <p:cNvSpPr>
            <a:spLocks noGrp="1" noRot="1" noChangeAspect="1" noChangeArrowheads="1" noTextEdit="1"/>
          </p:cNvSpPr>
          <p:nvPr>
            <p:ph type="sldImg"/>
          </p:nvPr>
        </p:nvSpPr>
        <p:spPr>
          <a:ln/>
        </p:spPr>
      </p:sp>
      <p:sp>
        <p:nvSpPr>
          <p:cNvPr id="47106" name="Rectangle 3">
            <a:extLst>
              <a:ext uri="{FF2B5EF4-FFF2-40B4-BE49-F238E27FC236}">
                <a16:creationId xmlns:a16="http://schemas.microsoft.com/office/drawing/2014/main" id="{53F382D8-9579-66E0-9A25-120DA1E9E9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D93373C6-549A-2041-E56D-D2BC45866D8E}"/>
              </a:ext>
            </a:extLst>
          </p:cNvPr>
          <p:cNvSpPr>
            <a:spLocks noGrp="1" noRot="1" noChangeAspect="1" noChangeArrowheads="1" noTextEdit="1"/>
          </p:cNvSpPr>
          <p:nvPr>
            <p:ph type="sldImg"/>
          </p:nvPr>
        </p:nvSpPr>
        <p:spPr>
          <a:ln/>
        </p:spPr>
      </p:sp>
      <p:sp>
        <p:nvSpPr>
          <p:cNvPr id="49154" name="Rectangle 3">
            <a:extLst>
              <a:ext uri="{FF2B5EF4-FFF2-40B4-BE49-F238E27FC236}">
                <a16:creationId xmlns:a16="http://schemas.microsoft.com/office/drawing/2014/main" id="{257E01BC-E69C-6351-7672-46A7843C5F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C687E3DC-4364-FF74-7710-3B8115665A17}"/>
              </a:ext>
            </a:extLst>
          </p:cNvPr>
          <p:cNvSpPr>
            <a:spLocks noGrp="1" noRot="1" noChangeAspect="1" noChangeArrowheads="1" noTextEdit="1"/>
          </p:cNvSpPr>
          <p:nvPr>
            <p:ph type="sldImg"/>
          </p:nvPr>
        </p:nvSpPr>
        <p:spPr>
          <a:ln/>
        </p:spPr>
      </p:sp>
      <p:sp>
        <p:nvSpPr>
          <p:cNvPr id="51202" name="Rectangle 3">
            <a:extLst>
              <a:ext uri="{FF2B5EF4-FFF2-40B4-BE49-F238E27FC236}">
                <a16:creationId xmlns:a16="http://schemas.microsoft.com/office/drawing/2014/main" id="{685B3CB1-86CF-2925-B98F-F377DBA5A0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B82254B4-2F93-D0AF-92BD-AF8E2834DF02}"/>
              </a:ext>
            </a:extLst>
          </p:cNvPr>
          <p:cNvSpPr>
            <a:spLocks noGrp="1" noRot="1" noChangeAspect="1" noChangeArrowheads="1" noTextEdit="1"/>
          </p:cNvSpPr>
          <p:nvPr>
            <p:ph type="sldImg"/>
          </p:nvPr>
        </p:nvSpPr>
        <p:spPr>
          <a:ln/>
        </p:spPr>
      </p:sp>
      <p:sp>
        <p:nvSpPr>
          <p:cNvPr id="53250" name="Rectangle 3">
            <a:extLst>
              <a:ext uri="{FF2B5EF4-FFF2-40B4-BE49-F238E27FC236}">
                <a16:creationId xmlns:a16="http://schemas.microsoft.com/office/drawing/2014/main" id="{C78DF40E-541C-9930-C748-5166598486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18530189-2193-2805-51FF-448FB8FCE6A0}"/>
              </a:ext>
            </a:extLst>
          </p:cNvPr>
          <p:cNvSpPr>
            <a:spLocks noGrp="1" noRot="1" noChangeAspect="1" noChangeArrowheads="1" noTextEdit="1"/>
          </p:cNvSpPr>
          <p:nvPr>
            <p:ph type="sldImg"/>
          </p:nvPr>
        </p:nvSpPr>
        <p:spPr>
          <a:ln/>
        </p:spPr>
      </p:sp>
      <p:sp>
        <p:nvSpPr>
          <p:cNvPr id="55298" name="Rectangle 3">
            <a:extLst>
              <a:ext uri="{FF2B5EF4-FFF2-40B4-BE49-F238E27FC236}">
                <a16:creationId xmlns:a16="http://schemas.microsoft.com/office/drawing/2014/main" id="{3C201E3A-CFC5-8085-D1C0-354CA35CF1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2A92EC76-9FC0-D845-2FFF-2B2254040021}"/>
              </a:ext>
            </a:extLst>
          </p:cNvPr>
          <p:cNvSpPr>
            <a:spLocks noGrp="1" noRot="1" noChangeAspect="1" noChangeArrowheads="1" noTextEdit="1"/>
          </p:cNvSpPr>
          <p:nvPr>
            <p:ph type="sldImg"/>
          </p:nvPr>
        </p:nvSpPr>
        <p:spPr>
          <a:ln/>
        </p:spPr>
      </p:sp>
      <p:sp>
        <p:nvSpPr>
          <p:cNvPr id="57346" name="Rectangle 3">
            <a:extLst>
              <a:ext uri="{FF2B5EF4-FFF2-40B4-BE49-F238E27FC236}">
                <a16:creationId xmlns:a16="http://schemas.microsoft.com/office/drawing/2014/main" id="{DC35B3D1-52C9-4705-9E7B-6C48C43C17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E6A6FF47-958F-BF68-0542-C76D57AA656E}"/>
              </a:ext>
            </a:extLst>
          </p:cNvPr>
          <p:cNvSpPr>
            <a:spLocks noGrp="1" noRot="1" noChangeAspect="1" noChangeArrowheads="1" noTextEdit="1"/>
          </p:cNvSpPr>
          <p:nvPr>
            <p:ph type="sldImg"/>
          </p:nvPr>
        </p:nvSpPr>
        <p:spPr>
          <a:ln/>
        </p:spPr>
      </p:sp>
      <p:sp>
        <p:nvSpPr>
          <p:cNvPr id="59394" name="Rectangle 3">
            <a:extLst>
              <a:ext uri="{FF2B5EF4-FFF2-40B4-BE49-F238E27FC236}">
                <a16:creationId xmlns:a16="http://schemas.microsoft.com/office/drawing/2014/main" id="{59C51690-5850-339E-129F-249699702A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E6A6FF47-958F-BF68-0542-C76D57AA656E}"/>
              </a:ext>
            </a:extLst>
          </p:cNvPr>
          <p:cNvSpPr>
            <a:spLocks noGrp="1" noRot="1" noChangeAspect="1" noChangeArrowheads="1" noTextEdit="1"/>
          </p:cNvSpPr>
          <p:nvPr>
            <p:ph type="sldImg"/>
          </p:nvPr>
        </p:nvSpPr>
        <p:spPr>
          <a:ln/>
        </p:spPr>
      </p:sp>
      <p:sp>
        <p:nvSpPr>
          <p:cNvPr id="59394" name="Rectangle 3">
            <a:extLst>
              <a:ext uri="{FF2B5EF4-FFF2-40B4-BE49-F238E27FC236}">
                <a16:creationId xmlns:a16="http://schemas.microsoft.com/office/drawing/2014/main" id="{59C51690-5850-339E-129F-249699702A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41735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7EBE0637-28C7-924B-E320-434F48684A6B}"/>
              </a:ext>
            </a:extLst>
          </p:cNvPr>
          <p:cNvSpPr>
            <a:spLocks noGrp="1" noRot="1" noChangeAspect="1" noChangeArrowheads="1" noTextEdit="1"/>
          </p:cNvSpPr>
          <p:nvPr>
            <p:ph type="sldImg"/>
          </p:nvPr>
        </p:nvSpPr>
        <p:spPr>
          <a:ln/>
        </p:spPr>
      </p:sp>
      <p:sp>
        <p:nvSpPr>
          <p:cNvPr id="61442" name="Rectangle 3">
            <a:extLst>
              <a:ext uri="{FF2B5EF4-FFF2-40B4-BE49-F238E27FC236}">
                <a16:creationId xmlns:a16="http://schemas.microsoft.com/office/drawing/2014/main" id="{9160E409-84CA-E9B8-E473-2EA9A8EF3F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79EA9C9E-5FF3-A544-EFE1-8F9845CF05D6}"/>
              </a:ext>
            </a:extLst>
          </p:cNvPr>
          <p:cNvSpPr>
            <a:spLocks noGrp="1" noRot="1" noChangeAspect="1" noChangeArrowheads="1" noTextEdit="1"/>
          </p:cNvSpPr>
          <p:nvPr>
            <p:ph type="sldImg"/>
          </p:nvPr>
        </p:nvSpPr>
        <p:spPr>
          <a:ln/>
        </p:spPr>
      </p:sp>
      <p:sp>
        <p:nvSpPr>
          <p:cNvPr id="63490" name="Rectangle 3">
            <a:extLst>
              <a:ext uri="{FF2B5EF4-FFF2-40B4-BE49-F238E27FC236}">
                <a16:creationId xmlns:a16="http://schemas.microsoft.com/office/drawing/2014/main" id="{657E7C16-18EC-95D9-5335-0022E14F89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E9E72F86-AFD0-55E2-A7AF-CAD22D9631C6}"/>
              </a:ext>
            </a:extLst>
          </p:cNvPr>
          <p:cNvSpPr>
            <a:spLocks noGrp="1" noRot="1" noChangeAspect="1" noChangeArrowheads="1" noTextEdit="1"/>
          </p:cNvSpPr>
          <p:nvPr>
            <p:ph type="sldImg"/>
          </p:nvPr>
        </p:nvSpPr>
        <p:spPr>
          <a:ln/>
        </p:spPr>
      </p:sp>
      <p:sp>
        <p:nvSpPr>
          <p:cNvPr id="26626" name="Rectangle 3">
            <a:extLst>
              <a:ext uri="{FF2B5EF4-FFF2-40B4-BE49-F238E27FC236}">
                <a16:creationId xmlns:a16="http://schemas.microsoft.com/office/drawing/2014/main" id="{FECBEFDE-90BA-1EF2-C9A3-668A1A70E3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42517748-0492-C134-0A63-8DD453D28082}"/>
              </a:ext>
            </a:extLst>
          </p:cNvPr>
          <p:cNvSpPr>
            <a:spLocks noGrp="1" noRot="1" noChangeAspect="1" noChangeArrowheads="1" noTextEdit="1"/>
          </p:cNvSpPr>
          <p:nvPr>
            <p:ph type="sldImg"/>
          </p:nvPr>
        </p:nvSpPr>
        <p:spPr>
          <a:ln/>
        </p:spPr>
      </p:sp>
      <p:sp>
        <p:nvSpPr>
          <p:cNvPr id="65538" name="Rectangle 3">
            <a:extLst>
              <a:ext uri="{FF2B5EF4-FFF2-40B4-BE49-F238E27FC236}">
                <a16:creationId xmlns:a16="http://schemas.microsoft.com/office/drawing/2014/main" id="{E1CF8257-111D-F0E4-3FD0-5377C9A5B2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B229EA42-68A2-852A-E79D-84F798C1C799}"/>
              </a:ext>
            </a:extLst>
          </p:cNvPr>
          <p:cNvSpPr>
            <a:spLocks noGrp="1" noRot="1" noChangeAspect="1" noChangeArrowheads="1" noTextEdit="1"/>
          </p:cNvSpPr>
          <p:nvPr>
            <p:ph type="sldImg"/>
          </p:nvPr>
        </p:nvSpPr>
        <p:spPr>
          <a:ln/>
        </p:spPr>
      </p:sp>
      <p:sp>
        <p:nvSpPr>
          <p:cNvPr id="67586" name="Rectangle 3">
            <a:extLst>
              <a:ext uri="{FF2B5EF4-FFF2-40B4-BE49-F238E27FC236}">
                <a16:creationId xmlns:a16="http://schemas.microsoft.com/office/drawing/2014/main" id="{2CD2F8DD-F31C-ABEA-C7DA-CCE6F9F338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C99E76F-0E4D-33C3-E698-E945F7E681EF}"/>
              </a:ext>
            </a:extLst>
          </p:cNvPr>
          <p:cNvSpPr>
            <a:spLocks noGrp="1" noRot="1" noChangeAspect="1" noChangeArrowheads="1" noTextEdit="1"/>
          </p:cNvSpPr>
          <p:nvPr>
            <p:ph type="sldImg"/>
          </p:nvPr>
        </p:nvSpPr>
        <p:spPr>
          <a:ln/>
        </p:spPr>
      </p:sp>
      <p:sp>
        <p:nvSpPr>
          <p:cNvPr id="69634" name="Rectangle 3">
            <a:extLst>
              <a:ext uri="{FF2B5EF4-FFF2-40B4-BE49-F238E27FC236}">
                <a16:creationId xmlns:a16="http://schemas.microsoft.com/office/drawing/2014/main" id="{70A2977B-BA4C-FA1A-4E51-7982A5FBDF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3E6C7D67-8DE3-D13E-349E-A6DB071C91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2DDCB6-9572-7343-8862-30D0EE3453CD}"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8398DD7E-45F6-5781-3476-9563DDFB789C}"/>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92340D46-6CA1-9AF0-F8A9-9DA2F9AD49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70710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E741C19B-28F0-C85D-C724-8C54E3653024}"/>
              </a:ext>
            </a:extLst>
          </p:cNvPr>
          <p:cNvSpPr>
            <a:spLocks noGrp="1" noRot="1" noChangeAspect="1" noChangeArrowheads="1" noTextEdit="1"/>
          </p:cNvSpPr>
          <p:nvPr>
            <p:ph type="sldImg"/>
          </p:nvPr>
        </p:nvSpPr>
        <p:spPr>
          <a:ln/>
        </p:spPr>
      </p:sp>
      <p:sp>
        <p:nvSpPr>
          <p:cNvPr id="20482" name="Rectangle 3">
            <a:extLst>
              <a:ext uri="{FF2B5EF4-FFF2-40B4-BE49-F238E27FC236}">
                <a16:creationId xmlns:a16="http://schemas.microsoft.com/office/drawing/2014/main" id="{59137002-3861-A9F2-D4B6-D7FF4CCC01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61826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C9A9CFBB-49C6-3C8F-1E68-666F8F1C3447}"/>
              </a:ext>
            </a:extLst>
          </p:cNvPr>
          <p:cNvSpPr>
            <a:spLocks noGrp="1" noRot="1" noChangeAspect="1" noChangeArrowheads="1" noTextEdit="1"/>
          </p:cNvSpPr>
          <p:nvPr>
            <p:ph type="sldImg"/>
          </p:nvPr>
        </p:nvSpPr>
        <p:spPr>
          <a:ln/>
        </p:spPr>
      </p:sp>
      <p:sp>
        <p:nvSpPr>
          <p:cNvPr id="22530" name="Rectangle 3">
            <a:extLst>
              <a:ext uri="{FF2B5EF4-FFF2-40B4-BE49-F238E27FC236}">
                <a16:creationId xmlns:a16="http://schemas.microsoft.com/office/drawing/2014/main" id="{C457884F-E00E-9663-62F6-F2A3153E39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31340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DC4D74A-506C-7A14-19F7-4ECD350C74E1}"/>
              </a:ext>
            </a:extLst>
          </p:cNvPr>
          <p:cNvSpPr>
            <a:spLocks noGrp="1" noRot="1" noChangeAspect="1" noChangeArrowheads="1" noTextEdit="1"/>
          </p:cNvSpPr>
          <p:nvPr>
            <p:ph type="sldImg"/>
          </p:nvPr>
        </p:nvSpPr>
        <p:spPr>
          <a:ln/>
        </p:spPr>
      </p:sp>
      <p:sp>
        <p:nvSpPr>
          <p:cNvPr id="26626" name="Rectangle 3">
            <a:extLst>
              <a:ext uri="{FF2B5EF4-FFF2-40B4-BE49-F238E27FC236}">
                <a16:creationId xmlns:a16="http://schemas.microsoft.com/office/drawing/2014/main" id="{008D00DA-806B-531D-EADD-0547698078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15534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AA4B128E-AC0F-9C61-8EA1-CCE168C20861}"/>
              </a:ext>
            </a:extLst>
          </p:cNvPr>
          <p:cNvSpPr>
            <a:spLocks noGrp="1" noRot="1" noChangeAspect="1" noChangeArrowheads="1" noTextEdit="1"/>
          </p:cNvSpPr>
          <p:nvPr>
            <p:ph type="sldImg"/>
          </p:nvPr>
        </p:nvSpPr>
        <p:spPr>
          <a:ln/>
        </p:spPr>
      </p:sp>
      <p:sp>
        <p:nvSpPr>
          <p:cNvPr id="28674" name="Rectangle 3">
            <a:extLst>
              <a:ext uri="{FF2B5EF4-FFF2-40B4-BE49-F238E27FC236}">
                <a16:creationId xmlns:a16="http://schemas.microsoft.com/office/drawing/2014/main" id="{D6573E9D-222C-70E9-5C70-D8637A8F27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30046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CF7112E9-7687-47CC-D81E-367E337BA4BC}"/>
              </a:ext>
            </a:extLst>
          </p:cNvPr>
          <p:cNvSpPr>
            <a:spLocks noGrp="1" noRot="1" noChangeAspect="1" noChangeArrowheads="1" noTextEdit="1"/>
          </p:cNvSpPr>
          <p:nvPr>
            <p:ph type="sldImg"/>
          </p:nvPr>
        </p:nvSpPr>
        <p:spPr>
          <a:ln/>
        </p:spPr>
      </p:sp>
      <p:sp>
        <p:nvSpPr>
          <p:cNvPr id="34818" name="Rectangle 3">
            <a:extLst>
              <a:ext uri="{FF2B5EF4-FFF2-40B4-BE49-F238E27FC236}">
                <a16:creationId xmlns:a16="http://schemas.microsoft.com/office/drawing/2014/main" id="{5BF19B4D-713C-6814-971D-E4F6CB9576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37803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A4D42CDD-A73A-2176-1677-4DD738895305}"/>
              </a:ext>
            </a:extLst>
          </p:cNvPr>
          <p:cNvSpPr>
            <a:spLocks noGrp="1" noRot="1" noChangeAspect="1" noChangeArrowheads="1" noTextEdit="1"/>
          </p:cNvSpPr>
          <p:nvPr>
            <p:ph type="sldImg"/>
          </p:nvPr>
        </p:nvSpPr>
        <p:spPr>
          <a:ln/>
        </p:spPr>
      </p:sp>
      <p:sp>
        <p:nvSpPr>
          <p:cNvPr id="36866" name="Rectangle 3">
            <a:extLst>
              <a:ext uri="{FF2B5EF4-FFF2-40B4-BE49-F238E27FC236}">
                <a16:creationId xmlns:a16="http://schemas.microsoft.com/office/drawing/2014/main" id="{104C15DA-680E-BB73-60EE-8217A9DC6B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4128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E3A54C1F-C700-2566-DAF8-216FED0F148C}"/>
              </a:ext>
            </a:extLst>
          </p:cNvPr>
          <p:cNvSpPr>
            <a:spLocks noGrp="1" noRot="1" noChangeAspect="1" noChangeArrowheads="1" noTextEdit="1"/>
          </p:cNvSpPr>
          <p:nvPr>
            <p:ph type="sldImg"/>
          </p:nvPr>
        </p:nvSpPr>
        <p:spPr>
          <a:ln/>
        </p:spPr>
      </p:sp>
      <p:sp>
        <p:nvSpPr>
          <p:cNvPr id="28674" name="Rectangle 3">
            <a:extLst>
              <a:ext uri="{FF2B5EF4-FFF2-40B4-BE49-F238E27FC236}">
                <a16:creationId xmlns:a16="http://schemas.microsoft.com/office/drawing/2014/main" id="{8B08C79F-D983-1C1D-688C-0E297858C1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3159D7D6-047E-68F1-A9E5-1F1FA2ADC69C}"/>
              </a:ext>
            </a:extLst>
          </p:cNvPr>
          <p:cNvSpPr>
            <a:spLocks noGrp="1" noRot="1" noChangeAspect="1" noChangeArrowheads="1" noTextEdit="1"/>
          </p:cNvSpPr>
          <p:nvPr>
            <p:ph type="sldImg"/>
          </p:nvPr>
        </p:nvSpPr>
        <p:spPr>
          <a:ln/>
        </p:spPr>
      </p:sp>
      <p:sp>
        <p:nvSpPr>
          <p:cNvPr id="38914" name="Rectangle 3">
            <a:extLst>
              <a:ext uri="{FF2B5EF4-FFF2-40B4-BE49-F238E27FC236}">
                <a16:creationId xmlns:a16="http://schemas.microsoft.com/office/drawing/2014/main" id="{7ACDCD37-3B41-2411-A105-789F3C9F38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85451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02AC1CF7-1122-62DD-CC21-72E8439D2144}"/>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2A5CE7CF-14E7-0956-0938-4C62EDBF01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05707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AB5B3668-9ED8-0891-C73F-F3C4C3F21B6B}"/>
              </a:ext>
            </a:extLst>
          </p:cNvPr>
          <p:cNvSpPr>
            <a:spLocks noGrp="1" noRot="1" noChangeAspect="1" noChangeArrowheads="1" noTextEdit="1"/>
          </p:cNvSpPr>
          <p:nvPr>
            <p:ph type="sldImg"/>
          </p:nvPr>
        </p:nvSpPr>
        <p:spPr>
          <a:ln/>
        </p:spPr>
      </p:sp>
      <p:sp>
        <p:nvSpPr>
          <p:cNvPr id="43010" name="Rectangle 3">
            <a:extLst>
              <a:ext uri="{FF2B5EF4-FFF2-40B4-BE49-F238E27FC236}">
                <a16:creationId xmlns:a16="http://schemas.microsoft.com/office/drawing/2014/main" id="{780B8397-C5D1-AEF1-E5D9-01E82818C1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28025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1C1A77EA-DB51-8D45-0547-C4D5FE3BB6F3}"/>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7348E8AD-9BB2-8F85-9FD7-ADC3EF2413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16231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563D4D7C-59D2-E203-9930-5091F55CAD12}"/>
              </a:ext>
            </a:extLst>
          </p:cNvPr>
          <p:cNvSpPr>
            <a:spLocks noGrp="1" noRot="1" noChangeAspect="1" noChangeArrowheads="1" noTextEdit="1"/>
          </p:cNvSpPr>
          <p:nvPr>
            <p:ph type="sldImg"/>
          </p:nvPr>
        </p:nvSpPr>
        <p:spPr>
          <a:ln/>
        </p:spPr>
      </p:sp>
      <p:sp>
        <p:nvSpPr>
          <p:cNvPr id="47106" name="Rectangle 3">
            <a:extLst>
              <a:ext uri="{FF2B5EF4-FFF2-40B4-BE49-F238E27FC236}">
                <a16:creationId xmlns:a16="http://schemas.microsoft.com/office/drawing/2014/main" id="{67C4B70F-88AD-E91F-1621-424E146DA7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07692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F1069CC-4F93-F323-6A60-B3993D3771D8}"/>
              </a:ext>
            </a:extLst>
          </p:cNvPr>
          <p:cNvSpPr>
            <a:spLocks noGrp="1" noRot="1" noChangeAspect="1" noChangeArrowheads="1" noTextEdit="1"/>
          </p:cNvSpPr>
          <p:nvPr>
            <p:ph type="sldImg"/>
          </p:nvPr>
        </p:nvSpPr>
        <p:spPr>
          <a:ln/>
        </p:spPr>
      </p:sp>
      <p:sp>
        <p:nvSpPr>
          <p:cNvPr id="49154" name="Rectangle 3">
            <a:extLst>
              <a:ext uri="{FF2B5EF4-FFF2-40B4-BE49-F238E27FC236}">
                <a16:creationId xmlns:a16="http://schemas.microsoft.com/office/drawing/2014/main" id="{4E5BC0DE-4324-A044-5FBD-707A17ADF7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52560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A653D69E-4E31-FD15-68F1-623A177BDFCA}"/>
              </a:ext>
            </a:extLst>
          </p:cNvPr>
          <p:cNvSpPr>
            <a:spLocks noGrp="1" noRot="1" noChangeAspect="1" noChangeArrowheads="1" noTextEdit="1"/>
          </p:cNvSpPr>
          <p:nvPr>
            <p:ph type="sldImg"/>
          </p:nvPr>
        </p:nvSpPr>
        <p:spPr>
          <a:ln/>
        </p:spPr>
      </p:sp>
      <p:sp>
        <p:nvSpPr>
          <p:cNvPr id="51202" name="Rectangle 3">
            <a:extLst>
              <a:ext uri="{FF2B5EF4-FFF2-40B4-BE49-F238E27FC236}">
                <a16:creationId xmlns:a16="http://schemas.microsoft.com/office/drawing/2014/main" id="{005A7328-FAF3-1527-AF7B-F296E8EFED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0571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B6244FC8-55D3-995C-43AC-38BDA27594F6}"/>
              </a:ext>
            </a:extLst>
          </p:cNvPr>
          <p:cNvSpPr>
            <a:spLocks noGrp="1" noRot="1" noChangeAspect="1" noChangeArrowheads="1" noTextEdit="1"/>
          </p:cNvSpPr>
          <p:nvPr>
            <p:ph type="sldImg"/>
          </p:nvPr>
        </p:nvSpPr>
        <p:spPr>
          <a:ln/>
        </p:spPr>
      </p:sp>
      <p:sp>
        <p:nvSpPr>
          <p:cNvPr id="54274" name="Rectangle 3">
            <a:extLst>
              <a:ext uri="{FF2B5EF4-FFF2-40B4-BE49-F238E27FC236}">
                <a16:creationId xmlns:a16="http://schemas.microsoft.com/office/drawing/2014/main" id="{746D8C88-6DDD-70D1-64C8-080E5ACC9C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57645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F358C849-99AB-D29B-0582-EFED4D487909}"/>
              </a:ext>
            </a:extLst>
          </p:cNvPr>
          <p:cNvSpPr>
            <a:spLocks noGrp="1" noRot="1" noChangeAspect="1" noChangeArrowheads="1" noTextEdit="1"/>
          </p:cNvSpPr>
          <p:nvPr>
            <p:ph type="sldImg"/>
          </p:nvPr>
        </p:nvSpPr>
        <p:spPr>
          <a:ln/>
        </p:spPr>
      </p:sp>
      <p:sp>
        <p:nvSpPr>
          <p:cNvPr id="100354" name="Rectangle 3">
            <a:extLst>
              <a:ext uri="{FF2B5EF4-FFF2-40B4-BE49-F238E27FC236}">
                <a16:creationId xmlns:a16="http://schemas.microsoft.com/office/drawing/2014/main" id="{25E724A9-AFAD-5CF2-E95F-C79371B106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18510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6DB93093-4E3F-9869-6986-67954F7E1661}"/>
              </a:ext>
            </a:extLst>
          </p:cNvPr>
          <p:cNvSpPr>
            <a:spLocks noGrp="1" noRot="1" noChangeAspect="1" noChangeArrowheads="1" noTextEdit="1"/>
          </p:cNvSpPr>
          <p:nvPr>
            <p:ph type="sldImg"/>
          </p:nvPr>
        </p:nvSpPr>
        <p:spPr>
          <a:ln/>
        </p:spPr>
      </p:sp>
      <p:sp>
        <p:nvSpPr>
          <p:cNvPr id="58370" name="Rectangle 3">
            <a:extLst>
              <a:ext uri="{FF2B5EF4-FFF2-40B4-BE49-F238E27FC236}">
                <a16:creationId xmlns:a16="http://schemas.microsoft.com/office/drawing/2014/main" id="{815335E3-4608-0A2D-2BC8-3C49D6DEAB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8478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017F6107-CF46-1F4C-EE7E-98FA32CC25B1}"/>
              </a:ext>
            </a:extLst>
          </p:cNvPr>
          <p:cNvSpPr>
            <a:spLocks noGrp="1" noRot="1" noChangeAspect="1" noChangeArrowheads="1" noTextEdit="1"/>
          </p:cNvSpPr>
          <p:nvPr>
            <p:ph type="sldImg"/>
          </p:nvPr>
        </p:nvSpPr>
        <p:spPr>
          <a:ln/>
        </p:spPr>
      </p:sp>
      <p:sp>
        <p:nvSpPr>
          <p:cNvPr id="30722" name="Rectangle 3">
            <a:extLst>
              <a:ext uri="{FF2B5EF4-FFF2-40B4-BE49-F238E27FC236}">
                <a16:creationId xmlns:a16="http://schemas.microsoft.com/office/drawing/2014/main" id="{4CC9E35B-5917-BEA8-5420-E2A252C84F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8D1C04F1-051C-E12D-ABC7-E2E10CBD0DDC}"/>
              </a:ext>
            </a:extLst>
          </p:cNvPr>
          <p:cNvSpPr>
            <a:spLocks noGrp="1" noRot="1" noChangeAspect="1" noChangeArrowheads="1" noTextEdit="1"/>
          </p:cNvSpPr>
          <p:nvPr>
            <p:ph type="sldImg"/>
          </p:nvPr>
        </p:nvSpPr>
        <p:spPr>
          <a:ln/>
        </p:spPr>
      </p:sp>
      <p:sp>
        <p:nvSpPr>
          <p:cNvPr id="60418" name="Rectangle 3">
            <a:extLst>
              <a:ext uri="{FF2B5EF4-FFF2-40B4-BE49-F238E27FC236}">
                <a16:creationId xmlns:a16="http://schemas.microsoft.com/office/drawing/2014/main" id="{50DF0E80-8098-9804-81E7-AC77B78F60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11549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2EEA1B72-BC73-FA8E-765D-B65A8DC03117}"/>
              </a:ext>
            </a:extLst>
          </p:cNvPr>
          <p:cNvSpPr>
            <a:spLocks noGrp="1" noRot="1" noChangeAspect="1" noChangeArrowheads="1" noTextEdit="1"/>
          </p:cNvSpPr>
          <p:nvPr>
            <p:ph type="sldImg"/>
          </p:nvPr>
        </p:nvSpPr>
        <p:spPr>
          <a:ln/>
        </p:spPr>
      </p:sp>
      <p:sp>
        <p:nvSpPr>
          <p:cNvPr id="62466" name="Rectangle 3">
            <a:extLst>
              <a:ext uri="{FF2B5EF4-FFF2-40B4-BE49-F238E27FC236}">
                <a16:creationId xmlns:a16="http://schemas.microsoft.com/office/drawing/2014/main" id="{77E37723-BC3B-4975-2E31-AA76D3A480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39171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69DD62F0-6F54-C4AF-85AA-F5A00574DF9E}"/>
              </a:ext>
            </a:extLst>
          </p:cNvPr>
          <p:cNvSpPr>
            <a:spLocks noGrp="1" noRot="1" noChangeAspect="1" noChangeArrowheads="1" noTextEdit="1"/>
          </p:cNvSpPr>
          <p:nvPr>
            <p:ph type="sldImg"/>
          </p:nvPr>
        </p:nvSpPr>
        <p:spPr>
          <a:ln/>
        </p:spPr>
      </p:sp>
      <p:sp>
        <p:nvSpPr>
          <p:cNvPr id="64514" name="Rectangle 3">
            <a:extLst>
              <a:ext uri="{FF2B5EF4-FFF2-40B4-BE49-F238E27FC236}">
                <a16:creationId xmlns:a16="http://schemas.microsoft.com/office/drawing/2014/main" id="{430EB7F7-B0BA-1AA2-48E5-EA47572D8F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130015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A4D37591-6DDB-BDA6-C37E-20B22624B5F5}"/>
              </a:ext>
            </a:extLst>
          </p:cNvPr>
          <p:cNvSpPr>
            <a:spLocks noGrp="1" noRot="1" noChangeAspect="1" noChangeArrowheads="1" noTextEdit="1"/>
          </p:cNvSpPr>
          <p:nvPr>
            <p:ph type="sldImg"/>
          </p:nvPr>
        </p:nvSpPr>
        <p:spPr>
          <a:ln/>
        </p:spPr>
      </p:sp>
      <p:sp>
        <p:nvSpPr>
          <p:cNvPr id="66562" name="Rectangle 3">
            <a:extLst>
              <a:ext uri="{FF2B5EF4-FFF2-40B4-BE49-F238E27FC236}">
                <a16:creationId xmlns:a16="http://schemas.microsoft.com/office/drawing/2014/main" id="{4214372D-4C07-D152-08EE-D3FC90DAC6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1752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6C9C1BDF-8CDF-E5AE-417A-49961D679E15}"/>
              </a:ext>
            </a:extLst>
          </p:cNvPr>
          <p:cNvSpPr>
            <a:spLocks noGrp="1" noRot="1" noChangeAspect="1" noChangeArrowheads="1" noTextEdit="1"/>
          </p:cNvSpPr>
          <p:nvPr>
            <p:ph type="sldImg"/>
          </p:nvPr>
        </p:nvSpPr>
        <p:spPr>
          <a:ln/>
        </p:spPr>
      </p:sp>
      <p:sp>
        <p:nvSpPr>
          <p:cNvPr id="68610" name="Rectangle 3">
            <a:extLst>
              <a:ext uri="{FF2B5EF4-FFF2-40B4-BE49-F238E27FC236}">
                <a16:creationId xmlns:a16="http://schemas.microsoft.com/office/drawing/2014/main" id="{48A68442-7296-9B49-D4D2-B9745C2687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16673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4CA0E656-3E3E-674A-7AEA-424941DEC564}"/>
              </a:ext>
            </a:extLst>
          </p:cNvPr>
          <p:cNvSpPr>
            <a:spLocks noGrp="1" noRot="1" noChangeAspect="1" noChangeArrowheads="1" noTextEdit="1"/>
          </p:cNvSpPr>
          <p:nvPr>
            <p:ph type="sldImg"/>
          </p:nvPr>
        </p:nvSpPr>
        <p:spPr>
          <a:ln/>
        </p:spPr>
      </p:sp>
      <p:sp>
        <p:nvSpPr>
          <p:cNvPr id="70658" name="Rectangle 3">
            <a:extLst>
              <a:ext uri="{FF2B5EF4-FFF2-40B4-BE49-F238E27FC236}">
                <a16:creationId xmlns:a16="http://schemas.microsoft.com/office/drawing/2014/main" id="{F393B597-7CB3-3E08-9458-46BB287047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55910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3433173B-3210-AC49-C4F4-47768D3E3AFA}"/>
              </a:ext>
            </a:extLst>
          </p:cNvPr>
          <p:cNvSpPr>
            <a:spLocks noGrp="1" noRot="1" noChangeAspect="1" noChangeArrowheads="1" noTextEdit="1"/>
          </p:cNvSpPr>
          <p:nvPr>
            <p:ph type="sldImg"/>
          </p:nvPr>
        </p:nvSpPr>
        <p:spPr>
          <a:ln/>
        </p:spPr>
      </p:sp>
      <p:sp>
        <p:nvSpPr>
          <p:cNvPr id="72706" name="Rectangle 3">
            <a:extLst>
              <a:ext uri="{FF2B5EF4-FFF2-40B4-BE49-F238E27FC236}">
                <a16:creationId xmlns:a16="http://schemas.microsoft.com/office/drawing/2014/main" id="{614EEFB6-F95F-A5D4-1192-FD6CC32486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74443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CAA97CB6-361E-A827-78B8-7BC24C77A1E1}"/>
              </a:ext>
            </a:extLst>
          </p:cNvPr>
          <p:cNvSpPr>
            <a:spLocks noGrp="1" noRot="1" noChangeAspect="1" noChangeArrowheads="1" noTextEdit="1"/>
          </p:cNvSpPr>
          <p:nvPr>
            <p:ph type="sldImg"/>
          </p:nvPr>
        </p:nvSpPr>
        <p:spPr>
          <a:ln/>
        </p:spPr>
      </p:sp>
      <p:sp>
        <p:nvSpPr>
          <p:cNvPr id="74754" name="Rectangle 3">
            <a:extLst>
              <a:ext uri="{FF2B5EF4-FFF2-40B4-BE49-F238E27FC236}">
                <a16:creationId xmlns:a16="http://schemas.microsoft.com/office/drawing/2014/main" id="{FCE47D2C-5080-4288-9D3E-E61D181F55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10492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A8942034-9BD5-7BE8-66F3-BD2DBC2E9541}"/>
              </a:ext>
            </a:extLst>
          </p:cNvPr>
          <p:cNvSpPr>
            <a:spLocks noGrp="1" noRot="1" noChangeAspect="1" noChangeArrowheads="1" noTextEdit="1"/>
          </p:cNvSpPr>
          <p:nvPr>
            <p:ph type="sldImg"/>
          </p:nvPr>
        </p:nvSpPr>
        <p:spPr>
          <a:ln/>
        </p:spPr>
      </p:sp>
      <p:sp>
        <p:nvSpPr>
          <p:cNvPr id="102402" name="Rectangle 3">
            <a:extLst>
              <a:ext uri="{FF2B5EF4-FFF2-40B4-BE49-F238E27FC236}">
                <a16:creationId xmlns:a16="http://schemas.microsoft.com/office/drawing/2014/main" id="{773B65F9-9F4A-837F-5C0E-43DA4CD45C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925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627F570F-4298-228C-C7FC-09E2366F7261}"/>
              </a:ext>
            </a:extLst>
          </p:cNvPr>
          <p:cNvSpPr>
            <a:spLocks noGrp="1" noRot="1" noChangeAspect="1" noChangeArrowheads="1" noTextEdit="1"/>
          </p:cNvSpPr>
          <p:nvPr>
            <p:ph type="sldImg"/>
          </p:nvPr>
        </p:nvSpPr>
        <p:spPr>
          <a:ln/>
        </p:spPr>
      </p:sp>
      <p:sp>
        <p:nvSpPr>
          <p:cNvPr id="76802" name="Rectangle 3">
            <a:extLst>
              <a:ext uri="{FF2B5EF4-FFF2-40B4-BE49-F238E27FC236}">
                <a16:creationId xmlns:a16="http://schemas.microsoft.com/office/drawing/2014/main" id="{35D65988-B49E-E500-730D-69AA397BC1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59225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0EC840DD-0DF6-ED27-09E8-7F0A2F20D836}"/>
              </a:ext>
            </a:extLst>
          </p:cNvPr>
          <p:cNvSpPr>
            <a:spLocks noGrp="1" noRot="1" noChangeAspect="1" noChangeArrowheads="1" noTextEdit="1"/>
          </p:cNvSpPr>
          <p:nvPr>
            <p:ph type="sldImg"/>
          </p:nvPr>
        </p:nvSpPr>
        <p:spPr>
          <a:ln/>
        </p:spPr>
      </p:sp>
      <p:sp>
        <p:nvSpPr>
          <p:cNvPr id="34818" name="Rectangle 3">
            <a:extLst>
              <a:ext uri="{FF2B5EF4-FFF2-40B4-BE49-F238E27FC236}">
                <a16:creationId xmlns:a16="http://schemas.microsoft.com/office/drawing/2014/main" id="{9CB3B4A8-51CF-C1EA-E70C-86C16346F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400B0E15-4D4D-A64D-2845-B90C8DCEF674}"/>
              </a:ext>
            </a:extLst>
          </p:cNvPr>
          <p:cNvSpPr>
            <a:spLocks noGrp="1" noRot="1" noChangeAspect="1" noChangeArrowheads="1" noTextEdit="1"/>
          </p:cNvSpPr>
          <p:nvPr>
            <p:ph type="sldImg"/>
          </p:nvPr>
        </p:nvSpPr>
        <p:spPr>
          <a:ln/>
        </p:spPr>
      </p:sp>
      <p:sp>
        <p:nvSpPr>
          <p:cNvPr id="78850" name="Rectangle 3">
            <a:extLst>
              <a:ext uri="{FF2B5EF4-FFF2-40B4-BE49-F238E27FC236}">
                <a16:creationId xmlns:a16="http://schemas.microsoft.com/office/drawing/2014/main" id="{69A85858-08F9-6388-A385-51C6E0EE82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31212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3AED6588-2C45-9981-5F16-40A62F74B43E}"/>
              </a:ext>
            </a:extLst>
          </p:cNvPr>
          <p:cNvSpPr>
            <a:spLocks noGrp="1" noRot="1" noChangeAspect="1" noChangeArrowheads="1" noTextEdit="1"/>
          </p:cNvSpPr>
          <p:nvPr>
            <p:ph type="sldImg"/>
          </p:nvPr>
        </p:nvSpPr>
        <p:spPr>
          <a:ln/>
        </p:spPr>
      </p:sp>
      <p:sp>
        <p:nvSpPr>
          <p:cNvPr id="80898" name="Rectangle 3">
            <a:extLst>
              <a:ext uri="{FF2B5EF4-FFF2-40B4-BE49-F238E27FC236}">
                <a16:creationId xmlns:a16="http://schemas.microsoft.com/office/drawing/2014/main" id="{56CAC819-BD05-331B-75CB-76E48E3B09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45917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3AED6588-2C45-9981-5F16-40A62F74B43E}"/>
              </a:ext>
            </a:extLst>
          </p:cNvPr>
          <p:cNvSpPr>
            <a:spLocks noGrp="1" noRot="1" noChangeAspect="1" noChangeArrowheads="1" noTextEdit="1"/>
          </p:cNvSpPr>
          <p:nvPr>
            <p:ph type="sldImg"/>
          </p:nvPr>
        </p:nvSpPr>
        <p:spPr>
          <a:ln/>
        </p:spPr>
      </p:sp>
      <p:sp>
        <p:nvSpPr>
          <p:cNvPr id="80898" name="Rectangle 3">
            <a:extLst>
              <a:ext uri="{FF2B5EF4-FFF2-40B4-BE49-F238E27FC236}">
                <a16:creationId xmlns:a16="http://schemas.microsoft.com/office/drawing/2014/main" id="{56CAC819-BD05-331B-75CB-76E48E3B09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131978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B9DF2FF7-CAE0-51F8-0809-ED10E71447D7}"/>
              </a:ext>
            </a:extLst>
          </p:cNvPr>
          <p:cNvSpPr>
            <a:spLocks noGrp="1" noRot="1" noChangeAspect="1" noChangeArrowheads="1" noTextEdit="1"/>
          </p:cNvSpPr>
          <p:nvPr>
            <p:ph type="sldImg"/>
          </p:nvPr>
        </p:nvSpPr>
        <p:spPr>
          <a:ln/>
        </p:spPr>
      </p:sp>
      <p:sp>
        <p:nvSpPr>
          <p:cNvPr id="82946" name="Rectangle 3">
            <a:extLst>
              <a:ext uri="{FF2B5EF4-FFF2-40B4-BE49-F238E27FC236}">
                <a16:creationId xmlns:a16="http://schemas.microsoft.com/office/drawing/2014/main" id="{34C576EA-B9B3-040A-F666-73137CFA62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763429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A3E526B2-AAD2-8D1D-3EEF-57936235D4F8}"/>
              </a:ext>
            </a:extLst>
          </p:cNvPr>
          <p:cNvSpPr>
            <a:spLocks noGrp="1" noRot="1" noChangeAspect="1" noChangeArrowheads="1" noTextEdit="1"/>
          </p:cNvSpPr>
          <p:nvPr>
            <p:ph type="sldImg"/>
          </p:nvPr>
        </p:nvSpPr>
        <p:spPr>
          <a:ln/>
        </p:spPr>
      </p:sp>
      <p:sp>
        <p:nvSpPr>
          <p:cNvPr id="84994" name="Rectangle 3">
            <a:extLst>
              <a:ext uri="{FF2B5EF4-FFF2-40B4-BE49-F238E27FC236}">
                <a16:creationId xmlns:a16="http://schemas.microsoft.com/office/drawing/2014/main" id="{8F51FC0C-BFC7-4302-E4E9-30184FAE74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178490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46E3A799-5EFC-E542-0F1A-9DE539FD0D7A}"/>
              </a:ext>
            </a:extLst>
          </p:cNvPr>
          <p:cNvSpPr>
            <a:spLocks noGrp="1" noRot="1" noChangeAspect="1" noChangeArrowheads="1" noTextEdit="1"/>
          </p:cNvSpPr>
          <p:nvPr>
            <p:ph type="sldImg"/>
          </p:nvPr>
        </p:nvSpPr>
        <p:spPr>
          <a:ln/>
        </p:spPr>
      </p:sp>
      <p:sp>
        <p:nvSpPr>
          <p:cNvPr id="87042" name="Rectangle 3">
            <a:extLst>
              <a:ext uri="{FF2B5EF4-FFF2-40B4-BE49-F238E27FC236}">
                <a16:creationId xmlns:a16="http://schemas.microsoft.com/office/drawing/2014/main" id="{FB4A2FAD-0678-B169-CCA7-0ACC3109A3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667780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CE4B7B29-F320-69AF-2D03-C16EE57FA751}"/>
              </a:ext>
            </a:extLst>
          </p:cNvPr>
          <p:cNvSpPr>
            <a:spLocks noGrp="1" noRot="1" noChangeAspect="1" noChangeArrowheads="1" noTextEdit="1"/>
          </p:cNvSpPr>
          <p:nvPr>
            <p:ph type="sldImg"/>
          </p:nvPr>
        </p:nvSpPr>
        <p:spPr>
          <a:ln/>
        </p:spPr>
      </p:sp>
      <p:sp>
        <p:nvSpPr>
          <p:cNvPr id="89090" name="Rectangle 3">
            <a:extLst>
              <a:ext uri="{FF2B5EF4-FFF2-40B4-BE49-F238E27FC236}">
                <a16:creationId xmlns:a16="http://schemas.microsoft.com/office/drawing/2014/main" id="{17F0CC0E-9683-1C71-4D18-45F487609D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372019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726AE575-897A-4101-2E3C-FF9254192705}"/>
              </a:ext>
            </a:extLst>
          </p:cNvPr>
          <p:cNvSpPr>
            <a:spLocks noGrp="1" noRot="1" noChangeAspect="1" noChangeArrowheads="1" noTextEdit="1"/>
          </p:cNvSpPr>
          <p:nvPr>
            <p:ph type="sldImg"/>
          </p:nvPr>
        </p:nvSpPr>
        <p:spPr>
          <a:ln/>
        </p:spPr>
      </p:sp>
      <p:sp>
        <p:nvSpPr>
          <p:cNvPr id="91138" name="Rectangle 3">
            <a:extLst>
              <a:ext uri="{FF2B5EF4-FFF2-40B4-BE49-F238E27FC236}">
                <a16:creationId xmlns:a16="http://schemas.microsoft.com/office/drawing/2014/main" id="{814A21BD-ABB0-4813-F9FF-D4AAE3BA94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316466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1A777F0B-CA6C-AE6F-A3A2-ECB5821337D7}"/>
              </a:ext>
            </a:extLst>
          </p:cNvPr>
          <p:cNvSpPr>
            <a:spLocks noGrp="1" noRot="1" noChangeAspect="1" noChangeArrowheads="1" noTextEdit="1"/>
          </p:cNvSpPr>
          <p:nvPr>
            <p:ph type="sldImg"/>
          </p:nvPr>
        </p:nvSpPr>
        <p:spPr>
          <a:ln/>
        </p:spPr>
      </p:sp>
      <p:sp>
        <p:nvSpPr>
          <p:cNvPr id="93186" name="Rectangle 3">
            <a:extLst>
              <a:ext uri="{FF2B5EF4-FFF2-40B4-BE49-F238E27FC236}">
                <a16:creationId xmlns:a16="http://schemas.microsoft.com/office/drawing/2014/main" id="{D2AE263E-CB06-0362-EC42-9E15DD5128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665720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C0C0A1C4-C337-33A2-533C-DAC2D075892B}"/>
              </a:ext>
            </a:extLst>
          </p:cNvPr>
          <p:cNvSpPr>
            <a:spLocks noGrp="1" noRot="1" noChangeAspect="1" noChangeArrowheads="1" noTextEdit="1"/>
          </p:cNvSpPr>
          <p:nvPr>
            <p:ph type="sldImg"/>
          </p:nvPr>
        </p:nvSpPr>
        <p:spPr>
          <a:ln/>
        </p:spPr>
      </p:sp>
      <p:sp>
        <p:nvSpPr>
          <p:cNvPr id="95234" name="Rectangle 3">
            <a:extLst>
              <a:ext uri="{FF2B5EF4-FFF2-40B4-BE49-F238E27FC236}">
                <a16:creationId xmlns:a16="http://schemas.microsoft.com/office/drawing/2014/main" id="{96149FDF-6ED6-3BAD-BCB6-EABB6CC31B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86054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E122F4A5-396D-1D95-AF55-C79F6459248B}"/>
              </a:ext>
            </a:extLst>
          </p:cNvPr>
          <p:cNvSpPr>
            <a:spLocks noGrp="1" noRot="1" noChangeAspect="1" noChangeArrowheads="1" noTextEdit="1"/>
          </p:cNvSpPr>
          <p:nvPr>
            <p:ph type="sldImg"/>
          </p:nvPr>
        </p:nvSpPr>
        <p:spPr>
          <a:ln/>
        </p:spPr>
      </p:sp>
      <p:sp>
        <p:nvSpPr>
          <p:cNvPr id="37890" name="Rectangle 3">
            <a:extLst>
              <a:ext uri="{FF2B5EF4-FFF2-40B4-BE49-F238E27FC236}">
                <a16:creationId xmlns:a16="http://schemas.microsoft.com/office/drawing/2014/main" id="{E847AD43-F70A-0B19-FF9D-356146460A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12747AB6-1083-EDF7-E32D-3C9F587CC19E}"/>
              </a:ext>
            </a:extLst>
          </p:cNvPr>
          <p:cNvSpPr>
            <a:spLocks noGrp="1" noRot="1" noChangeAspect="1" noChangeArrowheads="1" noTextEdit="1"/>
          </p:cNvSpPr>
          <p:nvPr>
            <p:ph type="sldImg"/>
          </p:nvPr>
        </p:nvSpPr>
        <p:spPr>
          <a:ln/>
        </p:spPr>
      </p:sp>
      <p:sp>
        <p:nvSpPr>
          <p:cNvPr id="97282" name="Rectangle 3">
            <a:extLst>
              <a:ext uri="{FF2B5EF4-FFF2-40B4-BE49-F238E27FC236}">
                <a16:creationId xmlns:a16="http://schemas.microsoft.com/office/drawing/2014/main" id="{91496AAE-D306-FF9A-9FD1-AD192EEDE0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5301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3871642F-E0A7-68F8-AA53-003B2A976BDF}"/>
              </a:ext>
            </a:extLst>
          </p:cNvPr>
          <p:cNvSpPr>
            <a:spLocks noGrp="1" noRot="1" noChangeAspect="1" noChangeArrowheads="1" noTextEdit="1"/>
          </p:cNvSpPr>
          <p:nvPr>
            <p:ph type="sldImg"/>
          </p:nvPr>
        </p:nvSpPr>
        <p:spPr>
          <a:ln/>
        </p:spPr>
      </p:sp>
      <p:sp>
        <p:nvSpPr>
          <p:cNvPr id="39938" name="Rectangle 3">
            <a:extLst>
              <a:ext uri="{FF2B5EF4-FFF2-40B4-BE49-F238E27FC236}">
                <a16:creationId xmlns:a16="http://schemas.microsoft.com/office/drawing/2014/main" id="{F01E34C7-3F6E-A831-C3BB-DD82B78FA5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B14BF798-5946-2713-E931-531AE4A46204}"/>
              </a:ext>
            </a:extLst>
          </p:cNvPr>
          <p:cNvSpPr>
            <a:spLocks noGrp="1" noRot="1" noChangeAspect="1" noChangeArrowheads="1" noTextEdit="1"/>
          </p:cNvSpPr>
          <p:nvPr>
            <p:ph type="sldImg"/>
          </p:nvPr>
        </p:nvSpPr>
        <p:spPr>
          <a:ln/>
        </p:spPr>
      </p:sp>
      <p:sp>
        <p:nvSpPr>
          <p:cNvPr id="41986" name="Rectangle 3">
            <a:extLst>
              <a:ext uri="{FF2B5EF4-FFF2-40B4-BE49-F238E27FC236}">
                <a16:creationId xmlns:a16="http://schemas.microsoft.com/office/drawing/2014/main" id="{A92163E4-1694-C3F4-D7A6-881A40DDC2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309CC7F6-7523-7A63-58CD-96C7CA41AC26}"/>
              </a:ext>
            </a:extLst>
          </p:cNvPr>
          <p:cNvSpPr>
            <a:spLocks noGrp="1" noRot="1" noChangeAspect="1" noChangeArrowheads="1" noTextEdit="1"/>
          </p:cNvSpPr>
          <p:nvPr>
            <p:ph type="sldImg"/>
          </p:nvPr>
        </p:nvSpPr>
        <p:spPr>
          <a:ln/>
        </p:spPr>
      </p:sp>
      <p:sp>
        <p:nvSpPr>
          <p:cNvPr id="44034" name="Rectangle 3">
            <a:extLst>
              <a:ext uri="{FF2B5EF4-FFF2-40B4-BE49-F238E27FC236}">
                <a16:creationId xmlns:a16="http://schemas.microsoft.com/office/drawing/2014/main" id="{C79DD428-3512-B9A4-836E-8DA6870469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5494A231-7502-1428-BFB1-F8F994C26929}"/>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a:extLst>
              <a:ext uri="{FF2B5EF4-FFF2-40B4-BE49-F238E27FC236}">
                <a16:creationId xmlns:a16="http://schemas.microsoft.com/office/drawing/2014/main" id="{B3BCB178-3D32-8D44-D0A8-5CABDB9446A6}"/>
              </a:ext>
            </a:extLst>
          </p:cNvPr>
          <p:cNvSpPr>
            <a:spLocks noGrp="1" noChangeArrowheads="1"/>
          </p:cNvSpPr>
          <p:nvPr>
            <p:ph type="sldNum" sz="quarter" idx="11"/>
          </p:nvPr>
        </p:nvSpPr>
        <p:spPr>
          <a:ln/>
        </p:spPr>
        <p:txBody>
          <a:bodyPr/>
          <a:lstStyle>
            <a:lvl1pPr>
              <a:defRPr/>
            </a:lvl1pPr>
          </a:lstStyle>
          <a:p>
            <a:pPr>
              <a:defRPr/>
            </a:pPr>
            <a:fld id="{FD5FC9D0-6925-2C47-9B6A-F4BD0122EE01}"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CA06F33E-47D8-F25C-6DFC-0348213F6FA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720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9184258-543D-B644-E7F6-188365F251F7}"/>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a:extLst>
              <a:ext uri="{FF2B5EF4-FFF2-40B4-BE49-F238E27FC236}">
                <a16:creationId xmlns:a16="http://schemas.microsoft.com/office/drawing/2014/main" id="{BC40DE49-8E41-0C1D-59B6-CDEB5D25BAE5}"/>
              </a:ext>
            </a:extLst>
          </p:cNvPr>
          <p:cNvSpPr>
            <a:spLocks noGrp="1" noChangeArrowheads="1"/>
          </p:cNvSpPr>
          <p:nvPr>
            <p:ph type="sldNum" sz="quarter" idx="11"/>
          </p:nvPr>
        </p:nvSpPr>
        <p:spPr>
          <a:ln/>
        </p:spPr>
        <p:txBody>
          <a:bodyPr/>
          <a:lstStyle>
            <a:lvl1pPr>
              <a:defRPr/>
            </a:lvl1pPr>
          </a:lstStyle>
          <a:p>
            <a:pPr>
              <a:defRPr/>
            </a:pPr>
            <a:fld id="{46D0AEEC-69FA-4844-BBC6-21CA95EBC980}"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FA521F54-41EB-3199-5521-3AE39BC3A14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8315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D208F7F-4FF4-DA75-F3EB-605FABB273A1}"/>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a:extLst>
              <a:ext uri="{FF2B5EF4-FFF2-40B4-BE49-F238E27FC236}">
                <a16:creationId xmlns:a16="http://schemas.microsoft.com/office/drawing/2014/main" id="{6C387E9A-EEC4-8D81-5BF3-17F99F71F867}"/>
              </a:ext>
            </a:extLst>
          </p:cNvPr>
          <p:cNvSpPr>
            <a:spLocks noGrp="1" noChangeArrowheads="1"/>
          </p:cNvSpPr>
          <p:nvPr>
            <p:ph type="sldNum" sz="quarter" idx="11"/>
          </p:nvPr>
        </p:nvSpPr>
        <p:spPr>
          <a:ln/>
        </p:spPr>
        <p:txBody>
          <a:bodyPr/>
          <a:lstStyle>
            <a:lvl1pPr>
              <a:defRPr/>
            </a:lvl1pPr>
          </a:lstStyle>
          <a:p>
            <a:pPr>
              <a:defRPr/>
            </a:pPr>
            <a:fld id="{4B251CAC-6C83-874D-AC86-C8C1AFE8C7ED}"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19A4C3AA-1385-A23A-4410-AAC298A302E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300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9E1AA02-BB2D-E91D-1F48-C21D540463DE}"/>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a:extLst>
              <a:ext uri="{FF2B5EF4-FFF2-40B4-BE49-F238E27FC236}">
                <a16:creationId xmlns:a16="http://schemas.microsoft.com/office/drawing/2014/main" id="{B4B4D547-2BFA-EE25-1DBC-CE3407C7B60B}"/>
              </a:ext>
            </a:extLst>
          </p:cNvPr>
          <p:cNvSpPr>
            <a:spLocks noGrp="1" noChangeArrowheads="1"/>
          </p:cNvSpPr>
          <p:nvPr>
            <p:ph type="sldNum" sz="quarter" idx="11"/>
          </p:nvPr>
        </p:nvSpPr>
        <p:spPr>
          <a:ln/>
        </p:spPr>
        <p:txBody>
          <a:bodyPr/>
          <a:lstStyle>
            <a:lvl1pPr>
              <a:defRPr/>
            </a:lvl1pPr>
          </a:lstStyle>
          <a:p>
            <a:pPr>
              <a:defRPr/>
            </a:pPr>
            <a:fld id="{490C138A-935F-C24F-9988-85DC545D40F6}"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40D97070-B6D8-C154-0BE6-C73980B14AD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35448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DB3ED16C-D0EE-2850-63A4-CF8DC5CA7070}"/>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a:extLst>
              <a:ext uri="{FF2B5EF4-FFF2-40B4-BE49-F238E27FC236}">
                <a16:creationId xmlns:a16="http://schemas.microsoft.com/office/drawing/2014/main" id="{74D71D71-EFEE-2B2E-312E-BEC024B7D139}"/>
              </a:ext>
            </a:extLst>
          </p:cNvPr>
          <p:cNvSpPr>
            <a:spLocks noGrp="1" noChangeArrowheads="1"/>
          </p:cNvSpPr>
          <p:nvPr>
            <p:ph type="sldNum" sz="quarter" idx="11"/>
          </p:nvPr>
        </p:nvSpPr>
        <p:spPr>
          <a:ln/>
        </p:spPr>
        <p:txBody>
          <a:bodyPr/>
          <a:lstStyle>
            <a:lvl1pPr>
              <a:defRPr/>
            </a:lvl1pPr>
          </a:lstStyle>
          <a:p>
            <a:pPr>
              <a:defRPr/>
            </a:pPr>
            <a:fld id="{43DD2090-A616-6944-B409-72292AFC83CA}"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6544C846-3A75-B1DD-2FFC-2DC5BBE5E55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1876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01C743BE-5BAF-58C2-36DC-E87B61312773}"/>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a:extLst>
              <a:ext uri="{FF2B5EF4-FFF2-40B4-BE49-F238E27FC236}">
                <a16:creationId xmlns:a16="http://schemas.microsoft.com/office/drawing/2014/main" id="{22745BF1-32E7-7512-FBCF-14AE106776D9}"/>
              </a:ext>
            </a:extLst>
          </p:cNvPr>
          <p:cNvSpPr>
            <a:spLocks noGrp="1" noChangeArrowheads="1"/>
          </p:cNvSpPr>
          <p:nvPr>
            <p:ph type="sldNum" sz="quarter" idx="11"/>
          </p:nvPr>
        </p:nvSpPr>
        <p:spPr>
          <a:ln/>
        </p:spPr>
        <p:txBody>
          <a:bodyPr/>
          <a:lstStyle>
            <a:lvl1pPr>
              <a:defRPr/>
            </a:lvl1pPr>
          </a:lstStyle>
          <a:p>
            <a:pPr>
              <a:defRPr/>
            </a:pPr>
            <a:fld id="{C2F96A0A-FB7A-5549-AB5F-4785E6A58AB3}"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CE4FE18E-DEE2-1145-E9FF-8993D533497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69425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A73DBBBE-F821-48C8-6AFB-0D85ACFEF91F}"/>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8" name="Rectangle 7">
            <a:extLst>
              <a:ext uri="{FF2B5EF4-FFF2-40B4-BE49-F238E27FC236}">
                <a16:creationId xmlns:a16="http://schemas.microsoft.com/office/drawing/2014/main" id="{9FF9C35A-41DC-93E6-61F3-12DF81D28B2A}"/>
              </a:ext>
            </a:extLst>
          </p:cNvPr>
          <p:cNvSpPr>
            <a:spLocks noGrp="1" noChangeArrowheads="1"/>
          </p:cNvSpPr>
          <p:nvPr>
            <p:ph type="sldNum" sz="quarter" idx="11"/>
          </p:nvPr>
        </p:nvSpPr>
        <p:spPr>
          <a:ln/>
        </p:spPr>
        <p:txBody>
          <a:bodyPr/>
          <a:lstStyle>
            <a:lvl1pPr>
              <a:defRPr/>
            </a:lvl1pPr>
          </a:lstStyle>
          <a:p>
            <a:pPr>
              <a:defRPr/>
            </a:pPr>
            <a:fld id="{65BAD32C-8C31-A344-A988-03A76AD05721}" type="slidenum">
              <a:rPr lang="en-US" altLang="en-US"/>
              <a:pPr>
                <a:defRPr/>
              </a:pPr>
              <a:t>‹#›</a:t>
            </a:fld>
            <a:endParaRPr lang="en-US" altLang="en-US"/>
          </a:p>
        </p:txBody>
      </p:sp>
      <p:sp>
        <p:nvSpPr>
          <p:cNvPr id="9" name="AutoShape 8">
            <a:hlinkClick r:id="" action="ppaction://hlinkshowjump?jump=previousslide" highlightClick="1"/>
            <a:extLst>
              <a:ext uri="{FF2B5EF4-FFF2-40B4-BE49-F238E27FC236}">
                <a16:creationId xmlns:a16="http://schemas.microsoft.com/office/drawing/2014/main" id="{A1E5571D-3420-ABC2-B1FF-3D57D4C0AD2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6232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BFDB556C-9782-98CC-4BF9-B4662DDA2954}"/>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4" name="Rectangle 7">
            <a:extLst>
              <a:ext uri="{FF2B5EF4-FFF2-40B4-BE49-F238E27FC236}">
                <a16:creationId xmlns:a16="http://schemas.microsoft.com/office/drawing/2014/main" id="{404BA62C-2BB6-5D62-0956-B03D8817468E}"/>
              </a:ext>
            </a:extLst>
          </p:cNvPr>
          <p:cNvSpPr>
            <a:spLocks noGrp="1" noChangeArrowheads="1"/>
          </p:cNvSpPr>
          <p:nvPr>
            <p:ph type="sldNum" sz="quarter" idx="11"/>
          </p:nvPr>
        </p:nvSpPr>
        <p:spPr>
          <a:ln/>
        </p:spPr>
        <p:txBody>
          <a:bodyPr/>
          <a:lstStyle>
            <a:lvl1pPr>
              <a:defRPr/>
            </a:lvl1pPr>
          </a:lstStyle>
          <a:p>
            <a:pPr>
              <a:defRPr/>
            </a:pPr>
            <a:fld id="{9B3DEE83-174F-DE40-B051-BC84388015B0}" type="slidenum">
              <a:rPr lang="en-US" altLang="en-US"/>
              <a:pPr>
                <a:defRPr/>
              </a:pPr>
              <a:t>‹#›</a:t>
            </a:fld>
            <a:endParaRPr lang="en-US" altLang="en-US"/>
          </a:p>
        </p:txBody>
      </p:sp>
      <p:sp>
        <p:nvSpPr>
          <p:cNvPr id="5" name="AutoShape 8">
            <a:hlinkClick r:id="" action="ppaction://hlinkshowjump?jump=previousslide" highlightClick="1"/>
            <a:extLst>
              <a:ext uri="{FF2B5EF4-FFF2-40B4-BE49-F238E27FC236}">
                <a16:creationId xmlns:a16="http://schemas.microsoft.com/office/drawing/2014/main" id="{B5715E78-D415-C34F-E044-F22DC9188C5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2636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BD43514-42A4-C952-09C1-DC124468F0C9}"/>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3" name="Rectangle 7">
            <a:extLst>
              <a:ext uri="{FF2B5EF4-FFF2-40B4-BE49-F238E27FC236}">
                <a16:creationId xmlns:a16="http://schemas.microsoft.com/office/drawing/2014/main" id="{5B9F6B54-2B2F-A97B-13D8-633292FE7FFF}"/>
              </a:ext>
            </a:extLst>
          </p:cNvPr>
          <p:cNvSpPr>
            <a:spLocks noGrp="1" noChangeArrowheads="1"/>
          </p:cNvSpPr>
          <p:nvPr>
            <p:ph type="sldNum" sz="quarter" idx="11"/>
          </p:nvPr>
        </p:nvSpPr>
        <p:spPr>
          <a:ln/>
        </p:spPr>
        <p:txBody>
          <a:bodyPr/>
          <a:lstStyle>
            <a:lvl1pPr>
              <a:defRPr/>
            </a:lvl1pPr>
          </a:lstStyle>
          <a:p>
            <a:pPr>
              <a:defRPr/>
            </a:pPr>
            <a:fld id="{241420F5-2FC5-0F44-80F9-FBB8925A94B1}" type="slidenum">
              <a:rPr lang="en-US" altLang="en-US"/>
              <a:pPr>
                <a:defRPr/>
              </a:pPr>
              <a:t>‹#›</a:t>
            </a:fld>
            <a:endParaRPr lang="en-US" altLang="en-US"/>
          </a:p>
        </p:txBody>
      </p:sp>
      <p:sp>
        <p:nvSpPr>
          <p:cNvPr id="4" name="AutoShape 8">
            <a:hlinkClick r:id="" action="ppaction://hlinkshowjump?jump=previousslide" highlightClick="1"/>
            <a:extLst>
              <a:ext uri="{FF2B5EF4-FFF2-40B4-BE49-F238E27FC236}">
                <a16:creationId xmlns:a16="http://schemas.microsoft.com/office/drawing/2014/main" id="{743C81A5-08CC-A0CF-6CB0-CA9B455BE9B2}"/>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7465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549E55C0-374A-86C4-7C40-99A42D4C84E3}"/>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a:extLst>
              <a:ext uri="{FF2B5EF4-FFF2-40B4-BE49-F238E27FC236}">
                <a16:creationId xmlns:a16="http://schemas.microsoft.com/office/drawing/2014/main" id="{D21A49E1-9BB6-18D1-AB27-7BEBC082861C}"/>
              </a:ext>
            </a:extLst>
          </p:cNvPr>
          <p:cNvSpPr>
            <a:spLocks noGrp="1" noChangeArrowheads="1"/>
          </p:cNvSpPr>
          <p:nvPr>
            <p:ph type="sldNum" sz="quarter" idx="11"/>
          </p:nvPr>
        </p:nvSpPr>
        <p:spPr>
          <a:ln/>
        </p:spPr>
        <p:txBody>
          <a:bodyPr/>
          <a:lstStyle>
            <a:lvl1pPr>
              <a:defRPr/>
            </a:lvl1pPr>
          </a:lstStyle>
          <a:p>
            <a:pPr>
              <a:defRPr/>
            </a:pPr>
            <a:fld id="{16D447A4-10C3-8E4D-A43B-231448558D9E}"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829E2B77-1B38-A45E-B62C-BE868B7B0C2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998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5CA6B157-2492-522B-D4BB-D89C93B9FE45}"/>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a:extLst>
              <a:ext uri="{FF2B5EF4-FFF2-40B4-BE49-F238E27FC236}">
                <a16:creationId xmlns:a16="http://schemas.microsoft.com/office/drawing/2014/main" id="{74E3AA66-2CF1-9994-487B-905BF28C8871}"/>
              </a:ext>
            </a:extLst>
          </p:cNvPr>
          <p:cNvSpPr>
            <a:spLocks noGrp="1" noChangeArrowheads="1"/>
          </p:cNvSpPr>
          <p:nvPr>
            <p:ph type="sldNum" sz="quarter" idx="11"/>
          </p:nvPr>
        </p:nvSpPr>
        <p:spPr>
          <a:ln/>
        </p:spPr>
        <p:txBody>
          <a:bodyPr/>
          <a:lstStyle>
            <a:lvl1pPr>
              <a:defRPr/>
            </a:lvl1pPr>
          </a:lstStyle>
          <a:p>
            <a:pPr>
              <a:defRPr/>
            </a:pPr>
            <a:fld id="{8D6D71A2-C18A-0941-8C5F-73B68AC666E5}"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0043FAA7-ADB4-A34F-1B2A-A56C67831D7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6976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10.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5C873A9-3B9F-36B9-8BD0-A6F8D25F6808}"/>
              </a:ext>
            </a:extLst>
          </p:cNvPr>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01477F0-23C2-E556-3563-7FF1F835AA4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605" name="Rectangle 5">
            <a:extLst>
              <a:ext uri="{FF2B5EF4-FFF2-40B4-BE49-F238E27FC236}">
                <a16:creationId xmlns:a16="http://schemas.microsoft.com/office/drawing/2014/main" id="{9545D50D-2177-90A7-144C-FF8026FFFB6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n-ea"/>
                <a:cs typeface="+mn-cs"/>
              </a:defRPr>
            </a:lvl1pPr>
          </a:lstStyle>
          <a:p>
            <a:pPr>
              <a:defRPr/>
            </a:pPr>
            <a:r>
              <a:rPr lang="en-US"/>
              <a:t> </a:t>
            </a:r>
          </a:p>
        </p:txBody>
      </p:sp>
      <p:sp>
        <p:nvSpPr>
          <p:cNvPr id="409607" name="Rectangle 7">
            <a:extLst>
              <a:ext uri="{FF2B5EF4-FFF2-40B4-BE49-F238E27FC236}">
                <a16:creationId xmlns:a16="http://schemas.microsoft.com/office/drawing/2014/main" id="{B6337EF0-6B06-D269-D348-795BEEAF0B09}"/>
              </a:ext>
            </a:extLst>
          </p:cNvPr>
          <p:cNvSpPr>
            <a:spLocks noGrp="1" noChangeArrowheads="1"/>
          </p:cNvSpPr>
          <p:nvPr>
            <p:ph type="sldNum" sz="quarter" idx="4"/>
          </p:nvPr>
        </p:nvSpPr>
        <p:spPr bwMode="auto">
          <a:xfrm>
            <a:off x="-1371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D2E88FF9-547E-5442-ABDD-0C6058950CE7}" type="slidenum">
              <a:rPr lang="en-US" altLang="en-US"/>
              <a:pPr>
                <a:defRPr/>
              </a:pPr>
              <a:t>‹#›</a:t>
            </a:fld>
            <a:endParaRPr lang="en-US" altLang="en-US"/>
          </a:p>
        </p:txBody>
      </p:sp>
      <p:sp>
        <p:nvSpPr>
          <p:cNvPr id="409608" name="AutoShape 8">
            <a:hlinkClick r:id="" action="ppaction://hlinkshowjump?jump=previousslide" highlightClick="1"/>
            <a:extLst>
              <a:ext uri="{FF2B5EF4-FFF2-40B4-BE49-F238E27FC236}">
                <a16:creationId xmlns:a16="http://schemas.microsoft.com/office/drawing/2014/main" id="{88255466-2739-7AB7-02AB-B3534E928C7E}"/>
              </a:ext>
            </a:extLst>
          </p:cNvPr>
          <p:cNvSpPr>
            <a:spLocks noGrp="1" noChangeArrowheads="1"/>
          </p:cNvSpPr>
          <p:nvPr>
            <p:ph type="dt" sz="half" idx="2"/>
          </p:nvPr>
        </p:nvSpPr>
        <p:spPr bwMode="auto">
          <a:xfrm>
            <a:off x="1600200" y="6096000"/>
            <a:ext cx="5562600" cy="476250"/>
          </a:xfrm>
          <a:prstGeom prst="actionButtonBackPrevious">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MS PGothic" charset="0"/>
                <a:cs typeface="MS PGothic" charset="0"/>
              </a:defRPr>
            </a:lvl1pPr>
          </a:lstStyle>
          <a:p>
            <a:pPr>
              <a:defRPr/>
            </a:pPr>
            <a:endParaRPr lang="en-US"/>
          </a:p>
        </p:txBody>
      </p:sp>
      <p:sp>
        <p:nvSpPr>
          <p:cNvPr id="13319" name="AutoShape 9">
            <a:hlinkClick r:id="" action="ppaction://hlinkshowjump?jump=previousslide" highlightClick="1"/>
            <a:extLst>
              <a:ext uri="{FF2B5EF4-FFF2-40B4-BE49-F238E27FC236}">
                <a16:creationId xmlns:a16="http://schemas.microsoft.com/office/drawing/2014/main" id="{8C0C78E6-5AB7-CE1D-0AA4-53588D19E402}"/>
              </a:ext>
            </a:extLst>
          </p:cNvPr>
          <p:cNvSpPr>
            <a:spLocks noChangeArrowheads="1"/>
          </p:cNvSpPr>
          <p:nvPr/>
        </p:nvSpPr>
        <p:spPr bwMode="auto">
          <a:xfrm>
            <a:off x="7620000" y="6324600"/>
            <a:ext cx="838200" cy="533400"/>
          </a:xfrm>
          <a:prstGeom prst="actionButtonBackPrevious">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
        <p:nvSpPr>
          <p:cNvPr id="13320" name="AutoShape 11">
            <a:hlinkClick r:id="rId13" action="ppaction://hlinksldjump" highlightClick="1"/>
            <a:extLst>
              <a:ext uri="{FF2B5EF4-FFF2-40B4-BE49-F238E27FC236}">
                <a16:creationId xmlns:a16="http://schemas.microsoft.com/office/drawing/2014/main" id="{5C3A843E-372C-8E9E-30DC-8184FBAA3E8B}"/>
              </a:ext>
            </a:extLst>
          </p:cNvPr>
          <p:cNvSpPr>
            <a:spLocks noChangeArrowheads="1"/>
          </p:cNvSpPr>
          <p:nvPr/>
        </p:nvSpPr>
        <p:spPr bwMode="auto">
          <a:xfrm>
            <a:off x="6629400" y="6324600"/>
            <a:ext cx="914400" cy="533400"/>
          </a:xfrm>
          <a:prstGeom prst="actionButtonBeginning">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
        <p:nvSpPr>
          <p:cNvPr id="13321" name="AutoShape 12">
            <a:hlinkClick r:id="" action="ppaction://hlinkshowjump?jump=nextslide" highlightClick="1"/>
            <a:extLst>
              <a:ext uri="{FF2B5EF4-FFF2-40B4-BE49-F238E27FC236}">
                <a16:creationId xmlns:a16="http://schemas.microsoft.com/office/drawing/2014/main" id="{23653D06-4C43-C21A-5D30-280730C0913B}"/>
              </a:ext>
            </a:extLst>
          </p:cNvPr>
          <p:cNvSpPr>
            <a:spLocks noChangeArrowheads="1"/>
          </p:cNvSpPr>
          <p:nvPr/>
        </p:nvSpPr>
        <p:spPr bwMode="auto">
          <a:xfrm>
            <a:off x="8458200" y="6324600"/>
            <a:ext cx="685800" cy="533400"/>
          </a:xfrm>
          <a:prstGeom prst="actionButtonForwardNext">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dt="0"/>
  <p:txStyles>
    <p:titleStyle>
      <a:lvl1pPr algn="ctr" rtl="0" eaLnBrk="0" fontAlgn="base" hangingPunct="0">
        <a:spcBef>
          <a:spcPct val="0"/>
        </a:spcBef>
        <a:spcAft>
          <a:spcPct val="0"/>
        </a:spcAft>
        <a:defRPr sz="3200">
          <a:solidFill>
            <a:srgbClr val="CC0000"/>
          </a:solidFill>
          <a:latin typeface="+mj-lt"/>
          <a:ea typeface="MS PGothic" pitchFamily="34" charset="-128"/>
          <a:cs typeface="MS PGothic" charset="0"/>
        </a:defRPr>
      </a:lvl1pPr>
      <a:lvl2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2pPr>
      <a:lvl3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3pPr>
      <a:lvl4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4pPr>
      <a:lvl5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5pPr>
      <a:lvl6pPr marL="457200" algn="ctr" rtl="0" fontAlgn="base">
        <a:spcBef>
          <a:spcPct val="0"/>
        </a:spcBef>
        <a:spcAft>
          <a:spcPct val="0"/>
        </a:spcAft>
        <a:defRPr sz="3200">
          <a:solidFill>
            <a:srgbClr val="CC0000"/>
          </a:solidFill>
          <a:latin typeface="Arial" charset="0"/>
        </a:defRPr>
      </a:lvl6pPr>
      <a:lvl7pPr marL="914400" algn="ctr" rtl="0" fontAlgn="base">
        <a:spcBef>
          <a:spcPct val="0"/>
        </a:spcBef>
        <a:spcAft>
          <a:spcPct val="0"/>
        </a:spcAft>
        <a:defRPr sz="3200">
          <a:solidFill>
            <a:srgbClr val="CC0000"/>
          </a:solidFill>
          <a:latin typeface="Arial" charset="0"/>
        </a:defRPr>
      </a:lvl7pPr>
      <a:lvl8pPr marL="1371600" algn="ctr" rtl="0" fontAlgn="base">
        <a:spcBef>
          <a:spcPct val="0"/>
        </a:spcBef>
        <a:spcAft>
          <a:spcPct val="0"/>
        </a:spcAft>
        <a:defRPr sz="3200">
          <a:solidFill>
            <a:srgbClr val="CC0000"/>
          </a:solidFill>
          <a:latin typeface="Arial" charset="0"/>
        </a:defRPr>
      </a:lvl8pPr>
      <a:lvl9pPr marL="1828800" algn="ctr" rtl="0" fontAlgn="base">
        <a:spcBef>
          <a:spcPct val="0"/>
        </a:spcBef>
        <a:spcAft>
          <a:spcPct val="0"/>
        </a:spcAft>
        <a:defRPr sz="3200">
          <a:solidFill>
            <a:srgbClr val="CC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Rc9wBeFQThqbgM&amp;tbnid=RBdYd-EGfiyCSM:&amp;ved=0CAUQjRw&amp;url=http://www.tabletmag.com/jewish-news-and-politics/52493/camp-fire&amp;ei=QTEyUrqcLre34AOAk4DQCw&amp;bvm=bv.52164340,d.dmg&amp;psig=AFQjCNHKANI3202mgAdSUPQwJRZyBD8Naw&amp;ust=1379107510041967"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08CBD1D4-75A2-7EDB-1B0E-F5325D6E75FD}"/>
              </a:ext>
            </a:extLst>
          </p:cNvPr>
          <p:cNvSpPr>
            <a:spLocks noGrp="1" noChangeArrowheads="1"/>
          </p:cNvSpPr>
          <p:nvPr>
            <p:ph type="title"/>
          </p:nvPr>
        </p:nvSpPr>
        <p:spPr>
          <a:xfrm>
            <a:off x="574675" y="304800"/>
            <a:ext cx="8569325" cy="1219200"/>
          </a:xfrm>
        </p:spPr>
        <p:txBody>
          <a:bodyPr/>
          <a:lstStyle/>
          <a:p>
            <a:pPr eaLnBrk="1" hangingPunct="1"/>
            <a:r>
              <a:rPr lang="en-US" altLang="en-US"/>
              <a:t>George Mason School of Law</a:t>
            </a:r>
          </a:p>
        </p:txBody>
      </p:sp>
      <p:sp>
        <p:nvSpPr>
          <p:cNvPr id="15362" name="Rectangle 3">
            <a:extLst>
              <a:ext uri="{FF2B5EF4-FFF2-40B4-BE49-F238E27FC236}">
                <a16:creationId xmlns:a16="http://schemas.microsoft.com/office/drawing/2014/main" id="{7DEF603A-66A4-6AAF-65EB-703DF68E7CC5}"/>
              </a:ext>
            </a:extLst>
          </p:cNvPr>
          <p:cNvSpPr>
            <a:spLocks noGrp="1" noChangeArrowheads="1"/>
          </p:cNvSpPr>
          <p:nvPr>
            <p:ph idx="1"/>
          </p:nvPr>
        </p:nvSpPr>
        <p:spPr/>
        <p:txBody>
          <a:bodyPr/>
          <a:lstStyle/>
          <a:p>
            <a:pPr eaLnBrk="1" hangingPunct="1">
              <a:lnSpc>
                <a:spcPct val="90000"/>
              </a:lnSpc>
            </a:pPr>
            <a:endParaRPr lang="en-US" altLang="en-US" dirty="0"/>
          </a:p>
          <a:p>
            <a:pPr algn="ctr" eaLnBrk="1" hangingPunct="1">
              <a:lnSpc>
                <a:spcPct val="90000"/>
              </a:lnSpc>
              <a:buFont typeface="Wingdings" pitchFamily="2" charset="2"/>
              <a:buNone/>
            </a:pPr>
            <a:r>
              <a:rPr lang="en-US" altLang="en-US" sz="3600" dirty="0">
                <a:solidFill>
                  <a:srgbClr val="990000"/>
                </a:solidFill>
              </a:rPr>
              <a:t>Contracts I </a:t>
            </a:r>
          </a:p>
          <a:p>
            <a:pPr algn="ctr" eaLnBrk="1" hangingPunct="1">
              <a:lnSpc>
                <a:spcPct val="90000"/>
              </a:lnSpc>
              <a:buFont typeface="Wingdings" pitchFamily="2" charset="2"/>
              <a:buNone/>
            </a:pPr>
            <a:endParaRPr lang="en-US" altLang="en-US" sz="3600" dirty="0"/>
          </a:p>
          <a:p>
            <a:pPr algn="ctr" eaLnBrk="1" hangingPunct="1">
              <a:lnSpc>
                <a:spcPct val="90000"/>
              </a:lnSpc>
              <a:buFont typeface="Wingdings" pitchFamily="2" charset="2"/>
              <a:buNone/>
            </a:pPr>
            <a:r>
              <a:rPr lang="en-US" altLang="en-US">
                <a:solidFill>
                  <a:srgbClr val="C00000"/>
                </a:solidFill>
              </a:rPr>
              <a:t>C.	</a:t>
            </a:r>
            <a:r>
              <a:rPr lang="en-US" altLang="en-US" dirty="0">
                <a:solidFill>
                  <a:srgbClr val="C00000"/>
                </a:solidFill>
              </a:rPr>
              <a:t>Quasi-contract and Restitution</a:t>
            </a:r>
          </a:p>
          <a:p>
            <a:pPr algn="ctr" eaLnBrk="1" hangingPunct="1">
              <a:lnSpc>
                <a:spcPct val="90000"/>
              </a:lnSpc>
              <a:buFont typeface="Wingdings" pitchFamily="2" charset="2"/>
              <a:buNone/>
            </a:pPr>
            <a:endParaRPr lang="en-US" altLang="en-US" sz="2400" dirty="0"/>
          </a:p>
          <a:p>
            <a:pPr algn="ctr" eaLnBrk="1" hangingPunct="1">
              <a:lnSpc>
                <a:spcPct val="90000"/>
              </a:lnSpc>
              <a:buFont typeface="Wingdings" pitchFamily="2" charset="2"/>
              <a:buNone/>
            </a:pPr>
            <a:endParaRPr lang="en-US" altLang="en-US" sz="2400" dirty="0"/>
          </a:p>
          <a:p>
            <a:pPr algn="ctr" eaLnBrk="1" hangingPunct="1">
              <a:lnSpc>
                <a:spcPct val="90000"/>
              </a:lnSpc>
              <a:buFont typeface="Wingdings" pitchFamily="2" charset="2"/>
              <a:buNone/>
            </a:pPr>
            <a:r>
              <a:rPr lang="en-US" altLang="en-US" sz="2400" dirty="0"/>
              <a:t>F.H. Buckley</a:t>
            </a:r>
          </a:p>
          <a:p>
            <a:pPr algn="ctr" eaLnBrk="1" hangingPunct="1">
              <a:lnSpc>
                <a:spcPct val="90000"/>
              </a:lnSpc>
              <a:buFont typeface="Wingdings" pitchFamily="2" charset="2"/>
              <a:buNone/>
            </a:pPr>
            <a:r>
              <a:rPr lang="en-US" altLang="en-US" dirty="0">
                <a:hlinkClick r:id="rId3"/>
              </a:rPr>
              <a:t>fbuckley@gmu.edu</a:t>
            </a:r>
            <a:endParaRPr lang="en-US" altLang="en-US" dirty="0"/>
          </a:p>
          <a:p>
            <a:pPr algn="ctr" eaLnBrk="1" hangingPunct="1">
              <a:lnSpc>
                <a:spcPct val="90000"/>
              </a:lnSpc>
              <a:buFont typeface="Wingdings" pitchFamily="2" charset="2"/>
              <a:buNone/>
            </a:pPr>
            <a:endParaRPr lang="en-US" altLang="en-US" dirty="0"/>
          </a:p>
        </p:txBody>
      </p:sp>
      <p:sp>
        <p:nvSpPr>
          <p:cNvPr id="15363" name="Slide Number Placeholder 5">
            <a:extLst>
              <a:ext uri="{FF2B5EF4-FFF2-40B4-BE49-F238E27FC236}">
                <a16:creationId xmlns:a16="http://schemas.microsoft.com/office/drawing/2014/main" id="{24DBA881-BACE-CD7E-2EC2-A99263B9F03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3A5CB5B-C55B-1B4E-A1CB-7327954D2BCA}" type="slidenum">
              <a:rPr lang="en-US" altLang="en-US" sz="1200" smtClean="0">
                <a:latin typeface="Verdana" panose="020B0604030504040204" pitchFamily="34" charset="0"/>
              </a:rPr>
              <a:pPr>
                <a:spcBef>
                  <a:spcPct val="0"/>
                </a:spcBef>
                <a:buFontTx/>
                <a:buNone/>
              </a:pPr>
              <a:t>1</a:t>
            </a:fld>
            <a:endParaRPr lang="en-US" altLang="en-US" sz="1200">
              <a:latin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B8EFECCE-B578-201A-CD47-94041E4B2927}"/>
              </a:ext>
            </a:extLst>
          </p:cNvPr>
          <p:cNvSpPr>
            <a:spLocks noGrp="1" noChangeArrowheads="1"/>
          </p:cNvSpPr>
          <p:nvPr>
            <p:ph type="title"/>
          </p:nvPr>
        </p:nvSpPr>
        <p:spPr/>
        <p:txBody>
          <a:bodyPr/>
          <a:lstStyle/>
          <a:p>
            <a:r>
              <a:rPr lang="en-US" altLang="en-US">
                <a:solidFill>
                  <a:srgbClr val="B90000"/>
                </a:solidFill>
              </a:rPr>
              <a:t>Expanding Contract into Quasi-Contract</a:t>
            </a:r>
          </a:p>
        </p:txBody>
      </p:sp>
      <p:sp>
        <p:nvSpPr>
          <p:cNvPr id="23554" name="Content Placeholder 2">
            <a:extLst>
              <a:ext uri="{FF2B5EF4-FFF2-40B4-BE49-F238E27FC236}">
                <a16:creationId xmlns:a16="http://schemas.microsoft.com/office/drawing/2014/main" id="{B67BB48D-0C1D-E2F8-390D-06D3AB787C1B}"/>
              </a:ext>
            </a:extLst>
          </p:cNvPr>
          <p:cNvSpPr>
            <a:spLocks noGrp="1" noChangeArrowheads="1"/>
          </p:cNvSpPr>
          <p:nvPr>
            <p:ph idx="1"/>
          </p:nvPr>
        </p:nvSpPr>
        <p:spPr/>
        <p:txBody>
          <a:bodyPr/>
          <a:lstStyle/>
          <a:p>
            <a:r>
              <a:rPr lang="en-US" altLang="en-US" dirty="0"/>
              <a:t>The centrality of promises in contract law</a:t>
            </a:r>
          </a:p>
          <a:p>
            <a:r>
              <a:rPr lang="en-US" altLang="en-US" dirty="0"/>
              <a:t>Does an action lie for a performance even where there is no promise?</a:t>
            </a:r>
          </a:p>
          <a:p>
            <a:r>
              <a:rPr lang="en-US" altLang="en-US" dirty="0"/>
              <a:t>Quasi-contract, unjust enrichment, restitution</a:t>
            </a:r>
          </a:p>
        </p:txBody>
      </p:sp>
      <p:sp>
        <p:nvSpPr>
          <p:cNvPr id="23555" name="Slide Number Placeholder 3">
            <a:extLst>
              <a:ext uri="{FF2B5EF4-FFF2-40B4-BE49-F238E27FC236}">
                <a16:creationId xmlns:a16="http://schemas.microsoft.com/office/drawing/2014/main" id="{FBA6BC79-72D7-E48E-07F4-3D91179A820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668B80E-3E19-A448-BEBB-C9380BD55F47}" type="slidenum">
              <a:rPr lang="en-US" altLang="en-US" sz="1200" smtClean="0">
                <a:latin typeface="Verdana" panose="020B0604030504040204" pitchFamily="34" charset="0"/>
              </a:rPr>
              <a:pPr>
                <a:spcBef>
                  <a:spcPct val="0"/>
                </a:spcBef>
                <a:buFontTx/>
                <a:buNone/>
              </a:pPr>
              <a:t>10</a:t>
            </a:fld>
            <a:endParaRPr lang="en-US" altLang="en-US" sz="1200">
              <a:latin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52887C2E-8C83-37B2-A15D-3681F547D781}"/>
              </a:ext>
            </a:extLst>
          </p:cNvPr>
          <p:cNvSpPr>
            <a:spLocks noGrp="1" noChangeArrowheads="1"/>
          </p:cNvSpPr>
          <p:nvPr>
            <p:ph type="title"/>
          </p:nvPr>
        </p:nvSpPr>
        <p:spPr>
          <a:xfrm>
            <a:off x="574675" y="304800"/>
            <a:ext cx="8569325" cy="1295400"/>
          </a:xfrm>
        </p:spPr>
        <p:txBody>
          <a:bodyPr/>
          <a:lstStyle/>
          <a:p>
            <a:r>
              <a:rPr lang="en-US" altLang="en-US" sz="3600">
                <a:solidFill>
                  <a:srgbClr val="B90000"/>
                </a:solidFill>
              </a:rPr>
              <a:t>Just what does </a:t>
            </a:r>
            <a:r>
              <a:rPr lang="ja-JP" altLang="en-US" sz="3600">
                <a:solidFill>
                  <a:srgbClr val="B90000"/>
                </a:solidFill>
              </a:rPr>
              <a:t>“</a:t>
            </a:r>
            <a:r>
              <a:rPr lang="en-US" altLang="ja-JP" sz="3600">
                <a:solidFill>
                  <a:srgbClr val="B90000"/>
                </a:solidFill>
              </a:rPr>
              <a:t>ties of natural justice and equity</a:t>
            </a:r>
            <a:r>
              <a:rPr lang="ja-JP" altLang="en-US" sz="3600">
                <a:solidFill>
                  <a:srgbClr val="B90000"/>
                </a:solidFill>
              </a:rPr>
              <a:t>”</a:t>
            </a:r>
            <a:r>
              <a:rPr lang="en-US" altLang="ja-JP" sz="3600">
                <a:solidFill>
                  <a:srgbClr val="B90000"/>
                </a:solidFill>
              </a:rPr>
              <a:t> mean?</a:t>
            </a:r>
            <a:endParaRPr lang="en-US" altLang="en-US" sz="3600">
              <a:solidFill>
                <a:srgbClr val="C00000"/>
              </a:solidFill>
            </a:endParaRPr>
          </a:p>
        </p:txBody>
      </p:sp>
      <p:sp>
        <p:nvSpPr>
          <p:cNvPr id="24578" name="Content Placeholder 2">
            <a:extLst>
              <a:ext uri="{FF2B5EF4-FFF2-40B4-BE49-F238E27FC236}">
                <a16:creationId xmlns:a16="http://schemas.microsoft.com/office/drawing/2014/main" id="{EEBB5B7B-F752-B621-0CE9-AB198FF73130}"/>
              </a:ext>
            </a:extLst>
          </p:cNvPr>
          <p:cNvSpPr>
            <a:spLocks noGrp="1" noChangeArrowheads="1"/>
          </p:cNvSpPr>
          <p:nvPr>
            <p:ph idx="1"/>
          </p:nvPr>
        </p:nvSpPr>
        <p:spPr>
          <a:xfrm>
            <a:off x="566738" y="1752600"/>
            <a:ext cx="8577262" cy="4267200"/>
          </a:xfrm>
        </p:spPr>
        <p:txBody>
          <a:bodyPr/>
          <a:lstStyle/>
          <a:p>
            <a:endParaRPr lang="en-US" altLang="en-US"/>
          </a:p>
          <a:p>
            <a:r>
              <a:rPr lang="en-US" altLang="en-US">
                <a:solidFill>
                  <a:srgbClr val="B90000"/>
                </a:solidFill>
              </a:rPr>
              <a:t>In the circumstances of Bailey v. West?</a:t>
            </a:r>
            <a:endParaRPr lang="en-US" altLang="en-US"/>
          </a:p>
        </p:txBody>
      </p:sp>
      <p:sp>
        <p:nvSpPr>
          <p:cNvPr id="24579" name="Slide Number Placeholder 3">
            <a:extLst>
              <a:ext uri="{FF2B5EF4-FFF2-40B4-BE49-F238E27FC236}">
                <a16:creationId xmlns:a16="http://schemas.microsoft.com/office/drawing/2014/main" id="{24877AED-31F0-7820-826A-EB6289E2EE7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BD3B5AC-2C1B-D444-94F3-F7D298781C77}" type="slidenum">
              <a:rPr lang="en-US" altLang="en-US" sz="1200" smtClean="0">
                <a:latin typeface="Verdana" panose="020B0604030504040204" pitchFamily="34" charset="0"/>
              </a:rPr>
              <a:pPr>
                <a:spcBef>
                  <a:spcPct val="0"/>
                </a:spcBef>
                <a:buFontTx/>
                <a:buNone/>
              </a:pPr>
              <a:t>11</a:t>
            </a:fld>
            <a:endParaRPr lang="en-US" altLang="en-US" sz="1200">
              <a:latin typeface="Verdana" panose="020B0604030504040204" pitchFamily="34" charset="0"/>
            </a:endParaRPr>
          </a:p>
        </p:txBody>
      </p:sp>
      <p:pic>
        <p:nvPicPr>
          <p:cNvPr id="24580" name="Picture 4">
            <a:extLst>
              <a:ext uri="{FF2B5EF4-FFF2-40B4-BE49-F238E27FC236}">
                <a16:creationId xmlns:a16="http://schemas.microsoft.com/office/drawing/2014/main" id="{8626BD11-AAFA-07EE-15D6-99FE3382E7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1125" y="3063875"/>
            <a:ext cx="5222875"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ED3AEF74-5E7B-CB44-497A-464C4AAB3CBE}"/>
              </a:ext>
            </a:extLst>
          </p:cNvPr>
          <p:cNvSpPr>
            <a:spLocks noGrp="1" noChangeArrowheads="1"/>
          </p:cNvSpPr>
          <p:nvPr>
            <p:ph type="title"/>
          </p:nvPr>
        </p:nvSpPr>
        <p:spPr>
          <a:xfrm>
            <a:off x="211138" y="288925"/>
            <a:ext cx="8721725" cy="1219200"/>
          </a:xfrm>
        </p:spPr>
        <p:txBody>
          <a:bodyPr/>
          <a:lstStyle/>
          <a:p>
            <a:r>
              <a:rPr lang="en-US" altLang="en-US">
                <a:solidFill>
                  <a:srgbClr val="C00000"/>
                </a:solidFill>
              </a:rPr>
              <a:t>Bailey v. West</a:t>
            </a:r>
          </a:p>
        </p:txBody>
      </p:sp>
      <p:sp>
        <p:nvSpPr>
          <p:cNvPr id="25602" name="Content Placeholder 5">
            <a:extLst>
              <a:ext uri="{FF2B5EF4-FFF2-40B4-BE49-F238E27FC236}">
                <a16:creationId xmlns:a16="http://schemas.microsoft.com/office/drawing/2014/main" id="{746AC7F2-A2AB-4A78-919F-D2D3DE33C209}"/>
              </a:ext>
            </a:extLst>
          </p:cNvPr>
          <p:cNvSpPr>
            <a:spLocks noGrp="1" noChangeArrowheads="1"/>
          </p:cNvSpPr>
          <p:nvPr>
            <p:ph idx="1"/>
          </p:nvPr>
        </p:nvSpPr>
        <p:spPr/>
        <p:txBody>
          <a:bodyPr/>
          <a:lstStyle/>
          <a:p>
            <a:endParaRPr lang="en-US" altLang="en-US"/>
          </a:p>
          <a:p>
            <a:pPr>
              <a:buFont typeface="Wingdings" pitchFamily="2" charset="2"/>
              <a:buNone/>
            </a:pPr>
            <a:r>
              <a:rPr lang="en-US" altLang="en-US"/>
              <a:t>			Strauss		West</a:t>
            </a:r>
          </a:p>
          <a:p>
            <a:pPr>
              <a:buFont typeface="Wingdings" pitchFamily="2" charset="2"/>
              <a:buNone/>
            </a:pPr>
            <a:endParaRPr lang="en-US" altLang="en-US"/>
          </a:p>
          <a:p>
            <a:pPr>
              <a:buFont typeface="Wingdings" pitchFamily="2" charset="2"/>
              <a:buNone/>
            </a:pPr>
            <a:r>
              <a:rPr lang="en-US" altLang="en-US"/>
              <a:t>						Trainer</a:t>
            </a:r>
          </a:p>
          <a:p>
            <a:pPr>
              <a:buFont typeface="Wingdings" pitchFamily="2" charset="2"/>
              <a:buNone/>
            </a:pPr>
            <a:endParaRPr lang="en-US" altLang="en-US"/>
          </a:p>
          <a:p>
            <a:pPr>
              <a:buFont typeface="Wingdings" pitchFamily="2" charset="2"/>
              <a:buNone/>
            </a:pPr>
            <a:r>
              <a:rPr lang="en-US" altLang="en-US"/>
              <a:t>						Kelly (driver)</a:t>
            </a:r>
          </a:p>
          <a:p>
            <a:pPr>
              <a:buFont typeface="Wingdings" pitchFamily="2" charset="2"/>
              <a:buNone/>
            </a:pPr>
            <a:endParaRPr lang="en-US" altLang="en-US"/>
          </a:p>
          <a:p>
            <a:pPr>
              <a:buFont typeface="Wingdings" pitchFamily="2" charset="2"/>
              <a:buNone/>
            </a:pPr>
            <a:r>
              <a:rPr lang="en-US" altLang="en-US"/>
              <a:t>						Bailey</a:t>
            </a:r>
          </a:p>
          <a:p>
            <a:endParaRPr lang="en-US" altLang="en-US"/>
          </a:p>
          <a:p>
            <a:endParaRPr lang="en-US" altLang="en-US"/>
          </a:p>
        </p:txBody>
      </p:sp>
      <p:sp>
        <p:nvSpPr>
          <p:cNvPr id="25603" name="Slide Number Placeholder 3">
            <a:extLst>
              <a:ext uri="{FF2B5EF4-FFF2-40B4-BE49-F238E27FC236}">
                <a16:creationId xmlns:a16="http://schemas.microsoft.com/office/drawing/2014/main" id="{5CC6A6BD-3162-30FC-7A8C-3377F7C3B2F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22C03DB-B7B6-D149-80E2-4B159784AD03}" type="slidenum">
              <a:rPr lang="en-US" altLang="en-US" sz="1200" smtClean="0">
                <a:latin typeface="Verdana" panose="020B0604030504040204" pitchFamily="34" charset="0"/>
              </a:rPr>
              <a:pPr>
                <a:spcBef>
                  <a:spcPct val="0"/>
                </a:spcBef>
                <a:buFontTx/>
                <a:buNone/>
              </a:pPr>
              <a:t>12</a:t>
            </a:fld>
            <a:endParaRPr lang="en-US" altLang="en-US" sz="1200">
              <a:latin typeface="Verdana" panose="020B0604030504040204" pitchFamily="34" charset="0"/>
            </a:endParaRPr>
          </a:p>
        </p:txBody>
      </p:sp>
      <p:cxnSp>
        <p:nvCxnSpPr>
          <p:cNvPr id="6" name="Straight Arrow Connector 5">
            <a:extLst>
              <a:ext uri="{FF2B5EF4-FFF2-40B4-BE49-F238E27FC236}">
                <a16:creationId xmlns:a16="http://schemas.microsoft.com/office/drawing/2014/main" id="{9E9449CC-2763-872A-274B-AB9CE87B0507}"/>
              </a:ext>
            </a:extLst>
          </p:cNvPr>
          <p:cNvCxnSpPr>
            <a:cxnSpLocks noChangeShapeType="1"/>
          </p:cNvCxnSpPr>
          <p:nvPr/>
        </p:nvCxnSpPr>
        <p:spPr bwMode="auto">
          <a:xfrm>
            <a:off x="4038600" y="2590800"/>
            <a:ext cx="990600" cy="1588"/>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p:spPr>
      </p:cxnSp>
      <p:cxnSp>
        <p:nvCxnSpPr>
          <p:cNvPr id="8" name="Straight Arrow Connector 7">
            <a:extLst>
              <a:ext uri="{FF2B5EF4-FFF2-40B4-BE49-F238E27FC236}">
                <a16:creationId xmlns:a16="http://schemas.microsoft.com/office/drawing/2014/main" id="{5C508523-C7BF-D1C0-7B47-5FB32D313AA2}"/>
              </a:ext>
            </a:extLst>
          </p:cNvPr>
          <p:cNvCxnSpPr>
            <a:cxnSpLocks noChangeShapeType="1"/>
          </p:cNvCxnSpPr>
          <p:nvPr/>
        </p:nvCxnSpPr>
        <p:spPr bwMode="auto">
          <a:xfrm rot="5400000">
            <a:off x="5410201" y="3124200"/>
            <a:ext cx="609600" cy="317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p:spPr>
      </p:cxnSp>
      <p:cxnSp>
        <p:nvCxnSpPr>
          <p:cNvPr id="9" name="Straight Arrow Connector 8">
            <a:extLst>
              <a:ext uri="{FF2B5EF4-FFF2-40B4-BE49-F238E27FC236}">
                <a16:creationId xmlns:a16="http://schemas.microsoft.com/office/drawing/2014/main" id="{F0D4A93F-D121-99DE-C7A3-CCDDE737E104}"/>
              </a:ext>
            </a:extLst>
          </p:cNvPr>
          <p:cNvCxnSpPr>
            <a:cxnSpLocks noChangeShapeType="1"/>
          </p:cNvCxnSpPr>
          <p:nvPr/>
        </p:nvCxnSpPr>
        <p:spPr bwMode="auto">
          <a:xfrm rot="5400000">
            <a:off x="5410994" y="4190206"/>
            <a:ext cx="609600" cy="1588"/>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p:spPr>
      </p:cxnSp>
      <p:cxnSp>
        <p:nvCxnSpPr>
          <p:cNvPr id="10" name="Straight Arrow Connector 9">
            <a:extLst>
              <a:ext uri="{FF2B5EF4-FFF2-40B4-BE49-F238E27FC236}">
                <a16:creationId xmlns:a16="http://schemas.microsoft.com/office/drawing/2014/main" id="{BAEAFB49-1438-0857-6EB3-98C93F8ADDD7}"/>
              </a:ext>
            </a:extLst>
          </p:cNvPr>
          <p:cNvCxnSpPr>
            <a:cxnSpLocks noChangeShapeType="1"/>
          </p:cNvCxnSpPr>
          <p:nvPr/>
        </p:nvCxnSpPr>
        <p:spPr bwMode="auto">
          <a:xfrm rot="5400000">
            <a:off x="5410994" y="5333206"/>
            <a:ext cx="609600" cy="1588"/>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9C959C50-DBA2-7E8B-D8B4-CFA509FB8916}"/>
              </a:ext>
            </a:extLst>
          </p:cNvPr>
          <p:cNvSpPr>
            <a:spLocks noGrp="1" noChangeArrowheads="1"/>
          </p:cNvSpPr>
          <p:nvPr>
            <p:ph type="title"/>
          </p:nvPr>
        </p:nvSpPr>
        <p:spPr>
          <a:xfrm>
            <a:off x="211138" y="244475"/>
            <a:ext cx="8721725" cy="1219200"/>
          </a:xfrm>
        </p:spPr>
        <p:txBody>
          <a:bodyPr/>
          <a:lstStyle/>
          <a:p>
            <a:r>
              <a:rPr lang="en-US" altLang="en-US">
                <a:solidFill>
                  <a:schemeClr val="tx1"/>
                </a:solidFill>
              </a:rPr>
              <a:t>Bailey v. West</a:t>
            </a:r>
          </a:p>
        </p:txBody>
      </p:sp>
      <p:sp>
        <p:nvSpPr>
          <p:cNvPr id="27650" name="Content Placeholder 5">
            <a:extLst>
              <a:ext uri="{FF2B5EF4-FFF2-40B4-BE49-F238E27FC236}">
                <a16:creationId xmlns:a16="http://schemas.microsoft.com/office/drawing/2014/main" id="{19FB053C-79DC-B74A-D130-115F90A269C6}"/>
              </a:ext>
            </a:extLst>
          </p:cNvPr>
          <p:cNvSpPr>
            <a:spLocks noGrp="1" noChangeArrowheads="1"/>
          </p:cNvSpPr>
          <p:nvPr>
            <p:ph idx="1"/>
          </p:nvPr>
        </p:nvSpPr>
        <p:spPr/>
        <p:txBody>
          <a:bodyPr/>
          <a:lstStyle/>
          <a:p>
            <a:endParaRPr lang="en-US" altLang="en-US"/>
          </a:p>
          <a:p>
            <a:r>
              <a:rPr lang="en-US" altLang="en-US">
                <a:solidFill>
                  <a:srgbClr val="C00000"/>
                </a:solidFill>
              </a:rPr>
              <a:t>Was there a contract “implied in fact”?</a:t>
            </a:r>
          </a:p>
        </p:txBody>
      </p:sp>
      <p:sp>
        <p:nvSpPr>
          <p:cNvPr id="27651" name="Slide Number Placeholder 3">
            <a:extLst>
              <a:ext uri="{FF2B5EF4-FFF2-40B4-BE49-F238E27FC236}">
                <a16:creationId xmlns:a16="http://schemas.microsoft.com/office/drawing/2014/main" id="{644ED758-C027-0FED-5966-9DDF53B8B77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DF7FD6A-23E7-C646-8E43-F3D7520DA0D5}" type="slidenum">
              <a:rPr lang="en-US" altLang="en-US" sz="1200" smtClean="0">
                <a:latin typeface="Verdana" panose="020B0604030504040204" pitchFamily="34" charset="0"/>
              </a:rPr>
              <a:pPr>
                <a:spcBef>
                  <a:spcPct val="0"/>
                </a:spcBef>
                <a:buFontTx/>
                <a:buNone/>
              </a:pPr>
              <a:t>13</a:t>
            </a:fld>
            <a:endParaRPr lang="en-US" altLang="en-US" sz="1200">
              <a:latin typeface="Verdan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6DE34FE3-4606-40D3-8E03-AD947EFEAC81}"/>
              </a:ext>
            </a:extLst>
          </p:cNvPr>
          <p:cNvSpPr>
            <a:spLocks noGrp="1" noChangeArrowheads="1"/>
          </p:cNvSpPr>
          <p:nvPr>
            <p:ph type="title"/>
          </p:nvPr>
        </p:nvSpPr>
        <p:spPr>
          <a:xfrm>
            <a:off x="211138" y="244475"/>
            <a:ext cx="8721725" cy="1219200"/>
          </a:xfrm>
        </p:spPr>
        <p:txBody>
          <a:bodyPr/>
          <a:lstStyle/>
          <a:p>
            <a:r>
              <a:rPr lang="en-US" altLang="en-US">
                <a:solidFill>
                  <a:schemeClr val="tx1"/>
                </a:solidFill>
              </a:rPr>
              <a:t>Bailey v. West</a:t>
            </a:r>
          </a:p>
        </p:txBody>
      </p:sp>
      <p:sp>
        <p:nvSpPr>
          <p:cNvPr id="29698" name="Content Placeholder 5">
            <a:extLst>
              <a:ext uri="{FF2B5EF4-FFF2-40B4-BE49-F238E27FC236}">
                <a16:creationId xmlns:a16="http://schemas.microsoft.com/office/drawing/2014/main" id="{5DE211EF-5AA1-9D62-4E58-33B5D17B45E0}"/>
              </a:ext>
            </a:extLst>
          </p:cNvPr>
          <p:cNvSpPr>
            <a:spLocks noGrp="1" noChangeArrowheads="1"/>
          </p:cNvSpPr>
          <p:nvPr>
            <p:ph idx="1"/>
          </p:nvPr>
        </p:nvSpPr>
        <p:spPr/>
        <p:txBody>
          <a:bodyPr/>
          <a:lstStyle/>
          <a:p>
            <a:r>
              <a:rPr lang="en-US" altLang="en-US" sz="2000"/>
              <a:t>Restatement § 19 CONDUCT AS MANIFESTATION OF ASSENT</a:t>
            </a:r>
          </a:p>
          <a:p>
            <a:r>
              <a:rPr lang="en-US" altLang="en-US" sz="2000"/>
              <a:t>(1) The manifestation of assent may be made wholly or partly </a:t>
            </a:r>
            <a:r>
              <a:rPr lang="en-US" altLang="en-US" sz="2000">
                <a:solidFill>
                  <a:schemeClr val="accent2"/>
                </a:solidFill>
              </a:rPr>
              <a:t>by </a:t>
            </a:r>
            <a:r>
              <a:rPr lang="en-US" altLang="en-US" sz="2000">
                <a:solidFill>
                  <a:srgbClr val="C00000"/>
                </a:solidFill>
              </a:rPr>
              <a:t>written or spoken words or by other acts</a:t>
            </a:r>
          </a:p>
        </p:txBody>
      </p:sp>
      <p:sp>
        <p:nvSpPr>
          <p:cNvPr id="29699" name="Slide Number Placeholder 3">
            <a:extLst>
              <a:ext uri="{FF2B5EF4-FFF2-40B4-BE49-F238E27FC236}">
                <a16:creationId xmlns:a16="http://schemas.microsoft.com/office/drawing/2014/main" id="{4AA8AD7E-20E2-561E-F6CB-16F7A32C1FE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50E8F30-71E7-D248-A67E-017F5B585157}" type="slidenum">
              <a:rPr lang="en-US" altLang="en-US" sz="1200" smtClean="0">
                <a:latin typeface="Verdana" panose="020B0604030504040204" pitchFamily="34" charset="0"/>
              </a:rPr>
              <a:pPr>
                <a:spcBef>
                  <a:spcPct val="0"/>
                </a:spcBef>
                <a:buFontTx/>
                <a:buNone/>
              </a:pPr>
              <a:t>14</a:t>
            </a:fld>
            <a:endParaRPr lang="en-US" altLang="en-US" sz="1200">
              <a:latin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05273A9-B3A3-4B2D-0A66-0D846454EC59}"/>
              </a:ext>
            </a:extLst>
          </p:cNvPr>
          <p:cNvSpPr>
            <a:spLocks noGrp="1" noChangeArrowheads="1"/>
          </p:cNvSpPr>
          <p:nvPr>
            <p:ph type="title"/>
          </p:nvPr>
        </p:nvSpPr>
        <p:spPr>
          <a:xfrm>
            <a:off x="381000" y="304800"/>
            <a:ext cx="8569325" cy="1143000"/>
          </a:xfrm>
        </p:spPr>
        <p:txBody>
          <a:bodyPr/>
          <a:lstStyle/>
          <a:p>
            <a:r>
              <a:rPr lang="en-US" altLang="en-US" dirty="0">
                <a:solidFill>
                  <a:srgbClr val="C00000"/>
                </a:solidFill>
              </a:rPr>
              <a:t>The Five Guys hypothetical p. 12</a:t>
            </a:r>
          </a:p>
        </p:txBody>
      </p:sp>
      <p:sp>
        <p:nvSpPr>
          <p:cNvPr id="31746" name="Slide Number Placeholder 3">
            <a:extLst>
              <a:ext uri="{FF2B5EF4-FFF2-40B4-BE49-F238E27FC236}">
                <a16:creationId xmlns:a16="http://schemas.microsoft.com/office/drawing/2014/main" id="{466259DB-F840-DBB7-6EA7-1D54F52DA62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789FE68-9EC4-B44E-A88A-EE779AB55BC1}" type="slidenum">
              <a:rPr lang="en-US" altLang="en-US" sz="1200" smtClean="0">
                <a:latin typeface="Verdana" panose="020B0604030504040204" pitchFamily="34" charset="0"/>
              </a:rPr>
              <a:pPr>
                <a:spcBef>
                  <a:spcPct val="0"/>
                </a:spcBef>
                <a:buFontTx/>
                <a:buNone/>
              </a:pPr>
              <a:t>15</a:t>
            </a:fld>
            <a:endParaRPr lang="en-US" altLang="en-US" sz="1200">
              <a:latin typeface="Verdana" panose="020B0604030504040204" pitchFamily="34" charset="0"/>
            </a:endParaRPr>
          </a:p>
        </p:txBody>
      </p:sp>
      <p:pic>
        <p:nvPicPr>
          <p:cNvPr id="31747" name="Picture 6">
            <a:extLst>
              <a:ext uri="{FF2B5EF4-FFF2-40B4-BE49-F238E27FC236}">
                <a16:creationId xmlns:a16="http://schemas.microsoft.com/office/drawing/2014/main" id="{2548C37E-EECD-50EB-734D-3CE3C0C07C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893888"/>
            <a:ext cx="5410200"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7564E1A0-0C97-7D0A-0F82-F9A9999BD96E}"/>
              </a:ext>
            </a:extLst>
          </p:cNvPr>
          <p:cNvSpPr>
            <a:spLocks noGrp="1" noChangeArrowheads="1"/>
          </p:cNvSpPr>
          <p:nvPr>
            <p:ph type="title"/>
          </p:nvPr>
        </p:nvSpPr>
        <p:spPr/>
        <p:txBody>
          <a:bodyPr/>
          <a:lstStyle/>
          <a:p>
            <a:r>
              <a:rPr lang="en-US" altLang="en-US"/>
              <a:t>Does reliance always ground a remedy</a:t>
            </a:r>
          </a:p>
        </p:txBody>
      </p:sp>
      <p:sp>
        <p:nvSpPr>
          <p:cNvPr id="32770" name="Content Placeholder 2">
            <a:extLst>
              <a:ext uri="{FF2B5EF4-FFF2-40B4-BE49-F238E27FC236}">
                <a16:creationId xmlns:a16="http://schemas.microsoft.com/office/drawing/2014/main" id="{872D59A2-45FD-DEE7-57E0-E6D312680CDA}"/>
              </a:ext>
            </a:extLst>
          </p:cNvPr>
          <p:cNvSpPr>
            <a:spLocks noGrp="1" noChangeArrowheads="1"/>
          </p:cNvSpPr>
          <p:nvPr>
            <p:ph idx="1"/>
          </p:nvPr>
        </p:nvSpPr>
        <p:spPr/>
        <p:txBody>
          <a:bodyPr/>
          <a:lstStyle/>
          <a:p>
            <a:r>
              <a:rPr lang="en-US" altLang="en-US" sz="2800"/>
              <a:t>Jack hears that Orange Inc., a High-Tech firm, is looking for employees. Working for Orange has always been Jack’s dream. However, Orange won’t hire anyone who hasn’t taken a one-year certificate program on code-writing from a university. So Jack quits his current job and takes the course. After completion he applies to Orange for a job. But Orange turns him down.</a:t>
            </a:r>
          </a:p>
        </p:txBody>
      </p:sp>
      <p:sp>
        <p:nvSpPr>
          <p:cNvPr id="4" name="Footer Placeholder 3">
            <a:extLst>
              <a:ext uri="{FF2B5EF4-FFF2-40B4-BE49-F238E27FC236}">
                <a16:creationId xmlns:a16="http://schemas.microsoft.com/office/drawing/2014/main" id="{C18B2DE2-B37F-9FF5-0CA6-D659B928FADA}"/>
              </a:ext>
            </a:extLst>
          </p:cNvPr>
          <p:cNvSpPr>
            <a:spLocks noGrp="1"/>
          </p:cNvSpPr>
          <p:nvPr>
            <p:ph type="ftr" sz="quarter" idx="10"/>
          </p:nvPr>
        </p:nvSpPr>
        <p:spPr/>
        <p:txBody>
          <a:bodyPr/>
          <a:lstStyle/>
          <a:p>
            <a:pPr>
              <a:defRPr/>
            </a:pPr>
            <a:r>
              <a:rPr lang="en-US"/>
              <a:t> </a:t>
            </a:r>
          </a:p>
        </p:txBody>
      </p:sp>
      <p:sp>
        <p:nvSpPr>
          <p:cNvPr id="32772" name="Slide Number Placeholder 4">
            <a:extLst>
              <a:ext uri="{FF2B5EF4-FFF2-40B4-BE49-F238E27FC236}">
                <a16:creationId xmlns:a16="http://schemas.microsoft.com/office/drawing/2014/main" id="{AF36C77E-42C4-1CD9-F983-D8EFC01AC89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F2DF6E0-C5CA-C14F-8526-415D1DBC942A}" type="slidenum">
              <a:rPr lang="en-US" altLang="en-US" sz="1200" smtClean="0">
                <a:latin typeface="Verdana" panose="020B0604030504040204" pitchFamily="34" charset="0"/>
              </a:rPr>
              <a:pPr>
                <a:spcBef>
                  <a:spcPct val="0"/>
                </a:spcBef>
                <a:buFontTx/>
                <a:buNone/>
              </a:pPr>
              <a:t>16</a:t>
            </a:fld>
            <a:endParaRPr lang="en-US" altLang="en-US" sz="1200">
              <a:latin typeface="Verdan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36439BB0-A399-8B40-8987-DC0F66FD7153}"/>
              </a:ext>
            </a:extLst>
          </p:cNvPr>
          <p:cNvSpPr>
            <a:spLocks noGrp="1" noChangeArrowheads="1"/>
          </p:cNvSpPr>
          <p:nvPr>
            <p:ph type="title"/>
          </p:nvPr>
        </p:nvSpPr>
        <p:spPr>
          <a:xfrm>
            <a:off x="211138" y="244475"/>
            <a:ext cx="8721725" cy="1219200"/>
          </a:xfrm>
        </p:spPr>
        <p:txBody>
          <a:bodyPr/>
          <a:lstStyle/>
          <a:p>
            <a:r>
              <a:rPr lang="en-US" altLang="en-US">
                <a:solidFill>
                  <a:schemeClr val="tx1"/>
                </a:solidFill>
              </a:rPr>
              <a:t>Bailey v. West</a:t>
            </a:r>
          </a:p>
        </p:txBody>
      </p:sp>
      <p:sp>
        <p:nvSpPr>
          <p:cNvPr id="33794" name="Content Placeholder 5">
            <a:extLst>
              <a:ext uri="{FF2B5EF4-FFF2-40B4-BE49-F238E27FC236}">
                <a16:creationId xmlns:a16="http://schemas.microsoft.com/office/drawing/2014/main" id="{D57FB3C4-B47E-2CEC-FF4C-854DFB1D2595}"/>
              </a:ext>
            </a:extLst>
          </p:cNvPr>
          <p:cNvSpPr>
            <a:spLocks noGrp="1" noChangeArrowheads="1"/>
          </p:cNvSpPr>
          <p:nvPr>
            <p:ph idx="1"/>
          </p:nvPr>
        </p:nvSpPr>
        <p:spPr/>
        <p:txBody>
          <a:bodyPr/>
          <a:lstStyle/>
          <a:p>
            <a:r>
              <a:rPr lang="en-US" altLang="en-US" sz="2000"/>
              <a:t>Restatement § 19 CONDUCT AS MANIFESTATION OF ASSENT</a:t>
            </a:r>
          </a:p>
          <a:p>
            <a:r>
              <a:rPr lang="en-US" altLang="en-US" sz="2000"/>
              <a:t>(1) The manifestation of assent may be made wholly or partly </a:t>
            </a:r>
            <a:r>
              <a:rPr lang="en-US" altLang="en-US" sz="2000">
                <a:solidFill>
                  <a:schemeClr val="accent2"/>
                </a:solidFill>
              </a:rPr>
              <a:t>by </a:t>
            </a:r>
            <a:r>
              <a:rPr lang="en-US" altLang="en-US" sz="2000"/>
              <a:t>written or spoken words or by other acts </a:t>
            </a:r>
            <a:r>
              <a:rPr lang="en-US" altLang="en-US" sz="2000">
                <a:solidFill>
                  <a:srgbClr val="C00000"/>
                </a:solidFill>
              </a:rPr>
              <a:t>or by failure to act.</a:t>
            </a:r>
          </a:p>
        </p:txBody>
      </p:sp>
      <p:sp>
        <p:nvSpPr>
          <p:cNvPr id="33795" name="Slide Number Placeholder 3">
            <a:extLst>
              <a:ext uri="{FF2B5EF4-FFF2-40B4-BE49-F238E27FC236}">
                <a16:creationId xmlns:a16="http://schemas.microsoft.com/office/drawing/2014/main" id="{6A2295C4-3DF4-21C9-1344-F2090BE8173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A51D25F-04D9-2148-A9DE-876CEEFF985E}" type="slidenum">
              <a:rPr lang="en-US" altLang="en-US" sz="1200" smtClean="0">
                <a:latin typeface="Verdana" panose="020B0604030504040204" pitchFamily="34" charset="0"/>
              </a:rPr>
              <a:pPr>
                <a:spcBef>
                  <a:spcPct val="0"/>
                </a:spcBef>
                <a:buFontTx/>
                <a:buNone/>
              </a:pPr>
              <a:t>17</a:t>
            </a:fld>
            <a:endParaRPr lang="en-US" altLang="en-US" sz="1200">
              <a:latin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AB052630-3AFD-6662-DE36-0288BC055B0A}"/>
              </a:ext>
            </a:extLst>
          </p:cNvPr>
          <p:cNvSpPr>
            <a:spLocks noGrp="1" noChangeArrowheads="1"/>
          </p:cNvSpPr>
          <p:nvPr>
            <p:ph type="title"/>
          </p:nvPr>
        </p:nvSpPr>
        <p:spPr>
          <a:xfrm>
            <a:off x="0" y="304800"/>
            <a:ext cx="9144000" cy="1143000"/>
          </a:xfrm>
        </p:spPr>
        <p:txBody>
          <a:bodyPr/>
          <a:lstStyle/>
          <a:p>
            <a:r>
              <a:rPr lang="en-US" altLang="en-US" dirty="0"/>
              <a:t>Day v. Caton p. 14</a:t>
            </a:r>
          </a:p>
        </p:txBody>
      </p:sp>
      <p:sp>
        <p:nvSpPr>
          <p:cNvPr id="35842" name="Slide Number Placeholder 3">
            <a:extLst>
              <a:ext uri="{FF2B5EF4-FFF2-40B4-BE49-F238E27FC236}">
                <a16:creationId xmlns:a16="http://schemas.microsoft.com/office/drawing/2014/main" id="{7EC446EE-C033-566B-A846-ED7E532993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C4C8154-933B-6E45-8D7B-9C4FD37F2BFE}" type="slidenum">
              <a:rPr lang="en-US" altLang="en-US" sz="1200" smtClean="0">
                <a:latin typeface="Verdana" panose="020B0604030504040204" pitchFamily="34" charset="0"/>
              </a:rPr>
              <a:pPr>
                <a:spcBef>
                  <a:spcPct val="0"/>
                </a:spcBef>
                <a:buFontTx/>
                <a:buNone/>
              </a:pPr>
              <a:t>18</a:t>
            </a:fld>
            <a:endParaRPr lang="en-US" altLang="en-US" sz="1200">
              <a:latin typeface="Verdana" panose="020B0604030504040204" pitchFamily="34" charset="0"/>
            </a:endParaRPr>
          </a:p>
        </p:txBody>
      </p:sp>
      <p:sp>
        <p:nvSpPr>
          <p:cNvPr id="35843" name="Content Placeholder 1">
            <a:extLst>
              <a:ext uri="{FF2B5EF4-FFF2-40B4-BE49-F238E27FC236}">
                <a16:creationId xmlns:a16="http://schemas.microsoft.com/office/drawing/2014/main" id="{0861C6C7-B103-B8A2-3EB7-F420BA8A4B20}"/>
              </a:ext>
            </a:extLst>
          </p:cNvPr>
          <p:cNvSpPr>
            <a:spLocks noGrp="1" noChangeArrowheads="1"/>
          </p:cNvSpPr>
          <p:nvPr>
            <p:ph idx="1"/>
          </p:nvPr>
        </p:nvSpPr>
        <p:spPr/>
        <p:txBody>
          <a:bodyPr/>
          <a:lstStyle/>
          <a:p>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CF559005-E836-561D-6918-E9BA118FF9CD}"/>
              </a:ext>
            </a:extLst>
          </p:cNvPr>
          <p:cNvSpPr>
            <a:spLocks noGrp="1" noChangeArrowheads="1"/>
          </p:cNvSpPr>
          <p:nvPr>
            <p:ph type="title"/>
          </p:nvPr>
        </p:nvSpPr>
        <p:spPr>
          <a:xfrm>
            <a:off x="211138" y="139700"/>
            <a:ext cx="8721725" cy="1219200"/>
          </a:xfrm>
        </p:spPr>
        <p:txBody>
          <a:bodyPr/>
          <a:lstStyle/>
          <a:p>
            <a:r>
              <a:rPr lang="en-US" altLang="en-US">
                <a:solidFill>
                  <a:schemeClr val="tx1"/>
                </a:solidFill>
              </a:rPr>
              <a:t>Bailey v. West</a:t>
            </a:r>
          </a:p>
        </p:txBody>
      </p:sp>
      <p:sp>
        <p:nvSpPr>
          <p:cNvPr id="36866" name="Content Placeholder 5">
            <a:extLst>
              <a:ext uri="{FF2B5EF4-FFF2-40B4-BE49-F238E27FC236}">
                <a16:creationId xmlns:a16="http://schemas.microsoft.com/office/drawing/2014/main" id="{9D20007B-4018-9372-93D5-C940ADE3C0B2}"/>
              </a:ext>
            </a:extLst>
          </p:cNvPr>
          <p:cNvSpPr>
            <a:spLocks noGrp="1" noChangeArrowheads="1"/>
          </p:cNvSpPr>
          <p:nvPr>
            <p:ph idx="1"/>
          </p:nvPr>
        </p:nvSpPr>
        <p:spPr/>
        <p:txBody>
          <a:bodyPr/>
          <a:lstStyle/>
          <a:p>
            <a:r>
              <a:rPr lang="en-US" altLang="en-US" sz="2000"/>
              <a:t>Restatement § 19 CONDUCT AS MANIFESTATION OF ASSENT</a:t>
            </a:r>
          </a:p>
          <a:p>
            <a:r>
              <a:rPr lang="en-US" altLang="en-US" sz="2000"/>
              <a:t>(1) The manifestation of assent may be made wholly or partly by written or spoken words or by other acts or by failure to act.</a:t>
            </a:r>
          </a:p>
          <a:p>
            <a:r>
              <a:rPr lang="en-US" altLang="en-US" sz="2000"/>
              <a:t>(2) The conduct of a party is not effective as a manifestation of his assent </a:t>
            </a:r>
            <a:r>
              <a:rPr lang="en-US" altLang="en-US" sz="2000">
                <a:solidFill>
                  <a:srgbClr val="C00000"/>
                </a:solidFill>
              </a:rPr>
              <a:t>unless he intends to engage in the conduct </a:t>
            </a:r>
            <a:r>
              <a:rPr lang="en-US" altLang="en-US" sz="2000"/>
              <a:t>and</a:t>
            </a:r>
            <a:r>
              <a:rPr lang="en-US" altLang="en-US" sz="2400" b="1"/>
              <a:t> </a:t>
            </a:r>
            <a:r>
              <a:rPr lang="en-US" altLang="en-US" sz="2000"/>
              <a:t>knows or has reason to know </a:t>
            </a:r>
            <a:r>
              <a:rPr lang="en-US" altLang="en-US" sz="2000">
                <a:solidFill>
                  <a:srgbClr val="C00000"/>
                </a:solidFill>
              </a:rPr>
              <a:t>that the other party may infer from his conduct that he assents.</a:t>
            </a:r>
          </a:p>
          <a:p>
            <a:r>
              <a:rPr lang="en-US" altLang="en-US" sz="2000"/>
              <a:t>(3) </a:t>
            </a:r>
            <a:r>
              <a:rPr lang="en-US" altLang="en-US" sz="2000">
                <a:solidFill>
                  <a:srgbClr val="C00000"/>
                </a:solidFill>
              </a:rPr>
              <a:t>The conduct of a party may manifest assent even though he does not in fact assent</a:t>
            </a:r>
            <a:r>
              <a:rPr lang="en-US" altLang="en-US" sz="2000"/>
              <a:t>.</a:t>
            </a:r>
            <a:endParaRPr lang="en-US" altLang="en-US"/>
          </a:p>
        </p:txBody>
      </p:sp>
      <p:sp>
        <p:nvSpPr>
          <p:cNvPr id="36867" name="Slide Number Placeholder 3">
            <a:extLst>
              <a:ext uri="{FF2B5EF4-FFF2-40B4-BE49-F238E27FC236}">
                <a16:creationId xmlns:a16="http://schemas.microsoft.com/office/drawing/2014/main" id="{67DEC3ED-BBC2-9A42-B3AF-B3EFB729EF0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81B0540-23B1-214B-8B75-DBC8BDADA774}" type="slidenum">
              <a:rPr lang="en-US" altLang="en-US" sz="1200" smtClean="0">
                <a:latin typeface="Verdana" panose="020B0604030504040204" pitchFamily="34" charset="0"/>
              </a:rPr>
              <a:pPr>
                <a:spcBef>
                  <a:spcPct val="0"/>
                </a:spcBef>
                <a:buFontTx/>
                <a:buNone/>
              </a:pPr>
              <a:t>19</a:t>
            </a:fld>
            <a:endParaRPr lang="en-US" altLang="en-US" sz="1200">
              <a:latin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392F-6397-FAF3-42EC-E796D844C0CE}"/>
              </a:ext>
            </a:extLst>
          </p:cNvPr>
          <p:cNvSpPr>
            <a:spLocks noGrp="1"/>
          </p:cNvSpPr>
          <p:nvPr>
            <p:ph type="title"/>
          </p:nvPr>
        </p:nvSpPr>
        <p:spPr/>
        <p:txBody>
          <a:bodyPr/>
          <a:lstStyle/>
          <a:p>
            <a:r>
              <a:rPr lang="en-US" dirty="0"/>
              <a:t>What do you have to know to be an educated person in 2023?</a:t>
            </a:r>
          </a:p>
        </p:txBody>
      </p:sp>
      <p:sp>
        <p:nvSpPr>
          <p:cNvPr id="3" name="Content Placeholder 2">
            <a:extLst>
              <a:ext uri="{FF2B5EF4-FFF2-40B4-BE49-F238E27FC236}">
                <a16:creationId xmlns:a16="http://schemas.microsoft.com/office/drawing/2014/main" id="{D597439A-1B66-1374-2504-BB70A03FFB19}"/>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DAB48ADC-DE50-FC74-AC2D-9FE6EA472972}"/>
              </a:ext>
            </a:extLst>
          </p:cNvPr>
          <p:cNvSpPr>
            <a:spLocks noGrp="1"/>
          </p:cNvSpPr>
          <p:nvPr>
            <p:ph type="ftr" sz="quarter" idx="10"/>
          </p:nvPr>
        </p:nvSpPr>
        <p:spPr/>
        <p:txBody>
          <a:bodyPr/>
          <a:lstStyle/>
          <a:p>
            <a:pPr>
              <a:defRPr/>
            </a:pPr>
            <a:r>
              <a:rPr lang="en-US"/>
              <a:t> </a:t>
            </a:r>
          </a:p>
        </p:txBody>
      </p:sp>
      <p:sp>
        <p:nvSpPr>
          <p:cNvPr id="5" name="Slide Number Placeholder 4">
            <a:extLst>
              <a:ext uri="{FF2B5EF4-FFF2-40B4-BE49-F238E27FC236}">
                <a16:creationId xmlns:a16="http://schemas.microsoft.com/office/drawing/2014/main" id="{F7350E4E-78FB-4BED-75C7-01725EF9E4CB}"/>
              </a:ext>
            </a:extLst>
          </p:cNvPr>
          <p:cNvSpPr>
            <a:spLocks noGrp="1"/>
          </p:cNvSpPr>
          <p:nvPr>
            <p:ph type="sldNum" sz="quarter" idx="11"/>
          </p:nvPr>
        </p:nvSpPr>
        <p:spPr/>
        <p:txBody>
          <a:bodyPr/>
          <a:lstStyle/>
          <a:p>
            <a:pPr>
              <a:defRPr/>
            </a:pPr>
            <a:fld id="{490C138A-935F-C24F-9988-85DC545D40F6}" type="slidenum">
              <a:rPr lang="en-US" altLang="en-US" smtClean="0"/>
              <a:pPr>
                <a:defRPr/>
              </a:pPr>
              <a:t>2</a:t>
            </a:fld>
            <a:endParaRPr lang="en-US" altLang="en-US"/>
          </a:p>
        </p:txBody>
      </p:sp>
    </p:spTree>
    <p:extLst>
      <p:ext uri="{BB962C8B-B14F-4D97-AF65-F5344CB8AC3E}">
        <p14:creationId xmlns:p14="http://schemas.microsoft.com/office/powerpoint/2010/main" val="166271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59D3296F-3AD2-B3A3-09E4-7C05DD566E93}"/>
              </a:ext>
            </a:extLst>
          </p:cNvPr>
          <p:cNvSpPr>
            <a:spLocks noGrp="1" noChangeArrowheads="1"/>
          </p:cNvSpPr>
          <p:nvPr>
            <p:ph type="title"/>
          </p:nvPr>
        </p:nvSpPr>
        <p:spPr>
          <a:xfrm>
            <a:off x="211138" y="139700"/>
            <a:ext cx="8721725" cy="1219200"/>
          </a:xfrm>
        </p:spPr>
        <p:txBody>
          <a:bodyPr/>
          <a:lstStyle/>
          <a:p>
            <a:r>
              <a:rPr lang="en-US" altLang="en-US">
                <a:solidFill>
                  <a:schemeClr val="tx1"/>
                </a:solidFill>
              </a:rPr>
              <a:t>Bailey v. West</a:t>
            </a:r>
          </a:p>
        </p:txBody>
      </p:sp>
      <p:sp>
        <p:nvSpPr>
          <p:cNvPr id="38914" name="Content Placeholder 5">
            <a:extLst>
              <a:ext uri="{FF2B5EF4-FFF2-40B4-BE49-F238E27FC236}">
                <a16:creationId xmlns:a16="http://schemas.microsoft.com/office/drawing/2014/main" id="{1838A969-F7C4-C41E-BFBE-1FD5F78CAA08}"/>
              </a:ext>
            </a:extLst>
          </p:cNvPr>
          <p:cNvSpPr>
            <a:spLocks noGrp="1" noChangeArrowheads="1"/>
          </p:cNvSpPr>
          <p:nvPr>
            <p:ph idx="1"/>
          </p:nvPr>
        </p:nvSpPr>
        <p:spPr/>
        <p:txBody>
          <a:bodyPr/>
          <a:lstStyle/>
          <a:p>
            <a:r>
              <a:rPr lang="en-US" altLang="en-US" sz="2000"/>
              <a:t>What if there had been prior dealings between Bailey and West?</a:t>
            </a:r>
            <a:endParaRPr lang="en-US" altLang="en-US"/>
          </a:p>
        </p:txBody>
      </p:sp>
      <p:sp>
        <p:nvSpPr>
          <p:cNvPr id="38915" name="Slide Number Placeholder 3">
            <a:extLst>
              <a:ext uri="{FF2B5EF4-FFF2-40B4-BE49-F238E27FC236}">
                <a16:creationId xmlns:a16="http://schemas.microsoft.com/office/drawing/2014/main" id="{C8BE53AD-7B54-DFA6-2D02-26BE5023DB3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B772286-642E-1F4B-B059-ED7D74B72EB0}" type="slidenum">
              <a:rPr lang="en-US" altLang="en-US" sz="1200" smtClean="0">
                <a:latin typeface="Verdana" panose="020B0604030504040204" pitchFamily="34" charset="0"/>
              </a:rPr>
              <a:pPr>
                <a:spcBef>
                  <a:spcPct val="0"/>
                </a:spcBef>
                <a:buFontTx/>
                <a:buNone/>
              </a:pPr>
              <a:t>20</a:t>
            </a:fld>
            <a:endParaRPr lang="en-US" altLang="en-US" sz="1200">
              <a:latin typeface="Verdan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36DF0F03-1E3B-ACB2-03D8-7E34FF189904}"/>
              </a:ext>
            </a:extLst>
          </p:cNvPr>
          <p:cNvSpPr>
            <a:spLocks noGrp="1" noChangeArrowheads="1"/>
          </p:cNvSpPr>
          <p:nvPr>
            <p:ph type="title"/>
          </p:nvPr>
        </p:nvSpPr>
        <p:spPr>
          <a:xfrm>
            <a:off x="211138" y="244475"/>
            <a:ext cx="8721725" cy="1219200"/>
          </a:xfrm>
        </p:spPr>
        <p:txBody>
          <a:bodyPr/>
          <a:lstStyle/>
          <a:p>
            <a:r>
              <a:rPr lang="en-US" altLang="en-US"/>
              <a:t>What is an implied at law contract?</a:t>
            </a:r>
            <a:endParaRPr lang="en-US" altLang="en-US">
              <a:solidFill>
                <a:schemeClr val="tx1"/>
              </a:solidFill>
            </a:endParaRPr>
          </a:p>
        </p:txBody>
      </p:sp>
      <p:sp>
        <p:nvSpPr>
          <p:cNvPr id="40962" name="Content Placeholder 5">
            <a:extLst>
              <a:ext uri="{FF2B5EF4-FFF2-40B4-BE49-F238E27FC236}">
                <a16:creationId xmlns:a16="http://schemas.microsoft.com/office/drawing/2014/main" id="{27CFFEB4-05E2-EF10-81B0-0BB19C75FB68}"/>
              </a:ext>
            </a:extLst>
          </p:cNvPr>
          <p:cNvSpPr>
            <a:spLocks noGrp="1" noChangeArrowheads="1"/>
          </p:cNvSpPr>
          <p:nvPr>
            <p:ph idx="1"/>
          </p:nvPr>
        </p:nvSpPr>
        <p:spPr/>
        <p:txBody>
          <a:bodyPr/>
          <a:lstStyle/>
          <a:p>
            <a:pPr lvl="1"/>
            <a:endParaRPr lang="en-US" altLang="en-US" sz="3200">
              <a:solidFill>
                <a:schemeClr val="accent2"/>
              </a:solidFill>
            </a:endParaRPr>
          </a:p>
        </p:txBody>
      </p:sp>
      <p:sp>
        <p:nvSpPr>
          <p:cNvPr id="40963" name="Slide Number Placeholder 3">
            <a:extLst>
              <a:ext uri="{FF2B5EF4-FFF2-40B4-BE49-F238E27FC236}">
                <a16:creationId xmlns:a16="http://schemas.microsoft.com/office/drawing/2014/main" id="{574B0027-A734-6996-68E3-9BD89C77A91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3A275ED-2860-F949-B2DC-0067A0FDAD4B}" type="slidenum">
              <a:rPr lang="en-US" altLang="en-US" sz="1200" smtClean="0">
                <a:latin typeface="Verdana" panose="020B0604030504040204" pitchFamily="34" charset="0"/>
              </a:rPr>
              <a:pPr>
                <a:spcBef>
                  <a:spcPct val="0"/>
                </a:spcBef>
                <a:buFontTx/>
                <a:buNone/>
              </a:pPr>
              <a:t>21</a:t>
            </a:fld>
            <a:endParaRPr lang="en-US" altLang="en-US" sz="1200">
              <a:latin typeface="Verdan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CDEE43EC-DBF5-0F74-94D9-1C677405A536}"/>
              </a:ext>
            </a:extLst>
          </p:cNvPr>
          <p:cNvSpPr>
            <a:spLocks noGrp="1" noChangeArrowheads="1"/>
          </p:cNvSpPr>
          <p:nvPr>
            <p:ph type="title"/>
          </p:nvPr>
        </p:nvSpPr>
        <p:spPr>
          <a:xfrm>
            <a:off x="211138" y="304800"/>
            <a:ext cx="8721725" cy="1219200"/>
          </a:xfrm>
        </p:spPr>
        <p:txBody>
          <a:bodyPr/>
          <a:lstStyle/>
          <a:p>
            <a:r>
              <a:rPr lang="en-US" altLang="en-US">
                <a:solidFill>
                  <a:schemeClr val="tx1"/>
                </a:solidFill>
              </a:rPr>
              <a:t>What is an implied at law contract?</a:t>
            </a:r>
          </a:p>
        </p:txBody>
      </p:sp>
      <p:sp>
        <p:nvSpPr>
          <p:cNvPr id="43010" name="Content Placeholder 5">
            <a:extLst>
              <a:ext uri="{FF2B5EF4-FFF2-40B4-BE49-F238E27FC236}">
                <a16:creationId xmlns:a16="http://schemas.microsoft.com/office/drawing/2014/main" id="{DECA4800-931B-70B1-8133-4F451E640DF3}"/>
              </a:ext>
            </a:extLst>
          </p:cNvPr>
          <p:cNvSpPr>
            <a:spLocks noGrp="1" noChangeArrowheads="1"/>
          </p:cNvSpPr>
          <p:nvPr>
            <p:ph idx="1"/>
          </p:nvPr>
        </p:nvSpPr>
        <p:spPr/>
        <p:txBody>
          <a:bodyPr/>
          <a:lstStyle/>
          <a:p>
            <a:pPr lvl="1"/>
            <a:r>
              <a:rPr lang="en-US" altLang="en-US" sz="3200">
                <a:solidFill>
                  <a:srgbClr val="C00000"/>
                </a:solidFill>
              </a:rPr>
              <a:t>Quasi-contract</a:t>
            </a:r>
          </a:p>
          <a:p>
            <a:pPr lvl="1"/>
            <a:endParaRPr lang="en-US" altLang="en-US" sz="3200">
              <a:solidFill>
                <a:srgbClr val="C00000"/>
              </a:solidFill>
            </a:endParaRPr>
          </a:p>
          <a:p>
            <a:pPr lvl="1"/>
            <a:r>
              <a:rPr lang="en-US" altLang="en-US" sz="3200">
                <a:solidFill>
                  <a:srgbClr val="C00000"/>
                </a:solidFill>
              </a:rPr>
              <a:t>Quantum meruit</a:t>
            </a:r>
          </a:p>
          <a:p>
            <a:pPr lvl="1"/>
            <a:endParaRPr lang="en-US" altLang="en-US" sz="3200">
              <a:solidFill>
                <a:srgbClr val="C00000"/>
              </a:solidFill>
            </a:endParaRPr>
          </a:p>
          <a:p>
            <a:pPr lvl="1"/>
            <a:r>
              <a:rPr lang="en-US" altLang="en-US" sz="3200">
                <a:solidFill>
                  <a:srgbClr val="C00000"/>
                </a:solidFill>
              </a:rPr>
              <a:t>Unjust Enrichment</a:t>
            </a:r>
          </a:p>
          <a:p>
            <a:pPr lvl="1"/>
            <a:endParaRPr lang="en-US" altLang="en-US" sz="3200">
              <a:solidFill>
                <a:srgbClr val="C00000"/>
              </a:solidFill>
            </a:endParaRPr>
          </a:p>
          <a:p>
            <a:pPr lvl="1"/>
            <a:r>
              <a:rPr lang="en-US" altLang="en-US" sz="3200">
                <a:solidFill>
                  <a:srgbClr val="C00000"/>
                </a:solidFill>
              </a:rPr>
              <a:t>Restitution</a:t>
            </a:r>
          </a:p>
        </p:txBody>
      </p:sp>
      <p:sp>
        <p:nvSpPr>
          <p:cNvPr id="43011" name="Slide Number Placeholder 3">
            <a:extLst>
              <a:ext uri="{FF2B5EF4-FFF2-40B4-BE49-F238E27FC236}">
                <a16:creationId xmlns:a16="http://schemas.microsoft.com/office/drawing/2014/main" id="{D6CD7BE8-3C41-4D55-5600-A552D29A504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9262B34-8AA2-9B42-983D-64ADC8B0DE4C}" type="slidenum">
              <a:rPr lang="en-US" altLang="en-US" sz="1200" smtClean="0">
                <a:latin typeface="Verdana" panose="020B0604030504040204" pitchFamily="34" charset="0"/>
              </a:rPr>
              <a:pPr>
                <a:spcBef>
                  <a:spcPct val="0"/>
                </a:spcBef>
                <a:buFontTx/>
                <a:buNone/>
              </a:pPr>
              <a:t>22</a:t>
            </a:fld>
            <a:endParaRPr lang="en-US" altLang="en-US" sz="1200">
              <a:latin typeface="Verdan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0A8F6344-6C0B-7D69-E577-AB84530A3707}"/>
              </a:ext>
            </a:extLst>
          </p:cNvPr>
          <p:cNvSpPr>
            <a:spLocks noGrp="1" noChangeArrowheads="1"/>
          </p:cNvSpPr>
          <p:nvPr>
            <p:ph type="title"/>
          </p:nvPr>
        </p:nvSpPr>
        <p:spPr>
          <a:xfrm>
            <a:off x="304800" y="244475"/>
            <a:ext cx="8721725" cy="1219200"/>
          </a:xfrm>
        </p:spPr>
        <p:txBody>
          <a:bodyPr/>
          <a:lstStyle/>
          <a:p>
            <a:r>
              <a:rPr lang="en-US" altLang="en-US">
                <a:solidFill>
                  <a:schemeClr val="tx1"/>
                </a:solidFill>
              </a:rPr>
              <a:t>Bailey v. West</a:t>
            </a:r>
          </a:p>
        </p:txBody>
      </p:sp>
      <p:sp>
        <p:nvSpPr>
          <p:cNvPr id="46082" name="Content Placeholder 5">
            <a:extLst>
              <a:ext uri="{FF2B5EF4-FFF2-40B4-BE49-F238E27FC236}">
                <a16:creationId xmlns:a16="http://schemas.microsoft.com/office/drawing/2014/main" id="{3180F07F-6969-D16E-289B-D19C219DDE6A}"/>
              </a:ext>
            </a:extLst>
          </p:cNvPr>
          <p:cNvSpPr>
            <a:spLocks noGrp="1" noChangeArrowheads="1"/>
          </p:cNvSpPr>
          <p:nvPr>
            <p:ph idx="1"/>
          </p:nvPr>
        </p:nvSpPr>
        <p:spPr/>
        <p:txBody>
          <a:bodyPr/>
          <a:lstStyle/>
          <a:p>
            <a:endParaRPr lang="en-US" altLang="en-US"/>
          </a:p>
          <a:p>
            <a:r>
              <a:rPr lang="en-US" altLang="en-US">
                <a:solidFill>
                  <a:srgbClr val="C00000"/>
                </a:solidFill>
              </a:rPr>
              <a:t>When is quasi-contractual liability imposed?</a:t>
            </a:r>
          </a:p>
        </p:txBody>
      </p:sp>
      <p:sp>
        <p:nvSpPr>
          <p:cNvPr id="46083" name="Slide Number Placeholder 3">
            <a:extLst>
              <a:ext uri="{FF2B5EF4-FFF2-40B4-BE49-F238E27FC236}">
                <a16:creationId xmlns:a16="http://schemas.microsoft.com/office/drawing/2014/main" id="{4DD9309A-B9DF-6BFE-D862-FC181440C17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00F956B-D90E-0D42-9FD7-90F8683F73C4}" type="slidenum">
              <a:rPr lang="en-US" altLang="en-US" sz="1200" smtClean="0">
                <a:latin typeface="Verdana" panose="020B0604030504040204" pitchFamily="34" charset="0"/>
              </a:rPr>
              <a:pPr>
                <a:spcBef>
                  <a:spcPct val="0"/>
                </a:spcBef>
                <a:buFontTx/>
                <a:buNone/>
              </a:pPr>
              <a:t>23</a:t>
            </a:fld>
            <a:endParaRPr lang="en-US" altLang="en-US" sz="1200">
              <a:latin typeface="Verdan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84F715A7-D38C-1721-895A-D77DFD1E1E30}"/>
              </a:ext>
            </a:extLst>
          </p:cNvPr>
          <p:cNvSpPr>
            <a:spLocks noGrp="1" noChangeArrowheads="1"/>
          </p:cNvSpPr>
          <p:nvPr>
            <p:ph type="title"/>
          </p:nvPr>
        </p:nvSpPr>
        <p:spPr>
          <a:xfrm>
            <a:off x="211138" y="244475"/>
            <a:ext cx="8721725" cy="1219200"/>
          </a:xfrm>
        </p:spPr>
        <p:txBody>
          <a:bodyPr/>
          <a:lstStyle/>
          <a:p>
            <a:r>
              <a:rPr lang="en-US" altLang="en-US">
                <a:solidFill>
                  <a:schemeClr val="tx1"/>
                </a:solidFill>
              </a:rPr>
              <a:t>Bailey v. West</a:t>
            </a:r>
          </a:p>
        </p:txBody>
      </p:sp>
      <p:sp>
        <p:nvSpPr>
          <p:cNvPr id="48130" name="Content Placeholder 5">
            <a:extLst>
              <a:ext uri="{FF2B5EF4-FFF2-40B4-BE49-F238E27FC236}">
                <a16:creationId xmlns:a16="http://schemas.microsoft.com/office/drawing/2014/main" id="{5197D430-F990-23F6-0946-1A8F43B91F80}"/>
              </a:ext>
            </a:extLst>
          </p:cNvPr>
          <p:cNvSpPr>
            <a:spLocks noGrp="1" noChangeArrowheads="1"/>
          </p:cNvSpPr>
          <p:nvPr>
            <p:ph idx="1"/>
          </p:nvPr>
        </p:nvSpPr>
        <p:spPr/>
        <p:txBody>
          <a:bodyPr/>
          <a:lstStyle/>
          <a:p>
            <a:endParaRPr lang="en-US" altLang="en-US"/>
          </a:p>
          <a:p>
            <a:r>
              <a:rPr lang="en-US" altLang="en-US"/>
              <a:t>When is quasi-contractual liability imposed?</a:t>
            </a:r>
          </a:p>
          <a:p>
            <a:pPr lvl="1"/>
            <a:r>
              <a:rPr lang="en-US" altLang="en-US">
                <a:solidFill>
                  <a:srgbClr val="B90000"/>
                </a:solidFill>
              </a:rPr>
              <a:t>Benefit conferred on defendant by plaintiff</a:t>
            </a:r>
          </a:p>
          <a:p>
            <a:pPr lvl="1"/>
            <a:r>
              <a:rPr lang="en-US" altLang="en-US">
                <a:solidFill>
                  <a:srgbClr val="B90000"/>
                </a:solidFill>
              </a:rPr>
              <a:t>Appreciation by defendant of the benefit</a:t>
            </a:r>
          </a:p>
          <a:p>
            <a:pPr lvl="1"/>
            <a:r>
              <a:rPr lang="en-US" altLang="en-US">
                <a:solidFill>
                  <a:srgbClr val="B90000"/>
                </a:solidFill>
              </a:rPr>
              <a:t>Acceptance and retention of benefit by defendant where it would be inequitable to retain the benefit without payment</a:t>
            </a:r>
          </a:p>
          <a:p>
            <a:endParaRPr lang="en-US" altLang="en-US"/>
          </a:p>
        </p:txBody>
      </p:sp>
      <p:sp>
        <p:nvSpPr>
          <p:cNvPr id="48131" name="Slide Number Placeholder 3">
            <a:extLst>
              <a:ext uri="{FF2B5EF4-FFF2-40B4-BE49-F238E27FC236}">
                <a16:creationId xmlns:a16="http://schemas.microsoft.com/office/drawing/2014/main" id="{E742A13C-D709-BBAF-4315-F06CD2490C3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AC0CE97-C8E7-A54F-9EF1-C7140A9DD8F1}" type="slidenum">
              <a:rPr lang="en-US" altLang="en-US" sz="1200" smtClean="0">
                <a:latin typeface="Verdana" panose="020B0604030504040204" pitchFamily="34" charset="0"/>
              </a:rPr>
              <a:pPr>
                <a:spcBef>
                  <a:spcPct val="0"/>
                </a:spcBef>
                <a:buFontTx/>
                <a:buNone/>
              </a:pPr>
              <a:t>24</a:t>
            </a:fld>
            <a:endParaRPr lang="en-US" altLang="en-US" sz="1200">
              <a:latin typeface="Verdan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0C2B9089-3D36-6ABA-16F6-F3817A3E3583}"/>
              </a:ext>
            </a:extLst>
          </p:cNvPr>
          <p:cNvSpPr>
            <a:spLocks noGrp="1" noChangeArrowheads="1"/>
          </p:cNvSpPr>
          <p:nvPr>
            <p:ph type="title"/>
          </p:nvPr>
        </p:nvSpPr>
        <p:spPr>
          <a:xfrm>
            <a:off x="304800" y="244475"/>
            <a:ext cx="8721725" cy="1219200"/>
          </a:xfrm>
        </p:spPr>
        <p:txBody>
          <a:bodyPr/>
          <a:lstStyle/>
          <a:p>
            <a:r>
              <a:rPr lang="en-US" altLang="en-US">
                <a:solidFill>
                  <a:schemeClr val="tx1"/>
                </a:solidFill>
              </a:rPr>
              <a:t>Bailey v. West</a:t>
            </a:r>
          </a:p>
        </p:txBody>
      </p:sp>
      <p:sp>
        <p:nvSpPr>
          <p:cNvPr id="50178" name="Content Placeholder 5">
            <a:extLst>
              <a:ext uri="{FF2B5EF4-FFF2-40B4-BE49-F238E27FC236}">
                <a16:creationId xmlns:a16="http://schemas.microsoft.com/office/drawing/2014/main" id="{4B319757-6E17-5ECD-9DDE-5C54069524C9}"/>
              </a:ext>
            </a:extLst>
          </p:cNvPr>
          <p:cNvSpPr>
            <a:spLocks noGrp="1" noChangeArrowheads="1"/>
          </p:cNvSpPr>
          <p:nvPr>
            <p:ph idx="1"/>
          </p:nvPr>
        </p:nvSpPr>
        <p:spPr/>
        <p:txBody>
          <a:bodyPr/>
          <a:lstStyle/>
          <a:p>
            <a:endParaRPr lang="en-US" altLang="en-US"/>
          </a:p>
          <a:p>
            <a:r>
              <a:rPr lang="en-US" altLang="en-US"/>
              <a:t>When is quasi-contractual liability imposed?</a:t>
            </a:r>
          </a:p>
          <a:p>
            <a:pPr lvl="1"/>
            <a:r>
              <a:rPr lang="en-US" altLang="en-US">
                <a:solidFill>
                  <a:srgbClr val="B90000"/>
                </a:solidFill>
              </a:rPr>
              <a:t>Is consent by the recipient necessary?</a:t>
            </a:r>
            <a:endParaRPr lang="en-US" altLang="en-US"/>
          </a:p>
        </p:txBody>
      </p:sp>
      <p:sp>
        <p:nvSpPr>
          <p:cNvPr id="50179" name="Slide Number Placeholder 3">
            <a:extLst>
              <a:ext uri="{FF2B5EF4-FFF2-40B4-BE49-F238E27FC236}">
                <a16:creationId xmlns:a16="http://schemas.microsoft.com/office/drawing/2014/main" id="{CEB2E0AD-9E0C-56EB-87C8-D5A580E697F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657CAA2-D471-B24D-B871-06B0FCC33AC1}" type="slidenum">
              <a:rPr lang="en-US" altLang="en-US" sz="1200" smtClean="0">
                <a:latin typeface="Verdana" panose="020B0604030504040204" pitchFamily="34" charset="0"/>
              </a:rPr>
              <a:pPr>
                <a:spcBef>
                  <a:spcPct val="0"/>
                </a:spcBef>
                <a:buFontTx/>
                <a:buNone/>
              </a:pPr>
              <a:t>25</a:t>
            </a:fld>
            <a:endParaRPr lang="en-US" altLang="en-US" sz="1200">
              <a:latin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0F0391C0-E0FC-7038-8CA1-777F7B0BF5B9}"/>
              </a:ext>
            </a:extLst>
          </p:cNvPr>
          <p:cNvSpPr>
            <a:spLocks noGrp="1" noChangeArrowheads="1"/>
          </p:cNvSpPr>
          <p:nvPr>
            <p:ph type="title"/>
          </p:nvPr>
        </p:nvSpPr>
        <p:spPr>
          <a:xfrm>
            <a:off x="211138" y="244475"/>
            <a:ext cx="8721725" cy="1219200"/>
          </a:xfrm>
        </p:spPr>
        <p:txBody>
          <a:bodyPr/>
          <a:lstStyle/>
          <a:p>
            <a:r>
              <a:rPr lang="en-US" altLang="en-US">
                <a:solidFill>
                  <a:schemeClr val="tx1"/>
                </a:solidFill>
              </a:rPr>
              <a:t>Bailey v. West</a:t>
            </a:r>
          </a:p>
        </p:txBody>
      </p:sp>
      <p:sp>
        <p:nvSpPr>
          <p:cNvPr id="52226" name="Content Placeholder 5">
            <a:extLst>
              <a:ext uri="{FF2B5EF4-FFF2-40B4-BE49-F238E27FC236}">
                <a16:creationId xmlns:a16="http://schemas.microsoft.com/office/drawing/2014/main" id="{D11F9A26-9DFF-6F7A-BE4D-D7B283600FD7}"/>
              </a:ext>
            </a:extLst>
          </p:cNvPr>
          <p:cNvSpPr>
            <a:spLocks noGrp="1" noChangeArrowheads="1"/>
          </p:cNvSpPr>
          <p:nvPr>
            <p:ph idx="1"/>
          </p:nvPr>
        </p:nvSpPr>
        <p:spPr/>
        <p:txBody>
          <a:bodyPr/>
          <a:lstStyle/>
          <a:p>
            <a:endParaRPr lang="en-US" altLang="en-US"/>
          </a:p>
          <a:p>
            <a:r>
              <a:rPr lang="en-US" altLang="en-US"/>
              <a:t>When is quasi-contractual liability imposed?</a:t>
            </a:r>
          </a:p>
          <a:p>
            <a:pPr lvl="1"/>
            <a:r>
              <a:rPr lang="en-US" altLang="en-US"/>
              <a:t>Is consent by the recipient necessary?</a:t>
            </a:r>
          </a:p>
          <a:p>
            <a:pPr lvl="2"/>
            <a:r>
              <a:rPr lang="en-US" altLang="en-US">
                <a:solidFill>
                  <a:srgbClr val="B90000"/>
                </a:solidFill>
              </a:rPr>
              <a:t>You ask me as your agent to trade your horse for a cow. I do so, and get a bribe of $100 which I pocket</a:t>
            </a:r>
            <a:endParaRPr lang="en-US" altLang="en-US"/>
          </a:p>
        </p:txBody>
      </p:sp>
      <p:sp>
        <p:nvSpPr>
          <p:cNvPr id="52227" name="Slide Number Placeholder 3">
            <a:extLst>
              <a:ext uri="{FF2B5EF4-FFF2-40B4-BE49-F238E27FC236}">
                <a16:creationId xmlns:a16="http://schemas.microsoft.com/office/drawing/2014/main" id="{F8E5D580-E53A-C090-4635-B56DF5EE983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A5DC729-905B-D04A-8BA9-A1DDFC6D655F}" type="slidenum">
              <a:rPr lang="en-US" altLang="en-US" sz="1200" smtClean="0">
                <a:latin typeface="Verdana" panose="020B0604030504040204" pitchFamily="34" charset="0"/>
              </a:rPr>
              <a:pPr>
                <a:spcBef>
                  <a:spcPct val="0"/>
                </a:spcBef>
                <a:buFontTx/>
                <a:buNone/>
              </a:pPr>
              <a:t>26</a:t>
            </a:fld>
            <a:endParaRPr lang="en-US" altLang="en-US" sz="1200">
              <a:latin typeface="Verdan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B377DE3E-56FE-C41E-3067-ECEDED4C465F}"/>
              </a:ext>
            </a:extLst>
          </p:cNvPr>
          <p:cNvSpPr>
            <a:spLocks noGrp="1" noChangeArrowheads="1"/>
          </p:cNvSpPr>
          <p:nvPr>
            <p:ph type="title"/>
          </p:nvPr>
        </p:nvSpPr>
        <p:spPr>
          <a:xfrm>
            <a:off x="211138" y="244475"/>
            <a:ext cx="8721725" cy="1219200"/>
          </a:xfrm>
        </p:spPr>
        <p:txBody>
          <a:bodyPr/>
          <a:lstStyle/>
          <a:p>
            <a:r>
              <a:rPr lang="en-US" altLang="en-US">
                <a:solidFill>
                  <a:schemeClr val="tx1"/>
                </a:solidFill>
              </a:rPr>
              <a:t>Bailey v. West</a:t>
            </a:r>
          </a:p>
        </p:txBody>
      </p:sp>
      <p:sp>
        <p:nvSpPr>
          <p:cNvPr id="54274" name="Content Placeholder 5">
            <a:extLst>
              <a:ext uri="{FF2B5EF4-FFF2-40B4-BE49-F238E27FC236}">
                <a16:creationId xmlns:a16="http://schemas.microsoft.com/office/drawing/2014/main" id="{0FA1F7E0-2E3E-9B17-9A38-8FD832AF04D3}"/>
              </a:ext>
            </a:extLst>
          </p:cNvPr>
          <p:cNvSpPr>
            <a:spLocks noGrp="1" noChangeArrowheads="1"/>
          </p:cNvSpPr>
          <p:nvPr>
            <p:ph idx="1"/>
          </p:nvPr>
        </p:nvSpPr>
        <p:spPr/>
        <p:txBody>
          <a:bodyPr/>
          <a:lstStyle/>
          <a:p>
            <a:endParaRPr lang="en-US" altLang="en-US"/>
          </a:p>
          <a:p>
            <a:r>
              <a:rPr lang="en-US" altLang="en-US"/>
              <a:t>When is quasi-contractual liability imposed?</a:t>
            </a:r>
          </a:p>
          <a:p>
            <a:pPr lvl="1"/>
            <a:r>
              <a:rPr lang="en-US" altLang="en-US">
                <a:solidFill>
                  <a:srgbClr val="B90000"/>
                </a:solidFill>
              </a:rPr>
              <a:t>Is the recipient’s consent irrelevant?</a:t>
            </a:r>
          </a:p>
        </p:txBody>
      </p:sp>
      <p:sp>
        <p:nvSpPr>
          <p:cNvPr id="54275" name="Slide Number Placeholder 3">
            <a:extLst>
              <a:ext uri="{FF2B5EF4-FFF2-40B4-BE49-F238E27FC236}">
                <a16:creationId xmlns:a16="http://schemas.microsoft.com/office/drawing/2014/main" id="{9261DA02-C306-1BCC-EE30-71C8D3FA016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791B3F7-9E4C-E046-AFB9-433D6188FEBE}" type="slidenum">
              <a:rPr lang="en-US" altLang="en-US" sz="1200" smtClean="0">
                <a:latin typeface="Verdana" panose="020B0604030504040204" pitchFamily="34" charset="0"/>
              </a:rPr>
              <a:pPr>
                <a:spcBef>
                  <a:spcPct val="0"/>
                </a:spcBef>
                <a:buFontTx/>
                <a:buNone/>
              </a:pPr>
              <a:t>27</a:t>
            </a:fld>
            <a:endParaRPr lang="en-US" altLang="en-US" sz="1200">
              <a:latin typeface="Verdan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C0C9A2F8-0697-972E-68A3-67AB3F293EBA}"/>
              </a:ext>
            </a:extLst>
          </p:cNvPr>
          <p:cNvSpPr>
            <a:spLocks noGrp="1" noChangeArrowheads="1"/>
          </p:cNvSpPr>
          <p:nvPr>
            <p:ph type="title"/>
          </p:nvPr>
        </p:nvSpPr>
        <p:spPr>
          <a:xfrm>
            <a:off x="304800" y="244475"/>
            <a:ext cx="8721725" cy="1219200"/>
          </a:xfrm>
        </p:spPr>
        <p:txBody>
          <a:bodyPr/>
          <a:lstStyle/>
          <a:p>
            <a:r>
              <a:rPr lang="en-US" altLang="en-US">
                <a:solidFill>
                  <a:srgbClr val="C00000"/>
                </a:solidFill>
              </a:rPr>
              <a:t>Consent and the definition of a benefit?</a:t>
            </a:r>
          </a:p>
        </p:txBody>
      </p:sp>
      <p:sp>
        <p:nvSpPr>
          <p:cNvPr id="56322" name="Content Placeholder 5">
            <a:extLst>
              <a:ext uri="{FF2B5EF4-FFF2-40B4-BE49-F238E27FC236}">
                <a16:creationId xmlns:a16="http://schemas.microsoft.com/office/drawing/2014/main" id="{959C6056-8C58-75D8-AB59-294035299C5E}"/>
              </a:ext>
            </a:extLst>
          </p:cNvPr>
          <p:cNvSpPr>
            <a:spLocks noGrp="1" noChangeArrowheads="1"/>
          </p:cNvSpPr>
          <p:nvPr>
            <p:ph idx="1"/>
          </p:nvPr>
        </p:nvSpPr>
        <p:spPr/>
        <p:txBody>
          <a:bodyPr/>
          <a:lstStyle/>
          <a:p>
            <a:endParaRPr lang="en-US" altLang="en-US"/>
          </a:p>
          <a:p>
            <a:r>
              <a:rPr lang="en-US" altLang="en-US"/>
              <a:t>I think orange aluminum siding is neat. When you are on holiday, I cover your house with it. This raises the market price of the house.</a:t>
            </a:r>
          </a:p>
        </p:txBody>
      </p:sp>
      <p:sp>
        <p:nvSpPr>
          <p:cNvPr id="56323" name="Slide Number Placeholder 3">
            <a:extLst>
              <a:ext uri="{FF2B5EF4-FFF2-40B4-BE49-F238E27FC236}">
                <a16:creationId xmlns:a16="http://schemas.microsoft.com/office/drawing/2014/main" id="{A35AE327-A047-684A-9106-650D0AF3DED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FE36B9C-9E58-2346-BED3-96B8FF3E79AB}" type="slidenum">
              <a:rPr lang="en-US" altLang="en-US" sz="1200" smtClean="0">
                <a:latin typeface="Verdana" panose="020B0604030504040204" pitchFamily="34" charset="0"/>
              </a:rPr>
              <a:pPr>
                <a:spcBef>
                  <a:spcPct val="0"/>
                </a:spcBef>
                <a:buFontTx/>
                <a:buNone/>
              </a:pPr>
              <a:t>28</a:t>
            </a:fld>
            <a:endParaRPr lang="en-US" altLang="en-US" sz="1200">
              <a:latin typeface="Verdana" panose="020B0604030504040204" pitchFamily="34" charset="0"/>
            </a:endParaRPr>
          </a:p>
        </p:txBody>
      </p:sp>
      <p:pic>
        <p:nvPicPr>
          <p:cNvPr id="56324" name="Picture 4">
            <a:extLst>
              <a:ext uri="{FF2B5EF4-FFF2-40B4-BE49-F238E27FC236}">
                <a16:creationId xmlns:a16="http://schemas.microsoft.com/office/drawing/2014/main" id="{0E0BCB8F-872B-CC49-F4F8-A00D8F5AE6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4505325"/>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6CFD0F53-A9D7-1CDC-8A89-891485B1DED9}"/>
              </a:ext>
            </a:extLst>
          </p:cNvPr>
          <p:cNvSpPr>
            <a:spLocks noGrp="1" noChangeArrowheads="1"/>
          </p:cNvSpPr>
          <p:nvPr>
            <p:ph type="title"/>
          </p:nvPr>
        </p:nvSpPr>
        <p:spPr>
          <a:xfrm>
            <a:off x="304800" y="244475"/>
            <a:ext cx="8721725" cy="1219200"/>
          </a:xfrm>
        </p:spPr>
        <p:txBody>
          <a:bodyPr/>
          <a:lstStyle/>
          <a:p>
            <a:r>
              <a:rPr lang="en-US" altLang="en-US">
                <a:solidFill>
                  <a:srgbClr val="C00000"/>
                </a:solidFill>
              </a:rPr>
              <a:t>What is a benefit?</a:t>
            </a:r>
          </a:p>
        </p:txBody>
      </p:sp>
      <p:sp>
        <p:nvSpPr>
          <p:cNvPr id="58370" name="Content Placeholder 5">
            <a:extLst>
              <a:ext uri="{FF2B5EF4-FFF2-40B4-BE49-F238E27FC236}">
                <a16:creationId xmlns:a16="http://schemas.microsoft.com/office/drawing/2014/main" id="{776CCD2A-1D2C-F860-6418-93CCF83490FD}"/>
              </a:ext>
            </a:extLst>
          </p:cNvPr>
          <p:cNvSpPr>
            <a:spLocks noGrp="1" noChangeArrowheads="1"/>
          </p:cNvSpPr>
          <p:nvPr>
            <p:ph idx="1"/>
          </p:nvPr>
        </p:nvSpPr>
        <p:spPr/>
        <p:txBody>
          <a:bodyPr/>
          <a:lstStyle/>
          <a:p>
            <a:endParaRPr lang="en-US" altLang="en-US"/>
          </a:p>
          <a:p>
            <a:r>
              <a:rPr lang="en-US" altLang="en-US"/>
              <a:t>No recovery for </a:t>
            </a:r>
            <a:r>
              <a:rPr lang="ja-JP" altLang="en-US"/>
              <a:t>“</a:t>
            </a:r>
            <a:r>
              <a:rPr lang="en-US" altLang="ja-JP"/>
              <a:t>officious</a:t>
            </a:r>
            <a:r>
              <a:rPr lang="ja-JP" altLang="en-US"/>
              <a:t>”</a:t>
            </a:r>
            <a:r>
              <a:rPr lang="en-US" altLang="ja-JP"/>
              <a:t> benefits from </a:t>
            </a:r>
            <a:r>
              <a:rPr lang="ja-JP" altLang="en-US"/>
              <a:t>“</a:t>
            </a:r>
            <a:r>
              <a:rPr lang="en-US" altLang="ja-JP"/>
              <a:t>volunteers</a:t>
            </a:r>
            <a:r>
              <a:rPr lang="ja-JP" altLang="en-US"/>
              <a:t>”</a:t>
            </a:r>
            <a:endParaRPr lang="en-US" altLang="ja-JP"/>
          </a:p>
          <a:p>
            <a:pPr lvl="1"/>
            <a:r>
              <a:rPr lang="en-US" altLang="en-US"/>
              <a:t>What does this mean and just how do you tell?</a:t>
            </a:r>
          </a:p>
        </p:txBody>
      </p:sp>
      <p:sp>
        <p:nvSpPr>
          <p:cNvPr id="58371" name="Slide Number Placeholder 3">
            <a:extLst>
              <a:ext uri="{FF2B5EF4-FFF2-40B4-BE49-F238E27FC236}">
                <a16:creationId xmlns:a16="http://schemas.microsoft.com/office/drawing/2014/main" id="{B5753E8F-135E-CE12-E2B5-E584A0F37DA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947AA4A-A94A-3849-9F97-58373F00D445}" type="slidenum">
              <a:rPr lang="en-US" altLang="en-US" sz="1200" smtClean="0">
                <a:latin typeface="Verdana" panose="020B0604030504040204" pitchFamily="34" charset="0"/>
              </a:rPr>
              <a:pPr>
                <a:spcBef>
                  <a:spcPct val="0"/>
                </a:spcBef>
                <a:buFontTx/>
                <a:buNone/>
              </a:pPr>
              <a:t>29</a:t>
            </a:fld>
            <a:endParaRPr lang="en-US" altLang="en-US" sz="1200">
              <a:latin typeface="Verdan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24B1-8241-8835-2B84-6FFD07ADD346}"/>
              </a:ext>
            </a:extLst>
          </p:cNvPr>
          <p:cNvSpPr>
            <a:spLocks noGrp="1"/>
          </p:cNvSpPr>
          <p:nvPr>
            <p:ph type="title"/>
          </p:nvPr>
        </p:nvSpPr>
        <p:spPr/>
        <p:txBody>
          <a:bodyPr/>
          <a:lstStyle/>
          <a:p>
            <a:r>
              <a:rPr lang="en-US" dirty="0"/>
              <a:t>Bargaining Theories</a:t>
            </a:r>
          </a:p>
        </p:txBody>
      </p:sp>
      <p:sp>
        <p:nvSpPr>
          <p:cNvPr id="4" name="Slide Number Placeholder 3">
            <a:extLst>
              <a:ext uri="{FF2B5EF4-FFF2-40B4-BE49-F238E27FC236}">
                <a16:creationId xmlns:a16="http://schemas.microsoft.com/office/drawing/2014/main" id="{6E5027B5-6060-B455-5814-F656F90D10C2}"/>
              </a:ext>
            </a:extLst>
          </p:cNvPr>
          <p:cNvSpPr>
            <a:spLocks noGrp="1"/>
          </p:cNvSpPr>
          <p:nvPr>
            <p:ph type="sldNum" sz="quarter" idx="11"/>
          </p:nvPr>
        </p:nvSpPr>
        <p:spPr/>
        <p:txBody>
          <a:bodyPr/>
          <a:lstStyle/>
          <a:p>
            <a:pPr>
              <a:defRPr/>
            </a:pPr>
            <a:fld id="{4BD3EE82-DF88-B44D-ADF9-0969CF4E1B56}" type="slidenum">
              <a:rPr lang="en-US" altLang="en-US" smtClean="0"/>
              <a:pPr>
                <a:defRPr/>
              </a:pPr>
              <a:t>3</a:t>
            </a:fld>
            <a:endParaRPr lang="en-US" altLang="en-US"/>
          </a:p>
        </p:txBody>
      </p:sp>
      <p:pic>
        <p:nvPicPr>
          <p:cNvPr id="3" name="Picture 14" descr="Ronald H. Coase - Econlib">
            <a:extLst>
              <a:ext uri="{FF2B5EF4-FFF2-40B4-BE49-F238E27FC236}">
                <a16:creationId xmlns:a16="http://schemas.microsoft.com/office/drawing/2014/main" id="{C86034EE-449E-0A2F-3B35-534C7F075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003" y="1251857"/>
            <a:ext cx="5201556" cy="3581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6DB5BB5-BE1A-5E7F-E2D9-F03B48FFA456}"/>
              </a:ext>
            </a:extLst>
          </p:cNvPr>
          <p:cNvSpPr txBox="1"/>
          <p:nvPr/>
        </p:nvSpPr>
        <p:spPr>
          <a:xfrm>
            <a:off x="4038600" y="5236811"/>
            <a:ext cx="1749966" cy="369332"/>
          </a:xfrm>
          <a:prstGeom prst="rect">
            <a:avLst/>
          </a:prstGeom>
          <a:noFill/>
        </p:spPr>
        <p:txBody>
          <a:bodyPr wrap="none" rtlCol="0">
            <a:spAutoFit/>
          </a:bodyPr>
          <a:lstStyle/>
          <a:p>
            <a:r>
              <a:rPr lang="en-US" dirty="0"/>
              <a:t>Ronald Coase</a:t>
            </a:r>
          </a:p>
        </p:txBody>
      </p:sp>
    </p:spTree>
    <p:extLst>
      <p:ext uri="{BB962C8B-B14F-4D97-AF65-F5344CB8AC3E}">
        <p14:creationId xmlns:p14="http://schemas.microsoft.com/office/powerpoint/2010/main" val="2905363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6CFD0F53-A9D7-1CDC-8A89-891485B1DED9}"/>
              </a:ext>
            </a:extLst>
          </p:cNvPr>
          <p:cNvSpPr>
            <a:spLocks noGrp="1" noChangeArrowheads="1"/>
          </p:cNvSpPr>
          <p:nvPr>
            <p:ph type="title"/>
          </p:nvPr>
        </p:nvSpPr>
        <p:spPr>
          <a:xfrm>
            <a:off x="304800" y="244475"/>
            <a:ext cx="8721725" cy="1219200"/>
          </a:xfrm>
        </p:spPr>
        <p:txBody>
          <a:bodyPr/>
          <a:lstStyle/>
          <a:p>
            <a:r>
              <a:rPr lang="en-US" altLang="en-US">
                <a:solidFill>
                  <a:srgbClr val="C00000"/>
                </a:solidFill>
              </a:rPr>
              <a:t>What is a benefit?</a:t>
            </a:r>
          </a:p>
        </p:txBody>
      </p:sp>
      <p:sp>
        <p:nvSpPr>
          <p:cNvPr id="58370" name="Content Placeholder 5">
            <a:extLst>
              <a:ext uri="{FF2B5EF4-FFF2-40B4-BE49-F238E27FC236}">
                <a16:creationId xmlns:a16="http://schemas.microsoft.com/office/drawing/2014/main" id="{776CCD2A-1D2C-F860-6418-93CCF83490FD}"/>
              </a:ext>
            </a:extLst>
          </p:cNvPr>
          <p:cNvSpPr>
            <a:spLocks noGrp="1" noChangeArrowheads="1"/>
          </p:cNvSpPr>
          <p:nvPr>
            <p:ph idx="1"/>
          </p:nvPr>
        </p:nvSpPr>
        <p:spPr/>
        <p:txBody>
          <a:bodyPr/>
          <a:lstStyle/>
          <a:p>
            <a:endParaRPr lang="en-US" altLang="en-US" dirty="0"/>
          </a:p>
          <a:p>
            <a:r>
              <a:rPr lang="en-US" altLang="en-US" dirty="0"/>
              <a:t>How would you decide the dog case </a:t>
            </a:r>
            <a:r>
              <a:rPr lang="en-US" altLang="en-US"/>
              <a:t>at page 15?</a:t>
            </a:r>
            <a:endParaRPr lang="en-US" altLang="en-US" dirty="0"/>
          </a:p>
        </p:txBody>
      </p:sp>
      <p:sp>
        <p:nvSpPr>
          <p:cNvPr id="58371" name="Slide Number Placeholder 3">
            <a:extLst>
              <a:ext uri="{FF2B5EF4-FFF2-40B4-BE49-F238E27FC236}">
                <a16:creationId xmlns:a16="http://schemas.microsoft.com/office/drawing/2014/main" id="{B5753E8F-135E-CE12-E2B5-E584A0F37DA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947AA4A-A94A-3849-9F97-58373F00D445}" type="slidenum">
              <a:rPr lang="en-US" altLang="en-US" sz="1200" smtClean="0">
                <a:latin typeface="Verdana" panose="020B0604030504040204" pitchFamily="34" charset="0"/>
              </a:rPr>
              <a:pPr>
                <a:spcBef>
                  <a:spcPct val="0"/>
                </a:spcBef>
                <a:buFontTx/>
                <a:buNone/>
              </a:pPr>
              <a:t>30</a:t>
            </a:fld>
            <a:endParaRPr lang="en-US" altLang="en-US" sz="1200">
              <a:latin typeface="Verdana" panose="020B0604030504040204" pitchFamily="34" charset="0"/>
            </a:endParaRPr>
          </a:p>
        </p:txBody>
      </p:sp>
    </p:spTree>
    <p:extLst>
      <p:ext uri="{BB962C8B-B14F-4D97-AF65-F5344CB8AC3E}">
        <p14:creationId xmlns:p14="http://schemas.microsoft.com/office/powerpoint/2010/main" val="3091978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81325D27-AC86-9C67-D068-63A3A83E0EE2}"/>
              </a:ext>
            </a:extLst>
          </p:cNvPr>
          <p:cNvSpPr>
            <a:spLocks noGrp="1" noChangeArrowheads="1"/>
          </p:cNvSpPr>
          <p:nvPr>
            <p:ph type="title"/>
          </p:nvPr>
        </p:nvSpPr>
        <p:spPr>
          <a:xfrm>
            <a:off x="211138" y="381000"/>
            <a:ext cx="8721725" cy="1219200"/>
          </a:xfrm>
        </p:spPr>
        <p:txBody>
          <a:bodyPr/>
          <a:lstStyle/>
          <a:p>
            <a:r>
              <a:rPr lang="en-US" altLang="en-US">
                <a:solidFill>
                  <a:srgbClr val="C00000"/>
                </a:solidFill>
              </a:rPr>
              <a:t>What is a benefit?</a:t>
            </a:r>
          </a:p>
        </p:txBody>
      </p:sp>
      <p:sp>
        <p:nvSpPr>
          <p:cNvPr id="60418" name="Content Placeholder 5">
            <a:extLst>
              <a:ext uri="{FF2B5EF4-FFF2-40B4-BE49-F238E27FC236}">
                <a16:creationId xmlns:a16="http://schemas.microsoft.com/office/drawing/2014/main" id="{A6E6744F-00F4-FE79-1B2E-8389F043575A}"/>
              </a:ext>
            </a:extLst>
          </p:cNvPr>
          <p:cNvSpPr>
            <a:spLocks noGrp="1" noChangeArrowheads="1"/>
          </p:cNvSpPr>
          <p:nvPr>
            <p:ph idx="1"/>
          </p:nvPr>
        </p:nvSpPr>
        <p:spPr/>
        <p:txBody>
          <a:bodyPr/>
          <a:lstStyle/>
          <a:p>
            <a:r>
              <a:rPr lang="en-US" altLang="en-US"/>
              <a:t>What about the Good Samaritan?</a:t>
            </a:r>
          </a:p>
        </p:txBody>
      </p:sp>
      <p:sp>
        <p:nvSpPr>
          <p:cNvPr id="60419" name="Slide Number Placeholder 3">
            <a:extLst>
              <a:ext uri="{FF2B5EF4-FFF2-40B4-BE49-F238E27FC236}">
                <a16:creationId xmlns:a16="http://schemas.microsoft.com/office/drawing/2014/main" id="{1D6E1402-22ED-6ECC-26DC-CAEBF7C5E67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6E7861C-2737-3B4D-B69B-162775EC2BC3}" type="slidenum">
              <a:rPr lang="en-US" altLang="en-US" sz="1200" smtClean="0">
                <a:latin typeface="Verdana" panose="020B0604030504040204" pitchFamily="34" charset="0"/>
              </a:rPr>
              <a:pPr>
                <a:spcBef>
                  <a:spcPct val="0"/>
                </a:spcBef>
                <a:buFontTx/>
                <a:buNone/>
              </a:pPr>
              <a:t>31</a:t>
            </a:fld>
            <a:endParaRPr lang="en-US" altLang="en-US" sz="1200">
              <a:latin typeface="Verdana" panose="020B0604030504040204" pitchFamily="34" charset="0"/>
            </a:endParaRPr>
          </a:p>
        </p:txBody>
      </p:sp>
      <p:pic>
        <p:nvPicPr>
          <p:cNvPr id="60420" name="Picture 6">
            <a:extLst>
              <a:ext uri="{FF2B5EF4-FFF2-40B4-BE49-F238E27FC236}">
                <a16:creationId xmlns:a16="http://schemas.microsoft.com/office/drawing/2014/main" id="{D4DE115B-78E2-9093-8DF6-3D76532D74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397125"/>
            <a:ext cx="42672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3A999DCD-6A92-6AC4-BA3F-93FD44F5A083}"/>
              </a:ext>
            </a:extLst>
          </p:cNvPr>
          <p:cNvSpPr>
            <a:spLocks noGrp="1" noChangeArrowheads="1"/>
          </p:cNvSpPr>
          <p:nvPr>
            <p:ph type="title"/>
          </p:nvPr>
        </p:nvSpPr>
        <p:spPr>
          <a:xfrm>
            <a:off x="304800" y="244475"/>
            <a:ext cx="8721725" cy="1219200"/>
          </a:xfrm>
        </p:spPr>
        <p:txBody>
          <a:bodyPr/>
          <a:lstStyle/>
          <a:p>
            <a:r>
              <a:rPr lang="en-US" altLang="en-US">
                <a:solidFill>
                  <a:srgbClr val="C00000"/>
                </a:solidFill>
              </a:rPr>
              <a:t>What is a benefit?</a:t>
            </a:r>
          </a:p>
        </p:txBody>
      </p:sp>
      <p:sp>
        <p:nvSpPr>
          <p:cNvPr id="62466" name="Content Placeholder 5">
            <a:extLst>
              <a:ext uri="{FF2B5EF4-FFF2-40B4-BE49-F238E27FC236}">
                <a16:creationId xmlns:a16="http://schemas.microsoft.com/office/drawing/2014/main" id="{18698440-8A07-0D05-DAB5-30DFF7FB4D6E}"/>
              </a:ext>
            </a:extLst>
          </p:cNvPr>
          <p:cNvSpPr>
            <a:spLocks noGrp="1" noChangeArrowheads="1"/>
          </p:cNvSpPr>
          <p:nvPr>
            <p:ph idx="1"/>
          </p:nvPr>
        </p:nvSpPr>
        <p:spPr/>
        <p:txBody>
          <a:bodyPr/>
          <a:lstStyle/>
          <a:p>
            <a:endParaRPr lang="en-US" altLang="en-US"/>
          </a:p>
          <a:p>
            <a:r>
              <a:rPr lang="en-US" altLang="en-US"/>
              <a:t>What</a:t>
            </a:r>
            <a:r>
              <a:rPr lang="ja-JP" altLang="en-US"/>
              <a:t>’</a:t>
            </a:r>
            <a:r>
              <a:rPr lang="en-US" altLang="ja-JP"/>
              <a:t>s the difference between aluminum siding and the Good Samaritan?</a:t>
            </a:r>
            <a:endParaRPr lang="en-US" altLang="en-US"/>
          </a:p>
        </p:txBody>
      </p:sp>
      <p:sp>
        <p:nvSpPr>
          <p:cNvPr id="62467" name="Slide Number Placeholder 3">
            <a:extLst>
              <a:ext uri="{FF2B5EF4-FFF2-40B4-BE49-F238E27FC236}">
                <a16:creationId xmlns:a16="http://schemas.microsoft.com/office/drawing/2014/main" id="{3FD90202-6D0F-8918-C860-C37DE8BEB23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D29C390-DFB1-1742-B5E2-37707469FA0D}" type="slidenum">
              <a:rPr lang="en-US" altLang="en-US" sz="1200" smtClean="0">
                <a:latin typeface="Verdana" panose="020B0604030504040204" pitchFamily="34" charset="0"/>
              </a:rPr>
              <a:pPr>
                <a:spcBef>
                  <a:spcPct val="0"/>
                </a:spcBef>
                <a:buFontTx/>
                <a:buNone/>
              </a:pPr>
              <a:t>32</a:t>
            </a:fld>
            <a:endParaRPr lang="en-US" altLang="en-US" sz="1200">
              <a:latin typeface="Verdan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58E127AD-7842-E836-C836-3F071AC0A6F0}"/>
              </a:ext>
            </a:extLst>
          </p:cNvPr>
          <p:cNvSpPr>
            <a:spLocks noGrp="1" noChangeArrowheads="1"/>
          </p:cNvSpPr>
          <p:nvPr>
            <p:ph type="title"/>
          </p:nvPr>
        </p:nvSpPr>
        <p:spPr>
          <a:xfrm>
            <a:off x="211138" y="381000"/>
            <a:ext cx="8721725" cy="1219200"/>
          </a:xfrm>
        </p:spPr>
        <p:txBody>
          <a:bodyPr/>
          <a:lstStyle/>
          <a:p>
            <a:r>
              <a:rPr lang="en-US" altLang="en-US">
                <a:solidFill>
                  <a:schemeClr val="tx1"/>
                </a:solidFill>
              </a:rPr>
              <a:t>What is a benefit?</a:t>
            </a:r>
          </a:p>
        </p:txBody>
      </p:sp>
      <p:sp>
        <p:nvSpPr>
          <p:cNvPr id="64514" name="Content Placeholder 5">
            <a:extLst>
              <a:ext uri="{FF2B5EF4-FFF2-40B4-BE49-F238E27FC236}">
                <a16:creationId xmlns:a16="http://schemas.microsoft.com/office/drawing/2014/main" id="{42D55019-B9CA-349F-040D-F5E3A9C97625}"/>
              </a:ext>
            </a:extLst>
          </p:cNvPr>
          <p:cNvSpPr>
            <a:spLocks noGrp="1" noChangeArrowheads="1"/>
          </p:cNvSpPr>
          <p:nvPr>
            <p:ph idx="1"/>
          </p:nvPr>
        </p:nvSpPr>
        <p:spPr/>
        <p:txBody>
          <a:bodyPr/>
          <a:lstStyle/>
          <a:p>
            <a:endParaRPr lang="en-US" altLang="en-US"/>
          </a:p>
          <a:p>
            <a:r>
              <a:rPr lang="en-US" altLang="en-US">
                <a:solidFill>
                  <a:srgbClr val="B90000"/>
                </a:solidFill>
              </a:rPr>
              <a:t>In what way is the aluminum siding example </a:t>
            </a:r>
            <a:r>
              <a:rPr lang="en-US" altLang="en-US" b="1">
                <a:solidFill>
                  <a:srgbClr val="B90000"/>
                </a:solidFill>
              </a:rPr>
              <a:t>unlike</a:t>
            </a:r>
            <a:r>
              <a:rPr lang="en-US" altLang="en-US">
                <a:solidFill>
                  <a:srgbClr val="B90000"/>
                </a:solidFill>
              </a:rPr>
              <a:t> the day laborer in Day v. Caton?</a:t>
            </a:r>
          </a:p>
          <a:p>
            <a:pPr lvl="1">
              <a:buFont typeface="Wingdings" pitchFamily="2" charset="2"/>
              <a:buNone/>
            </a:pPr>
            <a:r>
              <a:rPr lang="en-US" altLang="en-US"/>
              <a:t> </a:t>
            </a:r>
          </a:p>
        </p:txBody>
      </p:sp>
      <p:sp>
        <p:nvSpPr>
          <p:cNvPr id="64515" name="Slide Number Placeholder 3">
            <a:extLst>
              <a:ext uri="{FF2B5EF4-FFF2-40B4-BE49-F238E27FC236}">
                <a16:creationId xmlns:a16="http://schemas.microsoft.com/office/drawing/2014/main" id="{FD748D4E-F26D-64A4-E1D5-41565BCBE9D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710EBA6-88AC-EC4C-AA14-2D0038A429EB}" type="slidenum">
              <a:rPr lang="en-US" altLang="en-US" sz="1200" smtClean="0">
                <a:latin typeface="Verdana" panose="020B0604030504040204" pitchFamily="34" charset="0"/>
              </a:rPr>
              <a:pPr>
                <a:spcBef>
                  <a:spcPct val="0"/>
                </a:spcBef>
                <a:buFontTx/>
                <a:buNone/>
              </a:pPr>
              <a:t>33</a:t>
            </a:fld>
            <a:endParaRPr lang="en-US" altLang="en-US" sz="1200">
              <a:latin typeface="Verdan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6772130F-E8ED-FE19-F6C4-802A1C5B1D78}"/>
              </a:ext>
            </a:extLst>
          </p:cNvPr>
          <p:cNvSpPr>
            <a:spLocks noGrp="1" noChangeArrowheads="1"/>
          </p:cNvSpPr>
          <p:nvPr>
            <p:ph type="title"/>
          </p:nvPr>
        </p:nvSpPr>
        <p:spPr>
          <a:xfrm>
            <a:off x="211138" y="244475"/>
            <a:ext cx="8721725" cy="1219200"/>
          </a:xfrm>
        </p:spPr>
        <p:txBody>
          <a:bodyPr/>
          <a:lstStyle/>
          <a:p>
            <a:r>
              <a:rPr lang="en-US" altLang="en-US">
                <a:solidFill>
                  <a:schemeClr val="tx1"/>
                </a:solidFill>
              </a:rPr>
              <a:t>What is a benefit?</a:t>
            </a:r>
          </a:p>
        </p:txBody>
      </p:sp>
      <p:sp>
        <p:nvSpPr>
          <p:cNvPr id="66562" name="Content Placeholder 5">
            <a:extLst>
              <a:ext uri="{FF2B5EF4-FFF2-40B4-BE49-F238E27FC236}">
                <a16:creationId xmlns:a16="http://schemas.microsoft.com/office/drawing/2014/main" id="{B9207A3A-1081-68F3-77D7-5F83D7A6026C}"/>
              </a:ext>
            </a:extLst>
          </p:cNvPr>
          <p:cNvSpPr>
            <a:spLocks noGrp="1" noChangeArrowheads="1"/>
          </p:cNvSpPr>
          <p:nvPr>
            <p:ph idx="1"/>
          </p:nvPr>
        </p:nvSpPr>
        <p:spPr/>
        <p:txBody>
          <a:bodyPr/>
          <a:lstStyle/>
          <a:p>
            <a:endParaRPr lang="en-US" altLang="en-US"/>
          </a:p>
          <a:p>
            <a:r>
              <a:rPr lang="en-US" altLang="en-US"/>
              <a:t>In what way is the aluminum siding example unlike the day laborer?</a:t>
            </a:r>
          </a:p>
          <a:p>
            <a:pPr lvl="1"/>
            <a:r>
              <a:rPr lang="en-US" altLang="en-US">
                <a:solidFill>
                  <a:srgbClr val="B90000"/>
                </a:solidFill>
              </a:rPr>
              <a:t>The informational problem</a:t>
            </a:r>
          </a:p>
          <a:p>
            <a:pPr lvl="2"/>
            <a:r>
              <a:rPr lang="en-US" altLang="en-US"/>
              <a:t>How might the informational problem be cured? </a:t>
            </a:r>
          </a:p>
        </p:txBody>
      </p:sp>
      <p:sp>
        <p:nvSpPr>
          <p:cNvPr id="66563" name="Slide Number Placeholder 3">
            <a:extLst>
              <a:ext uri="{FF2B5EF4-FFF2-40B4-BE49-F238E27FC236}">
                <a16:creationId xmlns:a16="http://schemas.microsoft.com/office/drawing/2014/main" id="{7689F6D9-4C9A-3FFD-C5AA-5CF042E5B5B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66D0DB4-CCBE-F644-A074-9C7EC7374D38}" type="slidenum">
              <a:rPr lang="en-US" altLang="en-US" sz="1200" smtClean="0">
                <a:latin typeface="Verdana" panose="020B0604030504040204" pitchFamily="34" charset="0"/>
              </a:rPr>
              <a:pPr>
                <a:spcBef>
                  <a:spcPct val="0"/>
                </a:spcBef>
                <a:buFontTx/>
                <a:buNone/>
              </a:pPr>
              <a:t>34</a:t>
            </a:fld>
            <a:endParaRPr lang="en-US" altLang="en-US" sz="1200">
              <a:latin typeface="Verdana" panose="020B060403050404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86594AEE-39ED-1589-D391-9B6210DC38FE}"/>
              </a:ext>
            </a:extLst>
          </p:cNvPr>
          <p:cNvSpPr>
            <a:spLocks noGrp="1" noChangeArrowheads="1"/>
          </p:cNvSpPr>
          <p:nvPr>
            <p:ph type="title"/>
          </p:nvPr>
        </p:nvSpPr>
        <p:spPr>
          <a:xfrm>
            <a:off x="382588" y="244475"/>
            <a:ext cx="8721725" cy="1219200"/>
          </a:xfrm>
        </p:spPr>
        <p:txBody>
          <a:bodyPr/>
          <a:lstStyle/>
          <a:p>
            <a:r>
              <a:rPr lang="en-US" altLang="en-US">
                <a:solidFill>
                  <a:schemeClr val="tx1"/>
                </a:solidFill>
              </a:rPr>
              <a:t>What is a benefit?</a:t>
            </a:r>
          </a:p>
        </p:txBody>
      </p:sp>
      <p:sp>
        <p:nvSpPr>
          <p:cNvPr id="68610" name="Content Placeholder 5">
            <a:extLst>
              <a:ext uri="{FF2B5EF4-FFF2-40B4-BE49-F238E27FC236}">
                <a16:creationId xmlns:a16="http://schemas.microsoft.com/office/drawing/2014/main" id="{72701A98-FB7C-9BA2-7740-50A3CF7C24ED}"/>
              </a:ext>
            </a:extLst>
          </p:cNvPr>
          <p:cNvSpPr>
            <a:spLocks noGrp="1" noChangeArrowheads="1"/>
          </p:cNvSpPr>
          <p:nvPr>
            <p:ph idx="1"/>
          </p:nvPr>
        </p:nvSpPr>
        <p:spPr/>
        <p:txBody>
          <a:bodyPr/>
          <a:lstStyle/>
          <a:p>
            <a:endParaRPr lang="en-US" altLang="en-US"/>
          </a:p>
          <a:p>
            <a:r>
              <a:rPr lang="en-US" altLang="en-US">
                <a:solidFill>
                  <a:srgbClr val="C00000"/>
                </a:solidFill>
              </a:rPr>
              <a:t>So what would you have advised Bailey?</a:t>
            </a:r>
          </a:p>
        </p:txBody>
      </p:sp>
      <p:sp>
        <p:nvSpPr>
          <p:cNvPr id="68611" name="Slide Number Placeholder 3">
            <a:extLst>
              <a:ext uri="{FF2B5EF4-FFF2-40B4-BE49-F238E27FC236}">
                <a16:creationId xmlns:a16="http://schemas.microsoft.com/office/drawing/2014/main" id="{0EF32A43-9D6F-7641-B616-CCB9DD99CDE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6CB8363-E616-EB43-B82D-95F211DEFD07}" type="slidenum">
              <a:rPr lang="en-US" altLang="en-US" sz="1200" smtClean="0">
                <a:latin typeface="Verdana" panose="020B0604030504040204" pitchFamily="34" charset="0"/>
              </a:rPr>
              <a:pPr>
                <a:spcBef>
                  <a:spcPct val="0"/>
                </a:spcBef>
                <a:buFontTx/>
                <a:buNone/>
              </a:pPr>
              <a:t>35</a:t>
            </a:fld>
            <a:endParaRPr lang="en-US" altLang="en-US" sz="1200">
              <a:latin typeface="Verdana" panose="020B0604030504040204" pitchFamily="34" charset="0"/>
            </a:endParaRPr>
          </a:p>
        </p:txBody>
      </p:sp>
      <p:pic>
        <p:nvPicPr>
          <p:cNvPr id="68612" name="Picture 6">
            <a:extLst>
              <a:ext uri="{FF2B5EF4-FFF2-40B4-BE49-F238E27FC236}">
                <a16:creationId xmlns:a16="http://schemas.microsoft.com/office/drawing/2014/main" id="{9655C771-7F61-C110-9B96-FDDF0B54B7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505200"/>
            <a:ext cx="3544888"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60630CB9-A4BD-37DC-03EB-4E04529A318A}"/>
              </a:ext>
            </a:extLst>
          </p:cNvPr>
          <p:cNvSpPr>
            <a:spLocks noGrp="1" noChangeArrowheads="1"/>
          </p:cNvSpPr>
          <p:nvPr>
            <p:ph type="title"/>
          </p:nvPr>
        </p:nvSpPr>
        <p:spPr>
          <a:xfrm>
            <a:off x="574675" y="304800"/>
            <a:ext cx="8569325" cy="1219200"/>
          </a:xfrm>
        </p:spPr>
        <p:txBody>
          <a:bodyPr/>
          <a:lstStyle/>
          <a:p>
            <a:pPr eaLnBrk="1" hangingPunct="1"/>
            <a:r>
              <a:rPr lang="en-US" altLang="en-US"/>
              <a:t>George Mason School of Law</a:t>
            </a:r>
          </a:p>
        </p:txBody>
      </p:sp>
      <p:sp>
        <p:nvSpPr>
          <p:cNvPr id="15362" name="Rectangle 3">
            <a:extLst>
              <a:ext uri="{FF2B5EF4-FFF2-40B4-BE49-F238E27FC236}">
                <a16:creationId xmlns:a16="http://schemas.microsoft.com/office/drawing/2014/main" id="{38249E89-C254-A0A6-63F0-CE930D4510F3}"/>
              </a:ext>
            </a:extLst>
          </p:cNvPr>
          <p:cNvSpPr>
            <a:spLocks noGrp="1" noChangeArrowheads="1"/>
          </p:cNvSpPr>
          <p:nvPr>
            <p:ph idx="1"/>
          </p:nvPr>
        </p:nvSpPr>
        <p:spPr/>
        <p:txBody>
          <a:bodyPr/>
          <a:lstStyle/>
          <a:p>
            <a:pPr eaLnBrk="1" hangingPunct="1">
              <a:lnSpc>
                <a:spcPct val="90000"/>
              </a:lnSpc>
            </a:pPr>
            <a:endParaRPr lang="en-US" altLang="en-US" dirty="0"/>
          </a:p>
          <a:p>
            <a:pPr algn="ctr" eaLnBrk="1" hangingPunct="1">
              <a:lnSpc>
                <a:spcPct val="90000"/>
              </a:lnSpc>
              <a:buFont typeface="Wingdings" pitchFamily="2" charset="2"/>
              <a:buNone/>
            </a:pPr>
            <a:r>
              <a:rPr lang="en-US" altLang="en-US" sz="3600" dirty="0">
                <a:solidFill>
                  <a:srgbClr val="990000"/>
                </a:solidFill>
              </a:rPr>
              <a:t>Contracts I </a:t>
            </a:r>
          </a:p>
          <a:p>
            <a:pPr algn="ctr" eaLnBrk="1" hangingPunct="1">
              <a:lnSpc>
                <a:spcPct val="90000"/>
              </a:lnSpc>
              <a:buFont typeface="Wingdings" pitchFamily="2" charset="2"/>
              <a:buNone/>
            </a:pPr>
            <a:endParaRPr lang="en-US" altLang="en-US" sz="3600" dirty="0"/>
          </a:p>
          <a:p>
            <a:pPr algn="ctr" eaLnBrk="1" hangingPunct="1">
              <a:lnSpc>
                <a:spcPct val="90000"/>
              </a:lnSpc>
              <a:buFont typeface="Wingdings" pitchFamily="2" charset="2"/>
              <a:buNone/>
            </a:pPr>
            <a:r>
              <a:rPr lang="en-US" altLang="en-US">
                <a:solidFill>
                  <a:srgbClr val="C00000"/>
                </a:solidFill>
              </a:rPr>
              <a:t>D.	</a:t>
            </a:r>
            <a:r>
              <a:rPr lang="en-US" altLang="en-US" dirty="0">
                <a:solidFill>
                  <a:srgbClr val="C00000"/>
                </a:solidFill>
              </a:rPr>
              <a:t>Offers</a:t>
            </a:r>
          </a:p>
          <a:p>
            <a:pPr algn="ctr" eaLnBrk="1" hangingPunct="1">
              <a:lnSpc>
                <a:spcPct val="90000"/>
              </a:lnSpc>
              <a:buFont typeface="Wingdings" pitchFamily="2" charset="2"/>
              <a:buNone/>
            </a:pPr>
            <a:endParaRPr lang="en-US" altLang="en-US" sz="2400" dirty="0"/>
          </a:p>
          <a:p>
            <a:pPr algn="ctr" eaLnBrk="1" hangingPunct="1">
              <a:lnSpc>
                <a:spcPct val="90000"/>
              </a:lnSpc>
              <a:buFont typeface="Wingdings" pitchFamily="2" charset="2"/>
              <a:buNone/>
            </a:pPr>
            <a:endParaRPr lang="en-US" altLang="en-US" sz="2400" dirty="0"/>
          </a:p>
          <a:p>
            <a:pPr algn="ctr" eaLnBrk="1" hangingPunct="1">
              <a:lnSpc>
                <a:spcPct val="90000"/>
              </a:lnSpc>
              <a:buFont typeface="Wingdings" pitchFamily="2" charset="2"/>
              <a:buNone/>
            </a:pPr>
            <a:r>
              <a:rPr lang="en-US" altLang="en-US" sz="2400" dirty="0"/>
              <a:t>F.H. Buckley</a:t>
            </a:r>
          </a:p>
          <a:p>
            <a:pPr algn="ctr" eaLnBrk="1" hangingPunct="1">
              <a:lnSpc>
                <a:spcPct val="90000"/>
              </a:lnSpc>
              <a:buFont typeface="Wingdings" pitchFamily="2" charset="2"/>
              <a:buNone/>
            </a:pPr>
            <a:r>
              <a:rPr lang="en-US" altLang="en-US" dirty="0">
                <a:hlinkClick r:id="rId3"/>
              </a:rPr>
              <a:t>fbuckley@gmu.edu</a:t>
            </a:r>
            <a:endParaRPr lang="en-US" altLang="en-US" dirty="0"/>
          </a:p>
          <a:p>
            <a:pPr algn="ctr" eaLnBrk="1" hangingPunct="1">
              <a:lnSpc>
                <a:spcPct val="90000"/>
              </a:lnSpc>
              <a:buFont typeface="Wingdings" pitchFamily="2" charset="2"/>
              <a:buNone/>
            </a:pPr>
            <a:endParaRPr lang="en-US" altLang="en-US" dirty="0"/>
          </a:p>
        </p:txBody>
      </p:sp>
      <p:sp>
        <p:nvSpPr>
          <p:cNvPr id="15363" name="Slide Number Placeholder 5">
            <a:extLst>
              <a:ext uri="{FF2B5EF4-FFF2-40B4-BE49-F238E27FC236}">
                <a16:creationId xmlns:a16="http://schemas.microsoft.com/office/drawing/2014/main" id="{0D68305A-FAEF-FBF3-2F82-0C38D7ABA27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73D5FB9-3B68-4749-B67F-394368B827B7}" type="slidenum">
              <a:rPr lang="en-US" altLang="en-US" sz="1200" smtClean="0">
                <a:latin typeface="Verdana" panose="020B0604030504040204" pitchFamily="34" charset="0"/>
              </a:rPr>
              <a:pPr>
                <a:spcBef>
                  <a:spcPct val="0"/>
                </a:spcBef>
                <a:buFontTx/>
                <a:buNone/>
              </a:pPr>
              <a:t>36</a:t>
            </a:fld>
            <a:endParaRPr lang="en-US" altLang="en-US" sz="1200">
              <a:latin typeface="Verdana" panose="020B0604030504040204" pitchFamily="34" charset="0"/>
            </a:endParaRPr>
          </a:p>
        </p:txBody>
      </p:sp>
    </p:spTree>
    <p:extLst>
      <p:ext uri="{BB962C8B-B14F-4D97-AF65-F5344CB8AC3E}">
        <p14:creationId xmlns:p14="http://schemas.microsoft.com/office/powerpoint/2010/main" val="2935704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743438BA-59BF-4B30-CF8F-04826FC0F0BF}"/>
              </a:ext>
            </a:extLst>
          </p:cNvPr>
          <p:cNvSpPr>
            <a:spLocks noGrp="1" noChangeArrowheads="1"/>
          </p:cNvSpPr>
          <p:nvPr>
            <p:ph type="title"/>
          </p:nvPr>
        </p:nvSpPr>
        <p:spPr>
          <a:xfrm>
            <a:off x="574675" y="304800"/>
            <a:ext cx="8721725" cy="1219200"/>
          </a:xfrm>
        </p:spPr>
        <p:txBody>
          <a:bodyPr/>
          <a:lstStyle/>
          <a:p>
            <a:r>
              <a:rPr lang="en-US" altLang="en-US">
                <a:solidFill>
                  <a:srgbClr val="C00000"/>
                </a:solidFill>
              </a:rPr>
              <a:t>Offers</a:t>
            </a:r>
            <a:br>
              <a:rPr lang="en-US" altLang="en-US">
                <a:solidFill>
                  <a:srgbClr val="C00000"/>
                </a:solidFill>
              </a:rPr>
            </a:br>
            <a:r>
              <a:rPr lang="en-US" altLang="en-US">
                <a:solidFill>
                  <a:srgbClr val="C00000"/>
                </a:solidFill>
              </a:rPr>
              <a:t>Basic Questions of Formation on Contract</a:t>
            </a:r>
          </a:p>
        </p:txBody>
      </p:sp>
      <p:sp>
        <p:nvSpPr>
          <p:cNvPr id="19458" name="Content Placeholder 2">
            <a:extLst>
              <a:ext uri="{FF2B5EF4-FFF2-40B4-BE49-F238E27FC236}">
                <a16:creationId xmlns:a16="http://schemas.microsoft.com/office/drawing/2014/main" id="{57932449-270D-E8DB-2A86-445204B44255}"/>
              </a:ext>
            </a:extLst>
          </p:cNvPr>
          <p:cNvSpPr>
            <a:spLocks noGrp="1" noChangeArrowheads="1"/>
          </p:cNvSpPr>
          <p:nvPr>
            <p:ph idx="1"/>
          </p:nvPr>
        </p:nvSpPr>
        <p:spPr/>
        <p:txBody>
          <a:bodyPr/>
          <a:lstStyle/>
          <a:p>
            <a:endParaRPr lang="en-US" altLang="en-US"/>
          </a:p>
          <a:p>
            <a:r>
              <a:rPr lang="en-US" altLang="en-US"/>
              <a:t>Who are the parties?</a:t>
            </a:r>
          </a:p>
          <a:p>
            <a:r>
              <a:rPr lang="en-US" altLang="en-US"/>
              <a:t>What did they agree to?</a:t>
            </a:r>
          </a:p>
          <a:p>
            <a:r>
              <a:rPr lang="en-US" altLang="en-US"/>
              <a:t>Where is the contract?</a:t>
            </a:r>
          </a:p>
          <a:p>
            <a:r>
              <a:rPr lang="en-US" altLang="en-US"/>
              <a:t>When was it made?</a:t>
            </a:r>
          </a:p>
          <a:p>
            <a:r>
              <a:rPr lang="en-US" altLang="en-US"/>
              <a:t>Why?</a:t>
            </a:r>
          </a:p>
          <a:p>
            <a:pPr lvl="1">
              <a:buFont typeface="Wingdings" pitchFamily="2" charset="2"/>
              <a:buNone/>
            </a:pPr>
            <a:endParaRPr lang="en-US" altLang="en-US"/>
          </a:p>
        </p:txBody>
      </p:sp>
      <p:sp>
        <p:nvSpPr>
          <p:cNvPr id="19459" name="Slide Number Placeholder 3">
            <a:extLst>
              <a:ext uri="{FF2B5EF4-FFF2-40B4-BE49-F238E27FC236}">
                <a16:creationId xmlns:a16="http://schemas.microsoft.com/office/drawing/2014/main" id="{37C6B382-B6EE-8A7E-E019-8454C274765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43B4279-446F-2C42-BC5A-86321C5364AF}" type="slidenum">
              <a:rPr lang="en-US" altLang="en-US" sz="1200" smtClean="0">
                <a:latin typeface="Verdana" panose="020B0604030504040204" pitchFamily="34" charset="0"/>
              </a:rPr>
              <a:pPr>
                <a:spcBef>
                  <a:spcPct val="0"/>
                </a:spcBef>
                <a:buFontTx/>
                <a:buNone/>
              </a:pPr>
              <a:t>37</a:t>
            </a:fld>
            <a:endParaRPr lang="en-US" altLang="en-US" sz="1200">
              <a:latin typeface="Verdana" panose="020B0604030504040204" pitchFamily="34" charset="0"/>
            </a:endParaRPr>
          </a:p>
        </p:txBody>
      </p:sp>
    </p:spTree>
    <p:extLst>
      <p:ext uri="{BB962C8B-B14F-4D97-AF65-F5344CB8AC3E}">
        <p14:creationId xmlns:p14="http://schemas.microsoft.com/office/powerpoint/2010/main" val="3966153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FA4F67F6-7C54-9201-F37E-FBCC7F814BB8}"/>
              </a:ext>
            </a:extLst>
          </p:cNvPr>
          <p:cNvSpPr>
            <a:spLocks noGrp="1" noChangeArrowheads="1"/>
          </p:cNvSpPr>
          <p:nvPr>
            <p:ph type="title"/>
          </p:nvPr>
        </p:nvSpPr>
        <p:spPr>
          <a:xfrm>
            <a:off x="574675" y="304800"/>
            <a:ext cx="8721725" cy="1219200"/>
          </a:xfrm>
        </p:spPr>
        <p:txBody>
          <a:bodyPr/>
          <a:lstStyle/>
          <a:p>
            <a:r>
              <a:rPr lang="en-US" altLang="en-US" b="1">
                <a:solidFill>
                  <a:srgbClr val="B90000"/>
                </a:solidFill>
              </a:rPr>
              <a:t>Who</a:t>
            </a:r>
            <a:r>
              <a:rPr lang="en-US" altLang="en-US">
                <a:solidFill>
                  <a:srgbClr val="B90000"/>
                </a:solidFill>
              </a:rPr>
              <a:t> are the parties?</a:t>
            </a:r>
            <a:r>
              <a:rPr lang="en-US" altLang="en-US">
                <a:solidFill>
                  <a:srgbClr val="FF0000"/>
                </a:solidFill>
              </a:rPr>
              <a:t> </a:t>
            </a:r>
            <a:br>
              <a:rPr lang="en-US" altLang="en-US"/>
            </a:br>
            <a:r>
              <a:rPr lang="en-US" altLang="en-US"/>
              <a:t>Restatement § 2</a:t>
            </a:r>
            <a:endParaRPr lang="en-US" altLang="en-US">
              <a:solidFill>
                <a:srgbClr val="C00000"/>
              </a:solidFill>
            </a:endParaRPr>
          </a:p>
        </p:txBody>
      </p:sp>
      <p:sp>
        <p:nvSpPr>
          <p:cNvPr id="21506" name="Content Placeholder 2">
            <a:extLst>
              <a:ext uri="{FF2B5EF4-FFF2-40B4-BE49-F238E27FC236}">
                <a16:creationId xmlns:a16="http://schemas.microsoft.com/office/drawing/2014/main" id="{0A173416-7FC4-FA35-9FBF-EF2B98E078ED}"/>
              </a:ext>
            </a:extLst>
          </p:cNvPr>
          <p:cNvSpPr>
            <a:spLocks noGrp="1" noChangeArrowheads="1"/>
          </p:cNvSpPr>
          <p:nvPr>
            <p:ph idx="1"/>
          </p:nvPr>
        </p:nvSpPr>
        <p:spPr/>
        <p:txBody>
          <a:bodyPr/>
          <a:lstStyle/>
          <a:p>
            <a:r>
              <a:rPr lang="en-US" altLang="en-US" sz="2400"/>
              <a:t>(1) A promise is a manifestation of intention to act or refrain from acting in a specified way, so made as to justify a promisee in understanding that a commitment has been made.</a:t>
            </a:r>
          </a:p>
          <a:p>
            <a:r>
              <a:rPr lang="en-US" altLang="en-US" sz="2400"/>
              <a:t>(2) The person manifesting the intention is the </a:t>
            </a:r>
            <a:r>
              <a:rPr lang="en-US" altLang="en-US" sz="2400">
                <a:solidFill>
                  <a:srgbClr val="C00000"/>
                </a:solidFill>
              </a:rPr>
              <a:t>promisor</a:t>
            </a:r>
            <a:r>
              <a:rPr lang="en-US" altLang="en-US" sz="2400"/>
              <a:t>. [Offeror]</a:t>
            </a:r>
          </a:p>
          <a:p>
            <a:r>
              <a:rPr lang="en-US" altLang="en-US" sz="2400"/>
              <a:t>(3) The person to whom the manifestation is addressed is the</a:t>
            </a:r>
            <a:r>
              <a:rPr lang="en-US" altLang="en-US" sz="2400">
                <a:solidFill>
                  <a:srgbClr val="C00000"/>
                </a:solidFill>
              </a:rPr>
              <a:t> promisee</a:t>
            </a:r>
            <a:r>
              <a:rPr lang="en-US" altLang="en-US" sz="2400"/>
              <a:t>. [Offeree]</a:t>
            </a:r>
          </a:p>
          <a:p>
            <a:r>
              <a:rPr lang="en-US" altLang="en-US" sz="2400"/>
              <a:t>(4) Where performance will benefit a person other than the promisee, that person is a </a:t>
            </a:r>
            <a:r>
              <a:rPr lang="en-US" altLang="en-US" sz="2400">
                <a:solidFill>
                  <a:srgbClr val="C00000"/>
                </a:solidFill>
              </a:rPr>
              <a:t>beneficiary</a:t>
            </a:r>
            <a:r>
              <a:rPr lang="en-US" altLang="en-US" sz="2400"/>
              <a:t>.</a:t>
            </a:r>
          </a:p>
          <a:p>
            <a:endParaRPr lang="en-US" altLang="en-US"/>
          </a:p>
        </p:txBody>
      </p:sp>
      <p:sp>
        <p:nvSpPr>
          <p:cNvPr id="21507" name="Slide Number Placeholder 3">
            <a:extLst>
              <a:ext uri="{FF2B5EF4-FFF2-40B4-BE49-F238E27FC236}">
                <a16:creationId xmlns:a16="http://schemas.microsoft.com/office/drawing/2014/main" id="{501E8F28-4446-4A69-8B50-8B5F5A1E972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5EAD854-8B35-9F4B-B48A-95031DF9D8D2}" type="slidenum">
              <a:rPr lang="en-US" altLang="en-US" sz="1200" smtClean="0">
                <a:latin typeface="Verdana" panose="020B0604030504040204" pitchFamily="34" charset="0"/>
              </a:rPr>
              <a:pPr>
                <a:spcBef>
                  <a:spcPct val="0"/>
                </a:spcBef>
                <a:buFontTx/>
                <a:buNone/>
              </a:pPr>
              <a:t>38</a:t>
            </a:fld>
            <a:endParaRPr lang="en-US" altLang="en-US" sz="1200">
              <a:latin typeface="Verdana" panose="020B0604030504040204" pitchFamily="34" charset="0"/>
            </a:endParaRPr>
          </a:p>
        </p:txBody>
      </p:sp>
    </p:spTree>
    <p:extLst>
      <p:ext uri="{BB962C8B-B14F-4D97-AF65-F5344CB8AC3E}">
        <p14:creationId xmlns:p14="http://schemas.microsoft.com/office/powerpoint/2010/main" val="2782218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263EC896-2555-1845-7DD4-639548C54316}"/>
              </a:ext>
            </a:extLst>
          </p:cNvPr>
          <p:cNvSpPr>
            <a:spLocks noGrp="1" noChangeArrowheads="1"/>
          </p:cNvSpPr>
          <p:nvPr>
            <p:ph type="title"/>
          </p:nvPr>
        </p:nvSpPr>
        <p:spPr/>
        <p:txBody>
          <a:bodyPr/>
          <a:lstStyle/>
          <a:p>
            <a:r>
              <a:rPr lang="en-US" altLang="en-US">
                <a:solidFill>
                  <a:srgbClr val="C00000"/>
                </a:solidFill>
              </a:rPr>
              <a:t>What to do with third parties</a:t>
            </a:r>
          </a:p>
        </p:txBody>
      </p:sp>
      <p:sp>
        <p:nvSpPr>
          <p:cNvPr id="23554" name="Content Placeholder 2">
            <a:extLst>
              <a:ext uri="{FF2B5EF4-FFF2-40B4-BE49-F238E27FC236}">
                <a16:creationId xmlns:a16="http://schemas.microsoft.com/office/drawing/2014/main" id="{8EAF09BB-6F72-4A8E-7CCD-5E7A705E5990}"/>
              </a:ext>
            </a:extLst>
          </p:cNvPr>
          <p:cNvSpPr>
            <a:spLocks noGrp="1" noChangeArrowheads="1"/>
          </p:cNvSpPr>
          <p:nvPr>
            <p:ph idx="1"/>
          </p:nvPr>
        </p:nvSpPr>
        <p:spPr/>
        <p:txBody>
          <a:bodyPr/>
          <a:lstStyle/>
          <a:p>
            <a:endParaRPr lang="en-US" altLang="en-US"/>
          </a:p>
          <a:p>
            <a:r>
              <a:rPr lang="en-US" altLang="en-US"/>
              <a:t>A and B agree that, if A gives B $100, B will give C $100</a:t>
            </a:r>
          </a:p>
          <a:p>
            <a:endParaRPr lang="en-US" altLang="en-US"/>
          </a:p>
          <a:p>
            <a:r>
              <a:rPr lang="en-US" altLang="en-US"/>
              <a:t>Can C sue on the promise?</a:t>
            </a:r>
          </a:p>
          <a:p>
            <a:endParaRPr lang="en-US" altLang="en-US"/>
          </a:p>
          <a:p>
            <a:r>
              <a:rPr lang="en-US" altLang="en-US"/>
              <a:t>The doctrine of privity of contract</a:t>
            </a:r>
          </a:p>
        </p:txBody>
      </p:sp>
      <p:sp>
        <p:nvSpPr>
          <p:cNvPr id="23555" name="Slide Number Placeholder 3">
            <a:extLst>
              <a:ext uri="{FF2B5EF4-FFF2-40B4-BE49-F238E27FC236}">
                <a16:creationId xmlns:a16="http://schemas.microsoft.com/office/drawing/2014/main" id="{ACA9A9A4-0C14-5A5D-0A58-E284CE71D06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D25A438-AC5F-B149-8254-4D24E919B9A9}" type="slidenum">
              <a:rPr lang="en-US" altLang="en-US" sz="1200" smtClean="0">
                <a:latin typeface="Verdana" panose="020B0604030504040204" pitchFamily="34" charset="0"/>
              </a:rPr>
              <a:pPr>
                <a:spcBef>
                  <a:spcPct val="0"/>
                </a:spcBef>
                <a:buFontTx/>
                <a:buNone/>
              </a:pPr>
              <a:t>39</a:t>
            </a:fld>
            <a:endParaRPr lang="en-US" altLang="en-US" sz="1200">
              <a:latin typeface="Verdana" panose="020B0604030504040204" pitchFamily="34" charset="0"/>
            </a:endParaRPr>
          </a:p>
        </p:txBody>
      </p:sp>
    </p:spTree>
    <p:extLst>
      <p:ext uri="{BB962C8B-B14F-4D97-AF65-F5344CB8AC3E}">
        <p14:creationId xmlns:p14="http://schemas.microsoft.com/office/powerpoint/2010/main" val="2741483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24B1-8241-8835-2B84-6FFD07ADD346}"/>
              </a:ext>
            </a:extLst>
          </p:cNvPr>
          <p:cNvSpPr>
            <a:spLocks noGrp="1"/>
          </p:cNvSpPr>
          <p:nvPr>
            <p:ph type="title"/>
          </p:nvPr>
        </p:nvSpPr>
        <p:spPr/>
        <p:txBody>
          <a:bodyPr/>
          <a:lstStyle/>
          <a:p>
            <a:r>
              <a:rPr lang="en-US" dirty="0"/>
              <a:t>Bargaining Theories</a:t>
            </a:r>
          </a:p>
        </p:txBody>
      </p:sp>
      <p:sp>
        <p:nvSpPr>
          <p:cNvPr id="4" name="Slide Number Placeholder 3">
            <a:extLst>
              <a:ext uri="{FF2B5EF4-FFF2-40B4-BE49-F238E27FC236}">
                <a16:creationId xmlns:a16="http://schemas.microsoft.com/office/drawing/2014/main" id="{6E5027B5-6060-B455-5814-F656F90D10C2}"/>
              </a:ext>
            </a:extLst>
          </p:cNvPr>
          <p:cNvSpPr>
            <a:spLocks noGrp="1"/>
          </p:cNvSpPr>
          <p:nvPr>
            <p:ph type="sldNum" sz="quarter" idx="11"/>
          </p:nvPr>
        </p:nvSpPr>
        <p:spPr/>
        <p:txBody>
          <a:bodyPr/>
          <a:lstStyle/>
          <a:p>
            <a:pPr>
              <a:defRPr/>
            </a:pPr>
            <a:fld id="{4BD3EE82-DF88-B44D-ADF9-0969CF4E1B56}" type="slidenum">
              <a:rPr lang="en-US" altLang="en-US" smtClean="0"/>
              <a:pPr>
                <a:defRPr/>
              </a:pPr>
              <a:t>4</a:t>
            </a:fld>
            <a:endParaRPr lang="en-US" altLang="en-US"/>
          </a:p>
        </p:txBody>
      </p:sp>
      <p:pic>
        <p:nvPicPr>
          <p:cNvPr id="15" name="Picture 12" descr="George A. Akerlof's picture">
            <a:extLst>
              <a:ext uri="{FF2B5EF4-FFF2-40B4-BE49-F238E27FC236}">
                <a16:creationId xmlns:a16="http://schemas.microsoft.com/office/drawing/2014/main" id="{D3A15D3F-B780-5BAE-164C-F11C31E34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254" y="1143000"/>
            <a:ext cx="1272346" cy="190851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62A7A1D-261C-7643-6BF4-37E0ABCE02A1}"/>
              </a:ext>
            </a:extLst>
          </p:cNvPr>
          <p:cNvSpPr txBox="1"/>
          <p:nvPr/>
        </p:nvSpPr>
        <p:spPr>
          <a:xfrm>
            <a:off x="7117659" y="3196131"/>
            <a:ext cx="1915268" cy="369332"/>
          </a:xfrm>
          <a:prstGeom prst="rect">
            <a:avLst/>
          </a:prstGeom>
          <a:noFill/>
        </p:spPr>
        <p:txBody>
          <a:bodyPr wrap="none" rtlCol="0">
            <a:spAutoFit/>
          </a:bodyPr>
          <a:lstStyle/>
          <a:p>
            <a:r>
              <a:rPr lang="en-US" dirty="0"/>
              <a:t>George </a:t>
            </a:r>
            <a:r>
              <a:rPr lang="en-US" dirty="0" err="1"/>
              <a:t>Akerlof</a:t>
            </a:r>
            <a:endParaRPr lang="en-US" dirty="0"/>
          </a:p>
        </p:txBody>
      </p:sp>
      <p:sp>
        <p:nvSpPr>
          <p:cNvPr id="5" name="TextBox 4">
            <a:extLst>
              <a:ext uri="{FF2B5EF4-FFF2-40B4-BE49-F238E27FC236}">
                <a16:creationId xmlns:a16="http://schemas.microsoft.com/office/drawing/2014/main" id="{389A2F94-2630-FA55-6DFD-214CE0C6ADD3}"/>
              </a:ext>
            </a:extLst>
          </p:cNvPr>
          <p:cNvSpPr txBox="1"/>
          <p:nvPr/>
        </p:nvSpPr>
        <p:spPr>
          <a:xfrm>
            <a:off x="533400" y="1188271"/>
            <a:ext cx="6551602" cy="3416320"/>
          </a:xfrm>
          <a:prstGeom prst="rect">
            <a:avLst/>
          </a:prstGeom>
          <a:noFill/>
        </p:spPr>
        <p:txBody>
          <a:bodyPr wrap="none" rtlCol="0">
            <a:spAutoFit/>
          </a:bodyPr>
          <a:lstStyle/>
          <a:p>
            <a:r>
              <a:rPr lang="en-US" dirty="0"/>
              <a:t>You want to buy a used car. You know that 50 percent </a:t>
            </a:r>
          </a:p>
          <a:p>
            <a:r>
              <a:rPr lang="en-US" dirty="0"/>
              <a:t>of the are valueless and 50 percent are worth $5,000.</a:t>
            </a:r>
          </a:p>
          <a:p>
            <a:endParaRPr lang="en-US" dirty="0"/>
          </a:p>
          <a:p>
            <a:r>
              <a:rPr lang="en-US" dirty="0"/>
              <a:t>You can’t tell which the car is before you buy it.</a:t>
            </a:r>
          </a:p>
          <a:p>
            <a:endParaRPr lang="en-US" dirty="0"/>
          </a:p>
          <a:p>
            <a:r>
              <a:rPr lang="en-US" dirty="0"/>
              <a:t>The seller knows the car’s quality.</a:t>
            </a:r>
          </a:p>
          <a:p>
            <a:endParaRPr lang="en-US" dirty="0"/>
          </a:p>
          <a:p>
            <a:r>
              <a:rPr lang="en-US" dirty="0"/>
              <a:t>What do you offer to pay for it?</a:t>
            </a:r>
          </a:p>
          <a:p>
            <a:endParaRPr lang="en-US" dirty="0"/>
          </a:p>
          <a:p>
            <a:r>
              <a:rPr lang="en-US" dirty="0"/>
              <a:t>”The Market for Lemons,” 84 QJE 488 (1970)</a:t>
            </a:r>
          </a:p>
          <a:p>
            <a:endParaRPr lang="en-US" dirty="0"/>
          </a:p>
          <a:p>
            <a:endParaRPr lang="en-US" dirty="0"/>
          </a:p>
        </p:txBody>
      </p:sp>
    </p:spTree>
    <p:extLst>
      <p:ext uri="{BB962C8B-B14F-4D97-AF65-F5344CB8AC3E}">
        <p14:creationId xmlns:p14="http://schemas.microsoft.com/office/powerpoint/2010/main" val="2867565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912265B0-E009-F89E-8C3B-06BE134C6265}"/>
              </a:ext>
            </a:extLst>
          </p:cNvPr>
          <p:cNvSpPr>
            <a:spLocks noGrp="1" noChangeArrowheads="1"/>
          </p:cNvSpPr>
          <p:nvPr>
            <p:ph type="title"/>
          </p:nvPr>
        </p:nvSpPr>
        <p:spPr/>
        <p:txBody>
          <a:bodyPr/>
          <a:lstStyle/>
          <a:p>
            <a:r>
              <a:rPr lang="en-US" altLang="en-US">
                <a:solidFill>
                  <a:srgbClr val="C00000"/>
                </a:solidFill>
              </a:rPr>
              <a:t>What to do with third parties</a:t>
            </a:r>
          </a:p>
        </p:txBody>
      </p:sp>
      <p:sp>
        <p:nvSpPr>
          <p:cNvPr id="24578" name="Content Placeholder 2">
            <a:extLst>
              <a:ext uri="{FF2B5EF4-FFF2-40B4-BE49-F238E27FC236}">
                <a16:creationId xmlns:a16="http://schemas.microsoft.com/office/drawing/2014/main" id="{9CEC15C1-C409-2080-A2A5-CEFD35357E0F}"/>
              </a:ext>
            </a:extLst>
          </p:cNvPr>
          <p:cNvSpPr>
            <a:spLocks noGrp="1" noChangeArrowheads="1"/>
          </p:cNvSpPr>
          <p:nvPr>
            <p:ph idx="1"/>
          </p:nvPr>
        </p:nvSpPr>
        <p:spPr/>
        <p:txBody>
          <a:bodyPr/>
          <a:lstStyle/>
          <a:p>
            <a:endParaRPr lang="en-US" altLang="en-US"/>
          </a:p>
          <a:p>
            <a:r>
              <a:rPr lang="en-US" altLang="en-US"/>
              <a:t>Join them as parties</a:t>
            </a:r>
          </a:p>
          <a:p>
            <a:endParaRPr lang="en-US" altLang="en-US"/>
          </a:p>
          <a:p>
            <a:r>
              <a:rPr lang="en-US" altLang="en-US"/>
              <a:t>Where you can’t, create a trust</a:t>
            </a:r>
          </a:p>
          <a:p>
            <a:pPr lvl="1"/>
            <a:r>
              <a:rPr lang="en-US" altLang="en-US"/>
              <a:t>Settlor—trustee--beneficiary</a:t>
            </a:r>
          </a:p>
          <a:p>
            <a:endParaRPr lang="en-US" altLang="en-US"/>
          </a:p>
          <a:p>
            <a:r>
              <a:rPr lang="en-US" altLang="en-US"/>
              <a:t>Rely on Restatement § 302?</a:t>
            </a:r>
          </a:p>
          <a:p>
            <a:endParaRPr lang="en-US" altLang="en-US"/>
          </a:p>
        </p:txBody>
      </p:sp>
      <p:sp>
        <p:nvSpPr>
          <p:cNvPr id="24579" name="Slide Number Placeholder 3">
            <a:extLst>
              <a:ext uri="{FF2B5EF4-FFF2-40B4-BE49-F238E27FC236}">
                <a16:creationId xmlns:a16="http://schemas.microsoft.com/office/drawing/2014/main" id="{AC8C884B-00A6-EB8E-60F3-4C459224EC7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346B891-67B4-4C4F-A93D-010E5D01CF20}" type="slidenum">
              <a:rPr lang="en-US" altLang="en-US" sz="1200" smtClean="0">
                <a:latin typeface="Verdana" panose="020B0604030504040204" pitchFamily="34" charset="0"/>
              </a:rPr>
              <a:pPr>
                <a:spcBef>
                  <a:spcPct val="0"/>
                </a:spcBef>
                <a:buFontTx/>
                <a:buNone/>
              </a:pPr>
              <a:t>40</a:t>
            </a:fld>
            <a:endParaRPr lang="en-US" altLang="en-US" sz="1200">
              <a:latin typeface="Verdana" panose="020B0604030504040204" pitchFamily="34" charset="0"/>
            </a:endParaRPr>
          </a:p>
        </p:txBody>
      </p:sp>
    </p:spTree>
    <p:extLst>
      <p:ext uri="{BB962C8B-B14F-4D97-AF65-F5344CB8AC3E}">
        <p14:creationId xmlns:p14="http://schemas.microsoft.com/office/powerpoint/2010/main" val="3020993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240D02D7-9595-B2CB-CDB0-7CC6B83C2FB5}"/>
              </a:ext>
            </a:extLst>
          </p:cNvPr>
          <p:cNvSpPr>
            <a:spLocks noGrp="1" noChangeArrowheads="1"/>
          </p:cNvSpPr>
          <p:nvPr>
            <p:ph type="title"/>
          </p:nvPr>
        </p:nvSpPr>
        <p:spPr>
          <a:xfrm>
            <a:off x="574675" y="304800"/>
            <a:ext cx="8721725" cy="1219200"/>
          </a:xfrm>
        </p:spPr>
        <p:txBody>
          <a:bodyPr/>
          <a:lstStyle/>
          <a:p>
            <a:r>
              <a:rPr lang="en-US" altLang="en-US">
                <a:solidFill>
                  <a:srgbClr val="B90000"/>
                </a:solidFill>
              </a:rPr>
              <a:t>Third Party Beneficiaries</a:t>
            </a:r>
            <a:br>
              <a:rPr lang="en-US" altLang="en-US"/>
            </a:br>
            <a:r>
              <a:rPr lang="en-US" altLang="en-US"/>
              <a:t>Restatement § 302</a:t>
            </a:r>
            <a:endParaRPr lang="en-US" altLang="en-US">
              <a:solidFill>
                <a:srgbClr val="C00000"/>
              </a:solidFill>
            </a:endParaRPr>
          </a:p>
        </p:txBody>
      </p:sp>
      <p:sp>
        <p:nvSpPr>
          <p:cNvPr id="25602" name="Slide Number Placeholder 3">
            <a:extLst>
              <a:ext uri="{FF2B5EF4-FFF2-40B4-BE49-F238E27FC236}">
                <a16:creationId xmlns:a16="http://schemas.microsoft.com/office/drawing/2014/main" id="{8434A1C1-5152-DCCF-8312-234388D491F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A76146B-279C-3141-ADDB-58886816B529}" type="slidenum">
              <a:rPr lang="en-US" altLang="en-US" sz="1200" smtClean="0">
                <a:latin typeface="Verdana" panose="020B0604030504040204" pitchFamily="34" charset="0"/>
              </a:rPr>
              <a:pPr>
                <a:spcBef>
                  <a:spcPct val="0"/>
                </a:spcBef>
                <a:buFontTx/>
                <a:buNone/>
              </a:pPr>
              <a:t>41</a:t>
            </a:fld>
            <a:endParaRPr lang="en-US" altLang="en-US" sz="1200">
              <a:latin typeface="Verdana" panose="020B0604030504040204" pitchFamily="34" charset="0"/>
            </a:endParaRPr>
          </a:p>
        </p:txBody>
      </p:sp>
      <p:sp>
        <p:nvSpPr>
          <p:cNvPr id="3" name="Rectangle 2">
            <a:extLst>
              <a:ext uri="{FF2B5EF4-FFF2-40B4-BE49-F238E27FC236}">
                <a16:creationId xmlns:a16="http://schemas.microsoft.com/office/drawing/2014/main" id="{5AF3B2C3-9E9A-FAC6-6EE5-16815E3607E6}"/>
              </a:ext>
            </a:extLst>
          </p:cNvPr>
          <p:cNvSpPr/>
          <p:nvPr/>
        </p:nvSpPr>
        <p:spPr>
          <a:xfrm>
            <a:off x="381000" y="1954213"/>
            <a:ext cx="8763000" cy="3046412"/>
          </a:xfrm>
          <a:prstGeom prst="rect">
            <a:avLst/>
          </a:prstGeom>
        </p:spPr>
        <p:txBody>
          <a:bodyPr>
            <a:spAutoFit/>
          </a:bodyPr>
          <a:lstStyle/>
          <a:p>
            <a:pPr eaLnBrk="1" hangingPunct="1">
              <a:defRPr/>
            </a:pPr>
            <a:r>
              <a:rPr lang="en-US" sz="2400" dirty="0">
                <a:latin typeface="Verdana" charset="0"/>
                <a:ea typeface="MS PGothic" charset="0"/>
                <a:cs typeface="MS PGothic" charset="0"/>
              </a:rPr>
              <a:t>(1) Unless otherwise agreed between promisor and </a:t>
            </a:r>
            <a:r>
              <a:rPr lang="en-US" sz="2400" dirty="0" err="1">
                <a:latin typeface="Verdana" charset="0"/>
                <a:ea typeface="MS PGothic" charset="0"/>
                <a:cs typeface="MS PGothic" charset="0"/>
              </a:rPr>
              <a:t>promisee</a:t>
            </a:r>
            <a:r>
              <a:rPr lang="en-US" sz="2400" dirty="0">
                <a:latin typeface="Verdana" charset="0"/>
                <a:ea typeface="MS PGothic" charset="0"/>
                <a:cs typeface="MS PGothic" charset="0"/>
              </a:rPr>
              <a:t>, a beneficiary of a promise is an intended beneficiary </a:t>
            </a:r>
            <a:r>
              <a:rPr lang="en-US" sz="2400" dirty="0">
                <a:solidFill>
                  <a:schemeClr val="accent4"/>
                </a:solidFill>
                <a:latin typeface="Verdana" charset="0"/>
                <a:ea typeface="MS PGothic" charset="0"/>
                <a:cs typeface="MS PGothic" charset="0"/>
              </a:rPr>
              <a:t>if recognition of a right to performance in the beneficiary is appropriate to effectuate the intention of the parties </a:t>
            </a:r>
            <a:r>
              <a:rPr lang="en-US" sz="2400" dirty="0">
                <a:latin typeface="Verdana" charset="0"/>
                <a:ea typeface="MS PGothic" charset="0"/>
                <a:cs typeface="MS PGothic" charset="0"/>
              </a:rPr>
              <a:t>and </a:t>
            </a:r>
          </a:p>
          <a:p>
            <a:pPr marL="457200" indent="-457200" eaLnBrk="1" hangingPunct="1">
              <a:buFontTx/>
              <a:buAutoNum type="alphaLcParenBoth"/>
              <a:defRPr/>
            </a:pPr>
            <a:r>
              <a:rPr lang="en-US" sz="2400" dirty="0">
                <a:solidFill>
                  <a:schemeClr val="accent6"/>
                </a:solidFill>
                <a:latin typeface="Verdana" charset="0"/>
                <a:ea typeface="MS PGothic" charset="0"/>
                <a:cs typeface="MS PGothic" charset="0"/>
              </a:rPr>
              <a:t> </a:t>
            </a:r>
            <a:r>
              <a:rPr lang="en-US" sz="2400" dirty="0">
                <a:solidFill>
                  <a:srgbClr val="C00000"/>
                </a:solidFill>
                <a:latin typeface="Verdana" charset="0"/>
                <a:ea typeface="MS PGothic" charset="0"/>
                <a:cs typeface="MS PGothic" charset="0"/>
              </a:rPr>
              <a:t>the performance of the promise will satisfy an obligation of the promisee to pay money to the beneficiary; </a:t>
            </a:r>
          </a:p>
        </p:txBody>
      </p:sp>
    </p:spTree>
    <p:extLst>
      <p:ext uri="{BB962C8B-B14F-4D97-AF65-F5344CB8AC3E}">
        <p14:creationId xmlns:p14="http://schemas.microsoft.com/office/powerpoint/2010/main" val="1722579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7623AA77-5B57-2CE6-B1B6-2057E7AA8EF8}"/>
              </a:ext>
            </a:extLst>
          </p:cNvPr>
          <p:cNvSpPr>
            <a:spLocks noGrp="1" noChangeArrowheads="1"/>
          </p:cNvSpPr>
          <p:nvPr>
            <p:ph type="title"/>
          </p:nvPr>
        </p:nvSpPr>
        <p:spPr>
          <a:xfrm>
            <a:off x="574675" y="304800"/>
            <a:ext cx="8721725" cy="1219200"/>
          </a:xfrm>
        </p:spPr>
        <p:txBody>
          <a:bodyPr/>
          <a:lstStyle/>
          <a:p>
            <a:r>
              <a:rPr lang="en-US" altLang="en-US">
                <a:solidFill>
                  <a:srgbClr val="B90000"/>
                </a:solidFill>
              </a:rPr>
              <a:t>Third Party Beneficiaries</a:t>
            </a:r>
            <a:br>
              <a:rPr lang="en-US" altLang="en-US"/>
            </a:br>
            <a:r>
              <a:rPr lang="en-US" altLang="en-US"/>
              <a:t>Restatement § 302</a:t>
            </a:r>
            <a:endParaRPr lang="en-US" altLang="en-US">
              <a:solidFill>
                <a:srgbClr val="C00000"/>
              </a:solidFill>
            </a:endParaRPr>
          </a:p>
        </p:txBody>
      </p:sp>
      <p:sp>
        <p:nvSpPr>
          <p:cNvPr id="27650" name="Slide Number Placeholder 3">
            <a:extLst>
              <a:ext uri="{FF2B5EF4-FFF2-40B4-BE49-F238E27FC236}">
                <a16:creationId xmlns:a16="http://schemas.microsoft.com/office/drawing/2014/main" id="{BCF62FB3-1C43-D02D-224F-81BB94AA881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B4FD92E-9D1F-294C-92A5-F179B47EF39F}" type="slidenum">
              <a:rPr lang="en-US" altLang="en-US" sz="1200" smtClean="0">
                <a:latin typeface="Verdana" panose="020B0604030504040204" pitchFamily="34" charset="0"/>
              </a:rPr>
              <a:pPr>
                <a:spcBef>
                  <a:spcPct val="0"/>
                </a:spcBef>
                <a:buFontTx/>
                <a:buNone/>
              </a:pPr>
              <a:t>42</a:t>
            </a:fld>
            <a:endParaRPr lang="en-US" altLang="en-US" sz="1200">
              <a:latin typeface="Verdana" panose="020B0604030504040204" pitchFamily="34" charset="0"/>
            </a:endParaRPr>
          </a:p>
        </p:txBody>
      </p:sp>
      <p:sp>
        <p:nvSpPr>
          <p:cNvPr id="27651" name="Rectangle 2">
            <a:extLst>
              <a:ext uri="{FF2B5EF4-FFF2-40B4-BE49-F238E27FC236}">
                <a16:creationId xmlns:a16="http://schemas.microsoft.com/office/drawing/2014/main" id="{6F3A3000-5BE1-85B7-81B0-5CF8304C3E81}"/>
              </a:ext>
            </a:extLst>
          </p:cNvPr>
          <p:cNvSpPr>
            <a:spLocks noChangeArrowheads="1"/>
          </p:cNvSpPr>
          <p:nvPr/>
        </p:nvSpPr>
        <p:spPr bwMode="auto">
          <a:xfrm>
            <a:off x="381000" y="1954213"/>
            <a:ext cx="87630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AutoNum type="arabicParenBoth"/>
            </a:pPr>
            <a:r>
              <a:rPr lang="en-US" altLang="en-US" sz="2400">
                <a:latin typeface="Verdana" panose="020B0604030504040204" pitchFamily="34" charset="0"/>
              </a:rPr>
              <a:t>Unless otherwise agreed between promisor and promisee, a beneficiary of a promise is an intended beneficiary </a:t>
            </a:r>
            <a:r>
              <a:rPr lang="en-US" altLang="en-US" sz="2400">
                <a:solidFill>
                  <a:srgbClr val="000000"/>
                </a:solidFill>
                <a:latin typeface="Verdana" panose="020B0604030504040204" pitchFamily="34" charset="0"/>
              </a:rPr>
              <a:t>if recognition of a right to performance in the beneficiary is appropriate to effectuate the intention of the parties </a:t>
            </a:r>
            <a:r>
              <a:rPr lang="en-US" altLang="en-US" sz="2400">
                <a:latin typeface="Verdana" panose="020B0604030504040204" pitchFamily="34" charset="0"/>
              </a:rPr>
              <a:t>and either</a:t>
            </a:r>
          </a:p>
          <a:p>
            <a:pPr eaLnBrk="1" hangingPunct="1">
              <a:spcBef>
                <a:spcPct val="0"/>
              </a:spcBef>
              <a:buFontTx/>
              <a:buAutoNum type="arabicParenBoth"/>
            </a:pPr>
            <a:r>
              <a:rPr lang="en-US" altLang="en-US" sz="2400">
                <a:latin typeface="Verdana" panose="020B0604030504040204" pitchFamily="34" charset="0"/>
              </a:rPr>
              <a:t>(b) the </a:t>
            </a:r>
            <a:r>
              <a:rPr lang="en-US" altLang="en-US" sz="2400">
                <a:solidFill>
                  <a:srgbClr val="B90000"/>
                </a:solidFill>
                <a:latin typeface="Verdana" panose="020B0604030504040204" pitchFamily="34" charset="0"/>
              </a:rPr>
              <a:t>circumstances indicate that the promisee intends to give the beneficiary the benefit </a:t>
            </a:r>
            <a:r>
              <a:rPr lang="en-US" altLang="en-US" sz="2400">
                <a:latin typeface="Verdana" panose="020B0604030504040204" pitchFamily="34" charset="0"/>
              </a:rPr>
              <a:t>of the promised performance.</a:t>
            </a:r>
          </a:p>
        </p:txBody>
      </p:sp>
    </p:spTree>
    <p:extLst>
      <p:ext uri="{BB962C8B-B14F-4D97-AF65-F5344CB8AC3E}">
        <p14:creationId xmlns:p14="http://schemas.microsoft.com/office/powerpoint/2010/main" val="2877001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557EA415-184F-92DB-51C2-084AAC1B13BB}"/>
              </a:ext>
            </a:extLst>
          </p:cNvPr>
          <p:cNvSpPr>
            <a:spLocks noGrp="1" noChangeArrowheads="1"/>
          </p:cNvSpPr>
          <p:nvPr>
            <p:ph type="title"/>
          </p:nvPr>
        </p:nvSpPr>
        <p:spPr/>
        <p:txBody>
          <a:bodyPr/>
          <a:lstStyle/>
          <a:p>
            <a:r>
              <a:rPr lang="en-US" altLang="en-US" b="1">
                <a:solidFill>
                  <a:srgbClr val="C00000"/>
                </a:solidFill>
              </a:rPr>
              <a:t>What</a:t>
            </a:r>
            <a:r>
              <a:rPr lang="en-US" altLang="en-US">
                <a:solidFill>
                  <a:srgbClr val="C00000"/>
                </a:solidFill>
              </a:rPr>
              <a:t> did the parties agree to?</a:t>
            </a:r>
          </a:p>
        </p:txBody>
      </p:sp>
      <p:sp>
        <p:nvSpPr>
          <p:cNvPr id="29698" name="Content Placeholder 2">
            <a:extLst>
              <a:ext uri="{FF2B5EF4-FFF2-40B4-BE49-F238E27FC236}">
                <a16:creationId xmlns:a16="http://schemas.microsoft.com/office/drawing/2014/main" id="{5657B0FB-E7DF-A667-2D13-1F0F7C67B59D}"/>
              </a:ext>
            </a:extLst>
          </p:cNvPr>
          <p:cNvSpPr>
            <a:spLocks noGrp="1" noChangeArrowheads="1"/>
          </p:cNvSpPr>
          <p:nvPr>
            <p:ph idx="1"/>
          </p:nvPr>
        </p:nvSpPr>
        <p:spPr/>
        <p:txBody>
          <a:bodyPr/>
          <a:lstStyle/>
          <a:p>
            <a:endParaRPr lang="en-US" altLang="en-US"/>
          </a:p>
          <a:p>
            <a:r>
              <a:rPr lang="en-US" altLang="en-US"/>
              <a:t>What are the terms of the contract?</a:t>
            </a:r>
          </a:p>
          <a:p>
            <a:endParaRPr lang="en-US" altLang="en-US"/>
          </a:p>
          <a:p>
            <a:r>
              <a:rPr lang="en-US" altLang="en-US"/>
              <a:t>Are there conditions to the contract?</a:t>
            </a:r>
          </a:p>
          <a:p>
            <a:pPr lvl="1"/>
            <a:r>
              <a:rPr lang="en-US" altLang="en-US"/>
              <a:t>Implied conditions, mistake, frustration</a:t>
            </a:r>
          </a:p>
        </p:txBody>
      </p:sp>
      <p:sp>
        <p:nvSpPr>
          <p:cNvPr id="29699" name="Slide Number Placeholder 3">
            <a:extLst>
              <a:ext uri="{FF2B5EF4-FFF2-40B4-BE49-F238E27FC236}">
                <a16:creationId xmlns:a16="http://schemas.microsoft.com/office/drawing/2014/main" id="{5F9060CD-F4AF-3CA8-BE93-18AF4C753D7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2FD6BBF-9055-9948-9B09-39C7946B6D51}" type="slidenum">
              <a:rPr lang="en-US" altLang="en-US" sz="1200" smtClean="0">
                <a:latin typeface="Verdana" panose="020B0604030504040204" pitchFamily="34" charset="0"/>
              </a:rPr>
              <a:pPr>
                <a:spcBef>
                  <a:spcPct val="0"/>
                </a:spcBef>
                <a:buFontTx/>
                <a:buNone/>
              </a:pPr>
              <a:t>43</a:t>
            </a:fld>
            <a:endParaRPr lang="en-US" altLang="en-US" sz="1200">
              <a:latin typeface="Verdana" panose="020B0604030504040204" pitchFamily="34" charset="0"/>
            </a:endParaRPr>
          </a:p>
        </p:txBody>
      </p:sp>
    </p:spTree>
    <p:extLst>
      <p:ext uri="{BB962C8B-B14F-4D97-AF65-F5344CB8AC3E}">
        <p14:creationId xmlns:p14="http://schemas.microsoft.com/office/powerpoint/2010/main" val="3512586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9DE7E6AE-8157-4EE3-C0E0-F57C63CC6B77}"/>
              </a:ext>
            </a:extLst>
          </p:cNvPr>
          <p:cNvSpPr>
            <a:spLocks noGrp="1" noChangeArrowheads="1"/>
          </p:cNvSpPr>
          <p:nvPr>
            <p:ph type="title"/>
          </p:nvPr>
        </p:nvSpPr>
        <p:spPr/>
        <p:txBody>
          <a:bodyPr/>
          <a:lstStyle/>
          <a:p>
            <a:r>
              <a:rPr lang="en-US" altLang="en-US" b="1">
                <a:solidFill>
                  <a:srgbClr val="B90000"/>
                </a:solidFill>
              </a:rPr>
              <a:t>Where</a:t>
            </a:r>
            <a:r>
              <a:rPr lang="en-US" altLang="en-US">
                <a:solidFill>
                  <a:srgbClr val="B90000"/>
                </a:solidFill>
              </a:rPr>
              <a:t> was it formed? Private International Law</a:t>
            </a:r>
          </a:p>
        </p:txBody>
      </p:sp>
      <p:sp>
        <p:nvSpPr>
          <p:cNvPr id="30722" name="Content Placeholder 2">
            <a:extLst>
              <a:ext uri="{FF2B5EF4-FFF2-40B4-BE49-F238E27FC236}">
                <a16:creationId xmlns:a16="http://schemas.microsoft.com/office/drawing/2014/main" id="{6E9B42CA-B57A-B303-0ECB-6FAC5FFBC1DA}"/>
              </a:ext>
            </a:extLst>
          </p:cNvPr>
          <p:cNvSpPr>
            <a:spLocks noGrp="1" noChangeArrowheads="1"/>
          </p:cNvSpPr>
          <p:nvPr>
            <p:ph idx="1"/>
          </p:nvPr>
        </p:nvSpPr>
        <p:spPr/>
        <p:txBody>
          <a:bodyPr/>
          <a:lstStyle/>
          <a:p>
            <a:r>
              <a:rPr lang="en-US" altLang="en-US"/>
              <a:t>The </a:t>
            </a:r>
            <a:r>
              <a:rPr lang="en-US" altLang="en-US">
                <a:solidFill>
                  <a:srgbClr val="C00000"/>
                </a:solidFill>
              </a:rPr>
              <a:t>lex loci contrahendi</a:t>
            </a:r>
            <a:r>
              <a:rPr lang="en-US" altLang="en-US"/>
              <a:t>: where was the contract made in fact</a:t>
            </a:r>
          </a:p>
          <a:p>
            <a:endParaRPr lang="en-US" altLang="en-US"/>
          </a:p>
          <a:p>
            <a:r>
              <a:rPr lang="en-US" altLang="en-US">
                <a:solidFill>
                  <a:srgbClr val="C00000"/>
                </a:solidFill>
              </a:rPr>
              <a:t>Choice of law clauses</a:t>
            </a:r>
            <a:r>
              <a:rPr lang="en-US" altLang="en-US"/>
              <a:t>: “This contract is deemed to have been made in the state of ____ and is governed by its laws and the laws of the United States applicable therein.”</a:t>
            </a:r>
          </a:p>
        </p:txBody>
      </p:sp>
      <p:sp>
        <p:nvSpPr>
          <p:cNvPr id="30723" name="Slide Number Placeholder 3">
            <a:extLst>
              <a:ext uri="{FF2B5EF4-FFF2-40B4-BE49-F238E27FC236}">
                <a16:creationId xmlns:a16="http://schemas.microsoft.com/office/drawing/2014/main" id="{B89BF651-0C49-9B32-B650-B88B9E8FBCC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9D46333-B102-AA44-8641-B94B5A535090}" type="slidenum">
              <a:rPr lang="en-US" altLang="en-US" sz="1200" smtClean="0">
                <a:latin typeface="Verdana" panose="020B0604030504040204" pitchFamily="34" charset="0"/>
              </a:rPr>
              <a:pPr>
                <a:spcBef>
                  <a:spcPct val="0"/>
                </a:spcBef>
                <a:buFontTx/>
                <a:buNone/>
              </a:pPr>
              <a:t>44</a:t>
            </a:fld>
            <a:endParaRPr lang="en-US" altLang="en-US" sz="1200">
              <a:latin typeface="Verdana" panose="020B0604030504040204" pitchFamily="34" charset="0"/>
            </a:endParaRPr>
          </a:p>
        </p:txBody>
      </p:sp>
    </p:spTree>
    <p:extLst>
      <p:ext uri="{BB962C8B-B14F-4D97-AF65-F5344CB8AC3E}">
        <p14:creationId xmlns:p14="http://schemas.microsoft.com/office/powerpoint/2010/main" val="189249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18038922-1C61-B41E-F4F0-1E1FC7AF8A5F}"/>
              </a:ext>
            </a:extLst>
          </p:cNvPr>
          <p:cNvSpPr>
            <a:spLocks noGrp="1" noChangeArrowheads="1"/>
          </p:cNvSpPr>
          <p:nvPr>
            <p:ph type="title"/>
          </p:nvPr>
        </p:nvSpPr>
        <p:spPr/>
        <p:txBody>
          <a:bodyPr/>
          <a:lstStyle/>
          <a:p>
            <a:r>
              <a:rPr lang="en-US" altLang="en-US" b="1">
                <a:solidFill>
                  <a:srgbClr val="C00000"/>
                </a:solidFill>
              </a:rPr>
              <a:t>When</a:t>
            </a:r>
            <a:r>
              <a:rPr lang="en-US" altLang="en-US">
                <a:solidFill>
                  <a:srgbClr val="C00000"/>
                </a:solidFill>
              </a:rPr>
              <a:t> was the contract formed?</a:t>
            </a:r>
          </a:p>
        </p:txBody>
      </p:sp>
      <p:sp>
        <p:nvSpPr>
          <p:cNvPr id="31746" name="Content Placeholder 2">
            <a:extLst>
              <a:ext uri="{FF2B5EF4-FFF2-40B4-BE49-F238E27FC236}">
                <a16:creationId xmlns:a16="http://schemas.microsoft.com/office/drawing/2014/main" id="{A50CB707-BF86-EBC4-B003-5EEB6E404E95}"/>
              </a:ext>
            </a:extLst>
          </p:cNvPr>
          <p:cNvSpPr>
            <a:spLocks noGrp="1" noChangeArrowheads="1"/>
          </p:cNvSpPr>
          <p:nvPr>
            <p:ph idx="1"/>
          </p:nvPr>
        </p:nvSpPr>
        <p:spPr/>
        <p:txBody>
          <a:bodyPr/>
          <a:lstStyle/>
          <a:p>
            <a:endParaRPr lang="en-US" altLang="en-US"/>
          </a:p>
          <a:p>
            <a:r>
              <a:rPr lang="en-US" altLang="en-US"/>
              <a:t>What counts as a contract</a:t>
            </a:r>
          </a:p>
          <a:p>
            <a:endParaRPr lang="en-US" altLang="en-US"/>
          </a:p>
          <a:p>
            <a:r>
              <a:rPr lang="en-US" altLang="en-US"/>
              <a:t>Offer and Acceptance</a:t>
            </a:r>
          </a:p>
          <a:p>
            <a:endParaRPr lang="en-US" altLang="en-US"/>
          </a:p>
          <a:p>
            <a:r>
              <a:rPr lang="en-US" altLang="en-US"/>
              <a:t>Pre-contract duties?</a:t>
            </a:r>
          </a:p>
        </p:txBody>
      </p:sp>
      <p:sp>
        <p:nvSpPr>
          <p:cNvPr id="31747" name="Slide Number Placeholder 3">
            <a:extLst>
              <a:ext uri="{FF2B5EF4-FFF2-40B4-BE49-F238E27FC236}">
                <a16:creationId xmlns:a16="http://schemas.microsoft.com/office/drawing/2014/main" id="{5BA29636-BC9F-A92F-3CE3-E43EDDCFD5B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D49E649-E795-0248-938E-FC9857D1FE5D}" type="slidenum">
              <a:rPr lang="en-US" altLang="en-US" sz="1200" smtClean="0">
                <a:latin typeface="Verdana" panose="020B0604030504040204" pitchFamily="34" charset="0"/>
              </a:rPr>
              <a:pPr>
                <a:spcBef>
                  <a:spcPct val="0"/>
                </a:spcBef>
                <a:buFontTx/>
                <a:buNone/>
              </a:pPr>
              <a:t>45</a:t>
            </a:fld>
            <a:endParaRPr lang="en-US" altLang="en-US" sz="1200">
              <a:latin typeface="Verdana" panose="020B0604030504040204" pitchFamily="34" charset="0"/>
            </a:endParaRPr>
          </a:p>
        </p:txBody>
      </p:sp>
    </p:spTree>
    <p:extLst>
      <p:ext uri="{BB962C8B-B14F-4D97-AF65-F5344CB8AC3E}">
        <p14:creationId xmlns:p14="http://schemas.microsoft.com/office/powerpoint/2010/main" val="3405157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67CBF4EF-E4FB-7CD5-BB8F-AA5843D0AE7E}"/>
              </a:ext>
            </a:extLst>
          </p:cNvPr>
          <p:cNvSpPr>
            <a:spLocks noGrp="1" noChangeArrowheads="1"/>
          </p:cNvSpPr>
          <p:nvPr>
            <p:ph type="title"/>
          </p:nvPr>
        </p:nvSpPr>
        <p:spPr/>
        <p:txBody>
          <a:bodyPr/>
          <a:lstStyle/>
          <a:p>
            <a:r>
              <a:rPr lang="en-US" altLang="en-US" b="1">
                <a:solidFill>
                  <a:srgbClr val="C00000"/>
                </a:solidFill>
              </a:rPr>
              <a:t>Why</a:t>
            </a:r>
            <a:r>
              <a:rPr lang="en-US" altLang="en-US">
                <a:solidFill>
                  <a:srgbClr val="C00000"/>
                </a:solidFill>
              </a:rPr>
              <a:t> was the contract made?</a:t>
            </a:r>
          </a:p>
        </p:txBody>
      </p:sp>
      <p:sp>
        <p:nvSpPr>
          <p:cNvPr id="32770" name="Content Placeholder 2">
            <a:extLst>
              <a:ext uri="{FF2B5EF4-FFF2-40B4-BE49-F238E27FC236}">
                <a16:creationId xmlns:a16="http://schemas.microsoft.com/office/drawing/2014/main" id="{B4595471-CF71-B4B1-396A-9363AB9F5A57}"/>
              </a:ext>
            </a:extLst>
          </p:cNvPr>
          <p:cNvSpPr>
            <a:spLocks noGrp="1" noChangeArrowheads="1"/>
          </p:cNvSpPr>
          <p:nvPr>
            <p:ph idx="1"/>
          </p:nvPr>
        </p:nvSpPr>
        <p:spPr/>
        <p:txBody>
          <a:bodyPr/>
          <a:lstStyle/>
          <a:p>
            <a:endParaRPr lang="en-US" altLang="en-US"/>
          </a:p>
          <a:p>
            <a:r>
              <a:rPr lang="en-US" altLang="en-US"/>
              <a:t>The doctrine of consideration</a:t>
            </a:r>
          </a:p>
        </p:txBody>
      </p:sp>
      <p:sp>
        <p:nvSpPr>
          <p:cNvPr id="32771" name="Slide Number Placeholder 3">
            <a:extLst>
              <a:ext uri="{FF2B5EF4-FFF2-40B4-BE49-F238E27FC236}">
                <a16:creationId xmlns:a16="http://schemas.microsoft.com/office/drawing/2014/main" id="{5DD6738E-2A83-E951-6413-D396CC97D7F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BD745BF-6885-5040-94D5-F4C687C68E20}" type="slidenum">
              <a:rPr lang="en-US" altLang="en-US" sz="1200" smtClean="0">
                <a:latin typeface="Verdana" panose="020B0604030504040204" pitchFamily="34" charset="0"/>
              </a:rPr>
              <a:pPr>
                <a:spcBef>
                  <a:spcPct val="0"/>
                </a:spcBef>
                <a:buFontTx/>
                <a:buNone/>
              </a:pPr>
              <a:t>46</a:t>
            </a:fld>
            <a:endParaRPr lang="en-US" altLang="en-US" sz="1200">
              <a:latin typeface="Verdana" panose="020B0604030504040204" pitchFamily="34" charset="0"/>
            </a:endParaRPr>
          </a:p>
        </p:txBody>
      </p:sp>
    </p:spTree>
    <p:extLst>
      <p:ext uri="{BB962C8B-B14F-4D97-AF65-F5344CB8AC3E}">
        <p14:creationId xmlns:p14="http://schemas.microsoft.com/office/powerpoint/2010/main" val="1640684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15F5E3BA-7DED-3F87-5A3A-8A69EBABA55A}"/>
              </a:ext>
            </a:extLst>
          </p:cNvPr>
          <p:cNvSpPr>
            <a:spLocks noGrp="1" noChangeArrowheads="1"/>
          </p:cNvSpPr>
          <p:nvPr>
            <p:ph type="title"/>
          </p:nvPr>
        </p:nvSpPr>
        <p:spPr>
          <a:xfrm>
            <a:off x="174625" y="228600"/>
            <a:ext cx="8991600" cy="1295400"/>
          </a:xfrm>
        </p:spPr>
        <p:txBody>
          <a:bodyPr/>
          <a:lstStyle/>
          <a:p>
            <a:r>
              <a:rPr lang="en-US" altLang="en-US">
                <a:solidFill>
                  <a:srgbClr val="C00000"/>
                </a:solidFill>
              </a:rPr>
              <a:t>What counts as a contract?</a:t>
            </a:r>
          </a:p>
        </p:txBody>
      </p:sp>
      <p:sp>
        <p:nvSpPr>
          <p:cNvPr id="33794" name="Content Placeholder 2">
            <a:extLst>
              <a:ext uri="{FF2B5EF4-FFF2-40B4-BE49-F238E27FC236}">
                <a16:creationId xmlns:a16="http://schemas.microsoft.com/office/drawing/2014/main" id="{CA44EBB2-07FF-0D7F-E685-33A67C1EA8A3}"/>
              </a:ext>
            </a:extLst>
          </p:cNvPr>
          <p:cNvSpPr>
            <a:spLocks noGrp="1" noChangeArrowheads="1"/>
          </p:cNvSpPr>
          <p:nvPr>
            <p:ph idx="1"/>
          </p:nvPr>
        </p:nvSpPr>
        <p:spPr>
          <a:xfrm>
            <a:off x="566738" y="1752600"/>
            <a:ext cx="8577262" cy="4343400"/>
          </a:xfrm>
        </p:spPr>
        <p:txBody>
          <a:bodyPr/>
          <a:lstStyle/>
          <a:p>
            <a:endParaRPr lang="en-US" altLang="en-US"/>
          </a:p>
          <a:p>
            <a:r>
              <a:rPr lang="en-US" altLang="en-US" sz="2800"/>
              <a:t>2(1) A </a:t>
            </a:r>
            <a:r>
              <a:rPr lang="en-US" altLang="en-US" sz="2800">
                <a:solidFill>
                  <a:schemeClr val="tx2"/>
                </a:solidFill>
              </a:rPr>
              <a:t>promise</a:t>
            </a:r>
            <a:r>
              <a:rPr lang="en-US" altLang="en-US" sz="2800"/>
              <a:t> is a </a:t>
            </a:r>
            <a:r>
              <a:rPr lang="en-US" altLang="en-US" sz="2800">
                <a:solidFill>
                  <a:srgbClr val="B90000"/>
                </a:solidFill>
              </a:rPr>
              <a:t>manifestation of intention to act or refrain from acting </a:t>
            </a:r>
            <a:r>
              <a:rPr lang="en-US" altLang="en-US" sz="2800"/>
              <a:t>in a specified way, so made as to </a:t>
            </a:r>
            <a:r>
              <a:rPr lang="en-US" altLang="en-US" sz="2800">
                <a:solidFill>
                  <a:srgbClr val="B90000"/>
                </a:solidFill>
              </a:rPr>
              <a:t>justify a promisee</a:t>
            </a:r>
            <a:r>
              <a:rPr lang="en-US" altLang="en-US" sz="2800"/>
              <a:t> in understanding that a </a:t>
            </a:r>
            <a:r>
              <a:rPr lang="en-US" altLang="en-US" sz="2800">
                <a:solidFill>
                  <a:srgbClr val="B90000"/>
                </a:solidFill>
              </a:rPr>
              <a:t>commitment</a:t>
            </a:r>
            <a:r>
              <a:rPr lang="en-US" altLang="en-US" sz="2800"/>
              <a:t> has been made.</a:t>
            </a:r>
          </a:p>
          <a:p>
            <a:pPr lvl="1"/>
            <a:r>
              <a:rPr lang="en-US" altLang="ja-JP">
                <a:solidFill>
                  <a:srgbClr val="B90000"/>
                </a:solidFill>
              </a:rPr>
              <a:t>The need for a “meeting of the minds” in Walker-Thomas</a:t>
            </a:r>
          </a:p>
          <a:p>
            <a:endParaRPr lang="en-US" altLang="en-US"/>
          </a:p>
        </p:txBody>
      </p:sp>
      <p:sp>
        <p:nvSpPr>
          <p:cNvPr id="33795" name="Slide Number Placeholder 3">
            <a:extLst>
              <a:ext uri="{FF2B5EF4-FFF2-40B4-BE49-F238E27FC236}">
                <a16:creationId xmlns:a16="http://schemas.microsoft.com/office/drawing/2014/main" id="{48F606CA-69EC-B5F0-35E0-4AAC7923C97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9D2B540-A6EE-2B49-A28A-90316DE1F9A0}" type="slidenum">
              <a:rPr lang="en-US" altLang="en-US" sz="1200" smtClean="0">
                <a:latin typeface="Verdana" panose="020B0604030504040204" pitchFamily="34" charset="0"/>
              </a:rPr>
              <a:pPr>
                <a:spcBef>
                  <a:spcPct val="0"/>
                </a:spcBef>
                <a:buFontTx/>
                <a:buNone/>
              </a:pPr>
              <a:t>47</a:t>
            </a:fld>
            <a:endParaRPr lang="en-US" altLang="en-US" sz="1200">
              <a:latin typeface="Verdana" panose="020B0604030504040204" pitchFamily="34" charset="0"/>
            </a:endParaRPr>
          </a:p>
        </p:txBody>
      </p:sp>
    </p:spTree>
    <p:extLst>
      <p:ext uri="{BB962C8B-B14F-4D97-AF65-F5344CB8AC3E}">
        <p14:creationId xmlns:p14="http://schemas.microsoft.com/office/powerpoint/2010/main" val="898234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25C3C30B-B0E8-7CFE-F502-47FBA8878381}"/>
              </a:ext>
            </a:extLst>
          </p:cNvPr>
          <p:cNvSpPr>
            <a:spLocks noGrp="1" noChangeArrowheads="1"/>
          </p:cNvSpPr>
          <p:nvPr>
            <p:ph type="title"/>
          </p:nvPr>
        </p:nvSpPr>
        <p:spPr>
          <a:xfrm>
            <a:off x="574675" y="304800"/>
            <a:ext cx="8721725" cy="1219200"/>
          </a:xfrm>
        </p:spPr>
        <p:txBody>
          <a:bodyPr/>
          <a:lstStyle/>
          <a:p>
            <a:r>
              <a:rPr lang="en-US" altLang="en-US">
                <a:solidFill>
                  <a:schemeClr val="tx1"/>
                </a:solidFill>
              </a:rPr>
              <a:t>What counts as a contract?</a:t>
            </a:r>
          </a:p>
        </p:txBody>
      </p:sp>
      <p:sp>
        <p:nvSpPr>
          <p:cNvPr id="48130" name="Content Placeholder 2">
            <a:extLst>
              <a:ext uri="{FF2B5EF4-FFF2-40B4-BE49-F238E27FC236}">
                <a16:creationId xmlns:a16="http://schemas.microsoft.com/office/drawing/2014/main" id="{1E37224F-0EAF-71C6-F09D-066285F95EB1}"/>
              </a:ext>
            </a:extLst>
          </p:cNvPr>
          <p:cNvSpPr>
            <a:spLocks noGrp="1"/>
          </p:cNvSpPr>
          <p:nvPr>
            <p:ph idx="1"/>
          </p:nvPr>
        </p:nvSpPr>
        <p:spPr>
          <a:xfrm>
            <a:off x="566738" y="1752600"/>
            <a:ext cx="8577262" cy="4343400"/>
          </a:xfrm>
        </p:spPr>
        <p:txBody>
          <a:bodyPr/>
          <a:lstStyle/>
          <a:p>
            <a:pPr>
              <a:buFont typeface="Wingdings" charset="0"/>
              <a:buChar char="o"/>
              <a:defRPr/>
            </a:pPr>
            <a:endParaRPr lang="en-US" dirty="0">
              <a:ea typeface="MS PGothic" charset="0"/>
            </a:endParaRPr>
          </a:p>
          <a:p>
            <a:pPr>
              <a:buFont typeface="Wingdings" charset="0"/>
              <a:buChar char="o"/>
              <a:defRPr/>
            </a:pPr>
            <a:r>
              <a:rPr lang="en-US" sz="2800" dirty="0">
                <a:solidFill>
                  <a:schemeClr val="accent4"/>
                </a:solidFill>
                <a:ea typeface="MS PGothic" charset="0"/>
              </a:rPr>
              <a:t>2(1) A promise is a </a:t>
            </a:r>
            <a:r>
              <a:rPr lang="en-US" sz="2800" dirty="0">
                <a:ea typeface="MS PGothic" charset="0"/>
              </a:rPr>
              <a:t>manifestation of intention to act or refrain from acting </a:t>
            </a:r>
            <a:r>
              <a:rPr lang="en-US" sz="2800" dirty="0">
                <a:solidFill>
                  <a:schemeClr val="accent4"/>
                </a:solidFill>
                <a:ea typeface="MS PGothic" charset="0"/>
              </a:rPr>
              <a:t>in a specified way, so made as to justify a </a:t>
            </a:r>
            <a:r>
              <a:rPr lang="en-US" sz="2800" dirty="0" err="1">
                <a:solidFill>
                  <a:schemeClr val="accent4"/>
                </a:solidFill>
                <a:ea typeface="MS PGothic" charset="0"/>
              </a:rPr>
              <a:t>promisee</a:t>
            </a:r>
            <a:r>
              <a:rPr lang="en-US" sz="2800" dirty="0">
                <a:solidFill>
                  <a:schemeClr val="accent4"/>
                </a:solidFill>
                <a:ea typeface="MS PGothic" charset="0"/>
              </a:rPr>
              <a:t> in understanding that a </a:t>
            </a:r>
            <a:r>
              <a:rPr lang="en-US" sz="2800" dirty="0">
                <a:solidFill>
                  <a:srgbClr val="C00000"/>
                </a:solidFill>
                <a:ea typeface="MS PGothic" charset="0"/>
              </a:rPr>
              <a:t>commitment</a:t>
            </a:r>
            <a:r>
              <a:rPr lang="en-US" sz="2800" dirty="0">
                <a:solidFill>
                  <a:schemeClr val="accent4"/>
                </a:solidFill>
                <a:ea typeface="MS PGothic" charset="0"/>
              </a:rPr>
              <a:t> has been made.</a:t>
            </a:r>
          </a:p>
          <a:p>
            <a:pPr lvl="1">
              <a:buFont typeface="Wingdings" charset="0"/>
              <a:buChar char="n"/>
              <a:defRPr/>
            </a:pPr>
            <a:r>
              <a:rPr lang="en-US" altLang="ja-JP" sz="3200" dirty="0">
                <a:ea typeface="MS PGothic" charset="0"/>
              </a:rPr>
              <a:t>What does this exclude?</a:t>
            </a:r>
          </a:p>
          <a:p>
            <a:pPr>
              <a:buFont typeface="Wingdings" charset="0"/>
              <a:buChar char="o"/>
              <a:defRPr/>
            </a:pPr>
            <a:endParaRPr lang="en-US" dirty="0">
              <a:ea typeface="MS PGothic" charset="0"/>
            </a:endParaRPr>
          </a:p>
        </p:txBody>
      </p:sp>
      <p:sp>
        <p:nvSpPr>
          <p:cNvPr id="35843" name="Slide Number Placeholder 3">
            <a:extLst>
              <a:ext uri="{FF2B5EF4-FFF2-40B4-BE49-F238E27FC236}">
                <a16:creationId xmlns:a16="http://schemas.microsoft.com/office/drawing/2014/main" id="{A20A7081-9F9B-05B7-6458-CD6ACC2EE70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3627F80-86EA-404A-A1FC-0EBB5DDE2965}" type="slidenum">
              <a:rPr lang="en-US" altLang="en-US" sz="1200" smtClean="0">
                <a:latin typeface="Verdana" panose="020B0604030504040204" pitchFamily="34" charset="0"/>
              </a:rPr>
              <a:pPr>
                <a:spcBef>
                  <a:spcPct val="0"/>
                </a:spcBef>
                <a:buFontTx/>
                <a:buNone/>
              </a:pPr>
              <a:t>48</a:t>
            </a:fld>
            <a:endParaRPr lang="en-US" altLang="en-US" sz="1200">
              <a:latin typeface="Verdana" panose="020B0604030504040204" pitchFamily="34" charset="0"/>
            </a:endParaRPr>
          </a:p>
        </p:txBody>
      </p:sp>
    </p:spTree>
    <p:extLst>
      <p:ext uri="{BB962C8B-B14F-4D97-AF65-F5344CB8AC3E}">
        <p14:creationId xmlns:p14="http://schemas.microsoft.com/office/powerpoint/2010/main" val="1101701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44E705FD-AC61-2640-5690-038204A54B7A}"/>
              </a:ext>
            </a:extLst>
          </p:cNvPr>
          <p:cNvSpPr>
            <a:spLocks noGrp="1" noChangeArrowheads="1"/>
          </p:cNvSpPr>
          <p:nvPr>
            <p:ph type="title"/>
          </p:nvPr>
        </p:nvSpPr>
        <p:spPr>
          <a:xfrm>
            <a:off x="211138" y="228600"/>
            <a:ext cx="8721725" cy="1219200"/>
          </a:xfrm>
        </p:spPr>
        <p:txBody>
          <a:bodyPr/>
          <a:lstStyle/>
          <a:p>
            <a:r>
              <a:rPr lang="en-US" altLang="en-US">
                <a:solidFill>
                  <a:srgbClr val="C00000"/>
                </a:solidFill>
              </a:rPr>
              <a:t>Social promises</a:t>
            </a:r>
          </a:p>
        </p:txBody>
      </p:sp>
      <p:sp>
        <p:nvSpPr>
          <p:cNvPr id="37890" name="Content Placeholder 2">
            <a:extLst>
              <a:ext uri="{FF2B5EF4-FFF2-40B4-BE49-F238E27FC236}">
                <a16:creationId xmlns:a16="http://schemas.microsoft.com/office/drawing/2014/main" id="{6D2E6E7D-5018-E963-9269-04955022568D}"/>
              </a:ext>
            </a:extLst>
          </p:cNvPr>
          <p:cNvSpPr>
            <a:spLocks noGrp="1" noChangeArrowheads="1"/>
          </p:cNvSpPr>
          <p:nvPr>
            <p:ph idx="1"/>
          </p:nvPr>
        </p:nvSpPr>
        <p:spPr>
          <a:xfrm>
            <a:off x="566738" y="1752600"/>
            <a:ext cx="8577262" cy="4343400"/>
          </a:xfrm>
        </p:spPr>
        <p:txBody>
          <a:bodyPr/>
          <a:lstStyle/>
          <a:p>
            <a:endParaRPr lang="en-US" altLang="en-US"/>
          </a:p>
          <a:p>
            <a:r>
              <a:rPr lang="en-US" altLang="en-US" sz="2800"/>
              <a:t>(1) A promise is a manifestation of intention to act or refrain from acting in a specified way, so made as to justify a promisee in understanding that a </a:t>
            </a:r>
            <a:r>
              <a:rPr lang="en-US" altLang="en-US" sz="2800">
                <a:solidFill>
                  <a:srgbClr val="C00000"/>
                </a:solidFill>
              </a:rPr>
              <a:t>commitment </a:t>
            </a:r>
            <a:r>
              <a:rPr lang="en-US" altLang="en-US" sz="2800"/>
              <a:t>has been made.</a:t>
            </a:r>
          </a:p>
          <a:p>
            <a:pPr lvl="1"/>
            <a:r>
              <a:rPr lang="ja-JP" altLang="en-US"/>
              <a:t>“</a:t>
            </a:r>
            <a:r>
              <a:rPr lang="en-US" altLang="ja-JP"/>
              <a:t>I expect to see you at lunch tomorrow</a:t>
            </a:r>
            <a:r>
              <a:rPr lang="ja-JP" altLang="en-US"/>
              <a:t>”</a:t>
            </a:r>
            <a:endParaRPr lang="en-US" altLang="ja-JP"/>
          </a:p>
          <a:p>
            <a:endParaRPr lang="en-US" altLang="en-US"/>
          </a:p>
        </p:txBody>
      </p:sp>
      <p:sp>
        <p:nvSpPr>
          <p:cNvPr id="37891" name="Slide Number Placeholder 3">
            <a:extLst>
              <a:ext uri="{FF2B5EF4-FFF2-40B4-BE49-F238E27FC236}">
                <a16:creationId xmlns:a16="http://schemas.microsoft.com/office/drawing/2014/main" id="{36277123-73E6-F08D-9101-6584A6FF09F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7230902-5576-8D4B-B11B-B85A03B00A8D}" type="slidenum">
              <a:rPr lang="en-US" altLang="en-US" sz="1200" smtClean="0">
                <a:latin typeface="Verdana" panose="020B0604030504040204" pitchFamily="34" charset="0"/>
              </a:rPr>
              <a:pPr>
                <a:spcBef>
                  <a:spcPct val="0"/>
                </a:spcBef>
                <a:buFontTx/>
                <a:buNone/>
              </a:pPr>
              <a:t>49</a:t>
            </a:fld>
            <a:endParaRPr lang="en-US" altLang="en-US" sz="1200">
              <a:latin typeface="Verdana" panose="020B0604030504040204" pitchFamily="34" charset="0"/>
            </a:endParaRPr>
          </a:p>
        </p:txBody>
      </p:sp>
    </p:spTree>
    <p:extLst>
      <p:ext uri="{BB962C8B-B14F-4D97-AF65-F5344CB8AC3E}">
        <p14:creationId xmlns:p14="http://schemas.microsoft.com/office/powerpoint/2010/main" val="68080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24B1-8241-8835-2B84-6FFD07ADD346}"/>
              </a:ext>
            </a:extLst>
          </p:cNvPr>
          <p:cNvSpPr>
            <a:spLocks noGrp="1"/>
          </p:cNvSpPr>
          <p:nvPr>
            <p:ph type="title"/>
          </p:nvPr>
        </p:nvSpPr>
        <p:spPr/>
        <p:txBody>
          <a:bodyPr/>
          <a:lstStyle/>
          <a:p>
            <a:r>
              <a:rPr lang="en-US" dirty="0"/>
              <a:t>Bargaining Theories</a:t>
            </a:r>
          </a:p>
        </p:txBody>
      </p:sp>
      <p:sp>
        <p:nvSpPr>
          <p:cNvPr id="4" name="Slide Number Placeholder 3">
            <a:extLst>
              <a:ext uri="{FF2B5EF4-FFF2-40B4-BE49-F238E27FC236}">
                <a16:creationId xmlns:a16="http://schemas.microsoft.com/office/drawing/2014/main" id="{6E5027B5-6060-B455-5814-F656F90D10C2}"/>
              </a:ext>
            </a:extLst>
          </p:cNvPr>
          <p:cNvSpPr>
            <a:spLocks noGrp="1"/>
          </p:cNvSpPr>
          <p:nvPr>
            <p:ph type="sldNum" sz="quarter" idx="11"/>
          </p:nvPr>
        </p:nvSpPr>
        <p:spPr/>
        <p:txBody>
          <a:bodyPr/>
          <a:lstStyle/>
          <a:p>
            <a:pPr>
              <a:defRPr/>
            </a:pPr>
            <a:fld id="{4BD3EE82-DF88-B44D-ADF9-0969CF4E1B56}" type="slidenum">
              <a:rPr lang="en-US" altLang="en-US" smtClean="0"/>
              <a:pPr>
                <a:defRPr/>
              </a:pPr>
              <a:t>5</a:t>
            </a:fld>
            <a:endParaRPr lang="en-US" altLang="en-US"/>
          </a:p>
        </p:txBody>
      </p:sp>
      <p:pic>
        <p:nvPicPr>
          <p:cNvPr id="1034" name="Picture 10" descr="A. Michael Spence | Stanford Graduate School of Business">
            <a:extLst>
              <a:ext uri="{FF2B5EF4-FFF2-40B4-BE49-F238E27FC236}">
                <a16:creationId xmlns:a16="http://schemas.microsoft.com/office/drawing/2014/main" id="{42F46470-BBF4-E8F0-BFBB-14D6E9D33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70" y="1704288"/>
            <a:ext cx="2857500" cy="1968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CE7566F-E8B7-9600-9867-9D250ED5B072}"/>
              </a:ext>
            </a:extLst>
          </p:cNvPr>
          <p:cNvSpPr txBox="1"/>
          <p:nvPr/>
        </p:nvSpPr>
        <p:spPr>
          <a:xfrm>
            <a:off x="1219200" y="4169462"/>
            <a:ext cx="1973617" cy="369332"/>
          </a:xfrm>
          <a:prstGeom prst="rect">
            <a:avLst/>
          </a:prstGeom>
          <a:noFill/>
        </p:spPr>
        <p:txBody>
          <a:bodyPr wrap="none" rtlCol="0">
            <a:spAutoFit/>
          </a:bodyPr>
          <a:lstStyle/>
          <a:p>
            <a:r>
              <a:rPr lang="en-US" dirty="0"/>
              <a:t>Michael Spence</a:t>
            </a:r>
          </a:p>
        </p:txBody>
      </p:sp>
      <p:pic>
        <p:nvPicPr>
          <p:cNvPr id="13" name="Picture 12" descr="Professor Gary Becker: Nobel laureate who led the way in ...">
            <a:extLst>
              <a:ext uri="{FF2B5EF4-FFF2-40B4-BE49-F238E27FC236}">
                <a16:creationId xmlns:a16="http://schemas.microsoft.com/office/drawing/2014/main" id="{42AAE06A-6C5E-180C-89C4-4CDE9BF2F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378" y="1625201"/>
            <a:ext cx="24638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F3B1A67-61C5-BE6C-079F-1F94E34F72C9}"/>
              </a:ext>
            </a:extLst>
          </p:cNvPr>
          <p:cNvSpPr txBox="1"/>
          <p:nvPr/>
        </p:nvSpPr>
        <p:spPr>
          <a:xfrm>
            <a:off x="4519135" y="3705679"/>
            <a:ext cx="1604285" cy="369332"/>
          </a:xfrm>
          <a:prstGeom prst="rect">
            <a:avLst/>
          </a:prstGeom>
          <a:noFill/>
        </p:spPr>
        <p:txBody>
          <a:bodyPr wrap="none" rtlCol="0">
            <a:spAutoFit/>
          </a:bodyPr>
          <a:lstStyle/>
          <a:p>
            <a:r>
              <a:rPr lang="en-US" dirty="0"/>
              <a:t>Gary Becker</a:t>
            </a:r>
          </a:p>
        </p:txBody>
      </p:sp>
      <p:pic>
        <p:nvPicPr>
          <p:cNvPr id="1026" name="Picture 2" descr="Daniel Kahneman - Wikipedia">
            <a:extLst>
              <a:ext uri="{FF2B5EF4-FFF2-40B4-BE49-F238E27FC236}">
                <a16:creationId xmlns:a16="http://schemas.microsoft.com/office/drawing/2014/main" id="{1320E4DD-895F-F1DF-AFC1-813121B13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561776"/>
            <a:ext cx="1618772" cy="19248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97B6B00-6B15-EBAC-AB49-EB80E4BF117A}"/>
              </a:ext>
            </a:extLst>
          </p:cNvPr>
          <p:cNvSpPr txBox="1"/>
          <p:nvPr/>
        </p:nvSpPr>
        <p:spPr>
          <a:xfrm>
            <a:off x="6705600" y="3705679"/>
            <a:ext cx="2223366" cy="369332"/>
          </a:xfrm>
          <a:prstGeom prst="rect">
            <a:avLst/>
          </a:prstGeom>
          <a:noFill/>
        </p:spPr>
        <p:txBody>
          <a:bodyPr wrap="none" rtlCol="0">
            <a:spAutoFit/>
          </a:bodyPr>
          <a:lstStyle/>
          <a:p>
            <a:r>
              <a:rPr lang="en-US" dirty="0"/>
              <a:t>Daniel Kahneman</a:t>
            </a:r>
          </a:p>
        </p:txBody>
      </p:sp>
    </p:spTree>
    <p:extLst>
      <p:ext uri="{BB962C8B-B14F-4D97-AF65-F5344CB8AC3E}">
        <p14:creationId xmlns:p14="http://schemas.microsoft.com/office/powerpoint/2010/main" val="17148219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47C0E71A-6988-D79C-47CE-9090050EA77A}"/>
              </a:ext>
            </a:extLst>
          </p:cNvPr>
          <p:cNvSpPr>
            <a:spLocks noGrp="1" noChangeArrowheads="1"/>
          </p:cNvSpPr>
          <p:nvPr>
            <p:ph type="title"/>
          </p:nvPr>
        </p:nvSpPr>
        <p:spPr>
          <a:xfrm>
            <a:off x="304800" y="304800"/>
            <a:ext cx="8721725" cy="1219200"/>
          </a:xfrm>
        </p:spPr>
        <p:txBody>
          <a:bodyPr/>
          <a:lstStyle/>
          <a:p>
            <a:r>
              <a:rPr lang="en-US" altLang="en-US">
                <a:solidFill>
                  <a:srgbClr val="B90000"/>
                </a:solidFill>
              </a:rPr>
              <a:t>Statements of intention, Wishes</a:t>
            </a:r>
          </a:p>
        </p:txBody>
      </p:sp>
      <p:sp>
        <p:nvSpPr>
          <p:cNvPr id="39938" name="Content Placeholder 2">
            <a:extLst>
              <a:ext uri="{FF2B5EF4-FFF2-40B4-BE49-F238E27FC236}">
                <a16:creationId xmlns:a16="http://schemas.microsoft.com/office/drawing/2014/main" id="{8920E1B6-657D-26AF-EF29-6CC1547B3A27}"/>
              </a:ext>
            </a:extLst>
          </p:cNvPr>
          <p:cNvSpPr>
            <a:spLocks noGrp="1" noChangeArrowheads="1"/>
          </p:cNvSpPr>
          <p:nvPr>
            <p:ph idx="1"/>
          </p:nvPr>
        </p:nvSpPr>
        <p:spPr>
          <a:xfrm>
            <a:off x="566738" y="1752600"/>
            <a:ext cx="8577262" cy="4343400"/>
          </a:xfrm>
        </p:spPr>
        <p:txBody>
          <a:bodyPr/>
          <a:lstStyle/>
          <a:p>
            <a:endParaRPr lang="en-US" altLang="en-US"/>
          </a:p>
          <a:p>
            <a:r>
              <a:rPr lang="en-US" altLang="en-US" sz="2800"/>
              <a:t>(1) A promise is a manifestation of intention to act or refrain from acting in a specified way, so made as to justify a promisee in understanding that a </a:t>
            </a:r>
            <a:r>
              <a:rPr lang="en-US" altLang="en-US" sz="2800">
                <a:solidFill>
                  <a:srgbClr val="C00000"/>
                </a:solidFill>
              </a:rPr>
              <a:t>commitment </a:t>
            </a:r>
            <a:r>
              <a:rPr lang="en-US" altLang="en-US" sz="2800"/>
              <a:t>has been made.</a:t>
            </a:r>
          </a:p>
          <a:p>
            <a:pPr lvl="1"/>
            <a:r>
              <a:rPr lang="en-US" altLang="ja-JP" sz="2400"/>
              <a:t>I </a:t>
            </a:r>
            <a:r>
              <a:rPr lang="en-US" altLang="ja-JP" sz="2400" b="1"/>
              <a:t>may</a:t>
            </a:r>
            <a:r>
              <a:rPr lang="en-US" altLang="ja-JP" sz="2400"/>
              <a:t> sell my car to you</a:t>
            </a:r>
          </a:p>
          <a:p>
            <a:endParaRPr lang="en-US" altLang="en-US"/>
          </a:p>
        </p:txBody>
      </p:sp>
      <p:sp>
        <p:nvSpPr>
          <p:cNvPr id="39939" name="Slide Number Placeholder 3">
            <a:extLst>
              <a:ext uri="{FF2B5EF4-FFF2-40B4-BE49-F238E27FC236}">
                <a16:creationId xmlns:a16="http://schemas.microsoft.com/office/drawing/2014/main" id="{0708524D-8705-533F-430A-6BA28DD9DFA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C250312-390C-E647-806D-F3F8342F227D}" type="slidenum">
              <a:rPr lang="en-US" altLang="en-US" sz="1200" smtClean="0">
                <a:latin typeface="Verdana" panose="020B0604030504040204" pitchFamily="34" charset="0"/>
              </a:rPr>
              <a:pPr>
                <a:spcBef>
                  <a:spcPct val="0"/>
                </a:spcBef>
                <a:buFontTx/>
                <a:buNone/>
              </a:pPr>
              <a:t>50</a:t>
            </a:fld>
            <a:endParaRPr lang="en-US" altLang="en-US" sz="1200">
              <a:latin typeface="Verdana" panose="020B0604030504040204" pitchFamily="34" charset="0"/>
            </a:endParaRPr>
          </a:p>
        </p:txBody>
      </p:sp>
    </p:spTree>
    <p:extLst>
      <p:ext uri="{BB962C8B-B14F-4D97-AF65-F5344CB8AC3E}">
        <p14:creationId xmlns:p14="http://schemas.microsoft.com/office/powerpoint/2010/main" val="977980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15D9B814-9C63-3B1A-1421-9F569010B5D4}"/>
              </a:ext>
            </a:extLst>
          </p:cNvPr>
          <p:cNvSpPr>
            <a:spLocks noGrp="1" noChangeArrowheads="1"/>
          </p:cNvSpPr>
          <p:nvPr>
            <p:ph type="title"/>
          </p:nvPr>
        </p:nvSpPr>
        <p:spPr>
          <a:xfrm>
            <a:off x="211138" y="304800"/>
            <a:ext cx="8721725" cy="1219200"/>
          </a:xfrm>
        </p:spPr>
        <p:txBody>
          <a:bodyPr/>
          <a:lstStyle/>
          <a:p>
            <a:r>
              <a:rPr lang="en-US" altLang="en-US">
                <a:solidFill>
                  <a:srgbClr val="B90000"/>
                </a:solidFill>
              </a:rPr>
              <a:t>Statements of intention, Wishes</a:t>
            </a:r>
          </a:p>
        </p:txBody>
      </p:sp>
      <p:sp>
        <p:nvSpPr>
          <p:cNvPr id="41986" name="Content Placeholder 2">
            <a:extLst>
              <a:ext uri="{FF2B5EF4-FFF2-40B4-BE49-F238E27FC236}">
                <a16:creationId xmlns:a16="http://schemas.microsoft.com/office/drawing/2014/main" id="{3B7B3C46-A594-47EC-4E0F-65A7C018DE19}"/>
              </a:ext>
            </a:extLst>
          </p:cNvPr>
          <p:cNvSpPr>
            <a:spLocks noGrp="1" noChangeArrowheads="1"/>
          </p:cNvSpPr>
          <p:nvPr>
            <p:ph idx="1"/>
          </p:nvPr>
        </p:nvSpPr>
        <p:spPr>
          <a:xfrm>
            <a:off x="566738" y="1752600"/>
            <a:ext cx="8577262" cy="4343400"/>
          </a:xfrm>
        </p:spPr>
        <p:txBody>
          <a:bodyPr/>
          <a:lstStyle/>
          <a:p>
            <a:endParaRPr lang="en-US" altLang="en-US"/>
          </a:p>
          <a:p>
            <a:r>
              <a:rPr lang="en-US" altLang="en-US" sz="2800"/>
              <a:t>(1) A promise is a manifestation of intention to act or refrain from acting in a specified way, so made as to justify a promisee in understanding that a </a:t>
            </a:r>
            <a:r>
              <a:rPr lang="en-US" altLang="en-US" sz="2800">
                <a:solidFill>
                  <a:srgbClr val="C00000"/>
                </a:solidFill>
              </a:rPr>
              <a:t>commitment</a:t>
            </a:r>
            <a:r>
              <a:rPr lang="en-US" altLang="en-US" sz="2800"/>
              <a:t> has been made.</a:t>
            </a:r>
          </a:p>
          <a:p>
            <a:pPr lvl="1"/>
            <a:r>
              <a:rPr lang="en-US" altLang="en-US" sz="2400"/>
              <a:t>I </a:t>
            </a:r>
            <a:r>
              <a:rPr lang="en-US" altLang="en-US" sz="2400" b="1"/>
              <a:t>intend</a:t>
            </a:r>
            <a:r>
              <a:rPr lang="en-US" altLang="en-US" sz="2400"/>
              <a:t> to sell my car to you?</a:t>
            </a:r>
          </a:p>
          <a:p>
            <a:endParaRPr lang="en-US" altLang="en-US"/>
          </a:p>
        </p:txBody>
      </p:sp>
      <p:sp>
        <p:nvSpPr>
          <p:cNvPr id="41987" name="Slide Number Placeholder 3">
            <a:extLst>
              <a:ext uri="{FF2B5EF4-FFF2-40B4-BE49-F238E27FC236}">
                <a16:creationId xmlns:a16="http://schemas.microsoft.com/office/drawing/2014/main" id="{B2C2FA01-990B-B55D-0F21-190F33EB188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68F644B-974E-5142-8444-785DA02E3609}" type="slidenum">
              <a:rPr lang="en-US" altLang="en-US" sz="1200" smtClean="0">
                <a:latin typeface="Verdana" panose="020B0604030504040204" pitchFamily="34" charset="0"/>
              </a:rPr>
              <a:pPr>
                <a:spcBef>
                  <a:spcPct val="0"/>
                </a:spcBef>
                <a:buFontTx/>
                <a:buNone/>
              </a:pPr>
              <a:t>51</a:t>
            </a:fld>
            <a:endParaRPr lang="en-US" altLang="en-US" sz="1200">
              <a:latin typeface="Verdana" panose="020B0604030504040204" pitchFamily="34" charset="0"/>
            </a:endParaRPr>
          </a:p>
        </p:txBody>
      </p:sp>
    </p:spTree>
    <p:extLst>
      <p:ext uri="{BB962C8B-B14F-4D97-AF65-F5344CB8AC3E}">
        <p14:creationId xmlns:p14="http://schemas.microsoft.com/office/powerpoint/2010/main" val="2077873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326F6D6E-06D6-43D9-3AE0-658C7ACB96C2}"/>
              </a:ext>
            </a:extLst>
          </p:cNvPr>
          <p:cNvSpPr>
            <a:spLocks noGrp="1" noChangeArrowheads="1"/>
          </p:cNvSpPr>
          <p:nvPr>
            <p:ph type="title"/>
          </p:nvPr>
        </p:nvSpPr>
        <p:spPr>
          <a:xfrm>
            <a:off x="211138" y="312738"/>
            <a:ext cx="8721725" cy="1219200"/>
          </a:xfrm>
        </p:spPr>
        <p:txBody>
          <a:bodyPr/>
          <a:lstStyle/>
          <a:p>
            <a:r>
              <a:rPr lang="en-US" altLang="en-US">
                <a:solidFill>
                  <a:srgbClr val="B90000"/>
                </a:solidFill>
              </a:rPr>
              <a:t>Secret reservations</a:t>
            </a:r>
          </a:p>
        </p:txBody>
      </p:sp>
      <p:sp>
        <p:nvSpPr>
          <p:cNvPr id="44034" name="Content Placeholder 2">
            <a:extLst>
              <a:ext uri="{FF2B5EF4-FFF2-40B4-BE49-F238E27FC236}">
                <a16:creationId xmlns:a16="http://schemas.microsoft.com/office/drawing/2014/main" id="{6075B943-D4E1-0FB6-F53C-504846CEC2E5}"/>
              </a:ext>
            </a:extLst>
          </p:cNvPr>
          <p:cNvSpPr>
            <a:spLocks noGrp="1" noChangeArrowheads="1"/>
          </p:cNvSpPr>
          <p:nvPr>
            <p:ph idx="1"/>
          </p:nvPr>
        </p:nvSpPr>
        <p:spPr>
          <a:xfrm>
            <a:off x="685800" y="1828800"/>
            <a:ext cx="8577263" cy="4343400"/>
          </a:xfrm>
        </p:spPr>
        <p:txBody>
          <a:bodyPr/>
          <a:lstStyle/>
          <a:p>
            <a:endParaRPr lang="en-US" altLang="en-US"/>
          </a:p>
          <a:p>
            <a:r>
              <a:rPr lang="en-US" altLang="en-US">
                <a:solidFill>
                  <a:srgbClr val="000000"/>
                </a:solidFill>
              </a:rPr>
              <a:t>The equivocator: </a:t>
            </a:r>
            <a:r>
              <a:rPr lang="ja-JP" altLang="en-US">
                <a:solidFill>
                  <a:srgbClr val="000000"/>
                </a:solidFill>
              </a:rPr>
              <a:t>“</a:t>
            </a:r>
            <a:r>
              <a:rPr lang="en-US" altLang="ja-JP">
                <a:solidFill>
                  <a:srgbClr val="000000"/>
                </a:solidFill>
              </a:rPr>
              <a:t>I will sell you my car tomorrow</a:t>
            </a:r>
            <a:r>
              <a:rPr lang="ja-JP" altLang="en-US">
                <a:solidFill>
                  <a:srgbClr val="000000"/>
                </a:solidFill>
              </a:rPr>
              <a:t>”</a:t>
            </a:r>
            <a:r>
              <a:rPr lang="en-US" altLang="ja-JP">
                <a:solidFill>
                  <a:srgbClr val="000000"/>
                </a:solidFill>
              </a:rPr>
              <a:t> (while privately resolving not to do so)</a:t>
            </a:r>
          </a:p>
          <a:p>
            <a:endParaRPr lang="en-US" altLang="en-US"/>
          </a:p>
        </p:txBody>
      </p:sp>
      <p:sp>
        <p:nvSpPr>
          <p:cNvPr id="44035" name="Slide Number Placeholder 3">
            <a:extLst>
              <a:ext uri="{FF2B5EF4-FFF2-40B4-BE49-F238E27FC236}">
                <a16:creationId xmlns:a16="http://schemas.microsoft.com/office/drawing/2014/main" id="{37CA68C6-2E80-6277-9339-4BF2A748680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2081FA6-4E10-AE49-8B32-A2ACDD453886}" type="slidenum">
              <a:rPr lang="en-US" altLang="en-US" sz="1200" smtClean="0">
                <a:latin typeface="Verdana" panose="020B0604030504040204" pitchFamily="34" charset="0"/>
              </a:rPr>
              <a:pPr>
                <a:spcBef>
                  <a:spcPct val="0"/>
                </a:spcBef>
                <a:buFontTx/>
                <a:buNone/>
              </a:pPr>
              <a:t>52</a:t>
            </a:fld>
            <a:endParaRPr lang="en-US" altLang="en-US" sz="1200">
              <a:latin typeface="Verdana" panose="020B0604030504040204" pitchFamily="34" charset="0"/>
            </a:endParaRPr>
          </a:p>
        </p:txBody>
      </p:sp>
      <p:sp>
        <p:nvSpPr>
          <p:cNvPr id="44036" name="AutoShape 6">
            <a:extLst>
              <a:ext uri="{FF2B5EF4-FFF2-40B4-BE49-F238E27FC236}">
                <a16:creationId xmlns:a16="http://schemas.microsoft.com/office/drawing/2014/main" id="{05FA79A3-09FD-E876-EA90-692A3837D64B}"/>
              </a:ext>
            </a:extLst>
          </p:cNvPr>
          <p:cNvSpPr>
            <a:spLocks noChangeAspect="1" noChangeArrowheads="1"/>
          </p:cNvSpPr>
          <p:nvPr/>
        </p:nvSpPr>
        <p:spPr bwMode="auto">
          <a:xfrm>
            <a:off x="809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latin typeface="Verdana" panose="020B0604030504040204" pitchFamily="34" charset="0"/>
            </a:endParaRPr>
          </a:p>
        </p:txBody>
      </p:sp>
      <p:sp>
        <p:nvSpPr>
          <p:cNvPr id="44037" name="AutoShape 8">
            <a:extLst>
              <a:ext uri="{FF2B5EF4-FFF2-40B4-BE49-F238E27FC236}">
                <a16:creationId xmlns:a16="http://schemas.microsoft.com/office/drawing/2014/main" id="{4A1E2649-495F-A52B-8A4A-B5B725F2C356}"/>
              </a:ext>
            </a:extLst>
          </p:cNvPr>
          <p:cNvSpPr>
            <a:spLocks noChangeAspect="1" noChangeArrowheads="1"/>
          </p:cNvSpPr>
          <p:nvPr/>
        </p:nvSpPr>
        <p:spPr bwMode="auto">
          <a:xfrm>
            <a:off x="2333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latin typeface="Verdana" panose="020B0604030504040204" pitchFamily="34" charset="0"/>
            </a:endParaRPr>
          </a:p>
        </p:txBody>
      </p:sp>
      <p:pic>
        <p:nvPicPr>
          <p:cNvPr id="44038" name="Picture 6">
            <a:extLst>
              <a:ext uri="{FF2B5EF4-FFF2-40B4-BE49-F238E27FC236}">
                <a16:creationId xmlns:a16="http://schemas.microsoft.com/office/drawing/2014/main" id="{60A34050-3087-4D42-2F68-CE18C75A1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771900"/>
            <a:ext cx="4953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362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0232EB23-479A-CBDF-3A58-6C74CE9B46EE}"/>
              </a:ext>
            </a:extLst>
          </p:cNvPr>
          <p:cNvSpPr>
            <a:spLocks noGrp="1" noChangeArrowheads="1"/>
          </p:cNvSpPr>
          <p:nvPr>
            <p:ph type="title"/>
          </p:nvPr>
        </p:nvSpPr>
        <p:spPr>
          <a:xfrm>
            <a:off x="304800" y="304800"/>
            <a:ext cx="8721725" cy="1219200"/>
          </a:xfrm>
        </p:spPr>
        <p:txBody>
          <a:bodyPr/>
          <a:lstStyle/>
          <a:p>
            <a:r>
              <a:rPr lang="en-US" altLang="en-US">
                <a:solidFill>
                  <a:srgbClr val="B90000"/>
                </a:solidFill>
              </a:rPr>
              <a:t>The Objective Standard</a:t>
            </a:r>
          </a:p>
        </p:txBody>
      </p:sp>
      <p:sp>
        <p:nvSpPr>
          <p:cNvPr id="46082" name="Content Placeholder 2">
            <a:extLst>
              <a:ext uri="{FF2B5EF4-FFF2-40B4-BE49-F238E27FC236}">
                <a16:creationId xmlns:a16="http://schemas.microsoft.com/office/drawing/2014/main" id="{FBD994E3-1633-B729-419D-277038DA944A}"/>
              </a:ext>
            </a:extLst>
          </p:cNvPr>
          <p:cNvSpPr>
            <a:spLocks noGrp="1" noChangeArrowheads="1"/>
          </p:cNvSpPr>
          <p:nvPr>
            <p:ph idx="1"/>
          </p:nvPr>
        </p:nvSpPr>
        <p:spPr>
          <a:xfrm>
            <a:off x="566738" y="1752600"/>
            <a:ext cx="8577262" cy="4343400"/>
          </a:xfrm>
        </p:spPr>
        <p:txBody>
          <a:bodyPr/>
          <a:lstStyle/>
          <a:p>
            <a:endParaRPr lang="en-US" altLang="en-US" dirty="0"/>
          </a:p>
          <a:p>
            <a:r>
              <a:rPr lang="en-US" altLang="en-US" sz="2800" dirty="0"/>
              <a:t>Restatement § 2(1) A </a:t>
            </a:r>
            <a:r>
              <a:rPr lang="en-US" altLang="en-US" sz="2800" dirty="0">
                <a:solidFill>
                  <a:srgbClr val="000000"/>
                </a:solidFill>
              </a:rPr>
              <a:t>promise</a:t>
            </a:r>
            <a:r>
              <a:rPr lang="en-US" altLang="en-US" sz="2800" dirty="0"/>
              <a:t> is a </a:t>
            </a:r>
            <a:r>
              <a:rPr lang="en-US" altLang="en-US" sz="2800" dirty="0">
                <a:solidFill>
                  <a:schemeClr val="tx2"/>
                </a:solidFill>
              </a:rPr>
              <a:t>manifestation of intention to act or refrain from acting in a specified way, so made as to </a:t>
            </a:r>
            <a:r>
              <a:rPr lang="en-US" altLang="en-US" sz="2800" dirty="0">
                <a:solidFill>
                  <a:srgbClr val="B90000"/>
                </a:solidFill>
              </a:rPr>
              <a:t>justify a promisee in understanding that a commitment has been made</a:t>
            </a:r>
            <a:r>
              <a:rPr lang="en-US" altLang="en-US" sz="2800" dirty="0">
                <a:solidFill>
                  <a:schemeClr val="tx2"/>
                </a:solidFill>
              </a:rPr>
              <a:t>.</a:t>
            </a:r>
          </a:p>
          <a:p>
            <a:pPr lvl="1"/>
            <a:r>
              <a:rPr lang="en-US" altLang="en-US" sz="2400" dirty="0"/>
              <a:t>A remedy for “false promising”</a:t>
            </a:r>
          </a:p>
          <a:p>
            <a:endParaRPr lang="en-US" altLang="en-US" dirty="0"/>
          </a:p>
        </p:txBody>
      </p:sp>
      <p:sp>
        <p:nvSpPr>
          <p:cNvPr id="46083" name="Slide Number Placeholder 3">
            <a:extLst>
              <a:ext uri="{FF2B5EF4-FFF2-40B4-BE49-F238E27FC236}">
                <a16:creationId xmlns:a16="http://schemas.microsoft.com/office/drawing/2014/main" id="{336F5F18-4AAE-8DD0-4EB6-06C5B55AFA8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EF1313A-8E9D-1442-BD92-3367CAE8A940}" type="slidenum">
              <a:rPr lang="en-US" altLang="en-US" sz="1200" smtClean="0">
                <a:latin typeface="Verdana" panose="020B0604030504040204" pitchFamily="34" charset="0"/>
              </a:rPr>
              <a:pPr>
                <a:spcBef>
                  <a:spcPct val="0"/>
                </a:spcBef>
                <a:buFontTx/>
                <a:buNone/>
              </a:pPr>
              <a:t>53</a:t>
            </a:fld>
            <a:endParaRPr lang="en-US" altLang="en-US" sz="1200">
              <a:latin typeface="Verdana" panose="020B0604030504040204" pitchFamily="34" charset="0"/>
            </a:endParaRPr>
          </a:p>
        </p:txBody>
      </p:sp>
    </p:spTree>
    <p:extLst>
      <p:ext uri="{BB962C8B-B14F-4D97-AF65-F5344CB8AC3E}">
        <p14:creationId xmlns:p14="http://schemas.microsoft.com/office/powerpoint/2010/main" val="1601999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A5E4D696-DB62-38CE-C4C5-E949D4990D26}"/>
              </a:ext>
            </a:extLst>
          </p:cNvPr>
          <p:cNvSpPr>
            <a:spLocks noGrp="1" noChangeArrowheads="1"/>
          </p:cNvSpPr>
          <p:nvPr>
            <p:ph type="title"/>
          </p:nvPr>
        </p:nvSpPr>
        <p:spPr>
          <a:xfrm>
            <a:off x="574675" y="304800"/>
            <a:ext cx="8721725" cy="1219200"/>
          </a:xfrm>
        </p:spPr>
        <p:txBody>
          <a:bodyPr/>
          <a:lstStyle/>
          <a:p>
            <a:br>
              <a:rPr lang="en-US" altLang="en-US" dirty="0">
                <a:solidFill>
                  <a:srgbClr val="C00000"/>
                </a:solidFill>
              </a:rPr>
            </a:br>
            <a:r>
              <a:rPr lang="en-US" altLang="en-US" dirty="0">
                <a:solidFill>
                  <a:srgbClr val="C00000"/>
                </a:solidFill>
              </a:rPr>
              <a:t>Lucy v. </a:t>
            </a:r>
            <a:r>
              <a:rPr lang="en-US" altLang="en-US" dirty="0" err="1">
                <a:solidFill>
                  <a:srgbClr val="C00000"/>
                </a:solidFill>
              </a:rPr>
              <a:t>Zehmer</a:t>
            </a:r>
            <a:r>
              <a:rPr lang="en-US" altLang="en-US" dirty="0">
                <a:solidFill>
                  <a:srgbClr val="C00000"/>
                </a:solidFill>
              </a:rPr>
              <a:t> at p. 16</a:t>
            </a:r>
          </a:p>
        </p:txBody>
      </p:sp>
      <p:sp>
        <p:nvSpPr>
          <p:cNvPr id="48130" name="Content Placeholder 5">
            <a:extLst>
              <a:ext uri="{FF2B5EF4-FFF2-40B4-BE49-F238E27FC236}">
                <a16:creationId xmlns:a16="http://schemas.microsoft.com/office/drawing/2014/main" id="{6FCDA3DA-5580-2AD2-9DB9-A7EE45502FB6}"/>
              </a:ext>
            </a:extLst>
          </p:cNvPr>
          <p:cNvSpPr>
            <a:spLocks noGrp="1" noChangeArrowheads="1"/>
          </p:cNvSpPr>
          <p:nvPr>
            <p:ph idx="1"/>
          </p:nvPr>
        </p:nvSpPr>
        <p:spPr/>
        <p:txBody>
          <a:bodyPr/>
          <a:lstStyle/>
          <a:p>
            <a:endParaRPr lang="en-US" altLang="en-US"/>
          </a:p>
        </p:txBody>
      </p:sp>
      <p:sp>
        <p:nvSpPr>
          <p:cNvPr id="48131" name="Slide Number Placeholder 3">
            <a:extLst>
              <a:ext uri="{FF2B5EF4-FFF2-40B4-BE49-F238E27FC236}">
                <a16:creationId xmlns:a16="http://schemas.microsoft.com/office/drawing/2014/main" id="{72311DED-540D-DA03-D72F-A8A9BC75739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4990EC7-FEE0-384F-9FF2-2DAD51BC63A0}" type="slidenum">
              <a:rPr lang="en-US" altLang="en-US" sz="1200" smtClean="0">
                <a:latin typeface="Verdana" panose="020B0604030504040204" pitchFamily="34" charset="0"/>
              </a:rPr>
              <a:pPr>
                <a:spcBef>
                  <a:spcPct val="0"/>
                </a:spcBef>
                <a:buFontTx/>
                <a:buNone/>
              </a:pPr>
              <a:t>54</a:t>
            </a:fld>
            <a:endParaRPr lang="en-US" altLang="en-US" sz="1200">
              <a:latin typeface="Verdana" panose="020B0604030504040204" pitchFamily="34" charset="0"/>
            </a:endParaRPr>
          </a:p>
        </p:txBody>
      </p:sp>
    </p:spTree>
    <p:extLst>
      <p:ext uri="{BB962C8B-B14F-4D97-AF65-F5344CB8AC3E}">
        <p14:creationId xmlns:p14="http://schemas.microsoft.com/office/powerpoint/2010/main" val="1058398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F90C7613-A64B-8ACB-504A-92147C8F4E35}"/>
              </a:ext>
            </a:extLst>
          </p:cNvPr>
          <p:cNvSpPr>
            <a:spLocks noGrp="1" noChangeArrowheads="1"/>
          </p:cNvSpPr>
          <p:nvPr>
            <p:ph type="title"/>
          </p:nvPr>
        </p:nvSpPr>
        <p:spPr>
          <a:xfrm>
            <a:off x="574675" y="304800"/>
            <a:ext cx="8721725" cy="1219200"/>
          </a:xfrm>
        </p:spPr>
        <p:txBody>
          <a:bodyPr/>
          <a:lstStyle/>
          <a:p>
            <a:br>
              <a:rPr lang="en-US" altLang="en-US">
                <a:solidFill>
                  <a:srgbClr val="C00000"/>
                </a:solidFill>
              </a:rPr>
            </a:br>
            <a:r>
              <a:rPr lang="en-US" altLang="en-US">
                <a:solidFill>
                  <a:srgbClr val="C00000"/>
                </a:solidFill>
              </a:rPr>
              <a:t>Lucy v. Zehmer at p. 14</a:t>
            </a:r>
          </a:p>
        </p:txBody>
      </p:sp>
      <p:sp>
        <p:nvSpPr>
          <p:cNvPr id="50178" name="Content Placeholder 5">
            <a:extLst>
              <a:ext uri="{FF2B5EF4-FFF2-40B4-BE49-F238E27FC236}">
                <a16:creationId xmlns:a16="http://schemas.microsoft.com/office/drawing/2014/main" id="{205A9384-146B-6071-9F07-D5B1175B4129}"/>
              </a:ext>
            </a:extLst>
          </p:cNvPr>
          <p:cNvSpPr>
            <a:spLocks noGrp="1" noChangeArrowheads="1"/>
          </p:cNvSpPr>
          <p:nvPr>
            <p:ph idx="1"/>
          </p:nvPr>
        </p:nvSpPr>
        <p:spPr/>
        <p:txBody>
          <a:bodyPr/>
          <a:lstStyle/>
          <a:p>
            <a:endParaRPr lang="en-US" altLang="en-US"/>
          </a:p>
        </p:txBody>
      </p:sp>
      <p:sp>
        <p:nvSpPr>
          <p:cNvPr id="50179" name="Slide Number Placeholder 3">
            <a:extLst>
              <a:ext uri="{FF2B5EF4-FFF2-40B4-BE49-F238E27FC236}">
                <a16:creationId xmlns:a16="http://schemas.microsoft.com/office/drawing/2014/main" id="{1CA1BE70-D46D-22C6-028B-564B3DEB2AA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1C56A7C-FA28-8540-89FA-C61819420CB9}" type="slidenum">
              <a:rPr lang="en-US" altLang="en-US" sz="1200" smtClean="0">
                <a:latin typeface="Verdana" panose="020B0604030504040204" pitchFamily="34" charset="0"/>
              </a:rPr>
              <a:pPr>
                <a:spcBef>
                  <a:spcPct val="0"/>
                </a:spcBef>
                <a:buFontTx/>
                <a:buNone/>
              </a:pPr>
              <a:t>55</a:t>
            </a:fld>
            <a:endParaRPr lang="en-US" altLang="en-US" sz="1200">
              <a:latin typeface="Verdana" panose="020B0604030504040204" pitchFamily="34" charset="0"/>
            </a:endParaRPr>
          </a:p>
        </p:txBody>
      </p:sp>
      <p:pic>
        <p:nvPicPr>
          <p:cNvPr id="50180" name="Picture 6">
            <a:extLst>
              <a:ext uri="{FF2B5EF4-FFF2-40B4-BE49-F238E27FC236}">
                <a16:creationId xmlns:a16="http://schemas.microsoft.com/office/drawing/2014/main" id="{34D05166-E002-B65B-A4E8-F21157DEF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988" y="1608138"/>
            <a:ext cx="4038600"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71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EF032A44-C001-6F06-0BC3-BA25200BC39A}"/>
              </a:ext>
            </a:extLst>
          </p:cNvPr>
          <p:cNvSpPr>
            <a:spLocks noGrp="1" noChangeArrowheads="1"/>
          </p:cNvSpPr>
          <p:nvPr>
            <p:ph type="title"/>
          </p:nvPr>
        </p:nvSpPr>
        <p:spPr/>
        <p:txBody>
          <a:bodyPr/>
          <a:lstStyle/>
          <a:p>
            <a:r>
              <a:rPr lang="en-US" altLang="en-US"/>
              <a:t>Ye Olde Virginia Restaurant</a:t>
            </a:r>
          </a:p>
        </p:txBody>
      </p:sp>
      <p:pic>
        <p:nvPicPr>
          <p:cNvPr id="98306" name="Content Placeholder 6" descr="A picture containing text, outdoor, sky, tree&#10;&#10;Description automatically generated">
            <a:extLst>
              <a:ext uri="{FF2B5EF4-FFF2-40B4-BE49-F238E27FC236}">
                <a16:creationId xmlns:a16="http://schemas.microsoft.com/office/drawing/2014/main" id="{A727A0E1-A600-70A0-D883-819A360232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p:spPr>
      </p:pic>
      <p:sp>
        <p:nvSpPr>
          <p:cNvPr id="4" name="Footer Placeholder 3">
            <a:extLst>
              <a:ext uri="{FF2B5EF4-FFF2-40B4-BE49-F238E27FC236}">
                <a16:creationId xmlns:a16="http://schemas.microsoft.com/office/drawing/2014/main" id="{73F90DD7-E740-39BF-E2B9-559B3C30D6C8}"/>
              </a:ext>
            </a:extLst>
          </p:cNvPr>
          <p:cNvSpPr>
            <a:spLocks noGrp="1"/>
          </p:cNvSpPr>
          <p:nvPr>
            <p:ph type="ftr" sz="quarter" idx="10"/>
          </p:nvPr>
        </p:nvSpPr>
        <p:spPr/>
        <p:txBody>
          <a:bodyPr/>
          <a:lstStyle/>
          <a:p>
            <a:pPr>
              <a:defRPr/>
            </a:pPr>
            <a:r>
              <a:rPr lang="en-US"/>
              <a:t> </a:t>
            </a:r>
          </a:p>
        </p:txBody>
      </p:sp>
      <p:sp>
        <p:nvSpPr>
          <p:cNvPr id="98308" name="Slide Number Placeholder 4">
            <a:extLst>
              <a:ext uri="{FF2B5EF4-FFF2-40B4-BE49-F238E27FC236}">
                <a16:creationId xmlns:a16="http://schemas.microsoft.com/office/drawing/2014/main" id="{9BE59EDF-9279-147F-D099-4BE1B53C05D7}"/>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778F64-5AB7-6A41-B6AD-A29E91D81C37}" type="slidenum">
              <a:rPr lang="en-US" altLang="en-US" smtClean="0"/>
              <a:pPr/>
              <a:t>56</a:t>
            </a:fld>
            <a:endParaRPr lang="en-US" altLang="en-US"/>
          </a:p>
        </p:txBody>
      </p:sp>
    </p:spTree>
    <p:extLst>
      <p:ext uri="{BB962C8B-B14F-4D97-AF65-F5344CB8AC3E}">
        <p14:creationId xmlns:p14="http://schemas.microsoft.com/office/powerpoint/2010/main" val="29623334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B1A99423-1C6B-2C60-CDF3-5DF81F567631}"/>
              </a:ext>
            </a:extLst>
          </p:cNvPr>
          <p:cNvSpPr>
            <a:spLocks noGrp="1" noChangeArrowheads="1"/>
          </p:cNvSpPr>
          <p:nvPr>
            <p:ph type="title"/>
          </p:nvPr>
        </p:nvSpPr>
        <p:spPr/>
        <p:txBody>
          <a:bodyPr/>
          <a:lstStyle/>
          <a:p>
            <a:r>
              <a:rPr lang="en-US" altLang="en-US">
                <a:solidFill>
                  <a:srgbClr val="C00000"/>
                </a:solidFill>
              </a:rPr>
              <a:t>The Ferguson Farm</a:t>
            </a:r>
          </a:p>
        </p:txBody>
      </p:sp>
      <p:pic>
        <p:nvPicPr>
          <p:cNvPr id="52226" name="Content Placeholder 4">
            <a:extLst>
              <a:ext uri="{FF2B5EF4-FFF2-40B4-BE49-F238E27FC236}">
                <a16:creationId xmlns:a16="http://schemas.microsoft.com/office/drawing/2014/main" id="{A4368142-DA1D-2B59-59F9-6F1A56558A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62050" y="1600200"/>
            <a:ext cx="6819900" cy="4525963"/>
          </a:xfrm>
        </p:spPr>
      </p:pic>
      <p:sp>
        <p:nvSpPr>
          <p:cNvPr id="52227" name="Slide Number Placeholder 3">
            <a:extLst>
              <a:ext uri="{FF2B5EF4-FFF2-40B4-BE49-F238E27FC236}">
                <a16:creationId xmlns:a16="http://schemas.microsoft.com/office/drawing/2014/main" id="{C257611A-3F0D-5C42-7DC3-9BFAF013F79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0FBA565-4D38-AB42-8BB8-E81767CA05A5}" type="slidenum">
              <a:rPr lang="en-US" altLang="en-US" sz="1200" smtClean="0">
                <a:latin typeface="Verdana" panose="020B0604030504040204" pitchFamily="34" charset="0"/>
              </a:rPr>
              <a:pPr>
                <a:spcBef>
                  <a:spcPct val="0"/>
                </a:spcBef>
                <a:buFontTx/>
                <a:buNone/>
              </a:pPr>
              <a:t>57</a:t>
            </a:fld>
            <a:endParaRPr lang="en-US" altLang="en-US" sz="1200">
              <a:latin typeface="Verdana" panose="020B0604030504040204" pitchFamily="34" charset="0"/>
            </a:endParaRPr>
          </a:p>
        </p:txBody>
      </p:sp>
    </p:spTree>
    <p:extLst>
      <p:ext uri="{BB962C8B-B14F-4D97-AF65-F5344CB8AC3E}">
        <p14:creationId xmlns:p14="http://schemas.microsoft.com/office/powerpoint/2010/main" val="24969843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A33F4339-1FE1-3B44-5545-E00E6CB7E094}"/>
              </a:ext>
            </a:extLst>
          </p:cNvPr>
          <p:cNvSpPr>
            <a:spLocks noGrp="1" noChangeArrowheads="1"/>
          </p:cNvSpPr>
          <p:nvPr>
            <p:ph type="title"/>
          </p:nvPr>
        </p:nvSpPr>
        <p:spPr>
          <a:xfrm>
            <a:off x="574675" y="304800"/>
            <a:ext cx="8721725" cy="1219200"/>
          </a:xfrm>
        </p:spPr>
        <p:txBody>
          <a:bodyPr/>
          <a:lstStyle/>
          <a:p>
            <a:r>
              <a:rPr lang="en-US" altLang="en-US"/>
              <a:t>Why does the drinking matter?</a:t>
            </a:r>
            <a:endParaRPr lang="en-US" altLang="en-US">
              <a:solidFill>
                <a:schemeClr val="tx1"/>
              </a:solidFill>
            </a:endParaRPr>
          </a:p>
        </p:txBody>
      </p:sp>
      <p:sp>
        <p:nvSpPr>
          <p:cNvPr id="53250" name="Content Placeholder 5">
            <a:extLst>
              <a:ext uri="{FF2B5EF4-FFF2-40B4-BE49-F238E27FC236}">
                <a16:creationId xmlns:a16="http://schemas.microsoft.com/office/drawing/2014/main" id="{65F88642-DEFB-DA8C-9523-81E629E35419}"/>
              </a:ext>
            </a:extLst>
          </p:cNvPr>
          <p:cNvSpPr>
            <a:spLocks noGrp="1" noChangeArrowheads="1"/>
          </p:cNvSpPr>
          <p:nvPr>
            <p:ph idx="1"/>
          </p:nvPr>
        </p:nvSpPr>
        <p:spPr>
          <a:xfrm>
            <a:off x="609600" y="1828800"/>
            <a:ext cx="8001000" cy="4267200"/>
          </a:xfrm>
        </p:spPr>
        <p:txBody>
          <a:bodyPr/>
          <a:lstStyle/>
          <a:p>
            <a:endParaRPr lang="en-US" altLang="en-US">
              <a:solidFill>
                <a:srgbClr val="000000"/>
              </a:solidFill>
            </a:endParaRPr>
          </a:p>
        </p:txBody>
      </p:sp>
      <p:sp>
        <p:nvSpPr>
          <p:cNvPr id="53251" name="Slide Number Placeholder 3">
            <a:extLst>
              <a:ext uri="{FF2B5EF4-FFF2-40B4-BE49-F238E27FC236}">
                <a16:creationId xmlns:a16="http://schemas.microsoft.com/office/drawing/2014/main" id="{65F7A748-98F4-B019-2E4C-EA6E3E7CB21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6635460-CCD0-4845-94CE-A2C9861BC7C5}" type="slidenum">
              <a:rPr lang="en-US" altLang="en-US" sz="1200" smtClean="0">
                <a:latin typeface="Verdana" panose="020B0604030504040204" pitchFamily="34" charset="0"/>
              </a:rPr>
              <a:pPr>
                <a:spcBef>
                  <a:spcPct val="0"/>
                </a:spcBef>
                <a:buFontTx/>
                <a:buNone/>
              </a:pPr>
              <a:t>58</a:t>
            </a:fld>
            <a:endParaRPr lang="en-US" altLang="en-US" sz="1200">
              <a:latin typeface="Verdana" panose="020B0604030504040204" pitchFamily="34" charset="0"/>
            </a:endParaRPr>
          </a:p>
        </p:txBody>
      </p:sp>
    </p:spTree>
    <p:extLst>
      <p:ext uri="{BB962C8B-B14F-4D97-AF65-F5344CB8AC3E}">
        <p14:creationId xmlns:p14="http://schemas.microsoft.com/office/powerpoint/2010/main" val="40908899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0F2687CE-093F-61D6-B757-374728A9F64C}"/>
              </a:ext>
            </a:extLst>
          </p:cNvPr>
          <p:cNvSpPr>
            <a:spLocks noGrp="1" noChangeArrowheads="1"/>
          </p:cNvSpPr>
          <p:nvPr>
            <p:ph type="title"/>
          </p:nvPr>
        </p:nvSpPr>
        <p:spPr/>
        <p:txBody>
          <a:bodyPr/>
          <a:lstStyle/>
          <a:p>
            <a:r>
              <a:rPr lang="en-US" altLang="en-US" sz="3600">
                <a:solidFill>
                  <a:srgbClr val="B90000"/>
                </a:solidFill>
              </a:rPr>
              <a:t>The </a:t>
            </a:r>
            <a:r>
              <a:rPr lang="en-US" altLang="en-US" sz="3600" b="1">
                <a:solidFill>
                  <a:srgbClr val="B90000"/>
                </a:solidFill>
              </a:rPr>
              <a:t>Capacity</a:t>
            </a:r>
            <a:r>
              <a:rPr lang="en-US" altLang="en-US" sz="3600">
                <a:solidFill>
                  <a:srgbClr val="B90000"/>
                </a:solidFill>
              </a:rPr>
              <a:t> to Enter into a Contract</a:t>
            </a:r>
          </a:p>
        </p:txBody>
      </p:sp>
      <p:sp>
        <p:nvSpPr>
          <p:cNvPr id="55298" name="Content Placeholder 2">
            <a:extLst>
              <a:ext uri="{FF2B5EF4-FFF2-40B4-BE49-F238E27FC236}">
                <a16:creationId xmlns:a16="http://schemas.microsoft.com/office/drawing/2014/main" id="{86D380E6-1BF6-EB14-EE7E-10B95F6C2BCB}"/>
              </a:ext>
            </a:extLst>
          </p:cNvPr>
          <p:cNvSpPr>
            <a:spLocks noGrp="1" noChangeArrowheads="1"/>
          </p:cNvSpPr>
          <p:nvPr>
            <p:ph idx="1"/>
          </p:nvPr>
        </p:nvSpPr>
        <p:spPr/>
        <p:txBody>
          <a:bodyPr/>
          <a:lstStyle/>
          <a:p>
            <a:endParaRPr lang="en-US" altLang="en-US"/>
          </a:p>
          <a:p>
            <a:r>
              <a:rPr lang="en-US" altLang="en-US"/>
              <a:t>What was the test in Lucy?</a:t>
            </a:r>
          </a:p>
        </p:txBody>
      </p:sp>
      <p:sp>
        <p:nvSpPr>
          <p:cNvPr id="55299" name="Slide Number Placeholder 3">
            <a:extLst>
              <a:ext uri="{FF2B5EF4-FFF2-40B4-BE49-F238E27FC236}">
                <a16:creationId xmlns:a16="http://schemas.microsoft.com/office/drawing/2014/main" id="{3CC54DF7-A365-AEB3-21E5-8DC95B17F82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5BCBF52-A5E1-BF48-A39A-6AF9AD9669FF}" type="slidenum">
              <a:rPr lang="en-US" altLang="en-US" sz="1200" smtClean="0">
                <a:latin typeface="Verdana" panose="020B0604030504040204" pitchFamily="34" charset="0"/>
              </a:rPr>
              <a:pPr>
                <a:spcBef>
                  <a:spcPct val="0"/>
                </a:spcBef>
                <a:buFontTx/>
                <a:buNone/>
              </a:pPr>
              <a:t>59</a:t>
            </a:fld>
            <a:endParaRPr lang="en-US" altLang="en-US" sz="1200">
              <a:latin typeface="Verdana" panose="020B0604030504040204" pitchFamily="34" charset="0"/>
            </a:endParaRPr>
          </a:p>
        </p:txBody>
      </p:sp>
    </p:spTree>
    <p:extLst>
      <p:ext uri="{BB962C8B-B14F-4D97-AF65-F5344CB8AC3E}">
        <p14:creationId xmlns:p14="http://schemas.microsoft.com/office/powerpoint/2010/main" val="81514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24B1-8241-8835-2B84-6FFD07ADD346}"/>
              </a:ext>
            </a:extLst>
          </p:cNvPr>
          <p:cNvSpPr>
            <a:spLocks noGrp="1"/>
          </p:cNvSpPr>
          <p:nvPr>
            <p:ph type="title"/>
          </p:nvPr>
        </p:nvSpPr>
        <p:spPr/>
        <p:txBody>
          <a:bodyPr/>
          <a:lstStyle/>
          <a:p>
            <a:r>
              <a:rPr lang="en-US" dirty="0"/>
              <a:t>Institutions and Game Theory</a:t>
            </a:r>
          </a:p>
        </p:txBody>
      </p:sp>
      <p:sp>
        <p:nvSpPr>
          <p:cNvPr id="4" name="Slide Number Placeholder 3">
            <a:extLst>
              <a:ext uri="{FF2B5EF4-FFF2-40B4-BE49-F238E27FC236}">
                <a16:creationId xmlns:a16="http://schemas.microsoft.com/office/drawing/2014/main" id="{6E5027B5-6060-B455-5814-F656F90D10C2}"/>
              </a:ext>
            </a:extLst>
          </p:cNvPr>
          <p:cNvSpPr>
            <a:spLocks noGrp="1"/>
          </p:cNvSpPr>
          <p:nvPr>
            <p:ph type="sldNum" sz="quarter" idx="11"/>
          </p:nvPr>
        </p:nvSpPr>
        <p:spPr/>
        <p:txBody>
          <a:bodyPr/>
          <a:lstStyle/>
          <a:p>
            <a:pPr>
              <a:defRPr/>
            </a:pPr>
            <a:fld id="{4BD3EE82-DF88-B44D-ADF9-0969CF4E1B56}" type="slidenum">
              <a:rPr lang="en-US" altLang="en-US" smtClean="0"/>
              <a:pPr>
                <a:defRPr/>
              </a:pPr>
              <a:t>6</a:t>
            </a:fld>
            <a:endParaRPr lang="en-US" altLang="en-US"/>
          </a:p>
        </p:txBody>
      </p:sp>
      <p:pic>
        <p:nvPicPr>
          <p:cNvPr id="5122" name="Picture 2" descr="John F. Nash Jr.">
            <a:extLst>
              <a:ext uri="{FF2B5EF4-FFF2-40B4-BE49-F238E27FC236}">
                <a16:creationId xmlns:a16="http://schemas.microsoft.com/office/drawing/2014/main" id="{D3376372-0BC5-559B-1863-7786B3B3D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414767"/>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ouglass C. North">
            <a:extLst>
              <a:ext uri="{FF2B5EF4-FFF2-40B4-BE49-F238E27FC236}">
                <a16:creationId xmlns:a16="http://schemas.microsoft.com/office/drawing/2014/main" id="{A4FFDFDB-E23E-71FD-31A9-7BAF3BCAB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650" y="34226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AIB Fellows: Douglass North - Academy of International ...">
            <a:extLst>
              <a:ext uri="{FF2B5EF4-FFF2-40B4-BE49-F238E27FC236}">
                <a16:creationId xmlns:a16="http://schemas.microsoft.com/office/drawing/2014/main" id="{3D53ABE4-1A84-44E4-173E-B576781D6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87430"/>
            <a:ext cx="2527300" cy="1727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E1D2786-B874-6CF7-966C-C081394842F6}"/>
              </a:ext>
            </a:extLst>
          </p:cNvPr>
          <p:cNvSpPr txBox="1"/>
          <p:nvPr/>
        </p:nvSpPr>
        <p:spPr>
          <a:xfrm>
            <a:off x="1513757" y="3052176"/>
            <a:ext cx="1521570" cy="369332"/>
          </a:xfrm>
          <a:prstGeom prst="rect">
            <a:avLst/>
          </a:prstGeom>
          <a:noFill/>
        </p:spPr>
        <p:txBody>
          <a:bodyPr wrap="none" rtlCol="0">
            <a:spAutoFit/>
          </a:bodyPr>
          <a:lstStyle/>
          <a:p>
            <a:r>
              <a:rPr lang="en-US" dirty="0"/>
              <a:t>Doug North</a:t>
            </a:r>
          </a:p>
        </p:txBody>
      </p:sp>
      <p:pic>
        <p:nvPicPr>
          <p:cNvPr id="8" name="Picture 6" descr="WASHINGTON - NOVEMBER 07:  One of five Nobel Prize winners of 2005, Thomas Schelling attends a reception hosted by the Swedish Embassy November 7, 2005 in Washington, DC. Tomorow the five winners will be honored by US President George W. Bush at the White House.  (Photo by Mark Wilson/Getty Images)">
            <a:extLst>
              <a:ext uri="{FF2B5EF4-FFF2-40B4-BE49-F238E27FC236}">
                <a16:creationId xmlns:a16="http://schemas.microsoft.com/office/drawing/2014/main" id="{BA322555-43BF-2A95-D10A-D3987D1ACB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718379"/>
            <a:ext cx="2324100" cy="23241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D393CF0-2F10-0620-FDDE-7263647435A3}"/>
              </a:ext>
            </a:extLst>
          </p:cNvPr>
          <p:cNvSpPr txBox="1"/>
          <p:nvPr/>
        </p:nvSpPr>
        <p:spPr>
          <a:xfrm>
            <a:off x="4953000" y="6178614"/>
            <a:ext cx="1791709" cy="369332"/>
          </a:xfrm>
          <a:prstGeom prst="rect">
            <a:avLst/>
          </a:prstGeom>
          <a:noFill/>
        </p:spPr>
        <p:txBody>
          <a:bodyPr wrap="none" rtlCol="0">
            <a:spAutoFit/>
          </a:bodyPr>
          <a:lstStyle/>
          <a:p>
            <a:r>
              <a:rPr lang="en-US" dirty="0"/>
              <a:t>Tom Schelling</a:t>
            </a:r>
          </a:p>
        </p:txBody>
      </p:sp>
      <p:pic>
        <p:nvPicPr>
          <p:cNvPr id="12" name="Picture 6" descr="John Nash">
            <a:extLst>
              <a:ext uri="{FF2B5EF4-FFF2-40B4-BE49-F238E27FC236}">
                <a16:creationId xmlns:a16="http://schemas.microsoft.com/office/drawing/2014/main" id="{72087DC0-D6E8-8D74-D333-AB415FDA65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143000"/>
            <a:ext cx="2624668" cy="19685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CC8B19C-E7AA-029F-3312-FBBB1E6ADADD}"/>
              </a:ext>
            </a:extLst>
          </p:cNvPr>
          <p:cNvSpPr txBox="1"/>
          <p:nvPr/>
        </p:nvSpPr>
        <p:spPr>
          <a:xfrm>
            <a:off x="5791200" y="3212912"/>
            <a:ext cx="1378904" cy="369332"/>
          </a:xfrm>
          <a:prstGeom prst="rect">
            <a:avLst/>
          </a:prstGeom>
          <a:noFill/>
        </p:spPr>
        <p:txBody>
          <a:bodyPr wrap="none" rtlCol="0">
            <a:spAutoFit/>
          </a:bodyPr>
          <a:lstStyle/>
          <a:p>
            <a:r>
              <a:rPr lang="en-US" dirty="0"/>
              <a:t>John Nash</a:t>
            </a:r>
          </a:p>
        </p:txBody>
      </p:sp>
      <p:pic>
        <p:nvPicPr>
          <p:cNvPr id="16" name="Picture 8" descr="Vernon L. Smith: The Independent Institute">
            <a:extLst>
              <a:ext uri="{FF2B5EF4-FFF2-40B4-BE49-F238E27FC236}">
                <a16:creationId xmlns:a16="http://schemas.microsoft.com/office/drawing/2014/main" id="{48B05132-BEC6-F339-362D-DF14DE5CD5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0317" y="3996199"/>
            <a:ext cx="25019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A73F776-EF7D-F436-4210-A9EA0F876791}"/>
              </a:ext>
            </a:extLst>
          </p:cNvPr>
          <p:cNvSpPr txBox="1"/>
          <p:nvPr/>
        </p:nvSpPr>
        <p:spPr>
          <a:xfrm>
            <a:off x="1481100" y="5941957"/>
            <a:ext cx="1476623" cy="369332"/>
          </a:xfrm>
          <a:prstGeom prst="rect">
            <a:avLst/>
          </a:prstGeom>
          <a:noFill/>
        </p:spPr>
        <p:txBody>
          <a:bodyPr wrap="none" rtlCol="0">
            <a:spAutoFit/>
          </a:bodyPr>
          <a:lstStyle/>
          <a:p>
            <a:r>
              <a:rPr lang="en-US" dirty="0"/>
              <a:t>Vern Smith</a:t>
            </a:r>
          </a:p>
        </p:txBody>
      </p:sp>
    </p:spTree>
    <p:extLst>
      <p:ext uri="{BB962C8B-B14F-4D97-AF65-F5344CB8AC3E}">
        <p14:creationId xmlns:p14="http://schemas.microsoft.com/office/powerpoint/2010/main" val="14093623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5FF225EB-49AB-7C30-B67F-22AEB1B4FAE6}"/>
              </a:ext>
            </a:extLst>
          </p:cNvPr>
          <p:cNvSpPr>
            <a:spLocks noGrp="1" noChangeArrowheads="1"/>
          </p:cNvSpPr>
          <p:nvPr>
            <p:ph type="title"/>
          </p:nvPr>
        </p:nvSpPr>
        <p:spPr/>
        <p:txBody>
          <a:bodyPr/>
          <a:lstStyle/>
          <a:p>
            <a:r>
              <a:rPr lang="en-US" altLang="en-US" sz="3600">
                <a:solidFill>
                  <a:srgbClr val="B90000"/>
                </a:solidFill>
              </a:rPr>
              <a:t>The Capacity to Enter into a Contract</a:t>
            </a:r>
          </a:p>
        </p:txBody>
      </p:sp>
      <p:sp>
        <p:nvSpPr>
          <p:cNvPr id="56322" name="Content Placeholder 2">
            <a:extLst>
              <a:ext uri="{FF2B5EF4-FFF2-40B4-BE49-F238E27FC236}">
                <a16:creationId xmlns:a16="http://schemas.microsoft.com/office/drawing/2014/main" id="{4FD31069-17CE-A740-B3B4-5EA712E06298}"/>
              </a:ext>
            </a:extLst>
          </p:cNvPr>
          <p:cNvSpPr>
            <a:spLocks noGrp="1" noChangeArrowheads="1"/>
          </p:cNvSpPr>
          <p:nvPr>
            <p:ph idx="1"/>
          </p:nvPr>
        </p:nvSpPr>
        <p:spPr/>
        <p:txBody>
          <a:bodyPr/>
          <a:lstStyle/>
          <a:p>
            <a:endParaRPr lang="en-US" altLang="en-US"/>
          </a:p>
          <a:p>
            <a:r>
              <a:rPr lang="en-US" altLang="en-US"/>
              <a:t>What was the test in Lucy?</a:t>
            </a:r>
          </a:p>
          <a:p>
            <a:r>
              <a:rPr lang="en-US" altLang="en-US">
                <a:solidFill>
                  <a:srgbClr val="B90000"/>
                </a:solidFill>
              </a:rPr>
              <a:t>Did the sellers understand “the nature and consequences of the instrument”?</a:t>
            </a:r>
          </a:p>
        </p:txBody>
      </p:sp>
      <p:sp>
        <p:nvSpPr>
          <p:cNvPr id="56323" name="Slide Number Placeholder 3">
            <a:extLst>
              <a:ext uri="{FF2B5EF4-FFF2-40B4-BE49-F238E27FC236}">
                <a16:creationId xmlns:a16="http://schemas.microsoft.com/office/drawing/2014/main" id="{8C7F6659-0BF5-B3BB-B4C4-CA45640C1E4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2450AED-9E78-0448-A52C-D03283262CF7}" type="slidenum">
              <a:rPr lang="en-US" altLang="en-US" sz="1200" smtClean="0">
                <a:latin typeface="Verdana" panose="020B0604030504040204" pitchFamily="34" charset="0"/>
              </a:rPr>
              <a:pPr>
                <a:spcBef>
                  <a:spcPct val="0"/>
                </a:spcBef>
                <a:buFontTx/>
                <a:buNone/>
              </a:pPr>
              <a:t>60</a:t>
            </a:fld>
            <a:endParaRPr lang="en-US" altLang="en-US" sz="1200">
              <a:latin typeface="Verdana" panose="020B0604030504040204" pitchFamily="34" charset="0"/>
            </a:endParaRPr>
          </a:p>
        </p:txBody>
      </p:sp>
    </p:spTree>
    <p:extLst>
      <p:ext uri="{BB962C8B-B14F-4D97-AF65-F5344CB8AC3E}">
        <p14:creationId xmlns:p14="http://schemas.microsoft.com/office/powerpoint/2010/main" val="41828615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0990CAC3-4E38-BB88-51A2-9F4ADD0F581A}"/>
              </a:ext>
            </a:extLst>
          </p:cNvPr>
          <p:cNvSpPr>
            <a:spLocks noGrp="1" noChangeArrowheads="1"/>
          </p:cNvSpPr>
          <p:nvPr>
            <p:ph type="title"/>
          </p:nvPr>
        </p:nvSpPr>
        <p:spPr>
          <a:xfrm>
            <a:off x="574675" y="304800"/>
            <a:ext cx="8721725" cy="1219200"/>
          </a:xfrm>
        </p:spPr>
        <p:txBody>
          <a:bodyPr/>
          <a:lstStyle/>
          <a:p>
            <a:r>
              <a:rPr lang="en-US" altLang="en-US"/>
              <a:t>Why does the drinking matter?</a:t>
            </a:r>
            <a:endParaRPr lang="en-US" altLang="en-US">
              <a:solidFill>
                <a:schemeClr val="tx1"/>
              </a:solidFill>
            </a:endParaRPr>
          </a:p>
        </p:txBody>
      </p:sp>
      <p:sp>
        <p:nvSpPr>
          <p:cNvPr id="99330" name="Content Placeholder 5">
            <a:extLst>
              <a:ext uri="{FF2B5EF4-FFF2-40B4-BE49-F238E27FC236}">
                <a16:creationId xmlns:a16="http://schemas.microsoft.com/office/drawing/2014/main" id="{B9570B1F-880B-C01B-8579-A890A406CB15}"/>
              </a:ext>
            </a:extLst>
          </p:cNvPr>
          <p:cNvSpPr>
            <a:spLocks noGrp="1" noChangeArrowheads="1"/>
          </p:cNvSpPr>
          <p:nvPr>
            <p:ph idx="1"/>
          </p:nvPr>
        </p:nvSpPr>
        <p:spPr>
          <a:xfrm>
            <a:off x="609600" y="1828800"/>
            <a:ext cx="8001000" cy="4267200"/>
          </a:xfrm>
        </p:spPr>
        <p:txBody>
          <a:bodyPr/>
          <a:lstStyle/>
          <a:p>
            <a:r>
              <a:rPr lang="en-US" altLang="en-US">
                <a:solidFill>
                  <a:schemeClr val="tx2"/>
                </a:solidFill>
              </a:rPr>
              <a:t>Capacity: Restatement § 16</a:t>
            </a:r>
          </a:p>
          <a:p>
            <a:pPr lvl="1"/>
            <a:r>
              <a:rPr lang="en-US" altLang="en-US">
                <a:solidFill>
                  <a:srgbClr val="000000"/>
                </a:solidFill>
              </a:rPr>
              <a:t>(1) A person incurs only voidable contractual duties by entering into a transaction if the other party has reason to know that by reason of intoxication (a) he </a:t>
            </a:r>
            <a:r>
              <a:rPr lang="en-US" altLang="en-US">
                <a:solidFill>
                  <a:srgbClr val="C00000"/>
                </a:solidFill>
              </a:rPr>
              <a:t>is unable to understand in a reasonable manner the nature and consequences of the transaction</a:t>
            </a:r>
            <a:r>
              <a:rPr lang="en-US" altLang="en-US">
                <a:solidFill>
                  <a:srgbClr val="000000"/>
                </a:solidFill>
              </a:rPr>
              <a:t>, </a:t>
            </a:r>
          </a:p>
        </p:txBody>
      </p:sp>
      <p:sp>
        <p:nvSpPr>
          <p:cNvPr id="99331" name="Slide Number Placeholder 3">
            <a:extLst>
              <a:ext uri="{FF2B5EF4-FFF2-40B4-BE49-F238E27FC236}">
                <a16:creationId xmlns:a16="http://schemas.microsoft.com/office/drawing/2014/main" id="{F9888D88-DF45-FCD8-4229-9AA4657F27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2D0CBCF-F968-0B4A-8601-86AA20A9820E}" type="slidenum">
              <a:rPr lang="en-US" altLang="en-US" sz="1200" smtClean="0">
                <a:latin typeface="Verdana" panose="020B0604030504040204" pitchFamily="34" charset="0"/>
              </a:rPr>
              <a:pPr>
                <a:spcBef>
                  <a:spcPct val="0"/>
                </a:spcBef>
                <a:buFontTx/>
                <a:buNone/>
              </a:pPr>
              <a:t>61</a:t>
            </a:fld>
            <a:endParaRPr lang="en-US" altLang="en-US" sz="1200">
              <a:latin typeface="Verdana" panose="020B0604030504040204" pitchFamily="34" charset="0"/>
            </a:endParaRPr>
          </a:p>
        </p:txBody>
      </p:sp>
    </p:spTree>
    <p:extLst>
      <p:ext uri="{BB962C8B-B14F-4D97-AF65-F5344CB8AC3E}">
        <p14:creationId xmlns:p14="http://schemas.microsoft.com/office/powerpoint/2010/main" val="1060808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2E33918B-7757-F5DB-19B1-AEE5654C01B5}"/>
              </a:ext>
            </a:extLst>
          </p:cNvPr>
          <p:cNvSpPr>
            <a:spLocks noGrp="1" noChangeArrowheads="1"/>
          </p:cNvSpPr>
          <p:nvPr>
            <p:ph type="title"/>
          </p:nvPr>
        </p:nvSpPr>
        <p:spPr>
          <a:xfrm>
            <a:off x="574675" y="304800"/>
            <a:ext cx="8721725" cy="1219200"/>
          </a:xfrm>
        </p:spPr>
        <p:txBody>
          <a:bodyPr/>
          <a:lstStyle/>
          <a:p>
            <a:r>
              <a:rPr lang="en-US" altLang="en-US"/>
              <a:t>Why does the drinking matter?</a:t>
            </a:r>
            <a:endParaRPr lang="en-US" altLang="en-US">
              <a:solidFill>
                <a:schemeClr val="tx1"/>
              </a:solidFill>
            </a:endParaRPr>
          </a:p>
        </p:txBody>
      </p:sp>
      <p:sp>
        <p:nvSpPr>
          <p:cNvPr id="57346" name="Content Placeholder 5">
            <a:extLst>
              <a:ext uri="{FF2B5EF4-FFF2-40B4-BE49-F238E27FC236}">
                <a16:creationId xmlns:a16="http://schemas.microsoft.com/office/drawing/2014/main" id="{27EDC906-1B2F-0669-BA7D-C377442A4151}"/>
              </a:ext>
            </a:extLst>
          </p:cNvPr>
          <p:cNvSpPr>
            <a:spLocks noGrp="1" noChangeArrowheads="1"/>
          </p:cNvSpPr>
          <p:nvPr>
            <p:ph idx="1"/>
          </p:nvPr>
        </p:nvSpPr>
        <p:spPr>
          <a:xfrm>
            <a:off x="609600" y="1828800"/>
            <a:ext cx="8001000" cy="4267200"/>
          </a:xfrm>
        </p:spPr>
        <p:txBody>
          <a:bodyPr/>
          <a:lstStyle/>
          <a:p>
            <a:r>
              <a:rPr lang="en-US" altLang="en-US">
                <a:solidFill>
                  <a:schemeClr val="tx2"/>
                </a:solidFill>
              </a:rPr>
              <a:t>Capacity: Restatement § 16</a:t>
            </a:r>
          </a:p>
          <a:p>
            <a:pPr lvl="1"/>
            <a:r>
              <a:rPr lang="en-US" altLang="en-US">
                <a:solidFill>
                  <a:srgbClr val="000000"/>
                </a:solidFill>
              </a:rPr>
              <a:t>(1) A person incurs only voidable contractual duties by entering into a transaction if the other party has reason to know that by reason of intoxication (a) he is unable to understand in a reasonable manner the nature and consequences of the transaction, </a:t>
            </a:r>
            <a:r>
              <a:rPr lang="en-US" altLang="en-US" b="1">
                <a:solidFill>
                  <a:srgbClr val="C00000"/>
                </a:solidFill>
              </a:rPr>
              <a:t>or</a:t>
            </a:r>
            <a:r>
              <a:rPr lang="en-US" altLang="en-US">
                <a:solidFill>
                  <a:srgbClr val="000000"/>
                </a:solidFill>
              </a:rPr>
              <a:t> </a:t>
            </a:r>
          </a:p>
          <a:p>
            <a:pPr lvl="1">
              <a:buFont typeface="Wingdings" pitchFamily="2" charset="2"/>
              <a:buNone/>
            </a:pPr>
            <a:r>
              <a:rPr lang="en-US" altLang="en-US">
                <a:solidFill>
                  <a:srgbClr val="000000"/>
                </a:solidFill>
              </a:rPr>
              <a:t>	(b) he is </a:t>
            </a:r>
            <a:r>
              <a:rPr lang="en-US" altLang="en-US">
                <a:solidFill>
                  <a:srgbClr val="B90000"/>
                </a:solidFill>
              </a:rPr>
              <a:t>unable to act in a reasonable manner</a:t>
            </a:r>
            <a:r>
              <a:rPr lang="en-US" altLang="en-US">
                <a:solidFill>
                  <a:srgbClr val="000000"/>
                </a:solidFill>
              </a:rPr>
              <a:t> in relation to the transaction</a:t>
            </a:r>
          </a:p>
        </p:txBody>
      </p:sp>
      <p:sp>
        <p:nvSpPr>
          <p:cNvPr id="57347" name="Slide Number Placeholder 3">
            <a:extLst>
              <a:ext uri="{FF2B5EF4-FFF2-40B4-BE49-F238E27FC236}">
                <a16:creationId xmlns:a16="http://schemas.microsoft.com/office/drawing/2014/main" id="{357A9F61-B986-AA97-0191-70C5B4F9AF8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2382FBA-2E0F-F348-B9FC-326FC49CC8D1}" type="slidenum">
              <a:rPr lang="en-US" altLang="en-US" sz="1200" smtClean="0">
                <a:latin typeface="Verdana" panose="020B0604030504040204" pitchFamily="34" charset="0"/>
              </a:rPr>
              <a:pPr>
                <a:spcBef>
                  <a:spcPct val="0"/>
                </a:spcBef>
                <a:buFontTx/>
                <a:buNone/>
              </a:pPr>
              <a:t>62</a:t>
            </a:fld>
            <a:endParaRPr lang="en-US" altLang="en-US" sz="1200">
              <a:latin typeface="Verdana" panose="020B0604030504040204" pitchFamily="34" charset="0"/>
            </a:endParaRPr>
          </a:p>
        </p:txBody>
      </p:sp>
    </p:spTree>
    <p:extLst>
      <p:ext uri="{BB962C8B-B14F-4D97-AF65-F5344CB8AC3E}">
        <p14:creationId xmlns:p14="http://schemas.microsoft.com/office/powerpoint/2010/main" val="586756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B6A3E03C-382D-78D2-9678-42851ECFF805}"/>
              </a:ext>
            </a:extLst>
          </p:cNvPr>
          <p:cNvSpPr>
            <a:spLocks noGrp="1" noChangeArrowheads="1"/>
          </p:cNvSpPr>
          <p:nvPr>
            <p:ph type="title"/>
          </p:nvPr>
        </p:nvSpPr>
        <p:spPr>
          <a:xfrm>
            <a:off x="249238" y="304800"/>
            <a:ext cx="8721725" cy="1219200"/>
          </a:xfrm>
        </p:spPr>
        <p:txBody>
          <a:bodyPr/>
          <a:lstStyle/>
          <a:p>
            <a:r>
              <a:rPr lang="en-US" altLang="en-US">
                <a:solidFill>
                  <a:srgbClr val="B90000"/>
                </a:solidFill>
              </a:rPr>
              <a:t>Capacity isn’t enough</a:t>
            </a:r>
          </a:p>
        </p:txBody>
      </p:sp>
      <p:sp>
        <p:nvSpPr>
          <p:cNvPr id="59394" name="Content Placeholder 5">
            <a:extLst>
              <a:ext uri="{FF2B5EF4-FFF2-40B4-BE49-F238E27FC236}">
                <a16:creationId xmlns:a16="http://schemas.microsoft.com/office/drawing/2014/main" id="{5C35AC77-9DBE-3532-764E-F5E44F2A2C88}"/>
              </a:ext>
            </a:extLst>
          </p:cNvPr>
          <p:cNvSpPr>
            <a:spLocks noGrp="1" noChangeArrowheads="1"/>
          </p:cNvSpPr>
          <p:nvPr>
            <p:ph idx="1"/>
          </p:nvPr>
        </p:nvSpPr>
        <p:spPr>
          <a:xfrm>
            <a:off x="609600" y="1828800"/>
            <a:ext cx="8001000" cy="4267200"/>
          </a:xfrm>
        </p:spPr>
        <p:txBody>
          <a:bodyPr/>
          <a:lstStyle/>
          <a:p>
            <a:endParaRPr lang="en-US" altLang="en-US">
              <a:solidFill>
                <a:schemeClr val="tx2"/>
              </a:solidFill>
            </a:endParaRPr>
          </a:p>
          <a:p>
            <a:r>
              <a:rPr lang="en-US" altLang="en-US">
                <a:solidFill>
                  <a:srgbClr val="B90000"/>
                </a:solidFill>
              </a:rPr>
              <a:t>Consent needed in addition to capacity</a:t>
            </a:r>
          </a:p>
          <a:p>
            <a:pPr lvl="1"/>
            <a:r>
              <a:rPr lang="en-US" altLang="en-US">
                <a:solidFill>
                  <a:srgbClr val="000000"/>
                </a:solidFill>
              </a:rPr>
              <a:t>Recall the need for a “meeting of the minds” in Walker-Thomas</a:t>
            </a:r>
          </a:p>
          <a:p>
            <a:pPr lvl="1"/>
            <a:endParaRPr lang="en-US" altLang="en-US">
              <a:solidFill>
                <a:srgbClr val="000000"/>
              </a:solidFill>
            </a:endParaRPr>
          </a:p>
        </p:txBody>
      </p:sp>
      <p:sp>
        <p:nvSpPr>
          <p:cNvPr id="59395" name="Slide Number Placeholder 3">
            <a:extLst>
              <a:ext uri="{FF2B5EF4-FFF2-40B4-BE49-F238E27FC236}">
                <a16:creationId xmlns:a16="http://schemas.microsoft.com/office/drawing/2014/main" id="{56F198FE-5708-9F61-5FD2-BFBDE723801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420B643-7DD6-7E4E-B92A-4EBC65BB5216}" type="slidenum">
              <a:rPr lang="en-US" altLang="en-US" sz="1200" smtClean="0">
                <a:latin typeface="Verdana" panose="020B0604030504040204" pitchFamily="34" charset="0"/>
              </a:rPr>
              <a:pPr>
                <a:spcBef>
                  <a:spcPct val="0"/>
                </a:spcBef>
                <a:buFontTx/>
                <a:buNone/>
              </a:pPr>
              <a:t>63</a:t>
            </a:fld>
            <a:endParaRPr lang="en-US" altLang="en-US" sz="1200">
              <a:latin typeface="Verdana" panose="020B0604030504040204" pitchFamily="34" charset="0"/>
            </a:endParaRPr>
          </a:p>
        </p:txBody>
      </p:sp>
    </p:spTree>
    <p:extLst>
      <p:ext uri="{BB962C8B-B14F-4D97-AF65-F5344CB8AC3E}">
        <p14:creationId xmlns:p14="http://schemas.microsoft.com/office/powerpoint/2010/main" val="41896987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0B6313F9-A7D9-68CF-B346-33F3E2CE35B3}"/>
              </a:ext>
            </a:extLst>
          </p:cNvPr>
          <p:cNvSpPr>
            <a:spLocks noGrp="1" noChangeArrowheads="1"/>
          </p:cNvSpPr>
          <p:nvPr>
            <p:ph type="title"/>
          </p:nvPr>
        </p:nvSpPr>
        <p:spPr>
          <a:xfrm>
            <a:off x="249238" y="304800"/>
            <a:ext cx="8721725" cy="1219200"/>
          </a:xfrm>
        </p:spPr>
        <p:txBody>
          <a:bodyPr/>
          <a:lstStyle/>
          <a:p>
            <a:r>
              <a:rPr lang="en-US" altLang="en-US">
                <a:solidFill>
                  <a:schemeClr val="tx1"/>
                </a:solidFill>
              </a:rPr>
              <a:t>Lucy v. Zehmer</a:t>
            </a:r>
          </a:p>
        </p:txBody>
      </p:sp>
      <p:sp>
        <p:nvSpPr>
          <p:cNvPr id="61442" name="Content Placeholder 5">
            <a:extLst>
              <a:ext uri="{FF2B5EF4-FFF2-40B4-BE49-F238E27FC236}">
                <a16:creationId xmlns:a16="http://schemas.microsoft.com/office/drawing/2014/main" id="{5C7EE8C3-EE00-819E-FC7C-02BB5F2D4705}"/>
              </a:ext>
            </a:extLst>
          </p:cNvPr>
          <p:cNvSpPr>
            <a:spLocks noGrp="1" noChangeArrowheads="1"/>
          </p:cNvSpPr>
          <p:nvPr>
            <p:ph idx="1"/>
          </p:nvPr>
        </p:nvSpPr>
        <p:spPr>
          <a:xfrm>
            <a:off x="609600" y="1828800"/>
            <a:ext cx="8001000" cy="4267200"/>
          </a:xfrm>
        </p:spPr>
        <p:txBody>
          <a:bodyPr/>
          <a:lstStyle/>
          <a:p>
            <a:endParaRPr lang="en-US" altLang="en-US" sz="2400">
              <a:solidFill>
                <a:schemeClr val="accent2"/>
              </a:solidFill>
            </a:endParaRPr>
          </a:p>
          <a:p>
            <a:r>
              <a:rPr lang="en-US" altLang="en-US">
                <a:solidFill>
                  <a:srgbClr val="C00000"/>
                </a:solidFill>
              </a:rPr>
              <a:t>What if Zehmer didn’t really intend to sell?</a:t>
            </a:r>
          </a:p>
        </p:txBody>
      </p:sp>
      <p:sp>
        <p:nvSpPr>
          <p:cNvPr id="61443" name="Slide Number Placeholder 3">
            <a:extLst>
              <a:ext uri="{FF2B5EF4-FFF2-40B4-BE49-F238E27FC236}">
                <a16:creationId xmlns:a16="http://schemas.microsoft.com/office/drawing/2014/main" id="{B7327C15-A85D-1CCB-EFE0-BCEACC01F17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9232038-6750-0841-AFA9-A7B3334248A0}" type="slidenum">
              <a:rPr lang="en-US" altLang="en-US" sz="1200" smtClean="0">
                <a:latin typeface="Verdana" panose="020B0604030504040204" pitchFamily="34" charset="0"/>
              </a:rPr>
              <a:pPr>
                <a:spcBef>
                  <a:spcPct val="0"/>
                </a:spcBef>
                <a:buFontTx/>
                <a:buNone/>
              </a:pPr>
              <a:t>64</a:t>
            </a:fld>
            <a:endParaRPr lang="en-US" altLang="en-US" sz="1200">
              <a:latin typeface="Verdana" panose="020B0604030504040204" pitchFamily="34" charset="0"/>
            </a:endParaRPr>
          </a:p>
        </p:txBody>
      </p:sp>
    </p:spTree>
    <p:extLst>
      <p:ext uri="{BB962C8B-B14F-4D97-AF65-F5344CB8AC3E}">
        <p14:creationId xmlns:p14="http://schemas.microsoft.com/office/powerpoint/2010/main" val="30570065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16932B65-AC0C-F1DF-7985-999F7728C4E8}"/>
              </a:ext>
            </a:extLst>
          </p:cNvPr>
          <p:cNvSpPr>
            <a:spLocks noGrp="1" noChangeArrowheads="1"/>
          </p:cNvSpPr>
          <p:nvPr>
            <p:ph type="title"/>
          </p:nvPr>
        </p:nvSpPr>
        <p:spPr>
          <a:xfrm>
            <a:off x="249238" y="304800"/>
            <a:ext cx="8721725" cy="1219200"/>
          </a:xfrm>
        </p:spPr>
        <p:txBody>
          <a:bodyPr/>
          <a:lstStyle/>
          <a:p>
            <a:r>
              <a:rPr lang="en-US" altLang="en-US">
                <a:solidFill>
                  <a:schemeClr val="tx1"/>
                </a:solidFill>
              </a:rPr>
              <a:t>Lucy v. Zehmer</a:t>
            </a:r>
          </a:p>
        </p:txBody>
      </p:sp>
      <p:sp>
        <p:nvSpPr>
          <p:cNvPr id="63490" name="Content Placeholder 5">
            <a:extLst>
              <a:ext uri="{FF2B5EF4-FFF2-40B4-BE49-F238E27FC236}">
                <a16:creationId xmlns:a16="http://schemas.microsoft.com/office/drawing/2014/main" id="{4D09BD55-45C9-E6CD-702E-5C484BBF24B1}"/>
              </a:ext>
            </a:extLst>
          </p:cNvPr>
          <p:cNvSpPr>
            <a:spLocks noGrp="1" noChangeArrowheads="1"/>
          </p:cNvSpPr>
          <p:nvPr>
            <p:ph idx="1"/>
          </p:nvPr>
        </p:nvSpPr>
        <p:spPr>
          <a:xfrm>
            <a:off x="609600" y="1828800"/>
            <a:ext cx="8001000" cy="4267200"/>
          </a:xfrm>
        </p:spPr>
        <p:txBody>
          <a:bodyPr/>
          <a:lstStyle/>
          <a:p>
            <a:endParaRPr lang="en-US" altLang="en-US" sz="2400">
              <a:solidFill>
                <a:schemeClr val="accent2"/>
              </a:solidFill>
            </a:endParaRPr>
          </a:p>
          <a:p>
            <a:r>
              <a:rPr lang="en-US" altLang="en-US">
                <a:solidFill>
                  <a:schemeClr val="tx2"/>
                </a:solidFill>
              </a:rPr>
              <a:t>What if Zehmer didn’t really intend to sell?</a:t>
            </a:r>
          </a:p>
          <a:p>
            <a:pPr lvl="1"/>
            <a:r>
              <a:rPr lang="en-US" altLang="en-US" sz="3200">
                <a:solidFill>
                  <a:srgbClr val="C00000"/>
                </a:solidFill>
              </a:rPr>
              <a:t>An </a:t>
            </a:r>
            <a:r>
              <a:rPr lang="en-US" altLang="en-US" sz="3200" u="sng">
                <a:solidFill>
                  <a:srgbClr val="C00000"/>
                </a:solidFill>
              </a:rPr>
              <a:t>Objective</a:t>
            </a:r>
            <a:r>
              <a:rPr lang="en-US" altLang="en-US" sz="3200">
                <a:solidFill>
                  <a:srgbClr val="C00000"/>
                </a:solidFill>
              </a:rPr>
              <a:t> standard</a:t>
            </a:r>
          </a:p>
          <a:p>
            <a:pPr lvl="2"/>
            <a:r>
              <a:rPr lang="en-US" altLang="en-US" sz="2900"/>
              <a:t>“Nevertheless the evidence shows that Lucy did not </a:t>
            </a:r>
            <a:r>
              <a:rPr lang="is-IS" altLang="en-US" sz="2900"/>
              <a:t>… understand it” as a joke</a:t>
            </a:r>
            <a:endParaRPr lang="en-US" altLang="en-US" sz="2900"/>
          </a:p>
        </p:txBody>
      </p:sp>
      <p:sp>
        <p:nvSpPr>
          <p:cNvPr id="63491" name="Slide Number Placeholder 3">
            <a:extLst>
              <a:ext uri="{FF2B5EF4-FFF2-40B4-BE49-F238E27FC236}">
                <a16:creationId xmlns:a16="http://schemas.microsoft.com/office/drawing/2014/main" id="{C589BA7A-D6EA-C322-6735-819136DCE21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E550E58-C5F5-5D47-A803-A57AF54232E2}" type="slidenum">
              <a:rPr lang="en-US" altLang="en-US" sz="1200" smtClean="0">
                <a:latin typeface="Verdana" panose="020B0604030504040204" pitchFamily="34" charset="0"/>
              </a:rPr>
              <a:pPr>
                <a:spcBef>
                  <a:spcPct val="0"/>
                </a:spcBef>
                <a:buFontTx/>
                <a:buNone/>
              </a:pPr>
              <a:t>65</a:t>
            </a:fld>
            <a:endParaRPr lang="en-US" altLang="en-US" sz="1200">
              <a:latin typeface="Verdana" panose="020B0604030504040204" pitchFamily="34" charset="0"/>
            </a:endParaRPr>
          </a:p>
        </p:txBody>
      </p:sp>
    </p:spTree>
    <p:extLst>
      <p:ext uri="{BB962C8B-B14F-4D97-AF65-F5344CB8AC3E}">
        <p14:creationId xmlns:p14="http://schemas.microsoft.com/office/powerpoint/2010/main" val="35917451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C038D802-7444-F3DE-9C48-17509F084D2B}"/>
              </a:ext>
            </a:extLst>
          </p:cNvPr>
          <p:cNvSpPr>
            <a:spLocks noGrp="1" noChangeArrowheads="1"/>
          </p:cNvSpPr>
          <p:nvPr>
            <p:ph type="title"/>
          </p:nvPr>
        </p:nvSpPr>
        <p:spPr>
          <a:xfrm>
            <a:off x="381000" y="304800"/>
            <a:ext cx="8721725" cy="1219200"/>
          </a:xfrm>
        </p:spPr>
        <p:txBody>
          <a:bodyPr/>
          <a:lstStyle/>
          <a:p>
            <a:r>
              <a:rPr lang="en-US" altLang="en-US">
                <a:solidFill>
                  <a:schemeClr val="tx1"/>
                </a:solidFill>
              </a:rPr>
              <a:t>Lucy v. Zehmer</a:t>
            </a:r>
          </a:p>
        </p:txBody>
      </p:sp>
      <p:sp>
        <p:nvSpPr>
          <p:cNvPr id="65538" name="Content Placeholder 5">
            <a:extLst>
              <a:ext uri="{FF2B5EF4-FFF2-40B4-BE49-F238E27FC236}">
                <a16:creationId xmlns:a16="http://schemas.microsoft.com/office/drawing/2014/main" id="{9F2D1713-FD98-231C-24D4-6A4D73236A33}"/>
              </a:ext>
            </a:extLst>
          </p:cNvPr>
          <p:cNvSpPr>
            <a:spLocks noGrp="1" noChangeArrowheads="1"/>
          </p:cNvSpPr>
          <p:nvPr>
            <p:ph idx="1"/>
          </p:nvPr>
        </p:nvSpPr>
        <p:spPr>
          <a:xfrm>
            <a:off x="609600" y="1828800"/>
            <a:ext cx="8001000" cy="4267200"/>
          </a:xfrm>
        </p:spPr>
        <p:txBody>
          <a:bodyPr/>
          <a:lstStyle/>
          <a:p>
            <a:endParaRPr lang="en-US" altLang="en-US" sz="2400">
              <a:solidFill>
                <a:schemeClr val="accent2"/>
              </a:solidFill>
            </a:endParaRPr>
          </a:p>
          <a:p>
            <a:r>
              <a:rPr lang="en-US" altLang="en-US">
                <a:solidFill>
                  <a:srgbClr val="B90000"/>
                </a:solidFill>
              </a:rPr>
              <a:t>I receive an offer to buy my house. I write “I accept” and sign it, then put the letter in my drawer. Have I accepted the offer?</a:t>
            </a:r>
          </a:p>
        </p:txBody>
      </p:sp>
      <p:sp>
        <p:nvSpPr>
          <p:cNvPr id="65539" name="Slide Number Placeholder 3">
            <a:extLst>
              <a:ext uri="{FF2B5EF4-FFF2-40B4-BE49-F238E27FC236}">
                <a16:creationId xmlns:a16="http://schemas.microsoft.com/office/drawing/2014/main" id="{7BD3BFD5-8097-5707-4B53-FAED8C5283E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56369BA-C3CC-C744-9D47-DDC7D87AB68B}" type="slidenum">
              <a:rPr lang="en-US" altLang="en-US" sz="1200" smtClean="0">
                <a:latin typeface="Verdana" panose="020B0604030504040204" pitchFamily="34" charset="0"/>
              </a:rPr>
              <a:pPr>
                <a:spcBef>
                  <a:spcPct val="0"/>
                </a:spcBef>
                <a:buFontTx/>
                <a:buNone/>
              </a:pPr>
              <a:t>66</a:t>
            </a:fld>
            <a:endParaRPr lang="en-US" altLang="en-US" sz="1200">
              <a:latin typeface="Verdana" panose="020B0604030504040204" pitchFamily="34" charset="0"/>
            </a:endParaRPr>
          </a:p>
        </p:txBody>
      </p:sp>
    </p:spTree>
    <p:extLst>
      <p:ext uri="{BB962C8B-B14F-4D97-AF65-F5344CB8AC3E}">
        <p14:creationId xmlns:p14="http://schemas.microsoft.com/office/powerpoint/2010/main" val="24905811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3D12BF16-B171-7A70-E9E7-E4CC67A5E6B6}"/>
              </a:ext>
            </a:extLst>
          </p:cNvPr>
          <p:cNvSpPr>
            <a:spLocks noGrp="1" noChangeArrowheads="1"/>
          </p:cNvSpPr>
          <p:nvPr>
            <p:ph type="title"/>
          </p:nvPr>
        </p:nvSpPr>
        <p:spPr>
          <a:xfrm>
            <a:off x="249238" y="304800"/>
            <a:ext cx="8721725" cy="1219200"/>
          </a:xfrm>
        </p:spPr>
        <p:txBody>
          <a:bodyPr/>
          <a:lstStyle/>
          <a:p>
            <a:r>
              <a:rPr lang="en-US" altLang="en-US">
                <a:solidFill>
                  <a:schemeClr val="tx1"/>
                </a:solidFill>
              </a:rPr>
              <a:t>Lucy v. Zehmer</a:t>
            </a:r>
          </a:p>
        </p:txBody>
      </p:sp>
      <p:sp>
        <p:nvSpPr>
          <p:cNvPr id="67586" name="Content Placeholder 5">
            <a:extLst>
              <a:ext uri="{FF2B5EF4-FFF2-40B4-BE49-F238E27FC236}">
                <a16:creationId xmlns:a16="http://schemas.microsoft.com/office/drawing/2014/main" id="{D0BDB98A-49DF-6098-6BE7-48815779C1C8}"/>
              </a:ext>
            </a:extLst>
          </p:cNvPr>
          <p:cNvSpPr>
            <a:spLocks noGrp="1" noChangeArrowheads="1"/>
          </p:cNvSpPr>
          <p:nvPr>
            <p:ph idx="1"/>
          </p:nvPr>
        </p:nvSpPr>
        <p:spPr>
          <a:xfrm>
            <a:off x="609600" y="1828800"/>
            <a:ext cx="8001000" cy="4267200"/>
          </a:xfrm>
        </p:spPr>
        <p:txBody>
          <a:bodyPr/>
          <a:lstStyle/>
          <a:p>
            <a:endParaRPr lang="en-US" altLang="en-US" sz="2400">
              <a:solidFill>
                <a:schemeClr val="accent2"/>
              </a:solidFill>
            </a:endParaRPr>
          </a:p>
          <a:p>
            <a:r>
              <a:rPr lang="en-US" altLang="en-US"/>
              <a:t>In face-to-face bargaining, I take up a written offer, write “I accept” on it and sign it. </a:t>
            </a:r>
            <a:r>
              <a:rPr lang="en-US" altLang="en-US">
                <a:solidFill>
                  <a:srgbClr val="B90000"/>
                </a:solidFill>
              </a:rPr>
              <a:t>Then I put it on the table. Have I accepted the offer?</a:t>
            </a:r>
          </a:p>
        </p:txBody>
      </p:sp>
      <p:sp>
        <p:nvSpPr>
          <p:cNvPr id="67587" name="Slide Number Placeholder 3">
            <a:extLst>
              <a:ext uri="{FF2B5EF4-FFF2-40B4-BE49-F238E27FC236}">
                <a16:creationId xmlns:a16="http://schemas.microsoft.com/office/drawing/2014/main" id="{57AB27A7-107D-63E6-93CB-6BEB467ABA2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24B06FE-EB5F-1645-B068-DE86011DFA08}" type="slidenum">
              <a:rPr lang="en-US" altLang="en-US" sz="1200" smtClean="0">
                <a:latin typeface="Verdana" panose="020B0604030504040204" pitchFamily="34" charset="0"/>
              </a:rPr>
              <a:pPr>
                <a:spcBef>
                  <a:spcPct val="0"/>
                </a:spcBef>
                <a:buFontTx/>
                <a:buNone/>
              </a:pPr>
              <a:t>67</a:t>
            </a:fld>
            <a:endParaRPr lang="en-US" altLang="en-US" sz="1200">
              <a:latin typeface="Verdana" panose="020B0604030504040204" pitchFamily="34" charset="0"/>
            </a:endParaRPr>
          </a:p>
        </p:txBody>
      </p:sp>
    </p:spTree>
    <p:extLst>
      <p:ext uri="{BB962C8B-B14F-4D97-AF65-F5344CB8AC3E}">
        <p14:creationId xmlns:p14="http://schemas.microsoft.com/office/powerpoint/2010/main" val="27774027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588EA92F-1113-3269-6B92-1B30598B7205}"/>
              </a:ext>
            </a:extLst>
          </p:cNvPr>
          <p:cNvSpPr>
            <a:spLocks noGrp="1" noChangeArrowheads="1"/>
          </p:cNvSpPr>
          <p:nvPr>
            <p:ph type="title"/>
          </p:nvPr>
        </p:nvSpPr>
        <p:spPr>
          <a:xfrm>
            <a:off x="249238" y="304800"/>
            <a:ext cx="8721725" cy="1219200"/>
          </a:xfrm>
        </p:spPr>
        <p:txBody>
          <a:bodyPr/>
          <a:lstStyle/>
          <a:p>
            <a:r>
              <a:rPr lang="en-US" altLang="en-US">
                <a:solidFill>
                  <a:schemeClr val="tx1"/>
                </a:solidFill>
              </a:rPr>
              <a:t>Lucy v. Zehmer</a:t>
            </a:r>
          </a:p>
        </p:txBody>
      </p:sp>
      <p:sp>
        <p:nvSpPr>
          <p:cNvPr id="69634" name="Content Placeholder 5">
            <a:extLst>
              <a:ext uri="{FF2B5EF4-FFF2-40B4-BE49-F238E27FC236}">
                <a16:creationId xmlns:a16="http://schemas.microsoft.com/office/drawing/2014/main" id="{DA389735-E10D-BC5C-3C9B-2B2C97E298BC}"/>
              </a:ext>
            </a:extLst>
          </p:cNvPr>
          <p:cNvSpPr>
            <a:spLocks noGrp="1" noChangeArrowheads="1"/>
          </p:cNvSpPr>
          <p:nvPr>
            <p:ph idx="1"/>
          </p:nvPr>
        </p:nvSpPr>
        <p:spPr>
          <a:xfrm>
            <a:off x="609600" y="1828800"/>
            <a:ext cx="8001000" cy="4267200"/>
          </a:xfrm>
        </p:spPr>
        <p:txBody>
          <a:bodyPr/>
          <a:lstStyle/>
          <a:p>
            <a:endParaRPr lang="en-US" altLang="en-US" sz="2400">
              <a:solidFill>
                <a:schemeClr val="accent2"/>
              </a:solidFill>
            </a:endParaRPr>
          </a:p>
          <a:p>
            <a:r>
              <a:rPr lang="en-US" altLang="en-US"/>
              <a:t>In face-to-face bargaining, I take up a written offer, write “I accept” on it </a:t>
            </a:r>
            <a:r>
              <a:rPr lang="en-US" altLang="en-US">
                <a:solidFill>
                  <a:schemeClr val="tx2"/>
                </a:solidFill>
              </a:rPr>
              <a:t>and sign it. Then I put it on the table. Have I accepted the offer?</a:t>
            </a:r>
          </a:p>
          <a:p>
            <a:r>
              <a:rPr lang="en-US" altLang="en-US">
                <a:solidFill>
                  <a:srgbClr val="B90000"/>
                </a:solidFill>
              </a:rPr>
              <a:t>How did Stevie Wonder send his letters?</a:t>
            </a:r>
          </a:p>
        </p:txBody>
      </p:sp>
      <p:sp>
        <p:nvSpPr>
          <p:cNvPr id="69635" name="Slide Number Placeholder 3">
            <a:extLst>
              <a:ext uri="{FF2B5EF4-FFF2-40B4-BE49-F238E27FC236}">
                <a16:creationId xmlns:a16="http://schemas.microsoft.com/office/drawing/2014/main" id="{4CF84168-D98E-F94F-E120-9B360065A6B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162CFF3-080A-6248-A0F6-D36872FF8464}" type="slidenum">
              <a:rPr lang="en-US" altLang="en-US" sz="1200" smtClean="0">
                <a:latin typeface="Verdana" panose="020B0604030504040204" pitchFamily="34" charset="0"/>
              </a:rPr>
              <a:pPr>
                <a:spcBef>
                  <a:spcPct val="0"/>
                </a:spcBef>
                <a:buFontTx/>
                <a:buNone/>
              </a:pPr>
              <a:t>68</a:t>
            </a:fld>
            <a:endParaRPr lang="en-US" altLang="en-US" sz="1200">
              <a:latin typeface="Verdana" panose="020B0604030504040204" pitchFamily="34" charset="0"/>
            </a:endParaRPr>
          </a:p>
        </p:txBody>
      </p:sp>
    </p:spTree>
    <p:extLst>
      <p:ext uri="{BB962C8B-B14F-4D97-AF65-F5344CB8AC3E}">
        <p14:creationId xmlns:p14="http://schemas.microsoft.com/office/powerpoint/2010/main" val="5825574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58A8A216-5442-559B-5A16-3E0222561737}"/>
              </a:ext>
            </a:extLst>
          </p:cNvPr>
          <p:cNvSpPr>
            <a:spLocks noGrp="1" noChangeArrowheads="1"/>
          </p:cNvSpPr>
          <p:nvPr>
            <p:ph type="title"/>
          </p:nvPr>
        </p:nvSpPr>
        <p:spPr>
          <a:xfrm>
            <a:off x="211138" y="304800"/>
            <a:ext cx="8721725" cy="1219200"/>
          </a:xfrm>
        </p:spPr>
        <p:txBody>
          <a:bodyPr/>
          <a:lstStyle/>
          <a:p>
            <a:r>
              <a:rPr lang="en-US" altLang="en-US">
                <a:solidFill>
                  <a:schemeClr val="tx1"/>
                </a:solidFill>
              </a:rPr>
              <a:t>Lucy v. Zehmer</a:t>
            </a:r>
          </a:p>
        </p:txBody>
      </p:sp>
      <p:sp>
        <p:nvSpPr>
          <p:cNvPr id="71682" name="Content Placeholder 5">
            <a:extLst>
              <a:ext uri="{FF2B5EF4-FFF2-40B4-BE49-F238E27FC236}">
                <a16:creationId xmlns:a16="http://schemas.microsoft.com/office/drawing/2014/main" id="{8FA293C3-AC94-A66A-70D0-6BF8DF269E19}"/>
              </a:ext>
            </a:extLst>
          </p:cNvPr>
          <p:cNvSpPr>
            <a:spLocks noGrp="1" noChangeArrowheads="1"/>
          </p:cNvSpPr>
          <p:nvPr>
            <p:ph idx="1"/>
          </p:nvPr>
        </p:nvSpPr>
        <p:spPr>
          <a:xfrm>
            <a:off x="609600" y="1828800"/>
            <a:ext cx="8001000" cy="4267200"/>
          </a:xfrm>
        </p:spPr>
        <p:txBody>
          <a:bodyPr/>
          <a:lstStyle/>
          <a:p>
            <a:endParaRPr lang="en-US" altLang="en-US" sz="2400">
              <a:solidFill>
                <a:schemeClr val="accent2"/>
              </a:solidFill>
            </a:endParaRPr>
          </a:p>
          <a:p>
            <a:r>
              <a:rPr lang="en-US" altLang="en-US">
                <a:solidFill>
                  <a:schemeClr val="tx2"/>
                </a:solidFill>
              </a:rPr>
              <a:t>In face-to-face bargaining, I take up a written offer, write “I accept” on it and sign it. Then I put it on the table. </a:t>
            </a:r>
          </a:p>
          <a:p>
            <a:r>
              <a:rPr lang="en-US" altLang="en-US">
                <a:solidFill>
                  <a:srgbClr val="B90000"/>
                </a:solidFill>
              </a:rPr>
              <a:t>“</a:t>
            </a:r>
            <a:r>
              <a:rPr lang="en-US" altLang="ja-JP">
                <a:solidFill>
                  <a:srgbClr val="B90000"/>
                </a:solidFill>
              </a:rPr>
              <a:t>Signed, sealed and delivered</a:t>
            </a:r>
            <a:r>
              <a:rPr lang="en-US" altLang="en-US">
                <a:solidFill>
                  <a:srgbClr val="B90000"/>
                </a:solidFill>
              </a:rPr>
              <a:t>”</a:t>
            </a:r>
          </a:p>
        </p:txBody>
      </p:sp>
      <p:sp>
        <p:nvSpPr>
          <p:cNvPr id="71683" name="Slide Number Placeholder 3">
            <a:extLst>
              <a:ext uri="{FF2B5EF4-FFF2-40B4-BE49-F238E27FC236}">
                <a16:creationId xmlns:a16="http://schemas.microsoft.com/office/drawing/2014/main" id="{B84617F8-D591-87CD-BBDC-17175DC3556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DC8D723-C8C6-5845-9BA2-33A49B895EF8}" type="slidenum">
              <a:rPr lang="en-US" altLang="en-US" sz="1200" smtClean="0">
                <a:latin typeface="Verdana" panose="020B0604030504040204" pitchFamily="34" charset="0"/>
              </a:rPr>
              <a:pPr>
                <a:spcBef>
                  <a:spcPct val="0"/>
                </a:spcBef>
                <a:buFontTx/>
                <a:buNone/>
              </a:pPr>
              <a:t>69</a:t>
            </a:fld>
            <a:endParaRPr lang="en-US" altLang="en-US" sz="1200">
              <a:latin typeface="Verdana" panose="020B0604030504040204" pitchFamily="34" charset="0"/>
            </a:endParaRPr>
          </a:p>
        </p:txBody>
      </p:sp>
    </p:spTree>
    <p:extLst>
      <p:ext uri="{BB962C8B-B14F-4D97-AF65-F5344CB8AC3E}">
        <p14:creationId xmlns:p14="http://schemas.microsoft.com/office/powerpoint/2010/main" val="1372261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B9B0-781E-2711-9A8A-5EBED318779A}"/>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656B6AB9-D40A-22AA-8D1A-7C2AB4872E84}"/>
              </a:ext>
            </a:extLst>
          </p:cNvPr>
          <p:cNvSpPr>
            <a:spLocks noGrp="1"/>
          </p:cNvSpPr>
          <p:nvPr>
            <p:ph type="sldNum" sz="quarter" idx="11"/>
          </p:nvPr>
        </p:nvSpPr>
        <p:spPr/>
        <p:txBody>
          <a:bodyPr/>
          <a:lstStyle/>
          <a:p>
            <a:pPr>
              <a:defRPr/>
            </a:pPr>
            <a:fld id="{4BD3EE82-DF88-B44D-ADF9-0969CF4E1B56}" type="slidenum">
              <a:rPr lang="en-US" altLang="en-US" smtClean="0"/>
              <a:pPr>
                <a:defRPr/>
              </a:pPr>
              <a:t>7</a:t>
            </a:fld>
            <a:endParaRPr lang="en-US" altLang="en-US"/>
          </a:p>
        </p:txBody>
      </p:sp>
      <p:pic>
        <p:nvPicPr>
          <p:cNvPr id="6148" name="Picture 4" descr="Who were James Buchanan and Gordon Tullock? - YouTube">
            <a:extLst>
              <a:ext uri="{FF2B5EF4-FFF2-40B4-BE49-F238E27FC236}">
                <a16:creationId xmlns:a16="http://schemas.microsoft.com/office/drawing/2014/main" id="{45E7463C-7A90-6948-1B9F-8DFCB6BBC7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374248"/>
            <a:ext cx="5486400" cy="41095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04FAB3-A458-5F5B-756D-A0F0433D4E29}"/>
              </a:ext>
            </a:extLst>
          </p:cNvPr>
          <p:cNvSpPr txBox="1"/>
          <p:nvPr/>
        </p:nvSpPr>
        <p:spPr>
          <a:xfrm>
            <a:off x="2743200" y="5791200"/>
            <a:ext cx="4107086" cy="369332"/>
          </a:xfrm>
          <a:prstGeom prst="rect">
            <a:avLst/>
          </a:prstGeom>
          <a:noFill/>
        </p:spPr>
        <p:txBody>
          <a:bodyPr wrap="none" rtlCol="0">
            <a:spAutoFit/>
          </a:bodyPr>
          <a:lstStyle/>
          <a:p>
            <a:r>
              <a:rPr lang="en-US" dirty="0"/>
              <a:t>Gordon Tullock and Jim Buchanan</a:t>
            </a:r>
          </a:p>
        </p:txBody>
      </p:sp>
    </p:spTree>
    <p:extLst>
      <p:ext uri="{BB962C8B-B14F-4D97-AF65-F5344CB8AC3E}">
        <p14:creationId xmlns:p14="http://schemas.microsoft.com/office/powerpoint/2010/main" val="39134132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79989A7B-D554-5F66-A8CE-CFB6F0692AC2}"/>
              </a:ext>
            </a:extLst>
          </p:cNvPr>
          <p:cNvSpPr>
            <a:spLocks noGrp="1" noChangeArrowheads="1"/>
          </p:cNvSpPr>
          <p:nvPr>
            <p:ph type="title"/>
          </p:nvPr>
        </p:nvSpPr>
        <p:spPr>
          <a:xfrm>
            <a:off x="249238" y="304800"/>
            <a:ext cx="8721725" cy="1219200"/>
          </a:xfrm>
        </p:spPr>
        <p:txBody>
          <a:bodyPr/>
          <a:lstStyle/>
          <a:p>
            <a:r>
              <a:rPr lang="en-US" altLang="en-US">
                <a:solidFill>
                  <a:schemeClr val="tx1"/>
                </a:solidFill>
              </a:rPr>
              <a:t>Lucy v. Zehmer</a:t>
            </a:r>
          </a:p>
        </p:txBody>
      </p:sp>
      <p:sp>
        <p:nvSpPr>
          <p:cNvPr id="73730" name="Content Placeholder 5">
            <a:extLst>
              <a:ext uri="{FF2B5EF4-FFF2-40B4-BE49-F238E27FC236}">
                <a16:creationId xmlns:a16="http://schemas.microsoft.com/office/drawing/2014/main" id="{C1D04C3F-52F2-C92D-654E-1BBC3A897E2C}"/>
              </a:ext>
            </a:extLst>
          </p:cNvPr>
          <p:cNvSpPr>
            <a:spLocks noGrp="1" noChangeArrowheads="1"/>
          </p:cNvSpPr>
          <p:nvPr>
            <p:ph idx="1"/>
          </p:nvPr>
        </p:nvSpPr>
        <p:spPr>
          <a:xfrm>
            <a:off x="609600" y="1828800"/>
            <a:ext cx="8001000" cy="4267200"/>
          </a:xfrm>
        </p:spPr>
        <p:txBody>
          <a:bodyPr/>
          <a:lstStyle/>
          <a:p>
            <a:endParaRPr lang="en-US" altLang="en-US" sz="2400">
              <a:solidFill>
                <a:schemeClr val="accent2"/>
              </a:solidFill>
            </a:endParaRPr>
          </a:p>
          <a:p>
            <a:r>
              <a:rPr lang="en-US" altLang="en-US">
                <a:solidFill>
                  <a:schemeClr val="tx2"/>
                </a:solidFill>
              </a:rPr>
              <a:t>In face-to-face bargaining, I take up a written offer, write “I accept” on it and sign it. Then I put it on the table. </a:t>
            </a:r>
          </a:p>
          <a:p>
            <a:r>
              <a:rPr lang="en-US" altLang="en-US">
                <a:solidFill>
                  <a:srgbClr val="B90000"/>
                </a:solidFill>
              </a:rPr>
              <a:t>The offeree picks up the paper. Have I accepted the offer?</a:t>
            </a:r>
          </a:p>
        </p:txBody>
      </p:sp>
      <p:sp>
        <p:nvSpPr>
          <p:cNvPr id="73731" name="Slide Number Placeholder 3">
            <a:extLst>
              <a:ext uri="{FF2B5EF4-FFF2-40B4-BE49-F238E27FC236}">
                <a16:creationId xmlns:a16="http://schemas.microsoft.com/office/drawing/2014/main" id="{F312284C-B737-4E85-EF8D-B70AF3FED4E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41E932C-F8FE-7649-B67B-2EDDE9AF1229}" type="slidenum">
              <a:rPr lang="en-US" altLang="en-US" sz="1200" smtClean="0">
                <a:latin typeface="Verdana" panose="020B0604030504040204" pitchFamily="34" charset="0"/>
              </a:rPr>
              <a:pPr>
                <a:spcBef>
                  <a:spcPct val="0"/>
                </a:spcBef>
                <a:buFontTx/>
                <a:buNone/>
              </a:pPr>
              <a:t>70</a:t>
            </a:fld>
            <a:endParaRPr lang="en-US" altLang="en-US" sz="1200">
              <a:latin typeface="Verdana" panose="020B0604030504040204" pitchFamily="34" charset="0"/>
            </a:endParaRPr>
          </a:p>
        </p:txBody>
      </p:sp>
    </p:spTree>
    <p:extLst>
      <p:ext uri="{BB962C8B-B14F-4D97-AF65-F5344CB8AC3E}">
        <p14:creationId xmlns:p14="http://schemas.microsoft.com/office/powerpoint/2010/main" val="19419345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a16="http://schemas.microsoft.com/office/drawing/2014/main" id="{577908B6-6959-0091-88D3-F15550B2B25E}"/>
              </a:ext>
            </a:extLst>
          </p:cNvPr>
          <p:cNvSpPr>
            <a:spLocks noGrp="1" noChangeArrowheads="1"/>
          </p:cNvSpPr>
          <p:nvPr>
            <p:ph type="title"/>
          </p:nvPr>
        </p:nvSpPr>
        <p:spPr>
          <a:xfrm>
            <a:off x="249238" y="304800"/>
            <a:ext cx="8721725" cy="1219200"/>
          </a:xfrm>
        </p:spPr>
        <p:txBody>
          <a:bodyPr/>
          <a:lstStyle/>
          <a:p>
            <a:r>
              <a:rPr lang="en-US" altLang="en-US">
                <a:solidFill>
                  <a:schemeClr val="tx1"/>
                </a:solidFill>
              </a:rPr>
              <a:t>Lucy v. Zehmer</a:t>
            </a:r>
          </a:p>
        </p:txBody>
      </p:sp>
      <p:sp>
        <p:nvSpPr>
          <p:cNvPr id="101378" name="Content Placeholder 5">
            <a:extLst>
              <a:ext uri="{FF2B5EF4-FFF2-40B4-BE49-F238E27FC236}">
                <a16:creationId xmlns:a16="http://schemas.microsoft.com/office/drawing/2014/main" id="{70B4FFE0-95F5-8739-2FDC-6FC9551C0372}"/>
              </a:ext>
            </a:extLst>
          </p:cNvPr>
          <p:cNvSpPr>
            <a:spLocks noGrp="1" noChangeArrowheads="1"/>
          </p:cNvSpPr>
          <p:nvPr>
            <p:ph idx="1"/>
          </p:nvPr>
        </p:nvSpPr>
        <p:spPr>
          <a:xfrm>
            <a:off x="609600" y="1828800"/>
            <a:ext cx="8001000" cy="4267200"/>
          </a:xfrm>
        </p:spPr>
        <p:txBody>
          <a:bodyPr/>
          <a:lstStyle/>
          <a:p>
            <a:endParaRPr lang="en-US" altLang="en-US" sz="2400">
              <a:solidFill>
                <a:schemeClr val="accent2"/>
              </a:solidFill>
            </a:endParaRPr>
          </a:p>
          <a:p>
            <a:r>
              <a:rPr lang="en-US" altLang="en-US">
                <a:solidFill>
                  <a:schemeClr val="tx2"/>
                </a:solidFill>
              </a:rPr>
              <a:t>In face-to-face bargaining, I take up a written offer, write “I accept” on it and </a:t>
            </a:r>
            <a:r>
              <a:rPr lang="en-US" altLang="en-US"/>
              <a:t>sign it. Then I put it on the table. </a:t>
            </a:r>
          </a:p>
          <a:p>
            <a:r>
              <a:rPr lang="en-US" altLang="en-US"/>
              <a:t>The offeree picks up the paper. Have I accepted the offer?</a:t>
            </a:r>
          </a:p>
          <a:p>
            <a:pPr lvl="1"/>
            <a:r>
              <a:rPr lang="en-US" altLang="en-US" sz="2400">
                <a:solidFill>
                  <a:srgbClr val="C00000"/>
                </a:solidFill>
              </a:rPr>
              <a:t>“with no request that </a:t>
            </a:r>
            <a:r>
              <a:rPr lang="is-IS" altLang="en-US" sz="2400">
                <a:solidFill>
                  <a:srgbClr val="C00000"/>
                </a:solidFill>
              </a:rPr>
              <a:t>… he give it back”</a:t>
            </a:r>
            <a:endParaRPr lang="en-US" altLang="en-US" sz="2400">
              <a:solidFill>
                <a:srgbClr val="C00000"/>
              </a:solidFill>
            </a:endParaRPr>
          </a:p>
        </p:txBody>
      </p:sp>
      <p:sp>
        <p:nvSpPr>
          <p:cNvPr id="101379" name="Slide Number Placeholder 3">
            <a:extLst>
              <a:ext uri="{FF2B5EF4-FFF2-40B4-BE49-F238E27FC236}">
                <a16:creationId xmlns:a16="http://schemas.microsoft.com/office/drawing/2014/main" id="{AA43D9BD-4C62-70FC-6CEB-76E1ABB9F3B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138E3F8-5199-7D4E-8390-721003768414}" type="slidenum">
              <a:rPr lang="en-US" altLang="en-US" sz="1200" smtClean="0">
                <a:latin typeface="Verdana" panose="020B0604030504040204" pitchFamily="34" charset="0"/>
              </a:rPr>
              <a:pPr>
                <a:spcBef>
                  <a:spcPct val="0"/>
                </a:spcBef>
                <a:buFontTx/>
                <a:buNone/>
              </a:pPr>
              <a:t>71</a:t>
            </a:fld>
            <a:endParaRPr lang="en-US" altLang="en-US" sz="1200">
              <a:latin typeface="Verdana" panose="020B0604030504040204" pitchFamily="34" charset="0"/>
            </a:endParaRPr>
          </a:p>
        </p:txBody>
      </p:sp>
    </p:spTree>
    <p:extLst>
      <p:ext uri="{BB962C8B-B14F-4D97-AF65-F5344CB8AC3E}">
        <p14:creationId xmlns:p14="http://schemas.microsoft.com/office/powerpoint/2010/main" val="30408660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E2014E3A-81C7-17A8-B9BF-025742AA603B}"/>
              </a:ext>
            </a:extLst>
          </p:cNvPr>
          <p:cNvSpPr>
            <a:spLocks noGrp="1" noChangeArrowheads="1"/>
          </p:cNvSpPr>
          <p:nvPr>
            <p:ph type="title"/>
          </p:nvPr>
        </p:nvSpPr>
        <p:spPr>
          <a:xfrm>
            <a:off x="249238" y="304800"/>
            <a:ext cx="8721725" cy="1219200"/>
          </a:xfrm>
        </p:spPr>
        <p:txBody>
          <a:bodyPr/>
          <a:lstStyle/>
          <a:p>
            <a:r>
              <a:rPr lang="en-US" altLang="en-US">
                <a:solidFill>
                  <a:schemeClr val="tx1"/>
                </a:solidFill>
              </a:rPr>
              <a:t>Lucy v. Zehmer</a:t>
            </a:r>
          </a:p>
        </p:txBody>
      </p:sp>
      <p:sp>
        <p:nvSpPr>
          <p:cNvPr id="75778" name="Content Placeholder 5">
            <a:extLst>
              <a:ext uri="{FF2B5EF4-FFF2-40B4-BE49-F238E27FC236}">
                <a16:creationId xmlns:a16="http://schemas.microsoft.com/office/drawing/2014/main" id="{205A9FA3-8F70-8D76-CD24-E4F18E3287FA}"/>
              </a:ext>
            </a:extLst>
          </p:cNvPr>
          <p:cNvSpPr>
            <a:spLocks noGrp="1" noChangeArrowheads="1"/>
          </p:cNvSpPr>
          <p:nvPr>
            <p:ph idx="1"/>
          </p:nvPr>
        </p:nvSpPr>
        <p:spPr>
          <a:xfrm>
            <a:off x="609600" y="1828800"/>
            <a:ext cx="8001000" cy="4267200"/>
          </a:xfrm>
        </p:spPr>
        <p:txBody>
          <a:bodyPr/>
          <a:lstStyle/>
          <a:p>
            <a:r>
              <a:rPr lang="en-US" altLang="en-US">
                <a:solidFill>
                  <a:srgbClr val="B90000"/>
                </a:solidFill>
              </a:rPr>
              <a:t>Suppose Lucy knew that Zehmer acted in jest?</a:t>
            </a:r>
          </a:p>
          <a:p>
            <a:pPr>
              <a:buFont typeface="Wingdings" pitchFamily="2" charset="2"/>
              <a:buNone/>
            </a:pPr>
            <a:endParaRPr lang="en-US" altLang="en-US">
              <a:solidFill>
                <a:srgbClr val="B90000"/>
              </a:solidFill>
            </a:endParaRPr>
          </a:p>
          <a:p>
            <a:endParaRPr lang="en-US" altLang="en-US"/>
          </a:p>
        </p:txBody>
      </p:sp>
      <p:sp>
        <p:nvSpPr>
          <p:cNvPr id="75779" name="Slide Number Placeholder 3">
            <a:extLst>
              <a:ext uri="{FF2B5EF4-FFF2-40B4-BE49-F238E27FC236}">
                <a16:creationId xmlns:a16="http://schemas.microsoft.com/office/drawing/2014/main" id="{4E69AA89-04CE-3C7F-662D-2E4C956B146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FE7B0E5-F2F7-2448-957C-C9ACE1D7DB08}" type="slidenum">
              <a:rPr lang="en-US" altLang="en-US" sz="1200" smtClean="0">
                <a:latin typeface="Verdana" panose="020B0604030504040204" pitchFamily="34" charset="0"/>
              </a:rPr>
              <a:pPr>
                <a:spcBef>
                  <a:spcPct val="0"/>
                </a:spcBef>
                <a:buFontTx/>
                <a:buNone/>
              </a:pPr>
              <a:t>72</a:t>
            </a:fld>
            <a:endParaRPr lang="en-US" altLang="en-US" sz="1200">
              <a:latin typeface="Verdana" panose="020B0604030504040204" pitchFamily="34" charset="0"/>
            </a:endParaRPr>
          </a:p>
        </p:txBody>
      </p:sp>
    </p:spTree>
    <p:extLst>
      <p:ext uri="{BB962C8B-B14F-4D97-AF65-F5344CB8AC3E}">
        <p14:creationId xmlns:p14="http://schemas.microsoft.com/office/powerpoint/2010/main" val="24240073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7FEFB8AB-12C0-3DEA-2062-3E7FA7777C24}"/>
              </a:ext>
            </a:extLst>
          </p:cNvPr>
          <p:cNvSpPr>
            <a:spLocks noGrp="1" noChangeArrowheads="1"/>
          </p:cNvSpPr>
          <p:nvPr>
            <p:ph type="title"/>
          </p:nvPr>
        </p:nvSpPr>
        <p:spPr>
          <a:xfrm>
            <a:off x="249238" y="228600"/>
            <a:ext cx="8721725" cy="1219200"/>
          </a:xfrm>
        </p:spPr>
        <p:txBody>
          <a:bodyPr/>
          <a:lstStyle/>
          <a:p>
            <a:r>
              <a:rPr lang="en-US" altLang="en-US">
                <a:solidFill>
                  <a:schemeClr val="tx1"/>
                </a:solidFill>
              </a:rPr>
              <a:t>Lucy v. Zehmer</a:t>
            </a:r>
          </a:p>
        </p:txBody>
      </p:sp>
      <p:sp>
        <p:nvSpPr>
          <p:cNvPr id="77826" name="Content Placeholder 5">
            <a:extLst>
              <a:ext uri="{FF2B5EF4-FFF2-40B4-BE49-F238E27FC236}">
                <a16:creationId xmlns:a16="http://schemas.microsoft.com/office/drawing/2014/main" id="{835BCAAF-545C-75E3-07A3-EC17C4CA97F5}"/>
              </a:ext>
            </a:extLst>
          </p:cNvPr>
          <p:cNvSpPr>
            <a:spLocks noGrp="1" noChangeArrowheads="1"/>
          </p:cNvSpPr>
          <p:nvPr>
            <p:ph idx="1"/>
          </p:nvPr>
        </p:nvSpPr>
        <p:spPr>
          <a:xfrm>
            <a:off x="609600" y="1828800"/>
            <a:ext cx="8001000" cy="4267200"/>
          </a:xfrm>
        </p:spPr>
        <p:txBody>
          <a:bodyPr/>
          <a:lstStyle/>
          <a:p>
            <a:r>
              <a:rPr lang="en-US" altLang="en-US">
                <a:solidFill>
                  <a:srgbClr val="B90000"/>
                </a:solidFill>
              </a:rPr>
              <a:t>Suppose Lucy knew that Zehmer acted in jest?</a:t>
            </a:r>
          </a:p>
          <a:p>
            <a:r>
              <a:rPr lang="en-US" altLang="en-US" sz="2000"/>
              <a:t>Restatement §20. EFFECT OF MISUNDERSTANDING</a:t>
            </a:r>
          </a:p>
          <a:p>
            <a:r>
              <a:rPr lang="en-US" altLang="en-US" sz="2000"/>
              <a:t>(1) There is </a:t>
            </a:r>
            <a:r>
              <a:rPr lang="en-US" altLang="en-US" sz="2000">
                <a:solidFill>
                  <a:srgbClr val="B90000"/>
                </a:solidFill>
              </a:rPr>
              <a:t>no manifestation of mutual assent</a:t>
            </a:r>
            <a:r>
              <a:rPr lang="en-US" altLang="en-US" sz="2000"/>
              <a:t> to an exchange if the parties attach materially different meanings to their manifestations and</a:t>
            </a:r>
          </a:p>
          <a:p>
            <a:r>
              <a:rPr lang="en-US" altLang="en-US" sz="2000"/>
              <a:t>(a) neither party knows or has reason to know the meaning attached by the other; or</a:t>
            </a:r>
          </a:p>
          <a:p>
            <a:r>
              <a:rPr lang="en-US" altLang="en-US" sz="2000"/>
              <a:t>(b) </a:t>
            </a:r>
            <a:r>
              <a:rPr lang="en-US" altLang="en-US" sz="2000">
                <a:solidFill>
                  <a:srgbClr val="B90000"/>
                </a:solidFill>
              </a:rPr>
              <a:t>each party knows or each party has reason to know the meaning attached by the other.</a:t>
            </a:r>
          </a:p>
          <a:p>
            <a:pPr>
              <a:buFont typeface="Wingdings" pitchFamily="2" charset="2"/>
              <a:buNone/>
            </a:pPr>
            <a:endParaRPr lang="en-US" altLang="en-US">
              <a:solidFill>
                <a:srgbClr val="B90000"/>
              </a:solidFill>
            </a:endParaRPr>
          </a:p>
          <a:p>
            <a:endParaRPr lang="en-US" altLang="en-US"/>
          </a:p>
        </p:txBody>
      </p:sp>
      <p:sp>
        <p:nvSpPr>
          <p:cNvPr id="77827" name="Slide Number Placeholder 3">
            <a:extLst>
              <a:ext uri="{FF2B5EF4-FFF2-40B4-BE49-F238E27FC236}">
                <a16:creationId xmlns:a16="http://schemas.microsoft.com/office/drawing/2014/main" id="{BAAB9533-4187-DBFE-564C-DB9B832FB9E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D3AD22F-5074-5C41-96C8-C6EE3B2098BD}" type="slidenum">
              <a:rPr lang="en-US" altLang="en-US" sz="1200" smtClean="0">
                <a:latin typeface="Verdana" panose="020B0604030504040204" pitchFamily="34" charset="0"/>
              </a:rPr>
              <a:pPr>
                <a:spcBef>
                  <a:spcPct val="0"/>
                </a:spcBef>
                <a:buFontTx/>
                <a:buNone/>
              </a:pPr>
              <a:t>73</a:t>
            </a:fld>
            <a:endParaRPr lang="en-US" altLang="en-US" sz="1200">
              <a:latin typeface="Verdana" panose="020B0604030504040204" pitchFamily="34" charset="0"/>
            </a:endParaRPr>
          </a:p>
        </p:txBody>
      </p:sp>
    </p:spTree>
    <p:extLst>
      <p:ext uri="{BB962C8B-B14F-4D97-AF65-F5344CB8AC3E}">
        <p14:creationId xmlns:p14="http://schemas.microsoft.com/office/powerpoint/2010/main" val="26650877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a:extLst>
              <a:ext uri="{FF2B5EF4-FFF2-40B4-BE49-F238E27FC236}">
                <a16:creationId xmlns:a16="http://schemas.microsoft.com/office/drawing/2014/main" id="{4C0C1E41-E7CB-49F9-E0BD-40804FA60837}"/>
              </a:ext>
            </a:extLst>
          </p:cNvPr>
          <p:cNvSpPr>
            <a:spLocks noGrp="1"/>
          </p:cNvSpPr>
          <p:nvPr>
            <p:ph type="title"/>
          </p:nvPr>
        </p:nvSpPr>
        <p:spPr>
          <a:xfrm>
            <a:off x="249238" y="304800"/>
            <a:ext cx="8721725" cy="1219200"/>
          </a:xfrm>
        </p:spPr>
        <p:txBody>
          <a:bodyPr/>
          <a:lstStyle/>
          <a:p>
            <a:pPr>
              <a:defRPr/>
            </a:pPr>
            <a:r>
              <a:rPr lang="en-US" dirty="0">
                <a:solidFill>
                  <a:schemeClr val="accent4"/>
                </a:solidFill>
                <a:ea typeface="ＭＳ Ｐゴシック" charset="0"/>
                <a:cs typeface="ＭＳ Ｐゴシック" charset="0"/>
              </a:rPr>
              <a:t>Lucy v. </a:t>
            </a:r>
            <a:r>
              <a:rPr lang="en-US" dirty="0" err="1">
                <a:solidFill>
                  <a:schemeClr val="accent4"/>
                </a:solidFill>
                <a:ea typeface="ＭＳ Ｐゴシック" charset="0"/>
                <a:cs typeface="ＭＳ Ｐゴシック" charset="0"/>
              </a:rPr>
              <a:t>Zehmer</a:t>
            </a:r>
            <a:endParaRPr lang="en-US" dirty="0">
              <a:solidFill>
                <a:schemeClr val="accent4"/>
              </a:solidFill>
              <a:ea typeface="ＭＳ Ｐゴシック" charset="0"/>
              <a:cs typeface="ＭＳ Ｐゴシック" charset="0"/>
            </a:endParaRPr>
          </a:p>
        </p:txBody>
      </p:sp>
      <p:sp>
        <p:nvSpPr>
          <p:cNvPr id="79874" name="Content Placeholder 5">
            <a:extLst>
              <a:ext uri="{FF2B5EF4-FFF2-40B4-BE49-F238E27FC236}">
                <a16:creationId xmlns:a16="http://schemas.microsoft.com/office/drawing/2014/main" id="{1764A6F0-0BB2-0176-D432-FF9A420790B8}"/>
              </a:ext>
            </a:extLst>
          </p:cNvPr>
          <p:cNvSpPr>
            <a:spLocks noGrp="1" noChangeArrowheads="1"/>
          </p:cNvSpPr>
          <p:nvPr>
            <p:ph idx="1"/>
          </p:nvPr>
        </p:nvSpPr>
        <p:spPr>
          <a:xfrm>
            <a:off x="609600" y="1828800"/>
            <a:ext cx="8001000" cy="4267200"/>
          </a:xfrm>
        </p:spPr>
        <p:txBody>
          <a:bodyPr/>
          <a:lstStyle/>
          <a:p>
            <a:endParaRPr lang="en-US" altLang="en-US" dirty="0"/>
          </a:p>
          <a:p>
            <a:r>
              <a:rPr lang="en-US" altLang="en-US" dirty="0">
                <a:solidFill>
                  <a:srgbClr val="B90000"/>
                </a:solidFill>
              </a:rPr>
              <a:t>Why are instant retractions </a:t>
            </a:r>
            <a:r>
              <a:rPr lang="en-US" altLang="en-US">
                <a:solidFill>
                  <a:srgbClr val="B90000"/>
                </a:solidFill>
              </a:rPr>
              <a:t>not permitted?</a:t>
            </a:r>
            <a:endParaRPr lang="en-US" altLang="en-US" dirty="0">
              <a:solidFill>
                <a:schemeClr val="tx2"/>
              </a:solidFill>
            </a:endParaRPr>
          </a:p>
        </p:txBody>
      </p:sp>
      <p:sp>
        <p:nvSpPr>
          <p:cNvPr id="79875" name="Slide Number Placeholder 3">
            <a:extLst>
              <a:ext uri="{FF2B5EF4-FFF2-40B4-BE49-F238E27FC236}">
                <a16:creationId xmlns:a16="http://schemas.microsoft.com/office/drawing/2014/main" id="{CE87BD06-240B-7555-E964-F981C0144E4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94F1EB5-6C8B-1441-88D0-5841182B405C}" type="slidenum">
              <a:rPr lang="en-US" altLang="en-US" sz="1200" smtClean="0">
                <a:latin typeface="Verdana" panose="020B0604030504040204" pitchFamily="34" charset="0"/>
              </a:rPr>
              <a:pPr>
                <a:spcBef>
                  <a:spcPct val="0"/>
                </a:spcBef>
                <a:buFontTx/>
                <a:buNone/>
              </a:pPr>
              <a:t>74</a:t>
            </a:fld>
            <a:endParaRPr lang="en-US" altLang="en-US" sz="1200">
              <a:latin typeface="Verdana" panose="020B0604030504040204" pitchFamily="34" charset="0"/>
            </a:endParaRPr>
          </a:p>
        </p:txBody>
      </p:sp>
    </p:spTree>
    <p:extLst>
      <p:ext uri="{BB962C8B-B14F-4D97-AF65-F5344CB8AC3E}">
        <p14:creationId xmlns:p14="http://schemas.microsoft.com/office/powerpoint/2010/main" val="28405459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a:extLst>
              <a:ext uri="{FF2B5EF4-FFF2-40B4-BE49-F238E27FC236}">
                <a16:creationId xmlns:a16="http://schemas.microsoft.com/office/drawing/2014/main" id="{4C0C1E41-E7CB-49F9-E0BD-40804FA60837}"/>
              </a:ext>
            </a:extLst>
          </p:cNvPr>
          <p:cNvSpPr>
            <a:spLocks noGrp="1"/>
          </p:cNvSpPr>
          <p:nvPr>
            <p:ph type="title"/>
          </p:nvPr>
        </p:nvSpPr>
        <p:spPr>
          <a:xfrm>
            <a:off x="249238" y="304800"/>
            <a:ext cx="8721725" cy="1219200"/>
          </a:xfrm>
        </p:spPr>
        <p:txBody>
          <a:bodyPr/>
          <a:lstStyle/>
          <a:p>
            <a:pPr>
              <a:defRPr/>
            </a:pPr>
            <a:r>
              <a:rPr lang="en-US" dirty="0">
                <a:solidFill>
                  <a:schemeClr val="accent4"/>
                </a:solidFill>
                <a:ea typeface="ＭＳ Ｐゴシック" charset="0"/>
                <a:cs typeface="ＭＳ Ｐゴシック" charset="0"/>
              </a:rPr>
              <a:t>Lucy v. </a:t>
            </a:r>
            <a:r>
              <a:rPr lang="en-US" dirty="0" err="1">
                <a:solidFill>
                  <a:schemeClr val="accent4"/>
                </a:solidFill>
                <a:ea typeface="ＭＳ Ｐゴシック" charset="0"/>
                <a:cs typeface="ＭＳ Ｐゴシック" charset="0"/>
              </a:rPr>
              <a:t>Zehmer</a:t>
            </a:r>
            <a:endParaRPr lang="en-US" dirty="0">
              <a:solidFill>
                <a:schemeClr val="accent4"/>
              </a:solidFill>
              <a:ea typeface="ＭＳ Ｐゴシック" charset="0"/>
              <a:cs typeface="ＭＳ Ｐゴシック" charset="0"/>
            </a:endParaRPr>
          </a:p>
        </p:txBody>
      </p:sp>
      <p:sp>
        <p:nvSpPr>
          <p:cNvPr id="79874" name="Content Placeholder 5">
            <a:extLst>
              <a:ext uri="{FF2B5EF4-FFF2-40B4-BE49-F238E27FC236}">
                <a16:creationId xmlns:a16="http://schemas.microsoft.com/office/drawing/2014/main" id="{1764A6F0-0BB2-0176-D432-FF9A420790B8}"/>
              </a:ext>
            </a:extLst>
          </p:cNvPr>
          <p:cNvSpPr>
            <a:spLocks noGrp="1" noChangeArrowheads="1"/>
          </p:cNvSpPr>
          <p:nvPr>
            <p:ph idx="1"/>
          </p:nvPr>
        </p:nvSpPr>
        <p:spPr>
          <a:xfrm>
            <a:off x="609600" y="1828800"/>
            <a:ext cx="8001000" cy="4267200"/>
          </a:xfrm>
        </p:spPr>
        <p:txBody>
          <a:bodyPr/>
          <a:lstStyle/>
          <a:p>
            <a:endParaRPr lang="en-US" altLang="en-US"/>
          </a:p>
          <a:p>
            <a:r>
              <a:rPr lang="en-US" altLang="en-US">
                <a:solidFill>
                  <a:srgbClr val="B90000"/>
                </a:solidFill>
              </a:rPr>
              <a:t>What remedy is sought and why did that matter?</a:t>
            </a:r>
          </a:p>
          <a:p>
            <a:pPr lvl="1"/>
            <a:r>
              <a:rPr lang="en-US" altLang="en-US">
                <a:solidFill>
                  <a:schemeClr val="tx2"/>
                </a:solidFill>
              </a:rPr>
              <a:t>The role of equity</a:t>
            </a:r>
          </a:p>
        </p:txBody>
      </p:sp>
      <p:sp>
        <p:nvSpPr>
          <p:cNvPr id="79875" name="Slide Number Placeholder 3">
            <a:extLst>
              <a:ext uri="{FF2B5EF4-FFF2-40B4-BE49-F238E27FC236}">
                <a16:creationId xmlns:a16="http://schemas.microsoft.com/office/drawing/2014/main" id="{CE87BD06-240B-7555-E964-F981C0144E4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94F1EB5-6C8B-1441-88D0-5841182B405C}" type="slidenum">
              <a:rPr lang="en-US" altLang="en-US" sz="1200" smtClean="0">
                <a:latin typeface="Verdana" panose="020B0604030504040204" pitchFamily="34" charset="0"/>
              </a:rPr>
              <a:pPr>
                <a:spcBef>
                  <a:spcPct val="0"/>
                </a:spcBef>
                <a:buFontTx/>
                <a:buNone/>
              </a:pPr>
              <a:t>75</a:t>
            </a:fld>
            <a:endParaRPr lang="en-US" altLang="en-US" sz="1200">
              <a:latin typeface="Verdana" panose="020B0604030504040204" pitchFamily="34" charset="0"/>
            </a:endParaRPr>
          </a:p>
        </p:txBody>
      </p:sp>
    </p:spTree>
    <p:extLst>
      <p:ext uri="{BB962C8B-B14F-4D97-AF65-F5344CB8AC3E}">
        <p14:creationId xmlns:p14="http://schemas.microsoft.com/office/powerpoint/2010/main" val="9460175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B3A7D753-0631-24D1-45C4-8AF5D7D014B5}"/>
              </a:ext>
            </a:extLst>
          </p:cNvPr>
          <p:cNvSpPr>
            <a:spLocks noGrp="1" noChangeArrowheads="1"/>
          </p:cNvSpPr>
          <p:nvPr>
            <p:ph type="title"/>
          </p:nvPr>
        </p:nvSpPr>
        <p:spPr>
          <a:xfrm>
            <a:off x="249238" y="304800"/>
            <a:ext cx="8721725" cy="1219200"/>
          </a:xfrm>
        </p:spPr>
        <p:txBody>
          <a:bodyPr/>
          <a:lstStyle/>
          <a:p>
            <a:r>
              <a:rPr lang="en-US" altLang="en-US">
                <a:solidFill>
                  <a:schemeClr val="tx1"/>
                </a:solidFill>
              </a:rPr>
              <a:t>Lucy v. Zehmer</a:t>
            </a:r>
          </a:p>
        </p:txBody>
      </p:sp>
      <p:sp>
        <p:nvSpPr>
          <p:cNvPr id="81922" name="Content Placeholder 5">
            <a:extLst>
              <a:ext uri="{FF2B5EF4-FFF2-40B4-BE49-F238E27FC236}">
                <a16:creationId xmlns:a16="http://schemas.microsoft.com/office/drawing/2014/main" id="{C707BF28-3E46-2DE4-2825-C36D77C17B97}"/>
              </a:ext>
            </a:extLst>
          </p:cNvPr>
          <p:cNvSpPr>
            <a:spLocks noGrp="1" noChangeArrowheads="1"/>
          </p:cNvSpPr>
          <p:nvPr>
            <p:ph idx="1"/>
          </p:nvPr>
        </p:nvSpPr>
        <p:spPr>
          <a:xfrm>
            <a:off x="609600" y="1828800"/>
            <a:ext cx="8001000" cy="4267200"/>
          </a:xfrm>
        </p:spPr>
        <p:txBody>
          <a:bodyPr/>
          <a:lstStyle/>
          <a:p>
            <a:endParaRPr lang="en-US" altLang="en-US">
              <a:solidFill>
                <a:srgbClr val="B90000"/>
              </a:solidFill>
            </a:endParaRPr>
          </a:p>
          <a:p>
            <a:r>
              <a:rPr lang="en-US" altLang="en-US">
                <a:solidFill>
                  <a:srgbClr val="C00000"/>
                </a:solidFill>
              </a:rPr>
              <a:t>Why couldn’</a:t>
            </a:r>
            <a:r>
              <a:rPr lang="en-US" altLang="ja-JP">
                <a:solidFill>
                  <a:srgbClr val="C00000"/>
                </a:solidFill>
              </a:rPr>
              <a:t>t Zehmer retract two minutes later?</a:t>
            </a:r>
          </a:p>
          <a:p>
            <a:pPr lvl="1"/>
            <a:r>
              <a:rPr lang="en-US" altLang="ja-JP">
                <a:solidFill>
                  <a:srgbClr val="000000"/>
                </a:solidFill>
              </a:rPr>
              <a:t>Has there been either any beneficial or detrimental reliance at that point?</a:t>
            </a:r>
          </a:p>
          <a:p>
            <a:endParaRPr lang="en-US" altLang="en-US"/>
          </a:p>
        </p:txBody>
      </p:sp>
      <p:sp>
        <p:nvSpPr>
          <p:cNvPr id="81923" name="Slide Number Placeholder 3">
            <a:extLst>
              <a:ext uri="{FF2B5EF4-FFF2-40B4-BE49-F238E27FC236}">
                <a16:creationId xmlns:a16="http://schemas.microsoft.com/office/drawing/2014/main" id="{3DC8BBBF-C1F9-B349-8891-C4E56A97332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A276878-AC12-C44C-8FDC-A3995C19AE35}" type="slidenum">
              <a:rPr lang="en-US" altLang="en-US" sz="1200" smtClean="0">
                <a:latin typeface="Verdana" panose="020B0604030504040204" pitchFamily="34" charset="0"/>
              </a:rPr>
              <a:pPr>
                <a:spcBef>
                  <a:spcPct val="0"/>
                </a:spcBef>
                <a:buFontTx/>
                <a:buNone/>
              </a:pPr>
              <a:t>76</a:t>
            </a:fld>
            <a:endParaRPr lang="en-US" altLang="en-US" sz="1200">
              <a:latin typeface="Verdana" panose="020B0604030504040204" pitchFamily="34" charset="0"/>
            </a:endParaRPr>
          </a:p>
        </p:txBody>
      </p:sp>
    </p:spTree>
    <p:extLst>
      <p:ext uri="{BB962C8B-B14F-4D97-AF65-F5344CB8AC3E}">
        <p14:creationId xmlns:p14="http://schemas.microsoft.com/office/powerpoint/2010/main" val="32017938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8EFEC06A-21F8-572C-0222-AA170293BB1A}"/>
              </a:ext>
            </a:extLst>
          </p:cNvPr>
          <p:cNvSpPr>
            <a:spLocks noGrp="1" noChangeArrowheads="1"/>
          </p:cNvSpPr>
          <p:nvPr>
            <p:ph type="title"/>
          </p:nvPr>
        </p:nvSpPr>
        <p:spPr>
          <a:xfrm>
            <a:off x="211138" y="228600"/>
            <a:ext cx="8721725" cy="1219200"/>
          </a:xfrm>
        </p:spPr>
        <p:txBody>
          <a:bodyPr/>
          <a:lstStyle/>
          <a:p>
            <a:r>
              <a:rPr lang="en-US" altLang="en-US" dirty="0">
                <a:solidFill>
                  <a:srgbClr val="C00000"/>
                </a:solidFill>
              </a:rPr>
              <a:t>Leonard v. </a:t>
            </a:r>
            <a:r>
              <a:rPr lang="en-US" altLang="en-US" dirty="0" err="1">
                <a:solidFill>
                  <a:srgbClr val="C00000"/>
                </a:solidFill>
              </a:rPr>
              <a:t>Pepsico</a:t>
            </a:r>
            <a:r>
              <a:rPr lang="en-US" altLang="en-US">
                <a:solidFill>
                  <a:srgbClr val="C00000"/>
                </a:solidFill>
              </a:rPr>
              <a:t> at 21</a:t>
            </a:r>
            <a:endParaRPr lang="en-US" altLang="en-US" sz="2400">
              <a:solidFill>
                <a:srgbClr val="C00000"/>
              </a:solidFill>
            </a:endParaRPr>
          </a:p>
        </p:txBody>
      </p:sp>
      <p:pic>
        <p:nvPicPr>
          <p:cNvPr id="83970" name="Content Placeholder 7">
            <a:extLst>
              <a:ext uri="{FF2B5EF4-FFF2-40B4-BE49-F238E27FC236}">
                <a16:creationId xmlns:a16="http://schemas.microsoft.com/office/drawing/2014/main" id="{FEBAD181-9D5D-E649-5EBC-F27A4F462D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06650" y="2592388"/>
            <a:ext cx="4330700" cy="2540000"/>
          </a:xfrm>
        </p:spPr>
      </p:pic>
      <p:sp>
        <p:nvSpPr>
          <p:cNvPr id="83971" name="Slide Number Placeholder 3">
            <a:extLst>
              <a:ext uri="{FF2B5EF4-FFF2-40B4-BE49-F238E27FC236}">
                <a16:creationId xmlns:a16="http://schemas.microsoft.com/office/drawing/2014/main" id="{5D43D4AC-9586-3C61-71AD-BE7E921C12E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C5A05DF-CC7E-0A48-B011-86CF2EB4BAB2}" type="slidenum">
              <a:rPr lang="en-US" altLang="en-US" sz="1200" smtClean="0">
                <a:latin typeface="Verdana" panose="020B0604030504040204" pitchFamily="34" charset="0"/>
              </a:rPr>
              <a:pPr>
                <a:spcBef>
                  <a:spcPct val="0"/>
                </a:spcBef>
                <a:buFontTx/>
                <a:buNone/>
              </a:pPr>
              <a:t>77</a:t>
            </a:fld>
            <a:endParaRPr lang="en-US" altLang="en-US" sz="1200">
              <a:latin typeface="Verdana" panose="020B0604030504040204" pitchFamily="34" charset="0"/>
            </a:endParaRPr>
          </a:p>
        </p:txBody>
      </p:sp>
    </p:spTree>
    <p:extLst>
      <p:ext uri="{BB962C8B-B14F-4D97-AF65-F5344CB8AC3E}">
        <p14:creationId xmlns:p14="http://schemas.microsoft.com/office/powerpoint/2010/main" val="1983584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2DDAF0D6-1B06-FB51-8105-68CD5B7038B2}"/>
              </a:ext>
            </a:extLst>
          </p:cNvPr>
          <p:cNvSpPr>
            <a:spLocks noGrp="1" noChangeArrowheads="1"/>
          </p:cNvSpPr>
          <p:nvPr>
            <p:ph type="title"/>
          </p:nvPr>
        </p:nvSpPr>
        <p:spPr>
          <a:xfrm>
            <a:off x="411163" y="244475"/>
            <a:ext cx="8721725" cy="1219200"/>
          </a:xfrm>
        </p:spPr>
        <p:txBody>
          <a:bodyPr/>
          <a:lstStyle/>
          <a:p>
            <a:r>
              <a:rPr lang="en-US" altLang="en-US">
                <a:solidFill>
                  <a:schemeClr val="tx1"/>
                </a:solidFill>
              </a:rPr>
              <a:t>Leonard v. Pepsico at 18</a:t>
            </a:r>
            <a:endParaRPr lang="en-US" altLang="en-US" sz="2400">
              <a:solidFill>
                <a:schemeClr val="tx1"/>
              </a:solidFill>
            </a:endParaRPr>
          </a:p>
        </p:txBody>
      </p:sp>
      <p:sp>
        <p:nvSpPr>
          <p:cNvPr id="86018" name="Content Placeholder 4">
            <a:extLst>
              <a:ext uri="{FF2B5EF4-FFF2-40B4-BE49-F238E27FC236}">
                <a16:creationId xmlns:a16="http://schemas.microsoft.com/office/drawing/2014/main" id="{A325B0AF-90C4-56FC-E3DA-6D0D4BBCDF04}"/>
              </a:ext>
            </a:extLst>
          </p:cNvPr>
          <p:cNvSpPr>
            <a:spLocks noGrp="1" noChangeArrowheads="1"/>
          </p:cNvSpPr>
          <p:nvPr>
            <p:ph idx="1"/>
          </p:nvPr>
        </p:nvSpPr>
        <p:spPr/>
        <p:txBody>
          <a:bodyPr/>
          <a:lstStyle/>
          <a:p>
            <a:endParaRPr lang="en-US" altLang="en-US"/>
          </a:p>
          <a:p>
            <a:r>
              <a:rPr lang="en-US" altLang="en-US">
                <a:solidFill>
                  <a:srgbClr val="B90000"/>
                </a:solidFill>
              </a:rPr>
              <a:t>Was this really an offer to sell a jet for 7,000,000 points, or $700,000?</a:t>
            </a:r>
          </a:p>
          <a:p>
            <a:pPr lvl="1"/>
            <a:endParaRPr lang="en-US" altLang="en-US"/>
          </a:p>
        </p:txBody>
      </p:sp>
      <p:sp>
        <p:nvSpPr>
          <p:cNvPr id="86019" name="Slide Number Placeholder 3">
            <a:extLst>
              <a:ext uri="{FF2B5EF4-FFF2-40B4-BE49-F238E27FC236}">
                <a16:creationId xmlns:a16="http://schemas.microsoft.com/office/drawing/2014/main" id="{ACC60F2A-65AB-0986-D7AD-CF04D52F11C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38D9184-617F-974E-9188-8519CB43ED96}" type="slidenum">
              <a:rPr lang="en-US" altLang="en-US" sz="1200" smtClean="0">
                <a:latin typeface="Verdana" panose="020B0604030504040204" pitchFamily="34" charset="0"/>
              </a:rPr>
              <a:pPr>
                <a:spcBef>
                  <a:spcPct val="0"/>
                </a:spcBef>
                <a:buFontTx/>
                <a:buNone/>
              </a:pPr>
              <a:t>78</a:t>
            </a:fld>
            <a:endParaRPr lang="en-US" altLang="en-US" sz="1200">
              <a:latin typeface="Verdana" panose="020B0604030504040204" pitchFamily="34" charset="0"/>
            </a:endParaRPr>
          </a:p>
        </p:txBody>
      </p:sp>
    </p:spTree>
    <p:extLst>
      <p:ext uri="{BB962C8B-B14F-4D97-AF65-F5344CB8AC3E}">
        <p14:creationId xmlns:p14="http://schemas.microsoft.com/office/powerpoint/2010/main" val="28003206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D49A160D-9685-C6C3-1119-4F4D4DD20A40}"/>
              </a:ext>
            </a:extLst>
          </p:cNvPr>
          <p:cNvSpPr>
            <a:spLocks noGrp="1" noChangeArrowheads="1"/>
          </p:cNvSpPr>
          <p:nvPr>
            <p:ph type="title"/>
          </p:nvPr>
        </p:nvSpPr>
        <p:spPr>
          <a:xfrm>
            <a:off x="211138" y="304800"/>
            <a:ext cx="8721725" cy="1219200"/>
          </a:xfrm>
        </p:spPr>
        <p:txBody>
          <a:bodyPr/>
          <a:lstStyle/>
          <a:p>
            <a:r>
              <a:rPr lang="en-US" altLang="en-US">
                <a:solidFill>
                  <a:schemeClr val="tx1"/>
                </a:solidFill>
              </a:rPr>
              <a:t>Leonard v. Pepsico at 18</a:t>
            </a:r>
            <a:endParaRPr lang="en-US" altLang="en-US" sz="2400">
              <a:solidFill>
                <a:schemeClr val="tx1"/>
              </a:solidFill>
            </a:endParaRPr>
          </a:p>
        </p:txBody>
      </p:sp>
      <p:sp>
        <p:nvSpPr>
          <p:cNvPr id="88066" name="Content Placeholder 4">
            <a:extLst>
              <a:ext uri="{FF2B5EF4-FFF2-40B4-BE49-F238E27FC236}">
                <a16:creationId xmlns:a16="http://schemas.microsoft.com/office/drawing/2014/main" id="{E0844748-CEF6-0356-B3D3-2426F9786181}"/>
              </a:ext>
            </a:extLst>
          </p:cNvPr>
          <p:cNvSpPr>
            <a:spLocks noGrp="1" noChangeArrowheads="1"/>
          </p:cNvSpPr>
          <p:nvPr>
            <p:ph idx="1"/>
          </p:nvPr>
        </p:nvSpPr>
        <p:spPr/>
        <p:txBody>
          <a:bodyPr/>
          <a:lstStyle/>
          <a:p>
            <a:endParaRPr lang="en-US" altLang="en-US"/>
          </a:p>
          <a:p>
            <a:r>
              <a:rPr lang="ja-JP" altLang="en-US">
                <a:solidFill>
                  <a:srgbClr val="B90000"/>
                </a:solidFill>
              </a:rPr>
              <a:t>“</a:t>
            </a:r>
            <a:r>
              <a:rPr lang="en-US" altLang="ja-JP">
                <a:solidFill>
                  <a:srgbClr val="B90000"/>
                </a:solidFill>
              </a:rPr>
              <a:t>No objective person could reasonably have concluded that the commercial actually offered consumers a Harrier Jet.</a:t>
            </a:r>
            <a:r>
              <a:rPr lang="ja-JP" altLang="en-US">
                <a:solidFill>
                  <a:srgbClr val="B90000"/>
                </a:solidFill>
              </a:rPr>
              <a:t>”</a:t>
            </a:r>
            <a:endParaRPr lang="en-US" altLang="ja-JP">
              <a:solidFill>
                <a:srgbClr val="B90000"/>
              </a:solidFill>
            </a:endParaRPr>
          </a:p>
          <a:p>
            <a:pPr lvl="1"/>
            <a:endParaRPr lang="en-US" altLang="en-US"/>
          </a:p>
        </p:txBody>
      </p:sp>
      <p:sp>
        <p:nvSpPr>
          <p:cNvPr id="88067" name="Slide Number Placeholder 3">
            <a:extLst>
              <a:ext uri="{FF2B5EF4-FFF2-40B4-BE49-F238E27FC236}">
                <a16:creationId xmlns:a16="http://schemas.microsoft.com/office/drawing/2014/main" id="{A3F07488-C861-91A8-EF64-5C0280C1FD9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62D935C-E300-A94C-BB56-0B876B2D3ED3}" type="slidenum">
              <a:rPr lang="en-US" altLang="en-US" sz="1200" smtClean="0">
                <a:latin typeface="Verdana" panose="020B0604030504040204" pitchFamily="34" charset="0"/>
              </a:rPr>
              <a:pPr>
                <a:spcBef>
                  <a:spcPct val="0"/>
                </a:spcBef>
                <a:buFontTx/>
                <a:buNone/>
              </a:pPr>
              <a:t>79</a:t>
            </a:fld>
            <a:endParaRPr lang="en-US" altLang="en-US" sz="1200">
              <a:latin typeface="Verdana" panose="020B0604030504040204" pitchFamily="34" charset="0"/>
            </a:endParaRPr>
          </a:p>
        </p:txBody>
      </p:sp>
    </p:spTree>
    <p:extLst>
      <p:ext uri="{BB962C8B-B14F-4D97-AF65-F5344CB8AC3E}">
        <p14:creationId xmlns:p14="http://schemas.microsoft.com/office/powerpoint/2010/main" val="475694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2401-1535-7E8A-5366-D5AF93D2B678}"/>
              </a:ext>
            </a:extLst>
          </p:cNvPr>
          <p:cNvSpPr>
            <a:spLocks noGrp="1"/>
          </p:cNvSpPr>
          <p:nvPr>
            <p:ph type="title"/>
          </p:nvPr>
        </p:nvSpPr>
        <p:spPr/>
        <p:txBody>
          <a:bodyPr/>
          <a:lstStyle/>
          <a:p>
            <a:r>
              <a:rPr lang="en-US" dirty="0"/>
              <a:t>Ideas we’ve covered</a:t>
            </a:r>
          </a:p>
        </p:txBody>
      </p:sp>
      <p:sp>
        <p:nvSpPr>
          <p:cNvPr id="3" name="Content Placeholder 2">
            <a:extLst>
              <a:ext uri="{FF2B5EF4-FFF2-40B4-BE49-F238E27FC236}">
                <a16:creationId xmlns:a16="http://schemas.microsoft.com/office/drawing/2014/main" id="{AFA26D95-4C3E-B209-7DA3-ACB8CB117A60}"/>
              </a:ext>
            </a:extLst>
          </p:cNvPr>
          <p:cNvSpPr>
            <a:spLocks noGrp="1"/>
          </p:cNvSpPr>
          <p:nvPr>
            <p:ph idx="1"/>
          </p:nvPr>
        </p:nvSpPr>
        <p:spPr/>
        <p:txBody>
          <a:bodyPr/>
          <a:lstStyle/>
          <a:p>
            <a:r>
              <a:rPr lang="en-US" dirty="0"/>
              <a:t>Corrective and Distributive Justice</a:t>
            </a:r>
          </a:p>
          <a:p>
            <a:r>
              <a:rPr lang="en-US" dirty="0"/>
              <a:t>Procedural and Substantive Justice</a:t>
            </a:r>
          </a:p>
          <a:p>
            <a:r>
              <a:rPr lang="en-US" dirty="0"/>
              <a:t>Ex ante vs. ex post</a:t>
            </a:r>
          </a:p>
          <a:p>
            <a:r>
              <a:rPr lang="en-US" dirty="0"/>
              <a:t>Sanctity of Contracts </a:t>
            </a:r>
          </a:p>
          <a:p>
            <a:pPr lvl="1"/>
            <a:r>
              <a:rPr lang="en-US" dirty="0"/>
              <a:t>vs. unconscionability</a:t>
            </a:r>
          </a:p>
          <a:p>
            <a:pPr marL="0" indent="0">
              <a:buNone/>
            </a:pPr>
            <a:endParaRPr lang="en-US" dirty="0"/>
          </a:p>
        </p:txBody>
      </p:sp>
      <p:sp>
        <p:nvSpPr>
          <p:cNvPr id="4" name="Footer Placeholder 3">
            <a:extLst>
              <a:ext uri="{FF2B5EF4-FFF2-40B4-BE49-F238E27FC236}">
                <a16:creationId xmlns:a16="http://schemas.microsoft.com/office/drawing/2014/main" id="{BE57C31A-5751-C812-076E-738E374CFF1D}"/>
              </a:ext>
            </a:extLst>
          </p:cNvPr>
          <p:cNvSpPr>
            <a:spLocks noGrp="1"/>
          </p:cNvSpPr>
          <p:nvPr>
            <p:ph type="ftr" sz="quarter" idx="10"/>
          </p:nvPr>
        </p:nvSpPr>
        <p:spPr/>
        <p:txBody>
          <a:bodyPr/>
          <a:lstStyle/>
          <a:p>
            <a:pPr>
              <a:defRPr/>
            </a:pPr>
            <a:r>
              <a:rPr lang="en-US"/>
              <a:t> </a:t>
            </a:r>
          </a:p>
        </p:txBody>
      </p:sp>
      <p:sp>
        <p:nvSpPr>
          <p:cNvPr id="5" name="Slide Number Placeholder 4">
            <a:extLst>
              <a:ext uri="{FF2B5EF4-FFF2-40B4-BE49-F238E27FC236}">
                <a16:creationId xmlns:a16="http://schemas.microsoft.com/office/drawing/2014/main" id="{67A6E360-1119-ED3C-2D7F-FA87AE9C1BD3}"/>
              </a:ext>
            </a:extLst>
          </p:cNvPr>
          <p:cNvSpPr>
            <a:spLocks noGrp="1"/>
          </p:cNvSpPr>
          <p:nvPr>
            <p:ph type="sldNum" sz="quarter" idx="11"/>
          </p:nvPr>
        </p:nvSpPr>
        <p:spPr/>
        <p:txBody>
          <a:bodyPr/>
          <a:lstStyle/>
          <a:p>
            <a:pPr>
              <a:defRPr/>
            </a:pPr>
            <a:fld id="{490C138A-935F-C24F-9988-85DC545D40F6}" type="slidenum">
              <a:rPr lang="en-US" altLang="en-US" smtClean="0"/>
              <a:pPr>
                <a:defRPr/>
              </a:pPr>
              <a:t>8</a:t>
            </a:fld>
            <a:endParaRPr lang="en-US" altLang="en-US"/>
          </a:p>
        </p:txBody>
      </p:sp>
    </p:spTree>
    <p:extLst>
      <p:ext uri="{BB962C8B-B14F-4D97-AF65-F5344CB8AC3E}">
        <p14:creationId xmlns:p14="http://schemas.microsoft.com/office/powerpoint/2010/main" val="24080625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44F45083-C1BF-7E2D-1A10-EC028CE074BB}"/>
              </a:ext>
            </a:extLst>
          </p:cNvPr>
          <p:cNvSpPr>
            <a:spLocks noGrp="1" noChangeArrowheads="1"/>
          </p:cNvSpPr>
          <p:nvPr>
            <p:ph type="title"/>
          </p:nvPr>
        </p:nvSpPr>
        <p:spPr>
          <a:xfrm>
            <a:off x="211138" y="228600"/>
            <a:ext cx="8721725" cy="1219200"/>
          </a:xfrm>
        </p:spPr>
        <p:txBody>
          <a:bodyPr/>
          <a:lstStyle/>
          <a:p>
            <a:r>
              <a:rPr lang="en-US" altLang="en-US">
                <a:solidFill>
                  <a:schemeClr val="tx1"/>
                </a:solidFill>
              </a:rPr>
              <a:t>Leonard v. Pepsico at 18</a:t>
            </a:r>
            <a:endParaRPr lang="en-US" altLang="en-US" sz="2400">
              <a:solidFill>
                <a:schemeClr val="tx1"/>
              </a:solidFill>
            </a:endParaRPr>
          </a:p>
        </p:txBody>
      </p:sp>
      <p:pic>
        <p:nvPicPr>
          <p:cNvPr id="90114" name="Picture 2">
            <a:extLst>
              <a:ext uri="{FF2B5EF4-FFF2-40B4-BE49-F238E27FC236}">
                <a16:creationId xmlns:a16="http://schemas.microsoft.com/office/drawing/2014/main" id="{641B6B82-1D61-6DBB-8FBC-F2C342FBDF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5925" y="1905000"/>
            <a:ext cx="8016875" cy="4368800"/>
          </a:xfrm>
        </p:spPr>
      </p:pic>
      <p:sp>
        <p:nvSpPr>
          <p:cNvPr id="90115" name="Slide Number Placeholder 3">
            <a:extLst>
              <a:ext uri="{FF2B5EF4-FFF2-40B4-BE49-F238E27FC236}">
                <a16:creationId xmlns:a16="http://schemas.microsoft.com/office/drawing/2014/main" id="{D80C88B6-3FD0-5B5A-A603-7A5522A2430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205E4AF-6E41-DF4F-A20F-8991F317A8C6}" type="slidenum">
              <a:rPr lang="en-US" altLang="en-US" sz="1200" smtClean="0">
                <a:latin typeface="Verdana" panose="020B0604030504040204" pitchFamily="34" charset="0"/>
              </a:rPr>
              <a:pPr>
                <a:spcBef>
                  <a:spcPct val="0"/>
                </a:spcBef>
                <a:buFontTx/>
                <a:buNone/>
              </a:pPr>
              <a:t>80</a:t>
            </a:fld>
            <a:endParaRPr lang="en-US" altLang="en-US" sz="1200">
              <a:latin typeface="Verdana" panose="020B0604030504040204" pitchFamily="34" charset="0"/>
            </a:endParaRPr>
          </a:p>
        </p:txBody>
      </p:sp>
    </p:spTree>
    <p:extLst>
      <p:ext uri="{BB962C8B-B14F-4D97-AF65-F5344CB8AC3E}">
        <p14:creationId xmlns:p14="http://schemas.microsoft.com/office/powerpoint/2010/main" val="27150295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8CB4C846-ECD3-33CD-AD70-CC93D4C030D3}"/>
              </a:ext>
            </a:extLst>
          </p:cNvPr>
          <p:cNvSpPr>
            <a:spLocks noGrp="1" noChangeArrowheads="1"/>
          </p:cNvSpPr>
          <p:nvPr>
            <p:ph type="title"/>
          </p:nvPr>
        </p:nvSpPr>
        <p:spPr>
          <a:xfrm>
            <a:off x="304800" y="381000"/>
            <a:ext cx="8721725" cy="1219200"/>
          </a:xfrm>
        </p:spPr>
        <p:txBody>
          <a:bodyPr/>
          <a:lstStyle/>
          <a:p>
            <a:r>
              <a:rPr lang="en-US" altLang="en-US">
                <a:solidFill>
                  <a:srgbClr val="B90000"/>
                </a:solidFill>
              </a:rPr>
              <a:t>Bargains: Rest. § 3</a:t>
            </a:r>
          </a:p>
        </p:txBody>
      </p:sp>
      <p:sp>
        <p:nvSpPr>
          <p:cNvPr id="92162" name="Content Placeholder 2">
            <a:extLst>
              <a:ext uri="{FF2B5EF4-FFF2-40B4-BE49-F238E27FC236}">
                <a16:creationId xmlns:a16="http://schemas.microsoft.com/office/drawing/2014/main" id="{9CDF5B4A-33C0-A759-77E2-C23954D890A1}"/>
              </a:ext>
            </a:extLst>
          </p:cNvPr>
          <p:cNvSpPr>
            <a:spLocks noGrp="1" noChangeArrowheads="1"/>
          </p:cNvSpPr>
          <p:nvPr>
            <p:ph idx="1"/>
          </p:nvPr>
        </p:nvSpPr>
        <p:spPr/>
        <p:txBody>
          <a:bodyPr/>
          <a:lstStyle/>
          <a:p>
            <a:endParaRPr lang="en-US" altLang="en-US" sz="2800">
              <a:solidFill>
                <a:srgbClr val="FF0000"/>
              </a:solidFill>
            </a:endParaRPr>
          </a:p>
          <a:p>
            <a:r>
              <a:rPr lang="en-US" altLang="en-US" sz="2800"/>
              <a:t>A</a:t>
            </a:r>
            <a:r>
              <a:rPr lang="en-US" altLang="en-US" sz="2800">
                <a:solidFill>
                  <a:srgbClr val="000000"/>
                </a:solidFill>
              </a:rPr>
              <a:t> bargain </a:t>
            </a:r>
            <a:r>
              <a:rPr lang="en-US" altLang="en-US" sz="2800"/>
              <a:t>is an agreement to </a:t>
            </a:r>
            <a:r>
              <a:rPr lang="en-US" altLang="en-US" sz="2800">
                <a:solidFill>
                  <a:srgbClr val="B90000"/>
                </a:solidFill>
              </a:rPr>
              <a:t>exchange promises</a:t>
            </a:r>
            <a:r>
              <a:rPr lang="en-US" altLang="en-US" sz="2800"/>
              <a:t> or to </a:t>
            </a:r>
            <a:r>
              <a:rPr lang="en-US" altLang="en-US" sz="2800">
                <a:solidFill>
                  <a:srgbClr val="B90000"/>
                </a:solidFill>
              </a:rPr>
              <a:t>exchange a promise for a performance</a:t>
            </a:r>
            <a:r>
              <a:rPr lang="en-US" altLang="en-US" sz="2800"/>
              <a:t> or to </a:t>
            </a:r>
            <a:r>
              <a:rPr lang="en-US" altLang="en-US" sz="2800">
                <a:solidFill>
                  <a:srgbClr val="B90000"/>
                </a:solidFill>
              </a:rPr>
              <a:t>exchange performances</a:t>
            </a:r>
            <a:r>
              <a:rPr lang="en-US" altLang="en-US" sz="2800"/>
              <a:t>.</a:t>
            </a:r>
          </a:p>
          <a:p>
            <a:pPr>
              <a:buFont typeface="Wingdings" pitchFamily="2" charset="2"/>
              <a:buNone/>
            </a:pPr>
            <a:endParaRPr lang="en-US" altLang="en-US">
              <a:solidFill>
                <a:schemeClr val="tx2"/>
              </a:solidFill>
            </a:endParaRPr>
          </a:p>
          <a:p>
            <a:endParaRPr lang="en-US" altLang="en-US">
              <a:solidFill>
                <a:schemeClr val="tx2"/>
              </a:solidFill>
            </a:endParaRPr>
          </a:p>
          <a:p>
            <a:endParaRPr lang="en-US" altLang="en-US"/>
          </a:p>
        </p:txBody>
      </p:sp>
      <p:sp>
        <p:nvSpPr>
          <p:cNvPr id="92163" name="Slide Number Placeholder 3">
            <a:extLst>
              <a:ext uri="{FF2B5EF4-FFF2-40B4-BE49-F238E27FC236}">
                <a16:creationId xmlns:a16="http://schemas.microsoft.com/office/drawing/2014/main" id="{2A16D44D-94FE-0C71-2680-2547F632444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A654A2D-5E51-3342-9A29-87F6F1D69A99}" type="slidenum">
              <a:rPr lang="en-US" altLang="en-US" sz="1200" smtClean="0">
                <a:latin typeface="Verdana" panose="020B0604030504040204" pitchFamily="34" charset="0"/>
              </a:rPr>
              <a:pPr>
                <a:spcBef>
                  <a:spcPct val="0"/>
                </a:spcBef>
                <a:buFontTx/>
                <a:buNone/>
              </a:pPr>
              <a:t>81</a:t>
            </a:fld>
            <a:endParaRPr lang="en-US" altLang="en-US" sz="1200">
              <a:latin typeface="Verdana" panose="020B0604030504040204" pitchFamily="34" charset="0"/>
            </a:endParaRPr>
          </a:p>
        </p:txBody>
      </p:sp>
    </p:spTree>
    <p:extLst>
      <p:ext uri="{BB962C8B-B14F-4D97-AF65-F5344CB8AC3E}">
        <p14:creationId xmlns:p14="http://schemas.microsoft.com/office/powerpoint/2010/main" val="15915608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6D16DE6D-3646-1689-DD9E-F55A45D3C079}"/>
              </a:ext>
            </a:extLst>
          </p:cNvPr>
          <p:cNvSpPr>
            <a:spLocks noGrp="1" noChangeArrowheads="1"/>
          </p:cNvSpPr>
          <p:nvPr>
            <p:ph type="title"/>
          </p:nvPr>
        </p:nvSpPr>
        <p:spPr>
          <a:xfrm>
            <a:off x="422275" y="244475"/>
            <a:ext cx="8721725" cy="1219200"/>
          </a:xfrm>
        </p:spPr>
        <p:txBody>
          <a:bodyPr/>
          <a:lstStyle/>
          <a:p>
            <a:r>
              <a:rPr lang="en-US" altLang="en-US"/>
              <a:t>Bargains: Rest. § 3</a:t>
            </a:r>
            <a:endParaRPr lang="en-US" altLang="en-US">
              <a:solidFill>
                <a:schemeClr val="tx1"/>
              </a:solidFill>
            </a:endParaRPr>
          </a:p>
        </p:txBody>
      </p:sp>
      <p:sp>
        <p:nvSpPr>
          <p:cNvPr id="94210" name="Content Placeholder 2">
            <a:extLst>
              <a:ext uri="{FF2B5EF4-FFF2-40B4-BE49-F238E27FC236}">
                <a16:creationId xmlns:a16="http://schemas.microsoft.com/office/drawing/2014/main" id="{2EA90B8B-6FCB-BC40-306A-E0B6023891B8}"/>
              </a:ext>
            </a:extLst>
          </p:cNvPr>
          <p:cNvSpPr>
            <a:spLocks noGrp="1" noChangeArrowheads="1"/>
          </p:cNvSpPr>
          <p:nvPr>
            <p:ph idx="1"/>
          </p:nvPr>
        </p:nvSpPr>
        <p:spPr/>
        <p:txBody>
          <a:bodyPr/>
          <a:lstStyle/>
          <a:p>
            <a:r>
              <a:rPr lang="en-US" altLang="en-US" sz="2400"/>
              <a:t>A bargain is an agreement to exchange promises or to exchange a promise for a performance or to exchange performances.</a:t>
            </a:r>
            <a:endParaRPr lang="en-US" altLang="en-US" sz="2400">
              <a:solidFill>
                <a:schemeClr val="tx2"/>
              </a:solidFill>
            </a:endParaRPr>
          </a:p>
          <a:p>
            <a:pPr lvl="1"/>
            <a:r>
              <a:rPr lang="en-US" altLang="en-US">
                <a:solidFill>
                  <a:schemeClr val="tx2"/>
                </a:solidFill>
              </a:rPr>
              <a:t>Wholly </a:t>
            </a:r>
            <a:r>
              <a:rPr lang="en-US" altLang="en-US">
                <a:solidFill>
                  <a:srgbClr val="B90000"/>
                </a:solidFill>
              </a:rPr>
              <a:t>executory contracts</a:t>
            </a:r>
            <a:r>
              <a:rPr lang="en-US" altLang="en-US">
                <a:solidFill>
                  <a:schemeClr val="tx2"/>
                </a:solidFill>
              </a:rPr>
              <a:t>: promise for promise</a:t>
            </a:r>
          </a:p>
          <a:p>
            <a:pPr lvl="1"/>
            <a:r>
              <a:rPr lang="en-US" altLang="en-US">
                <a:solidFill>
                  <a:schemeClr val="tx2"/>
                </a:solidFill>
              </a:rPr>
              <a:t>Wholly </a:t>
            </a:r>
            <a:r>
              <a:rPr lang="en-US" altLang="en-US">
                <a:solidFill>
                  <a:srgbClr val="B90000"/>
                </a:solidFill>
              </a:rPr>
              <a:t>executed contracts</a:t>
            </a:r>
            <a:r>
              <a:rPr lang="en-US" altLang="en-US">
                <a:solidFill>
                  <a:schemeClr val="tx2"/>
                </a:solidFill>
              </a:rPr>
              <a:t>: performance for performance</a:t>
            </a:r>
          </a:p>
          <a:p>
            <a:pPr>
              <a:buFont typeface="Wingdings" pitchFamily="2" charset="2"/>
              <a:buNone/>
            </a:pPr>
            <a:endParaRPr lang="en-US" altLang="en-US">
              <a:solidFill>
                <a:schemeClr val="tx2"/>
              </a:solidFill>
            </a:endParaRPr>
          </a:p>
          <a:p>
            <a:endParaRPr lang="en-US" altLang="en-US">
              <a:solidFill>
                <a:schemeClr val="tx2"/>
              </a:solidFill>
            </a:endParaRPr>
          </a:p>
          <a:p>
            <a:endParaRPr lang="en-US" altLang="en-US"/>
          </a:p>
        </p:txBody>
      </p:sp>
      <p:sp>
        <p:nvSpPr>
          <p:cNvPr id="94211" name="Slide Number Placeholder 3">
            <a:extLst>
              <a:ext uri="{FF2B5EF4-FFF2-40B4-BE49-F238E27FC236}">
                <a16:creationId xmlns:a16="http://schemas.microsoft.com/office/drawing/2014/main" id="{9F4C75BD-6BA1-59EC-4574-E94737D01D7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15E491C-2E5A-2A4D-8B50-0F12CFEBE6ED}" type="slidenum">
              <a:rPr lang="en-US" altLang="en-US" sz="1200" smtClean="0">
                <a:latin typeface="Verdana" panose="020B0604030504040204" pitchFamily="34" charset="0"/>
              </a:rPr>
              <a:pPr>
                <a:spcBef>
                  <a:spcPct val="0"/>
                </a:spcBef>
                <a:buFontTx/>
                <a:buNone/>
              </a:pPr>
              <a:t>82</a:t>
            </a:fld>
            <a:endParaRPr lang="en-US" altLang="en-US" sz="1200">
              <a:latin typeface="Verdana" panose="020B0604030504040204" pitchFamily="34" charset="0"/>
            </a:endParaRPr>
          </a:p>
        </p:txBody>
      </p:sp>
    </p:spTree>
    <p:extLst>
      <p:ext uri="{BB962C8B-B14F-4D97-AF65-F5344CB8AC3E}">
        <p14:creationId xmlns:p14="http://schemas.microsoft.com/office/powerpoint/2010/main" val="16031024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99277898-0D6D-AB65-BA2A-CE8AB55BC7E7}"/>
              </a:ext>
            </a:extLst>
          </p:cNvPr>
          <p:cNvSpPr>
            <a:spLocks noGrp="1" noChangeArrowheads="1"/>
          </p:cNvSpPr>
          <p:nvPr>
            <p:ph type="title"/>
          </p:nvPr>
        </p:nvSpPr>
        <p:spPr>
          <a:xfrm>
            <a:off x="263525" y="258763"/>
            <a:ext cx="8721725" cy="1219200"/>
          </a:xfrm>
        </p:spPr>
        <p:txBody>
          <a:bodyPr/>
          <a:lstStyle/>
          <a:p>
            <a:r>
              <a:rPr lang="en-US" altLang="en-US">
                <a:solidFill>
                  <a:srgbClr val="C00000"/>
                </a:solidFill>
              </a:rPr>
              <a:t>A wholly executed contract:</a:t>
            </a:r>
            <a:br>
              <a:rPr lang="en-US" altLang="en-US">
                <a:solidFill>
                  <a:srgbClr val="C00000"/>
                </a:solidFill>
              </a:rPr>
            </a:br>
            <a:r>
              <a:rPr lang="en-US" altLang="en-US">
                <a:solidFill>
                  <a:schemeClr val="tx1"/>
                </a:solidFill>
              </a:rPr>
              <a:t>Gleinicke Bridge, Berlin, 1986</a:t>
            </a:r>
          </a:p>
        </p:txBody>
      </p:sp>
      <p:sp>
        <p:nvSpPr>
          <p:cNvPr id="96258" name="Content Placeholder 2">
            <a:extLst>
              <a:ext uri="{FF2B5EF4-FFF2-40B4-BE49-F238E27FC236}">
                <a16:creationId xmlns:a16="http://schemas.microsoft.com/office/drawing/2014/main" id="{DF8C3626-382B-FF45-A2C2-C4E9F43EF476}"/>
              </a:ext>
            </a:extLst>
          </p:cNvPr>
          <p:cNvSpPr>
            <a:spLocks noGrp="1" noChangeArrowheads="1"/>
          </p:cNvSpPr>
          <p:nvPr>
            <p:ph idx="1"/>
          </p:nvPr>
        </p:nvSpPr>
        <p:spPr/>
        <p:txBody>
          <a:bodyPr/>
          <a:lstStyle/>
          <a:p>
            <a:endParaRPr lang="en-US" altLang="en-US">
              <a:solidFill>
                <a:schemeClr val="tx2"/>
              </a:solidFill>
            </a:endParaRPr>
          </a:p>
          <a:p>
            <a:pPr>
              <a:buFont typeface="Wingdings" pitchFamily="2" charset="2"/>
              <a:buNone/>
            </a:pPr>
            <a:endParaRPr lang="en-US" altLang="en-US">
              <a:solidFill>
                <a:schemeClr val="tx2"/>
              </a:solidFill>
            </a:endParaRPr>
          </a:p>
          <a:p>
            <a:endParaRPr lang="en-US" altLang="en-US"/>
          </a:p>
        </p:txBody>
      </p:sp>
      <p:sp>
        <p:nvSpPr>
          <p:cNvPr id="96259" name="Slide Number Placeholder 3">
            <a:extLst>
              <a:ext uri="{FF2B5EF4-FFF2-40B4-BE49-F238E27FC236}">
                <a16:creationId xmlns:a16="http://schemas.microsoft.com/office/drawing/2014/main" id="{D5CDF8DF-E466-62FC-F49C-B00C22AD327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627DE8C-E0E9-424B-9DD0-3174A5958C56}" type="slidenum">
              <a:rPr lang="en-US" altLang="en-US" sz="1200" smtClean="0">
                <a:latin typeface="Verdana" panose="020B0604030504040204" pitchFamily="34" charset="0"/>
              </a:rPr>
              <a:pPr>
                <a:spcBef>
                  <a:spcPct val="0"/>
                </a:spcBef>
                <a:buFontTx/>
                <a:buNone/>
              </a:pPr>
              <a:t>83</a:t>
            </a:fld>
            <a:endParaRPr lang="en-US" altLang="en-US" sz="1200">
              <a:latin typeface="Verdana" panose="020B0604030504040204" pitchFamily="34" charset="0"/>
            </a:endParaRPr>
          </a:p>
        </p:txBody>
      </p:sp>
      <p:pic>
        <p:nvPicPr>
          <p:cNvPr id="96260" name="Picture 6">
            <a:hlinkClick r:id="rId3"/>
            <a:extLst>
              <a:ext uri="{FF2B5EF4-FFF2-40B4-BE49-F238E27FC236}">
                <a16:creationId xmlns:a16="http://schemas.microsoft.com/office/drawing/2014/main" id="{5FCE1CB7-A757-2CFF-18EB-E716498F52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81200"/>
            <a:ext cx="72675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559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2401-1535-7E8A-5366-D5AF93D2B678}"/>
              </a:ext>
            </a:extLst>
          </p:cNvPr>
          <p:cNvSpPr>
            <a:spLocks noGrp="1"/>
          </p:cNvSpPr>
          <p:nvPr>
            <p:ph type="title"/>
          </p:nvPr>
        </p:nvSpPr>
        <p:spPr/>
        <p:txBody>
          <a:bodyPr/>
          <a:lstStyle/>
          <a:p>
            <a:r>
              <a:rPr lang="en-US" dirty="0"/>
              <a:t>Ideas we’ve covered</a:t>
            </a:r>
          </a:p>
        </p:txBody>
      </p:sp>
      <p:sp>
        <p:nvSpPr>
          <p:cNvPr id="3" name="Content Placeholder 2">
            <a:extLst>
              <a:ext uri="{FF2B5EF4-FFF2-40B4-BE49-F238E27FC236}">
                <a16:creationId xmlns:a16="http://schemas.microsoft.com/office/drawing/2014/main" id="{AFA26D95-4C3E-B209-7DA3-ACB8CB117A60}"/>
              </a:ext>
            </a:extLst>
          </p:cNvPr>
          <p:cNvSpPr>
            <a:spLocks noGrp="1"/>
          </p:cNvSpPr>
          <p:nvPr>
            <p:ph idx="1"/>
          </p:nvPr>
        </p:nvSpPr>
        <p:spPr>
          <a:xfrm>
            <a:off x="457200" y="990600"/>
            <a:ext cx="8229600" cy="4525963"/>
          </a:xfrm>
        </p:spPr>
        <p:txBody>
          <a:bodyPr/>
          <a:lstStyle/>
          <a:p>
            <a:r>
              <a:rPr lang="en-US" dirty="0"/>
              <a:t>Games and PD Games</a:t>
            </a:r>
          </a:p>
          <a:p>
            <a:r>
              <a:rPr lang="en-US" dirty="0"/>
              <a:t>Tragedy of the Commons</a:t>
            </a:r>
          </a:p>
          <a:p>
            <a:r>
              <a:rPr lang="en-US" dirty="0"/>
              <a:t>Indifference curves and subjective preferences</a:t>
            </a:r>
          </a:p>
          <a:p>
            <a:r>
              <a:rPr lang="en-US" dirty="0"/>
              <a:t>Cardinal and Ordinal Utility</a:t>
            </a:r>
          </a:p>
          <a:p>
            <a:r>
              <a:rPr lang="en-US" dirty="0"/>
              <a:t>Diminishing Marginal Utility</a:t>
            </a:r>
          </a:p>
          <a:p>
            <a:r>
              <a:rPr lang="en-US" dirty="0"/>
              <a:t>Expectation and Reliance Interests</a:t>
            </a:r>
          </a:p>
          <a:p>
            <a:r>
              <a:rPr lang="en-US" dirty="0"/>
              <a:t>Detrimental and Beneficial Reliance</a:t>
            </a:r>
          </a:p>
          <a:p>
            <a:r>
              <a:rPr lang="en-US" dirty="0"/>
              <a:t>Paretian standards</a:t>
            </a:r>
          </a:p>
          <a:p>
            <a:endParaRPr lang="en-US" dirty="0"/>
          </a:p>
          <a:p>
            <a:endParaRPr lang="en-US" dirty="0"/>
          </a:p>
        </p:txBody>
      </p:sp>
      <p:sp>
        <p:nvSpPr>
          <p:cNvPr id="4" name="Footer Placeholder 3">
            <a:extLst>
              <a:ext uri="{FF2B5EF4-FFF2-40B4-BE49-F238E27FC236}">
                <a16:creationId xmlns:a16="http://schemas.microsoft.com/office/drawing/2014/main" id="{BE57C31A-5751-C812-076E-738E374CFF1D}"/>
              </a:ext>
            </a:extLst>
          </p:cNvPr>
          <p:cNvSpPr>
            <a:spLocks noGrp="1"/>
          </p:cNvSpPr>
          <p:nvPr>
            <p:ph type="ftr" sz="quarter" idx="10"/>
          </p:nvPr>
        </p:nvSpPr>
        <p:spPr/>
        <p:txBody>
          <a:bodyPr/>
          <a:lstStyle/>
          <a:p>
            <a:pPr>
              <a:defRPr/>
            </a:pPr>
            <a:r>
              <a:rPr lang="en-US"/>
              <a:t> </a:t>
            </a:r>
          </a:p>
        </p:txBody>
      </p:sp>
      <p:sp>
        <p:nvSpPr>
          <p:cNvPr id="5" name="Slide Number Placeholder 4">
            <a:extLst>
              <a:ext uri="{FF2B5EF4-FFF2-40B4-BE49-F238E27FC236}">
                <a16:creationId xmlns:a16="http://schemas.microsoft.com/office/drawing/2014/main" id="{67A6E360-1119-ED3C-2D7F-FA87AE9C1BD3}"/>
              </a:ext>
            </a:extLst>
          </p:cNvPr>
          <p:cNvSpPr>
            <a:spLocks noGrp="1"/>
          </p:cNvSpPr>
          <p:nvPr>
            <p:ph type="sldNum" sz="quarter" idx="11"/>
          </p:nvPr>
        </p:nvSpPr>
        <p:spPr/>
        <p:txBody>
          <a:bodyPr/>
          <a:lstStyle/>
          <a:p>
            <a:pPr>
              <a:defRPr/>
            </a:pPr>
            <a:fld id="{490C138A-935F-C24F-9988-85DC545D40F6}" type="slidenum">
              <a:rPr lang="en-US" altLang="en-US" smtClean="0"/>
              <a:pPr>
                <a:defRPr/>
              </a:pPr>
              <a:t>9</a:t>
            </a:fld>
            <a:endParaRPr lang="en-US" altLang="en-US"/>
          </a:p>
        </p:txBody>
      </p:sp>
    </p:spTree>
    <p:extLst>
      <p:ext uri="{BB962C8B-B14F-4D97-AF65-F5344CB8AC3E}">
        <p14:creationId xmlns:p14="http://schemas.microsoft.com/office/powerpoint/2010/main" val="3032233228"/>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33598</TotalTime>
  <Words>2611</Words>
  <Application>Microsoft Macintosh PowerPoint</Application>
  <PresentationFormat>On-screen Show (4:3)</PresentationFormat>
  <Paragraphs>414</Paragraphs>
  <Slides>83</Slides>
  <Notes>60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Arial</vt:lpstr>
      <vt:lpstr>Times New Roman</vt:lpstr>
      <vt:lpstr>Verdana</vt:lpstr>
      <vt:lpstr>Wingdings</vt:lpstr>
      <vt:lpstr>Custom Design</vt:lpstr>
      <vt:lpstr>George Mason School of Law</vt:lpstr>
      <vt:lpstr>What do you have to know to be an educated person in 2023?</vt:lpstr>
      <vt:lpstr>Bargaining Theories</vt:lpstr>
      <vt:lpstr>Bargaining Theories</vt:lpstr>
      <vt:lpstr>Bargaining Theories</vt:lpstr>
      <vt:lpstr>Institutions and Game Theory</vt:lpstr>
      <vt:lpstr>PowerPoint Presentation</vt:lpstr>
      <vt:lpstr>Ideas we’ve covered</vt:lpstr>
      <vt:lpstr>Ideas we’ve covered</vt:lpstr>
      <vt:lpstr>Expanding Contract into Quasi-Contract</vt:lpstr>
      <vt:lpstr>Just what does “ties of natural justice and equity” mean?</vt:lpstr>
      <vt:lpstr>Bailey v. West</vt:lpstr>
      <vt:lpstr>Bailey v. West</vt:lpstr>
      <vt:lpstr>Bailey v. West</vt:lpstr>
      <vt:lpstr>The Five Guys hypothetical p. 12</vt:lpstr>
      <vt:lpstr>Does reliance always ground a remedy</vt:lpstr>
      <vt:lpstr>Bailey v. West</vt:lpstr>
      <vt:lpstr>Day v. Caton p. 14</vt:lpstr>
      <vt:lpstr>Bailey v. West</vt:lpstr>
      <vt:lpstr>Bailey v. West</vt:lpstr>
      <vt:lpstr>What is an implied at law contract?</vt:lpstr>
      <vt:lpstr>What is an implied at law contract?</vt:lpstr>
      <vt:lpstr>Bailey v. West</vt:lpstr>
      <vt:lpstr>Bailey v. West</vt:lpstr>
      <vt:lpstr>Bailey v. West</vt:lpstr>
      <vt:lpstr>Bailey v. West</vt:lpstr>
      <vt:lpstr>Bailey v. West</vt:lpstr>
      <vt:lpstr>Consent and the definition of a benefit?</vt:lpstr>
      <vt:lpstr>What is a benefit?</vt:lpstr>
      <vt:lpstr>What is a benefit?</vt:lpstr>
      <vt:lpstr>What is a benefit?</vt:lpstr>
      <vt:lpstr>What is a benefit?</vt:lpstr>
      <vt:lpstr>What is a benefit?</vt:lpstr>
      <vt:lpstr>What is a benefit?</vt:lpstr>
      <vt:lpstr>What is a benefit?</vt:lpstr>
      <vt:lpstr>George Mason School of Law</vt:lpstr>
      <vt:lpstr>Offers Basic Questions of Formation on Contract</vt:lpstr>
      <vt:lpstr>Who are the parties?  Restatement § 2</vt:lpstr>
      <vt:lpstr>What to do with third parties</vt:lpstr>
      <vt:lpstr>What to do with third parties</vt:lpstr>
      <vt:lpstr>Third Party Beneficiaries Restatement § 302</vt:lpstr>
      <vt:lpstr>Third Party Beneficiaries Restatement § 302</vt:lpstr>
      <vt:lpstr>What did the parties agree to?</vt:lpstr>
      <vt:lpstr>Where was it formed? Private International Law</vt:lpstr>
      <vt:lpstr>When was the contract formed?</vt:lpstr>
      <vt:lpstr>Why was the contract made?</vt:lpstr>
      <vt:lpstr>What counts as a contract?</vt:lpstr>
      <vt:lpstr>What counts as a contract?</vt:lpstr>
      <vt:lpstr>Social promises</vt:lpstr>
      <vt:lpstr>Statements of intention, Wishes</vt:lpstr>
      <vt:lpstr>Statements of intention, Wishes</vt:lpstr>
      <vt:lpstr>Secret reservations</vt:lpstr>
      <vt:lpstr>The Objective Standard</vt:lpstr>
      <vt:lpstr> Lucy v. Zehmer at p. 16</vt:lpstr>
      <vt:lpstr> Lucy v. Zehmer at p. 14</vt:lpstr>
      <vt:lpstr>Ye Olde Virginia Restaurant</vt:lpstr>
      <vt:lpstr>The Ferguson Farm</vt:lpstr>
      <vt:lpstr>Why does the drinking matter?</vt:lpstr>
      <vt:lpstr>The Capacity to Enter into a Contract</vt:lpstr>
      <vt:lpstr>The Capacity to Enter into a Contract</vt:lpstr>
      <vt:lpstr>Why does the drinking matter?</vt:lpstr>
      <vt:lpstr>Why does the drinking matter?</vt:lpstr>
      <vt:lpstr>Capacity isn’t enough</vt:lpstr>
      <vt:lpstr>Lucy v. Zehmer</vt:lpstr>
      <vt:lpstr>Lucy v. Zehmer</vt:lpstr>
      <vt:lpstr>Lucy v. Zehmer</vt:lpstr>
      <vt:lpstr>Lucy v. Zehmer</vt:lpstr>
      <vt:lpstr>Lucy v. Zehmer</vt:lpstr>
      <vt:lpstr>Lucy v. Zehmer</vt:lpstr>
      <vt:lpstr>Lucy v. Zehmer</vt:lpstr>
      <vt:lpstr>Lucy v. Zehmer</vt:lpstr>
      <vt:lpstr>Lucy v. Zehmer</vt:lpstr>
      <vt:lpstr>Lucy v. Zehmer</vt:lpstr>
      <vt:lpstr>Lucy v. Zehmer</vt:lpstr>
      <vt:lpstr>Lucy v. Zehmer</vt:lpstr>
      <vt:lpstr>Lucy v. Zehmer</vt:lpstr>
      <vt:lpstr>Leonard v. Pepsico at 21</vt:lpstr>
      <vt:lpstr>Leonard v. Pepsico at 18</vt:lpstr>
      <vt:lpstr>Leonard v. Pepsico at 18</vt:lpstr>
      <vt:lpstr>Leonard v. Pepsico at 18</vt:lpstr>
      <vt:lpstr>Bargains: Rest. § 3</vt:lpstr>
      <vt:lpstr>Bargains: Rest. § 3</vt:lpstr>
      <vt:lpstr>A wholly executed contract: Gleinicke Bridge, Berlin, 1986</vt:lpstr>
    </vt:vector>
  </TitlesOfParts>
  <Company>George Mason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Buckley</dc:creator>
  <cp:lastModifiedBy>Francis Buckley</cp:lastModifiedBy>
  <cp:revision>1013</cp:revision>
  <dcterms:created xsi:type="dcterms:W3CDTF">2005-05-17T16:46:00Z</dcterms:created>
  <dcterms:modified xsi:type="dcterms:W3CDTF">2023-09-07T16:41:11Z</dcterms:modified>
</cp:coreProperties>
</file>