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17" r:id="rId1"/>
  </p:sldMasterIdLst>
  <p:notesMasterIdLst>
    <p:notesMasterId r:id="rId75"/>
  </p:notesMasterIdLst>
  <p:handoutMasterIdLst>
    <p:handoutMasterId r:id="rId76"/>
  </p:handoutMasterIdLst>
  <p:sldIdLst>
    <p:sldId id="587" r:id="rId2"/>
    <p:sldId id="792" r:id="rId3"/>
    <p:sldId id="954" r:id="rId4"/>
    <p:sldId id="914" r:id="rId5"/>
    <p:sldId id="696" r:id="rId6"/>
    <p:sldId id="955" r:id="rId7"/>
    <p:sldId id="934" r:id="rId8"/>
    <p:sldId id="938" r:id="rId9"/>
    <p:sldId id="735" r:id="rId10"/>
    <p:sldId id="941" r:id="rId11"/>
    <p:sldId id="942" r:id="rId12"/>
    <p:sldId id="747" r:id="rId13"/>
    <p:sldId id="916" r:id="rId14"/>
    <p:sldId id="920" r:id="rId15"/>
    <p:sldId id="589" r:id="rId16"/>
    <p:sldId id="590" r:id="rId17"/>
    <p:sldId id="591" r:id="rId18"/>
    <p:sldId id="592" r:id="rId19"/>
    <p:sldId id="593" r:id="rId20"/>
    <p:sldId id="715" r:id="rId21"/>
    <p:sldId id="600" r:id="rId22"/>
    <p:sldId id="685" r:id="rId23"/>
    <p:sldId id="602" r:id="rId24"/>
    <p:sldId id="612" r:id="rId25"/>
    <p:sldId id="606" r:id="rId26"/>
    <p:sldId id="608" r:id="rId27"/>
    <p:sldId id="789" r:id="rId28"/>
    <p:sldId id="922" r:id="rId29"/>
    <p:sldId id="791" r:id="rId30"/>
    <p:sldId id="780" r:id="rId31"/>
    <p:sldId id="635" r:id="rId32"/>
    <p:sldId id="947" r:id="rId33"/>
    <p:sldId id="946" r:id="rId34"/>
    <p:sldId id="620" r:id="rId35"/>
    <p:sldId id="617" r:id="rId36"/>
    <p:sldId id="743" r:id="rId37"/>
    <p:sldId id="744" r:id="rId38"/>
    <p:sldId id="728" r:id="rId39"/>
    <p:sldId id="623" r:id="rId40"/>
    <p:sldId id="624" r:id="rId41"/>
    <p:sldId id="626" r:id="rId42"/>
    <p:sldId id="627" r:id="rId43"/>
    <p:sldId id="778" r:id="rId44"/>
    <p:sldId id="918" r:id="rId45"/>
    <p:sldId id="868" r:id="rId46"/>
    <p:sldId id="871" r:id="rId47"/>
    <p:sldId id="948" r:id="rId48"/>
    <p:sldId id="929" r:id="rId49"/>
    <p:sldId id="912" r:id="rId50"/>
    <p:sldId id="875" r:id="rId51"/>
    <p:sldId id="876" r:id="rId52"/>
    <p:sldId id="913" r:id="rId53"/>
    <p:sldId id="949" r:id="rId54"/>
    <p:sldId id="950" r:id="rId55"/>
    <p:sldId id="953" r:id="rId56"/>
    <p:sldId id="925" r:id="rId57"/>
    <p:sldId id="637" r:id="rId58"/>
    <p:sldId id="729" r:id="rId59"/>
    <p:sldId id="951" r:id="rId60"/>
    <p:sldId id="956" r:id="rId61"/>
    <p:sldId id="754" r:id="rId62"/>
    <p:sldId id="705" r:id="rId63"/>
    <p:sldId id="631" r:id="rId64"/>
    <p:sldId id="926" r:id="rId65"/>
    <p:sldId id="927" r:id="rId66"/>
    <p:sldId id="656" r:id="rId67"/>
    <p:sldId id="933" r:id="rId68"/>
    <p:sldId id="930" r:id="rId69"/>
    <p:sldId id="653" r:id="rId70"/>
    <p:sldId id="652" r:id="rId71"/>
    <p:sldId id="658" r:id="rId72"/>
    <p:sldId id="660" r:id="rId73"/>
    <p:sldId id="667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88A352EC-2EB4-E14B-334A-0C23E2A3F2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3556B358-7FEE-3826-632B-A8EC883915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BA7327AD-1D96-4612-AB8C-BEB4552DF3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>
            <a:extLst>
              <a:ext uri="{FF2B5EF4-FFF2-40B4-BE49-F238E27FC236}">
                <a16:creationId xmlns:a16="http://schemas.microsoft.com/office/drawing/2014/main" id="{A1633CDA-9C1C-8035-4204-9F72FE9DFB5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829560-FE4E-4447-9682-D28F6E173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4474E795-36C5-AC98-232B-4D64C27280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0079386-7C0C-6FF2-4C96-2C59BF048B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F6AD9D9-A13B-728A-844C-25CEE4BDEA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41890D18-A534-1F9F-B461-F63CB0F78D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AD046189-EBC3-7A14-E813-029C995BF3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25C32A76-6D1B-5569-3D19-0CBE7F884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96174D-35EB-2D45-9E88-1AD61CDAF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5367B1CE-BE36-A471-F748-B875D6A76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4A7A89-B604-8248-A588-7637F47EBF20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04F5E50-1778-D3C8-8CD2-E630E034B9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C44911E-2EF9-F08E-3F71-F28E0AAD5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3A3F3ED-0ECE-0679-69F6-7AC1B6D53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33FC181D-D529-03A2-F578-7C7B690FB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9F166399-CD89-4DB2-A5DB-5AE5D049E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60509021-2015-4171-4E24-8E3748665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1F8E1D78-878E-B352-6B14-11EAE02A39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786E89-ECE1-EC44-A2D4-2794CC3C285E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71FEA35-08D9-1049-F40E-741584D6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328B2F3-0BE4-E0FD-A1FE-44847E1B1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3AC87A4C-ADFD-8563-2076-040A79BE8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A93047-47E4-3145-9338-DC2AE730E8BD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E85C861-5530-AD18-001F-3D4170891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FB2C934-775B-7DD9-9E25-C1F068178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D5236C63-C673-ED5B-061E-7DF65AE2FF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AB4160-3092-0A47-B521-4C84F6AC4468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9C6FAF1-E9C0-9272-6B1A-E81AA5996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10C3275-A8E5-D35E-B414-02C599DB5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DFCAC951-D958-4106-0838-04D72F70B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C41A7CB1-C8E4-22C9-8015-9E1D1B173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1A5C16C-7BE1-1476-D77E-CEC26EA9AD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68B341CE-A08C-DF92-39FF-D49834624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E40B7583-CA0A-0D8C-2764-E7316CFA5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F9BAD3-9291-4A4B-80C7-690C7DE9150F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3E7034E-EC4D-EADF-DB4A-53A7C0B45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7E2BD79-8A46-A394-1D1B-C28B3E1E0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3DE4811-0EB7-43A8-7C86-340179444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0ADDAC9-4772-F59E-E8A5-D26B6FE9F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3606193-0DA0-DB72-E298-3512D783C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FED56E3F-2399-D3FF-504C-D1F4C7B9D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24F765A5-218F-D4FD-B056-4665B911C3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C96B8253-2725-9FAF-B6EE-9C6E63528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D3654FD2-72CA-236F-8215-EF9A5762B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D56C2CC9-6147-C66A-F843-8033D7C64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3F5E702-F0C2-5BC7-2EE9-CFAE16ADB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37D95E5C-8409-AF00-E724-3D6CB8E04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3EC543E8-F1EB-B081-9C64-5C6F6ABBBD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0FBBAFF2-71FB-F5FD-5A6B-5C83C1BA7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9D465274-DF19-AB85-34AC-D3C1962F2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F776DAE2-E18E-B31F-DC43-092D54A25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4203DAA4-196A-4ABE-8E36-860F2B8D5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8DBE0BC6-EBF2-39DA-5E30-FCE920EDE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30CB2CFF-84A7-BFAC-B61D-8C8E01844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7D03EA96-459D-683A-49CE-4D8A83B92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770F338A-F0BA-FECA-EA00-F65BE9C0C5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1EFE8CC5-EE0E-9D22-BB64-E21084E36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0EE983D0-7785-BCE6-C7E4-CD7D061C6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BCF143F1-F180-8ABF-6ECB-07242A2A5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084AD30B-A04B-D4CB-D331-86945E09F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AE1837A0-D5D1-1FB2-C7F2-E97B4AF9D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3C37BE19-BB13-1223-C0E7-12F14D0A3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CBAFF7F2-3DA0-1812-C1FC-44F1F19B1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>
            <a:extLst>
              <a:ext uri="{FF2B5EF4-FFF2-40B4-BE49-F238E27FC236}">
                <a16:creationId xmlns:a16="http://schemas.microsoft.com/office/drawing/2014/main" id="{C1E224B6-12AF-076A-EE11-58EC65A66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>
            <a:extLst>
              <a:ext uri="{FF2B5EF4-FFF2-40B4-BE49-F238E27FC236}">
                <a16:creationId xmlns:a16="http://schemas.microsoft.com/office/drawing/2014/main" id="{16ADC23D-C94F-5E07-70A4-BBA3B8232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FA01CF01-22B9-76D6-C4EC-28F132490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D82F36C-A524-1D63-B345-FD51E5B72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B500BC6D-C7F4-4D58-5742-98471A071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A2D0398E-DC98-049F-C1BA-5D4984D74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5FA11ACB-5948-E3E8-B641-3D173BEAC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96E57B5D-7FC2-B7D3-A4D6-A1753D74A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D68063CE-7909-F6D8-8F5C-CB0221E57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CC06C58F-1FAB-4B11-4BD0-8428ECBFD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4194E647-B3D2-7196-C7F9-260CA38DD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7D7FE88B-0864-83EF-822F-901B5D85B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977B3F37-A553-0B22-93EA-6EF1ACED0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921917C4-E6B2-2CA8-B214-0B07AD722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3D730A66-8B9C-2104-7F31-B2D56F984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527E90AD-A349-4492-5C8E-97F31F2C7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F2E517DC-EB1B-CB19-E8BE-0368B3550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E86784AB-F045-4C8C-AC5C-C2CBD2804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>
            <a:extLst>
              <a:ext uri="{FF2B5EF4-FFF2-40B4-BE49-F238E27FC236}">
                <a16:creationId xmlns:a16="http://schemas.microsoft.com/office/drawing/2014/main" id="{8F70B68F-89E4-6B8D-BA6F-EDBB3279D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2048BEEB-7017-ECE8-21EA-3C2E1E76F0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40EFD1D0-78D5-35A3-01AF-4D7E996AC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3C2E92E6-26EC-0F91-2193-1D96AFD0E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C103E74-9600-C36A-1C41-0C7CDBC0F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93DDA6AD-A1D5-0656-0BE9-939667567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0BAE2C0F-8BC2-D22F-2027-B260ECD5F1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227A9E60-932D-6FD4-FDD8-C112F8D76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8CA5F4B3-BC9C-5C4F-7AE5-4B075DA45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2AC81F9C-7085-E4D2-36C3-2788127E4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>
            <a:extLst>
              <a:ext uri="{FF2B5EF4-FFF2-40B4-BE49-F238E27FC236}">
                <a16:creationId xmlns:a16="http://schemas.microsoft.com/office/drawing/2014/main" id="{7E0388A7-CE03-7775-9F1B-04FE423B2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FAB82EDB-D29C-2CFD-34B7-088CA3EFA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42ED8DE6-743C-0021-F84D-0244ABF08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DEB8F47-330E-6C47-1265-960AB8C82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E7E423B5-D3B8-0D2E-0EF5-F0C9355F0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0FD867E9-CC1E-3CDD-123F-5BE919BA8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>
            <a:extLst>
              <a:ext uri="{FF2B5EF4-FFF2-40B4-BE49-F238E27FC236}">
                <a16:creationId xmlns:a16="http://schemas.microsoft.com/office/drawing/2014/main" id="{3A0DD0E1-A79A-513F-4048-CAB7644D55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D3851364-0385-6061-694D-03070A61D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>
            <a:extLst>
              <a:ext uri="{FF2B5EF4-FFF2-40B4-BE49-F238E27FC236}">
                <a16:creationId xmlns:a16="http://schemas.microsoft.com/office/drawing/2014/main" id="{B12261A9-8729-AFA3-56B3-1243F9EE3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>
            <a:extLst>
              <a:ext uri="{FF2B5EF4-FFF2-40B4-BE49-F238E27FC236}">
                <a16:creationId xmlns:a16="http://schemas.microsoft.com/office/drawing/2014/main" id="{DBC3CFF5-221A-D8D9-5B0C-AF23382F5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>
            <a:extLst>
              <a:ext uri="{FF2B5EF4-FFF2-40B4-BE49-F238E27FC236}">
                <a16:creationId xmlns:a16="http://schemas.microsoft.com/office/drawing/2014/main" id="{31852CBD-F897-65AE-57B2-ED83CA9E3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589C01CD-1110-1BFB-215D-A948B5B0A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>
            <a:extLst>
              <a:ext uri="{FF2B5EF4-FFF2-40B4-BE49-F238E27FC236}">
                <a16:creationId xmlns:a16="http://schemas.microsoft.com/office/drawing/2014/main" id="{CF3AE4F7-D993-F8AA-9073-2641AB3D4A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>
            <a:extLst>
              <a:ext uri="{FF2B5EF4-FFF2-40B4-BE49-F238E27FC236}">
                <a16:creationId xmlns:a16="http://schemas.microsoft.com/office/drawing/2014/main" id="{9059F0F8-AA6A-7CC5-95D6-1CFB2F671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>
            <a:extLst>
              <a:ext uri="{FF2B5EF4-FFF2-40B4-BE49-F238E27FC236}">
                <a16:creationId xmlns:a16="http://schemas.microsoft.com/office/drawing/2014/main" id="{4B76E030-4AB1-61C5-51A2-1A9EBD893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C556E314-B9AE-C1D1-479F-9DA78169C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>
            <a:extLst>
              <a:ext uri="{FF2B5EF4-FFF2-40B4-BE49-F238E27FC236}">
                <a16:creationId xmlns:a16="http://schemas.microsoft.com/office/drawing/2014/main" id="{1BDCE889-AB3E-DC96-B2F0-FC3093E40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>
            <a:extLst>
              <a:ext uri="{FF2B5EF4-FFF2-40B4-BE49-F238E27FC236}">
                <a16:creationId xmlns:a16="http://schemas.microsoft.com/office/drawing/2014/main" id="{8B8EC6A4-115C-8D0D-C70F-F387A8B67A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77058B82-EB91-8F5D-B954-27FD6E4E0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427F2978-31EB-E95E-46AF-0C0B695DF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>
            <a:extLst>
              <a:ext uri="{FF2B5EF4-FFF2-40B4-BE49-F238E27FC236}">
                <a16:creationId xmlns:a16="http://schemas.microsoft.com/office/drawing/2014/main" id="{0613F49F-9788-28A7-4007-B9A1291A5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>
            <a:extLst>
              <a:ext uri="{FF2B5EF4-FFF2-40B4-BE49-F238E27FC236}">
                <a16:creationId xmlns:a16="http://schemas.microsoft.com/office/drawing/2014/main" id="{64AA3F1F-E1A1-0630-7F8D-68AA975BE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>
            <a:extLst>
              <a:ext uri="{FF2B5EF4-FFF2-40B4-BE49-F238E27FC236}">
                <a16:creationId xmlns:a16="http://schemas.microsoft.com/office/drawing/2014/main" id="{D08820F5-BE69-1C28-D0BB-2E7C4840B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>
            <a:extLst>
              <a:ext uri="{FF2B5EF4-FFF2-40B4-BE49-F238E27FC236}">
                <a16:creationId xmlns:a16="http://schemas.microsoft.com/office/drawing/2014/main" id="{E5B72DAC-7C9D-84ED-AFFF-3B6776693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>
            <a:extLst>
              <a:ext uri="{FF2B5EF4-FFF2-40B4-BE49-F238E27FC236}">
                <a16:creationId xmlns:a16="http://schemas.microsoft.com/office/drawing/2014/main" id="{124F451B-EADB-B693-6965-14A535632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6" name="Rectangle 3">
            <a:extLst>
              <a:ext uri="{FF2B5EF4-FFF2-40B4-BE49-F238E27FC236}">
                <a16:creationId xmlns:a16="http://schemas.microsoft.com/office/drawing/2014/main" id="{E9B9A780-D3F4-9827-7654-996D1C020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>
            <a:extLst>
              <a:ext uri="{FF2B5EF4-FFF2-40B4-BE49-F238E27FC236}">
                <a16:creationId xmlns:a16="http://schemas.microsoft.com/office/drawing/2014/main" id="{B3E24F6D-B81D-AB18-E959-576D53C10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>
            <a:extLst>
              <a:ext uri="{FF2B5EF4-FFF2-40B4-BE49-F238E27FC236}">
                <a16:creationId xmlns:a16="http://schemas.microsoft.com/office/drawing/2014/main" id="{6F73E0D6-AA8A-F798-FFD9-AAAE4B01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>
            <a:extLst>
              <a:ext uri="{FF2B5EF4-FFF2-40B4-BE49-F238E27FC236}">
                <a16:creationId xmlns:a16="http://schemas.microsoft.com/office/drawing/2014/main" id="{F4664AD5-8629-75AB-4A81-11BC4B721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FDC3BA2A-9AEC-8980-CE52-B50EFC2EC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>
            <a:extLst>
              <a:ext uri="{FF2B5EF4-FFF2-40B4-BE49-F238E27FC236}">
                <a16:creationId xmlns:a16="http://schemas.microsoft.com/office/drawing/2014/main" id="{4B59D533-F30E-4D06-A069-B1EB8F8AB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>
            <a:extLst>
              <a:ext uri="{FF2B5EF4-FFF2-40B4-BE49-F238E27FC236}">
                <a16:creationId xmlns:a16="http://schemas.microsoft.com/office/drawing/2014/main" id="{FD29DF19-C38D-EB2C-4C36-D43DBE582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>
            <a:extLst>
              <a:ext uri="{FF2B5EF4-FFF2-40B4-BE49-F238E27FC236}">
                <a16:creationId xmlns:a16="http://schemas.microsoft.com/office/drawing/2014/main" id="{0A92A46A-BA3C-B00B-7A31-A2061F7B12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>
            <a:extLst>
              <a:ext uri="{FF2B5EF4-FFF2-40B4-BE49-F238E27FC236}">
                <a16:creationId xmlns:a16="http://schemas.microsoft.com/office/drawing/2014/main" id="{294F164E-D32D-BA41-68A7-F945D6624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>
            <a:extLst>
              <a:ext uri="{FF2B5EF4-FFF2-40B4-BE49-F238E27FC236}">
                <a16:creationId xmlns:a16="http://schemas.microsoft.com/office/drawing/2014/main" id="{762476EF-B8B8-5EEF-DFE3-8C8CE042D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>
            <a:extLst>
              <a:ext uri="{FF2B5EF4-FFF2-40B4-BE49-F238E27FC236}">
                <a16:creationId xmlns:a16="http://schemas.microsoft.com/office/drawing/2014/main" id="{91BE3A1F-59F8-8081-AAC1-B4B65F0F9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>
            <a:extLst>
              <a:ext uri="{FF2B5EF4-FFF2-40B4-BE49-F238E27FC236}">
                <a16:creationId xmlns:a16="http://schemas.microsoft.com/office/drawing/2014/main" id="{545F05DD-8272-950E-9F3F-AA7370583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>
            <a:extLst>
              <a:ext uri="{FF2B5EF4-FFF2-40B4-BE49-F238E27FC236}">
                <a16:creationId xmlns:a16="http://schemas.microsoft.com/office/drawing/2014/main" id="{BA3402F2-28F0-B821-D328-0F5960713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17BD7FBB-0FD5-901D-7117-ECFA336E58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FC7275E-145F-8351-FDF1-B6A3E10F7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>
            <a:extLst>
              <a:ext uri="{FF2B5EF4-FFF2-40B4-BE49-F238E27FC236}">
                <a16:creationId xmlns:a16="http://schemas.microsoft.com/office/drawing/2014/main" id="{5C04E67B-A8D1-B5AD-6B35-58BF7C7202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1222D2D9-365F-B03C-CA9F-E4C8FFC0D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>
            <a:extLst>
              <a:ext uri="{FF2B5EF4-FFF2-40B4-BE49-F238E27FC236}">
                <a16:creationId xmlns:a16="http://schemas.microsoft.com/office/drawing/2014/main" id="{9700496D-92F0-DD1D-007A-90A8301F6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>
            <a:extLst>
              <a:ext uri="{FF2B5EF4-FFF2-40B4-BE49-F238E27FC236}">
                <a16:creationId xmlns:a16="http://schemas.microsoft.com/office/drawing/2014/main" id="{3EC9865A-10A3-B346-7684-9B7B3BE29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0A3BF68-9DD3-C13A-300F-0EFF6AFC7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DAD546F-4719-56A1-BE5F-2FA992DCC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D069ADDA-12F1-106A-682F-7A3C049F0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FB69C24-7012-FEF7-841D-72BCD3C51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58D1C4A-47B9-C9FC-B894-71D174B51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2DF2A2D-4F0B-32E6-1BF1-7471B8B90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0D7636-F407-62C6-191B-4882C0C834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B79AB21-EE87-8A1E-0E74-60F153E82F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EC14-19B1-9543-A0BB-A80D13FCB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9404BBB-1C6C-07A2-8441-320B12415484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F94950-4BBA-864E-0D7E-299675DCD1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7A2C39B-1821-C035-FD82-0ED8F75163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8697-4AA5-6C49-A994-F35E2E898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0DC51FF-CD42-DF87-E323-F949A02FF7B8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1E3420-627E-BDE0-F505-9DD9E8DE57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3C2ACEC-08CD-3B5B-7597-678F047E1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567FE-5E2C-A347-B773-8238F9136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346871B-DEAE-87F5-F9AD-4F0BA2801596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4965C9-E6D2-7F11-8540-D08719AD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28A88D-462E-3E2A-3E3C-5104ED8A3D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9D05-515A-6746-96A5-1349510D7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2A2F7E0-E8FE-A35F-0594-1DAC2FEB84B8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5E17E7-A946-5B67-09F8-7A06AB80DC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298639-C086-AD56-1ADF-D8AAD0C927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05DC-6E31-C04F-ADB0-37F00A120F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CBAD6BF-BC73-330D-6FD5-CE7318CDD198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13323A-D0D7-3AC5-8352-3FEB9754A2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0F7E43E-2C92-8D52-8D6A-D86A60C7B0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1074-5B7E-C144-B9D3-C06F2E863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E63E205-F827-E943-932A-0EC0A4EBA2EA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5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DCA38E-B205-0B91-BC23-4EB5B9E202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4F2C00-C8A4-0F39-554C-2FC7B18AE3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5239-95A7-8442-9970-4082E60A7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57C764B-FA0A-AF03-CEEB-1594C78741F3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841F8-E060-87AC-8F7F-9C059EB628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9BF57B2-A6B2-4425-8FEF-F6CDF145DF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0D586-3377-194C-8ACB-0B2715324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8120767-DCD4-BB5E-B846-60B725C92A7C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3CA17DE-6360-2A13-71DE-79CDD94123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4BA6E64-FD50-366B-6941-6AC7187DB1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C1B0D-208B-604B-9DAB-3ED103A848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9C5EFAF-EB72-0AAD-3642-A96D5CE8BBE6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13EB4E-5158-D655-E6D7-B7FA44A39F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32806EB-A205-C975-3D02-DB27C49D0C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3509-E49D-F149-A517-42251D860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2E6BD69-377D-319C-B203-188AFFDFCD14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EE702-23D8-F0AF-B486-6277169419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C9EA22-2B72-9552-0C7A-35534A8EF9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3D90-0F4A-BE43-9AC3-B05CCD2B6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28B96C7-DC77-1FD3-0BEC-6E0E4D5B7AC6}"/>
              </a:ext>
            </a:extLst>
          </p:cNvPr>
          <p:cNvSpPr>
            <a:spLocks noGrp="1" noChangeArrowheads="1"/>
          </p:cNvSpPr>
          <p:nvPr userDrawn="1"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32F91F-4CF5-FD58-945A-A777BB972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4D012E-2146-1009-5E8A-6DDDDD209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33E6937A-66A8-BFC0-77DE-C52067402E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09607" name="Rectangle 7">
            <a:extLst>
              <a:ext uri="{FF2B5EF4-FFF2-40B4-BE49-F238E27FC236}">
                <a16:creationId xmlns:a16="http://schemas.microsoft.com/office/drawing/2014/main" id="{DCF6C1E4-A53F-D331-0B96-2C989A9D95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71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47C283-359C-C243-8221-ECCF764AB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9608" name="AutoShape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FEEEF88-903B-F138-904A-AA283691B55A}"/>
              </a:ext>
            </a:extLst>
          </p:cNvPr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1600200" y="6096000"/>
            <a:ext cx="5562600" cy="476250"/>
          </a:xfrm>
          <a:prstGeom prst="actionButtonBackPreviou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7A0EC0B-7484-861B-B37B-D8BD476D16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324600"/>
            <a:ext cx="838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0" name="AutoShape 1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79FA841E-F841-ED63-73DD-0A66D5D0FF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29400" y="6324600"/>
            <a:ext cx="914400" cy="5334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321" name="AutoShape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B7D795-B885-8428-4AA0-CDD4F901A5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8200" y="6324600"/>
            <a:ext cx="685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buckley@g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uckleysmix.com/" TargetMode="External"/><Relationship Id="rId2" Type="http://schemas.openxmlformats.org/officeDocument/2006/relationships/hyperlink" Target="mailto:fbuckley@gmu.edu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4146D89A-EC87-53DB-3E05-8D6E900AF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pPr eaLnBrk="1" hangingPunct="1"/>
            <a:r>
              <a:rPr lang="en-US" altLang="en-US"/>
              <a:t>George Mason School of Law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372B4F8D-F2B2-A004-4AEA-C1E3ACB52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>
                <a:solidFill>
                  <a:srgbClr val="990000"/>
                </a:solidFill>
              </a:rPr>
              <a:t>Contracts I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>
              <a:solidFill>
                <a:srgbClr val="99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600"/>
              <a:t>A. Introduction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/>
              <a:t>F.H. Buckley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>
                <a:hlinkClick r:id="rId3"/>
              </a:rPr>
              <a:t>fbuckley@gmu.edu</a:t>
            </a:r>
            <a:endParaRPr lang="en-US" altLang="en-US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7F4CAB2-1102-4196-6E56-90CB96619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Thinking like a Lawyer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5C77A0B4-1392-026F-9248-5639EF2C05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Just why is there a casebook?</a:t>
            </a:r>
          </a:p>
          <a:p>
            <a:pPr lvl="2"/>
            <a:r>
              <a:rPr lang="en-US" altLang="en-US" sz="2800">
                <a:solidFill>
                  <a:srgbClr val="C00000"/>
                </a:solidFill>
              </a:rPr>
              <a:t>Why stories? </a:t>
            </a:r>
          </a:p>
          <a:p>
            <a:pPr lvl="2"/>
            <a:r>
              <a:rPr lang="en-US" altLang="en-US" sz="2800">
                <a:solidFill>
                  <a:srgbClr val="C00000"/>
                </a:solidFill>
              </a:rPr>
              <a:t>Why not just study the rules in the UCC and the Restatement?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F9A4E14-0254-404A-3E49-D815FF04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" y="228600"/>
            <a:ext cx="9144000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Why the resistance to rules is good news for you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C170D54F-A21C-EBA0-4AB3-63A6486FA1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The iron law of the new economy: anything which can be turned into an algorithm is going to be done by a computer, and not by a person</a:t>
            </a:r>
          </a:p>
          <a:p>
            <a:pPr lvl="1"/>
            <a:r>
              <a:rPr lang="en-US" altLang="en-US"/>
              <a:t>E.g., document vetting on discovery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87B77048-7D5A-237D-C7FE-4D31D8DACD0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6174212-CE83-F249-A418-43851BF64313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59180D8-C59C-0395-F9AA-CF15A7A66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76200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Study of Law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C3F13E12-74F4-97E7-B3AF-02676903CA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It’s not geometry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15CB088C-EA58-51B4-B444-4769D566EC5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099781-D88E-D348-809B-910D2938BBA4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31748" name="Content Placeholder 1">
            <a:extLst>
              <a:ext uri="{FF2B5EF4-FFF2-40B4-BE49-F238E27FC236}">
                <a16:creationId xmlns:a16="http://schemas.microsoft.com/office/drawing/2014/main" id="{1EAB1A83-496B-A49C-679E-C0066F9CB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6" b="18846"/>
          <a:stretch>
            <a:fillRect/>
          </a:stretch>
        </p:blipFill>
        <p:spPr bwMode="auto">
          <a:xfrm>
            <a:off x="2057400" y="3200400"/>
            <a:ext cx="571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F3C2E739-9895-C21B-3B38-E12414FD7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9144000" cy="1143000"/>
          </a:xfrm>
        </p:spPr>
        <p:txBody>
          <a:bodyPr/>
          <a:lstStyle/>
          <a:p>
            <a:r>
              <a:rPr lang="en-US" altLang="en-US"/>
              <a:t>Should Judges be replaced with AI?</a:t>
            </a:r>
          </a:p>
        </p:txBody>
      </p:sp>
      <p:pic>
        <p:nvPicPr>
          <p:cNvPr id="33794" name="Content Placeholder 5">
            <a:extLst>
              <a:ext uri="{FF2B5EF4-FFF2-40B4-BE49-F238E27FC236}">
                <a16:creationId xmlns:a16="http://schemas.microsoft.com/office/drawing/2014/main" id="{B4204745-3967-6104-80B0-056D2C0F4A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363" y="1295400"/>
            <a:ext cx="486727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9D2CD43-82C4-A90A-1342-A120EDD58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" y="228600"/>
            <a:ext cx="9144000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How do you learn how to become the person you should be?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90D23F57-0716-E146-EF29-99E84C6B81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Joan Didion: We’re story-telling animals</a:t>
            </a:r>
          </a:p>
          <a:p>
            <a:endParaRPr lang="en-US" altLang="en-US"/>
          </a:p>
          <a:p>
            <a:r>
              <a:rPr lang="en-US" altLang="en-US"/>
              <a:t>Can moral requirements be reduced to a set of rules? </a:t>
            </a:r>
          </a:p>
          <a:p>
            <a:pPr lvl="1"/>
            <a:r>
              <a:rPr lang="en-US" altLang="en-US"/>
              <a:t>Les miserables</a:t>
            </a:r>
          </a:p>
          <a:p>
            <a:endParaRPr lang="en-US" altLang="en-US"/>
          </a:p>
          <a:p>
            <a:r>
              <a:rPr lang="en-US" altLang="en-US"/>
              <a:t>How do we learn the virtues?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F21A596A-20E0-D672-5294-E613B48968A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73C008-FCBF-6D40-87AB-EF244ADECC62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31596EDC-9D17-7C70-9532-C33A5C12F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pPr eaLnBrk="1" hangingPunct="1"/>
            <a:r>
              <a:rPr lang="en-US" altLang="en-US"/>
              <a:t>The name of a case (case citation)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4924F83-2BE7-B16F-695A-F7835F3B72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Williams v. Walker-Thomas Furniture Co.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5066D4F6-386F-2587-DC12-111B3E443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pPr eaLnBrk="1" hangingPunct="1"/>
            <a:r>
              <a:rPr lang="en-US" altLang="en-US"/>
              <a:t>Williams at 62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3472F7DA-549B-902B-B370-7334E07D9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Williams v. Walker-Thomas Furniture Co.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solidFill>
                  <a:srgbClr val="B90000"/>
                </a:solidFill>
              </a:rPr>
              <a:t>District of Columbia Court of Appeals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>
                <a:solidFill>
                  <a:srgbClr val="B90000"/>
                </a:solidFill>
              </a:rPr>
              <a:t>198 A.2d 914 (1964)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1854CC37-CA1E-2638-2B5F-120B014EF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How did it end up here?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73BC64C6-5E2E-60CD-0C25-1C564D8399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Williams v. Walker-Thomas Furniture Co.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District of Columbia Circuit Court of Appeals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350 F.2d 445 (1965)</a:t>
            </a:r>
          </a:p>
        </p:txBody>
      </p:sp>
      <p:sp>
        <p:nvSpPr>
          <p:cNvPr id="40963" name="TextBox 1">
            <a:extLst>
              <a:ext uri="{FF2B5EF4-FFF2-40B4-BE49-F238E27FC236}">
                <a16:creationId xmlns:a16="http://schemas.microsoft.com/office/drawing/2014/main" id="{573ECD8F-4EEB-7B61-A529-E5345E11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C00000"/>
                </a:solidFill>
                <a:latin typeface="Verdana" panose="020B0604030504040204" pitchFamily="34" charset="0"/>
              </a:rPr>
              <a:t>A court of national jurisdiction, but the appeals court for DC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07DA7710-08E2-8BE2-61FC-49119B2AA2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Walker-Thomas Furniture Store</a:t>
            </a:r>
            <a:br>
              <a:rPr lang="en-US" altLang="en-US">
                <a:solidFill>
                  <a:srgbClr val="C00000"/>
                </a:solidFill>
              </a:rPr>
            </a:br>
            <a:r>
              <a:rPr lang="en-US" altLang="en-US" sz="2800">
                <a:solidFill>
                  <a:schemeClr val="tx1"/>
                </a:solidFill>
              </a:rPr>
              <a:t>1074 Seventh St. NW (at L)</a:t>
            </a:r>
          </a:p>
        </p:txBody>
      </p:sp>
      <p:sp>
        <p:nvSpPr>
          <p:cNvPr id="43010" name="Slide Number Placeholder 3">
            <a:extLst>
              <a:ext uri="{FF2B5EF4-FFF2-40B4-BE49-F238E27FC236}">
                <a16:creationId xmlns:a16="http://schemas.microsoft.com/office/drawing/2014/main" id="{366C79ED-7E4D-5162-94CA-94E7E7CE552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B369F8-5BAE-864B-A0F2-51042BD1F396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43011" name="Picture 5">
            <a:extLst>
              <a:ext uri="{FF2B5EF4-FFF2-40B4-BE49-F238E27FC236}">
                <a16:creationId xmlns:a16="http://schemas.microsoft.com/office/drawing/2014/main" id="{ED45065B-5B37-1C5F-74C5-834087140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2670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27684BC-8FC4-5478-8326-5F09BEF6DD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Williams v. Walker-Thomas</a:t>
            </a:r>
          </a:p>
        </p:txBody>
      </p:sp>
      <p:pic>
        <p:nvPicPr>
          <p:cNvPr id="45058" name="Content Placeholder 4">
            <a:extLst>
              <a:ext uri="{FF2B5EF4-FFF2-40B4-BE49-F238E27FC236}">
                <a16:creationId xmlns:a16="http://schemas.microsoft.com/office/drawing/2014/main" id="{684755AE-106E-5691-EB6B-2A2034EEA7C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752600"/>
            <a:ext cx="7391400" cy="5133975"/>
          </a:xfrm>
        </p:spPr>
      </p:pic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6181EF64-6BB2-2B9B-21E3-DB1107A0775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DE18FE3-D658-4348-A25E-C2CCC50D12DE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C4F09558-4583-F0D5-C802-D7CE7AF11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239713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Course materials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3BE6780-E9C3-2DC8-1431-41710AFD4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ea typeface="MS PGothic" charset="0"/>
            </a:endParaRPr>
          </a:p>
          <a:p>
            <a:pPr>
              <a:buFont typeface="Wingdings" charset="0"/>
              <a:buChar char="o"/>
              <a:defRPr/>
            </a:pPr>
            <a:r>
              <a:rPr lang="en-US" dirty="0">
                <a:ea typeface="MS PGothic" charset="0"/>
              </a:rPr>
              <a:t>The Casebook</a:t>
            </a:r>
          </a:p>
          <a:p>
            <a:pPr>
              <a:buFont typeface="Wingdings" charset="0"/>
              <a:buChar char="o"/>
              <a:defRPr/>
            </a:pPr>
            <a:endParaRPr lang="en-US" dirty="0">
              <a:ea typeface="MS PGothic" charset="0"/>
            </a:endParaRPr>
          </a:p>
          <a:p>
            <a:pPr>
              <a:buFont typeface="Wingdings" charset="0"/>
              <a:buChar char="o"/>
              <a:defRPr/>
            </a:pPr>
            <a:r>
              <a:rPr lang="en-US" dirty="0">
                <a:ea typeface="MS PGothic" charset="0"/>
              </a:rPr>
              <a:t>The Statutory Supplement</a:t>
            </a:r>
          </a:p>
          <a:p>
            <a:pPr lvl="1">
              <a:buFont typeface="Wingdings" charset="0"/>
              <a:buChar char="o"/>
              <a:defRPr/>
            </a:pPr>
            <a:r>
              <a:rPr lang="en-US" dirty="0">
                <a:ea typeface="MS PGothic" charset="0"/>
              </a:rPr>
              <a:t> The UCC</a:t>
            </a:r>
          </a:p>
          <a:p>
            <a:pPr lvl="1">
              <a:buFont typeface="Wingdings" charset="0"/>
              <a:buChar char="o"/>
              <a:defRPr/>
            </a:pPr>
            <a:r>
              <a:rPr lang="en-US" dirty="0">
                <a:ea typeface="MS PGothic" charset="0"/>
              </a:rPr>
              <a:t> The Restatement</a:t>
            </a:r>
          </a:p>
          <a:p>
            <a:pPr>
              <a:buFont typeface="Wingdings" charset="0"/>
              <a:buChar char="o"/>
              <a:defRPr/>
            </a:pPr>
            <a:endParaRPr lang="en-US" dirty="0">
              <a:ea typeface="MS PGothic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DBA35B0A-0386-6F34-6800-85C7F8585A5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70E1D36-61AB-AB41-B246-16C9E6C26B17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BDD6C7F-A03B-6E58-399C-8D42603E3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The procedural aspect</a:t>
            </a:r>
          </a:p>
        </p:txBody>
      </p:sp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B1DE1BF9-0AD8-8B47-60A1-9E35362AFF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Who sued?</a:t>
            </a:r>
          </a:p>
          <a:p>
            <a:endParaRPr lang="en-US" altLang="en-US"/>
          </a:p>
          <a:p>
            <a:r>
              <a:rPr lang="en-US" altLang="en-US"/>
              <a:t>And what remedy is sought?</a:t>
            </a:r>
          </a:p>
          <a:p>
            <a:endParaRPr lang="en-US" altLang="en-US"/>
          </a:p>
          <a:p>
            <a:r>
              <a:rPr lang="en-US" altLang="en-US"/>
              <a:t>The forms of action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B6CB50F7-C1C2-679B-0779-8AA038C69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What gave Walker-Thomas a right of replevin? 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E4B7D30D-5552-68AB-B7BE-D5EB53BD36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CCDF171B-B11A-98D4-2AE9-F946ABC90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What gave Walker-Thomas a right of replevin?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56A22CA-4D97-B042-0255-DCD0AFBA81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Conditional Sale: Title to remain in seller until all goods paid for</a:t>
            </a:r>
          </a:p>
          <a:p>
            <a:pPr lvl="2">
              <a:buFont typeface="Wingdings" pitchFamily="2" charset="2"/>
              <a:buNone/>
            </a:pPr>
            <a:endParaRPr lang="en-US" altLang="en-US"/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546B6AF-F9C4-F2D3-17BA-1545417B3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What gave Walker-Thomas a right of replevin?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E287A782-03F6-DB99-A46E-693ED123CA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Today under UCC Article 9: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(Security Interest)		  (Possession)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Secured Party				Debtor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			</a:t>
            </a:r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AC4F6B-C7AF-5D8A-02E0-FCD08F5B5E4A}"/>
              </a:ext>
            </a:extLst>
          </p:cNvPr>
          <p:cNvCxnSpPr/>
          <p:nvPr/>
        </p:nvCxnSpPr>
        <p:spPr bwMode="auto">
          <a:xfrm>
            <a:off x="3581400" y="4267200"/>
            <a:ext cx="1600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061CD217-BC75-C6D9-6757-53A840D94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309563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Do we have a problem with this?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0BA0B12D-596E-C36A-7351-D2DCECA21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Secured lending? </a:t>
            </a:r>
          </a:p>
          <a:p>
            <a:pPr lvl="1"/>
            <a:r>
              <a:rPr lang="en-US" altLang="en-US" sz="2400">
                <a:solidFill>
                  <a:srgbClr val="990000"/>
                </a:solidFill>
              </a:rPr>
              <a:t>UCC 9-201. </a:t>
            </a:r>
            <a:r>
              <a:rPr lang="en-US" altLang="en-US" sz="2400" u="sng">
                <a:solidFill>
                  <a:srgbClr val="990000"/>
                </a:solidFill>
              </a:rPr>
              <a:t>General Validity of Security Agreement</a:t>
            </a:r>
            <a:r>
              <a:rPr lang="en-US" altLang="en-US" sz="2400">
                <a:solidFill>
                  <a:srgbClr val="990000"/>
                </a:solidFill>
              </a:rPr>
              <a:t>.  Except as otherwise provided by this Act, a security agreement* is effective according to its terms between the parties, against purchasers of the collateral and against creditors.</a:t>
            </a:r>
          </a:p>
          <a:p>
            <a:endParaRPr lang="en-US" altLang="en-US" sz="2400">
              <a:solidFill>
                <a:srgbClr val="990000"/>
              </a:solidFill>
            </a:endParaRP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2692D06C-86C1-7239-E57D-CFA5DD2E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562600"/>
            <a:ext cx="7297738" cy="376238"/>
          </a:xfrm>
          <a:prstGeom prst="rect">
            <a:avLst/>
          </a:prstGeom>
          <a:solidFill>
            <a:schemeClr val="bg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Verdana" panose="020B0604030504040204" pitchFamily="34" charset="0"/>
              </a:rPr>
              <a:t>*A security agreement creates a security interest in collateral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F8387CD3-9307-A3D3-CCCE-3B29CDC1F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What gave Walker-Thomas a right of replevin?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F3A5EFB0-BE41-0101-35A8-48FD8251F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What was the </a:t>
            </a:r>
            <a:r>
              <a:rPr lang="ja-JP" altLang="en-US"/>
              <a:t>“</a:t>
            </a:r>
            <a:r>
              <a:rPr lang="en-US" altLang="ja-JP"/>
              <a:t>rather obscure clause</a:t>
            </a:r>
            <a:r>
              <a:rPr lang="ja-JP" altLang="en-US"/>
              <a:t>”</a:t>
            </a:r>
            <a:r>
              <a:rPr lang="en-US" altLang="ja-JP"/>
              <a:t> that permitted Walker-Thomas to repossess Mrs. Williams</a:t>
            </a:r>
            <a:r>
              <a:rPr lang="ja-JP" altLang="en-US"/>
              <a:t>’</a:t>
            </a:r>
            <a:r>
              <a:rPr lang="en-US" altLang="ja-JP"/>
              <a:t> bed.</a:t>
            </a:r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8F7AD637-BBA7-5196-A241-0A4449963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What gave Walker-Thomas a right of replevin?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4FC1F7DE-AF06-0EE1-5D94-F94C83A959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How would you have drafted the clause?</a:t>
            </a:r>
          </a:p>
          <a:p>
            <a:endParaRPr lang="en-US" altLang="en-US">
              <a:solidFill>
                <a:srgbClr val="C00000"/>
              </a:solidFill>
            </a:endParaRPr>
          </a:p>
          <a:p>
            <a:r>
              <a:rPr lang="en-US" altLang="en-US">
                <a:solidFill>
                  <a:srgbClr val="C00000"/>
                </a:solidFill>
              </a:rPr>
              <a:t>How do you think things should work?</a:t>
            </a:r>
          </a:p>
          <a:p>
            <a:pPr lvl="1"/>
            <a:r>
              <a:rPr lang="en-US" altLang="en-US"/>
              <a:t>Do you have an intuition about the just way to account for the security interest in the collateral?</a:t>
            </a:r>
          </a:p>
          <a:p>
            <a:endParaRPr lang="en-US" altLang="en-US"/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54436900-F527-8C2F-1F70-F9790E427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 sz="2800">
                <a:solidFill>
                  <a:srgbClr val="C00000"/>
                </a:solidFill>
              </a:rPr>
              <a:t>One Intuition: Security Interest with FIFO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E61698-C1C9-A29E-EAD0-42E7C0DD8F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2133600"/>
          <a:ext cx="8000999" cy="278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7784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Sale Price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Cash Payment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Amount Owed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Security Interest Good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 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Security Interest</a:t>
                      </a:r>
                    </a:p>
                    <a:p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Good II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75">
                <a:tc>
                  <a:txBody>
                    <a:bodyPr/>
                    <a:lstStyle/>
                    <a:p>
                      <a:r>
                        <a:rPr lang="en-US" sz="1800" dirty="0"/>
                        <a:t>Time 1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Good I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---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4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439">
                <a:tc>
                  <a:txBody>
                    <a:bodyPr/>
                    <a:lstStyle/>
                    <a:p>
                      <a:r>
                        <a:rPr lang="en-US" sz="1800" dirty="0"/>
                        <a:t>Time 2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Good 2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39" marB="4573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39" marB="4573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484" name="TextBox 5">
            <a:extLst>
              <a:ext uri="{FF2B5EF4-FFF2-40B4-BE49-F238E27FC236}">
                <a16:creationId xmlns:a16="http://schemas.microsoft.com/office/drawing/2014/main" id="{2961A9B4-03B5-BEC3-E437-D46B9DC5A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76838"/>
            <a:ext cx="42132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Verdana" panose="020B0604030504040204" pitchFamily="34" charset="0"/>
              </a:rPr>
              <a:t>First in, First Out: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Payments applied to discharge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anose="020B0604030504040204" pitchFamily="34" charset="0"/>
              </a:rPr>
              <a:t>earliest security interests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181DBCD4-55E6-918E-E508-FA91330A75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 sz="2800">
                <a:solidFill>
                  <a:srgbClr val="C00000"/>
                </a:solidFill>
              </a:rPr>
              <a:t>Security Interest with Cross-Collateral Clause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3C5EE7-6921-CDEA-90AC-0F422A834A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33600"/>
          <a:ext cx="7848599" cy="298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6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5933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Sale Price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Cash Payment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Amount Owed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Security Interest Good</a:t>
                      </a:r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 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Security Interest</a:t>
                      </a:r>
                    </a:p>
                    <a:p>
                      <a:r>
                        <a:rPr lang="en-US" sz="1800" baseline="0" dirty="0">
                          <a:solidFill>
                            <a:srgbClr val="C00000"/>
                          </a:solidFill>
                        </a:rPr>
                        <a:t>Good II</a:t>
                      </a:r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785">
                <a:tc>
                  <a:txBody>
                    <a:bodyPr/>
                    <a:lstStyle/>
                    <a:p>
                      <a:r>
                        <a:rPr lang="en-US" sz="1800" dirty="0"/>
                        <a:t>Time 1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Good I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---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35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85">
                <a:tc>
                  <a:txBody>
                    <a:bodyPr/>
                    <a:lstStyle/>
                    <a:p>
                      <a:r>
                        <a:rPr lang="en-US" sz="1800" dirty="0"/>
                        <a:t>Time 2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Good 2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940D57B0-7E46-7308-7D86-3835A89EB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When there’s a full paydown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49941BC-4BA8-74EA-E691-DBC395F34B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2514600"/>
          <a:ext cx="7315200" cy="247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786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Sale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Payment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Cross-collateral</a:t>
                      </a:r>
                    </a:p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Interest in Good 1</a:t>
                      </a:r>
                    </a:p>
                    <a:p>
                      <a:endParaRPr 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Cross-collateral</a:t>
                      </a:r>
                    </a:p>
                    <a:p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Interest in Good 2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Time 1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Good 1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---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US" sz="1800" dirty="0"/>
                        <a:t>Time 2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Good 2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4EE8C78B-C4E2-9C6A-810E-9133FA2B0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415925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Attendance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962AE34-9F47-532D-FDB1-53D96B71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  <a:defRPr/>
            </a:pPr>
            <a:endParaRPr lang="en-US" dirty="0">
              <a:ea typeface="MS PGothic" charset="0"/>
            </a:endParaRPr>
          </a:p>
          <a:p>
            <a:pPr>
              <a:buFont typeface="Wingdings" charset="0"/>
              <a:buChar char="o"/>
              <a:defRPr/>
            </a:pPr>
            <a:r>
              <a:rPr lang="en-US" dirty="0">
                <a:ea typeface="MS PGothic" charset="0"/>
              </a:rPr>
              <a:t>This is a professional school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 The seating chart and my calling on you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 Compulsory attendance and the 20 percent rule (more than three classes)</a:t>
            </a:r>
          </a:p>
          <a:p>
            <a:pPr lvl="1">
              <a:buFont typeface="Wingdings" charset="0"/>
              <a:buChar char="n"/>
              <a:defRPr/>
            </a:pPr>
            <a:r>
              <a:rPr lang="en-US" dirty="0">
                <a:ea typeface="MS PGothic" charset="0"/>
              </a:rPr>
              <a:t> Let me know if you skip a class, or if you’re ill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MS PGothic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47459" name="Slide Number Placeholder 3">
            <a:extLst>
              <a:ext uri="{FF2B5EF4-FFF2-40B4-BE49-F238E27FC236}">
                <a16:creationId xmlns:a16="http://schemas.microsoft.com/office/drawing/2014/main" id="{F8B87992-CEB0-1A0B-22DD-39C89305FCD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C17960-EC1E-874E-B73D-2C45715977DF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13C9537-99E1-71AE-6EAE-FC4712D1B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Quinn on vitiating factors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5827D90D-650A-2B67-EEE0-BF0537DB4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/>
              <a:t>What is the difference between </a:t>
            </a:r>
            <a:r>
              <a:rPr lang="ja-JP" altLang="en-US"/>
              <a:t>“</a:t>
            </a:r>
            <a:r>
              <a:rPr lang="en-US" altLang="ja-JP">
                <a:solidFill>
                  <a:srgbClr val="B90000"/>
                </a:solidFill>
              </a:rPr>
              <a:t>a lack of meeting of the minds</a:t>
            </a:r>
            <a:r>
              <a:rPr lang="ja-JP" altLang="en-US">
                <a:solidFill>
                  <a:srgbClr val="B90000"/>
                </a:solidFill>
              </a:rPr>
              <a:t>”</a:t>
            </a:r>
            <a:r>
              <a:rPr lang="en-US" altLang="ja-JP">
                <a:solidFill>
                  <a:srgbClr val="B90000"/>
                </a:solidFill>
              </a:rPr>
              <a:t> </a:t>
            </a:r>
            <a:r>
              <a:rPr lang="en-US" altLang="ja-JP"/>
              <a:t>and</a:t>
            </a:r>
            <a:r>
              <a:rPr lang="en-US" altLang="ja-JP">
                <a:solidFill>
                  <a:srgbClr val="B90000"/>
                </a:solidFill>
              </a:rPr>
              <a:t> </a:t>
            </a:r>
            <a:r>
              <a:rPr lang="ja-JP" altLang="en-US">
                <a:solidFill>
                  <a:srgbClr val="B90000"/>
                </a:solidFill>
              </a:rPr>
              <a:t>“</a:t>
            </a:r>
            <a:r>
              <a:rPr lang="en-US" altLang="ja-JP">
                <a:solidFill>
                  <a:srgbClr val="B90000"/>
                </a:solidFill>
              </a:rPr>
              <a:t>contracts against public policy</a:t>
            </a:r>
            <a:r>
              <a:rPr lang="en-US" altLang="ja-JP"/>
              <a:t>,</a:t>
            </a:r>
            <a:r>
              <a:rPr lang="ja-JP" altLang="en-US"/>
              <a:t>”</a:t>
            </a:r>
            <a:r>
              <a:rPr lang="en-US" altLang="ja-JP"/>
              <a:t> per Quinn J.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C9ABB298-9E80-3846-4B1B-0F975C923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+mj-ea"/>
                <a:cs typeface="+mj-cs"/>
              </a:rPr>
              <a:t>Substantive vs. Procedural </a:t>
            </a:r>
            <a:r>
              <a:rPr lang="en-US" dirty="0" err="1">
                <a:solidFill>
                  <a:srgbClr val="C00000"/>
                </a:solidFill>
                <a:ea typeface="+mj-ea"/>
                <a:cs typeface="+mj-cs"/>
              </a:rPr>
              <a:t>Unconscionability</a:t>
            </a:r>
            <a:endParaRPr lang="en-US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3F4FBDEF-3D6C-B814-AF37-E6C86DCFF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No “meeting of the minds” a matter of procedural unconscionability</a:t>
            </a:r>
          </a:p>
          <a:p>
            <a:pPr lvl="1"/>
            <a:r>
              <a:rPr lang="en-US" altLang="en-US"/>
              <a:t>Why did Quinn say there was a meeting of the minds?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BF881E43-E41B-26D5-D237-F1F6E499E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Substantive vs. Procedural </a:t>
            </a:r>
            <a:r>
              <a:rPr lang="en-US" dirty="0" err="1">
                <a:solidFill>
                  <a:schemeClr val="tx1"/>
                </a:solidFill>
                <a:ea typeface="+mj-ea"/>
                <a:cs typeface="+mj-cs"/>
              </a:rPr>
              <a:t>Unconscionability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6ADFF16F-7EDC-7635-76E2-BB7BF599DB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No “meeting of the minds” a matter of procedural unconscionability</a:t>
            </a:r>
          </a:p>
          <a:p>
            <a:pPr lvl="1"/>
            <a:r>
              <a:rPr lang="en-US" altLang="en-US"/>
              <a:t>Why did Quinn say there was a meeting of the minds?</a:t>
            </a:r>
          </a:p>
          <a:p>
            <a:pPr lvl="1"/>
            <a:r>
              <a:rPr lang="en-US" altLang="en-US"/>
              <a:t>Do you accept this?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326B6AEA-6061-209C-A9B4-28D054D9E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+mj-ea"/>
                <a:cs typeface="+mj-cs"/>
              </a:rPr>
              <a:t>Substantive vs. Procedural </a:t>
            </a:r>
            <a:r>
              <a:rPr lang="en-US" dirty="0" err="1">
                <a:solidFill>
                  <a:schemeClr val="tx1"/>
                </a:solidFill>
                <a:ea typeface="+mj-ea"/>
                <a:cs typeface="+mj-cs"/>
              </a:rPr>
              <a:t>Unconscionability</a:t>
            </a:r>
            <a:endParaRPr lang="en-US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16AF38E8-936C-6190-BA84-968649172F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But there’s still a question of substantive unconscionability</a:t>
            </a:r>
          </a:p>
          <a:p>
            <a:pPr lvl="1"/>
            <a:r>
              <a:rPr lang="en-US" altLang="en-US"/>
              <a:t>Substantive: The clause is never enforceable, even if agreed to consciously by a person of full capacity</a:t>
            </a:r>
          </a:p>
          <a:p>
            <a:endParaRPr lang="en-US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E1030F4C-4868-B14E-5099-E1FAF4E98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Substantive Unconscionability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8E78964F-2D45-DCD7-9D12-73F998C04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Are there some bargains that are so vicious that they should be outlawed, even if the parties consent to them?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1C7992A8-0960-F860-876D-157F6DD1E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990000"/>
                </a:solidFill>
              </a:rPr>
              <a:t>An example of contract law illegality</a:t>
            </a:r>
            <a:endParaRPr lang="en-US" altLang="en-US">
              <a:solidFill>
                <a:srgbClr val="B90000"/>
              </a:solidFill>
            </a:endParaRP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E69DF61C-0418-48CA-6272-89D8F36F7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Cf.  9-204(b)(1) A security interest does not attach under a term constituting an after-acquired property clause to consumer goods </a:t>
            </a:r>
          </a:p>
          <a:p>
            <a:endParaRPr lang="en-US" altLang="en-US" sz="2800"/>
          </a:p>
          <a:p>
            <a:r>
              <a:rPr lang="en-US" altLang="en-US" sz="2800"/>
              <a:t>Why might you agree with this?</a:t>
            </a:r>
          </a:p>
          <a:p>
            <a:pPr marL="457200" lvl="1" indent="0">
              <a:buFontTx/>
              <a:buNone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3F3BC20B-2F2B-D802-07E8-66176A099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What amounts to procedural unconscionability per Skelly Wright?</a:t>
            </a: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BF6B2571-C7C3-2B77-95E5-8EAA7DCE5D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6803" name="Content Placeholder 4">
            <a:extLst>
              <a:ext uri="{FF2B5EF4-FFF2-40B4-BE49-F238E27FC236}">
                <a16:creationId xmlns:a16="http://schemas.microsoft.com/office/drawing/2014/main" id="{F987BBD4-7C20-8AF9-9433-BE36B2502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4196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D0D60E97-2552-5F91-6ED9-EC30FE3C7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What did Skelly Wright say amounts to procedural unconscionability?</a:t>
            </a: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E09B22B1-8B64-CA48-1E4E-352AA7F11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Absence of meaningful choice together with unreasonable terms</a:t>
            </a:r>
          </a:p>
          <a:p>
            <a:r>
              <a:rPr lang="en-US" altLang="en-US"/>
              <a:t>Gross inequality of bargaining power</a:t>
            </a:r>
          </a:p>
          <a:p>
            <a:r>
              <a:rPr lang="en-US" altLang="en-US"/>
              <a:t>Manner of contracting</a:t>
            </a:r>
          </a:p>
          <a:p>
            <a:r>
              <a:rPr lang="en-US" altLang="en-US"/>
              <a:t>Education of the parties</a:t>
            </a:r>
          </a:p>
          <a:p>
            <a:r>
              <a:rPr lang="en-US" altLang="en-US"/>
              <a:t>Maze of fine print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7F7060A7-6A2E-C585-E862-73CDC17DA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Was there an </a:t>
            </a:r>
            <a:r>
              <a:rPr lang="ja-JP" altLang="en-US">
                <a:solidFill>
                  <a:srgbClr val="B90000"/>
                </a:solidFill>
              </a:rPr>
              <a:t>“</a:t>
            </a:r>
            <a:r>
              <a:rPr lang="en-US" altLang="ja-JP">
                <a:solidFill>
                  <a:srgbClr val="B90000"/>
                </a:solidFill>
              </a:rPr>
              <a:t>absence of meaningful choice</a:t>
            </a:r>
            <a:r>
              <a:rPr lang="ja-JP" altLang="en-US">
                <a:solidFill>
                  <a:srgbClr val="B90000"/>
                </a:solidFill>
              </a:rPr>
              <a:t>”</a:t>
            </a:r>
            <a:r>
              <a:rPr lang="en-US" altLang="ja-JP">
                <a:solidFill>
                  <a:srgbClr val="B90000"/>
                </a:solidFill>
              </a:rPr>
              <a:t>?</a:t>
            </a:r>
            <a:endParaRPr lang="en-US" altLang="en-US">
              <a:solidFill>
                <a:srgbClr val="B90000"/>
              </a:solidFill>
            </a:endParaRP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6AF946EF-CA99-D430-A681-6153B7A58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D135D840-44C6-22B3-9833-FB3902326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altLang="en-US" sz="3600">
                <a:solidFill>
                  <a:srgbClr val="990000"/>
                </a:solidFill>
              </a:rPr>
              <a:t>Why didn'</a:t>
            </a:r>
            <a:r>
              <a:rPr lang="en-US" altLang="ja-JP" sz="3600">
                <a:solidFill>
                  <a:srgbClr val="990000"/>
                </a:solidFill>
              </a:rPr>
              <a:t>t she shop at Woodward &amp; Lothrop?</a:t>
            </a:r>
            <a:br>
              <a:rPr lang="en-US" altLang="ja-JP"/>
            </a:br>
            <a:r>
              <a:rPr lang="en-US" altLang="ja-JP" sz="2400">
                <a:solidFill>
                  <a:schemeClr val="tx1"/>
                </a:solidFill>
              </a:rPr>
              <a:t>10 blocks from Walker-Thomas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CF4BCA1E-E6FF-15B3-60EF-34CA94D2DB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80899" name="Picture 4" descr="woodies">
            <a:extLst>
              <a:ext uri="{FF2B5EF4-FFF2-40B4-BE49-F238E27FC236}">
                <a16:creationId xmlns:a16="http://schemas.microsoft.com/office/drawing/2014/main" id="{CA4CD6BF-5BBE-6F88-484A-7AB3BFF5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907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3D8CC00-26FC-55B4-405E-59CE8C073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Office Hours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FC3E8568-4379-1E57-80DD-4704B68B12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Thursdays: Noon to 400???</a:t>
            </a:r>
          </a:p>
          <a:p>
            <a:r>
              <a:rPr lang="en-US" altLang="en-US"/>
              <a:t>Email me anytime at </a:t>
            </a:r>
            <a:r>
              <a:rPr lang="en-US" altLang="en-US">
                <a:hlinkClick r:id="rId2"/>
              </a:rPr>
              <a:t>fbuckley@gmu.edu</a:t>
            </a:r>
            <a:r>
              <a:rPr lang="en-US" altLang="en-US"/>
              <a:t> to ask a question or set up a meeting</a:t>
            </a:r>
          </a:p>
          <a:p>
            <a:r>
              <a:rPr lang="en-US" altLang="en-US"/>
              <a:t>After a class, PowerPoint slides will be posted at </a:t>
            </a:r>
            <a:r>
              <a:rPr lang="en-US" altLang="en-US">
                <a:hlinkClick r:id="rId3"/>
              </a:rPr>
              <a:t>http://buckleysmix.com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44D553F2-F76A-996D-E511-1867F8DA6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>
                <a:solidFill>
                  <a:srgbClr val="990000"/>
                </a:solidFill>
              </a:rPr>
              <a:t>Or Garfinckel</a:t>
            </a:r>
            <a:r>
              <a:rPr lang="ja-JP" altLang="en-US" sz="3400">
                <a:solidFill>
                  <a:srgbClr val="990000"/>
                </a:solidFill>
              </a:rPr>
              <a:t>’</a:t>
            </a:r>
            <a:r>
              <a:rPr lang="en-US" altLang="ja-JP" sz="3400">
                <a:solidFill>
                  <a:srgbClr val="990000"/>
                </a:solidFill>
              </a:rPr>
              <a:t>s? </a:t>
            </a:r>
            <a:br>
              <a:rPr lang="en-US" altLang="ja-JP" sz="3400"/>
            </a:br>
            <a:r>
              <a:rPr lang="en-US" altLang="ja-JP" sz="2400">
                <a:solidFill>
                  <a:schemeClr val="tx1"/>
                </a:solidFill>
              </a:rPr>
              <a:t>11 Blocks from Walker-Thomas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82946" name="Picture 4" descr="Garfinckel%27s_Department_Store,_DC">
            <a:extLst>
              <a:ext uri="{FF2B5EF4-FFF2-40B4-BE49-F238E27FC236}">
                <a16:creationId xmlns:a16="http://schemas.microsoft.com/office/drawing/2014/main" id="{894FE090-750F-E11A-5DC1-F9A513BCE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728788"/>
            <a:ext cx="5562600" cy="42672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2587FF6E-A81A-A5CA-6026-6BC9D4B22D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en-US" altLang="en-US" sz="3600">
                <a:solidFill>
                  <a:srgbClr val="C00000"/>
                </a:solidFill>
              </a:rPr>
              <a:t>What happened to Walker-Thomas?</a:t>
            </a:r>
            <a:br>
              <a:rPr lang="en-US" altLang="en-US" sz="2800">
                <a:solidFill>
                  <a:srgbClr val="C00000"/>
                </a:solidFill>
              </a:rPr>
            </a:br>
            <a:r>
              <a:rPr lang="en-US" altLang="en-US" sz="2800">
                <a:solidFill>
                  <a:srgbClr val="C00000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1074 Seventh St. NW (at L)</a:t>
            </a:r>
          </a:p>
        </p:txBody>
      </p:sp>
      <p:sp>
        <p:nvSpPr>
          <p:cNvPr id="84994" name="Slide Number Placeholder 3">
            <a:extLst>
              <a:ext uri="{FF2B5EF4-FFF2-40B4-BE49-F238E27FC236}">
                <a16:creationId xmlns:a16="http://schemas.microsoft.com/office/drawing/2014/main" id="{62AE16BD-C928-9AF3-50C1-B671595DF7A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779B358-F1E6-BE4E-9D58-A83C68325156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pic>
        <p:nvPicPr>
          <p:cNvPr id="84995" name="Picture 5">
            <a:extLst>
              <a:ext uri="{FF2B5EF4-FFF2-40B4-BE49-F238E27FC236}">
                <a16:creationId xmlns:a16="http://schemas.microsoft.com/office/drawing/2014/main" id="{0D2F8F9D-E534-013C-5BEF-4D67B296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2670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406C4-236C-4542-F9DC-94B402A97CCD}"/>
              </a:ext>
            </a:extLst>
          </p:cNvPr>
          <p:cNvSpPr txBox="1"/>
          <p:nvPr/>
        </p:nvSpPr>
        <p:spPr>
          <a:xfrm>
            <a:off x="6858000" y="3048000"/>
            <a:ext cx="22939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ea typeface="+mn-ea"/>
              </a:rPr>
              <a:t>When did it 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ea typeface="+mn-ea"/>
              </a:rPr>
              <a:t>go dark, </a:t>
            </a:r>
          </a:p>
          <a:p>
            <a:pPr>
              <a:defRPr/>
            </a:pPr>
            <a:r>
              <a:rPr lang="en-US" sz="2400" dirty="0">
                <a:solidFill>
                  <a:schemeClr val="accent6"/>
                </a:solidFill>
                <a:ea typeface="+mn-ea"/>
              </a:rPr>
              <a:t>do you think?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07F234E-B56D-86C2-0ACF-911844A1D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>
                <a:solidFill>
                  <a:srgbClr val="990000"/>
                </a:solidFill>
              </a:rPr>
              <a:t>Seventh Street NW, April 5, 1968</a:t>
            </a:r>
            <a:br>
              <a:rPr lang="en-US" altLang="en-US" sz="3400">
                <a:solidFill>
                  <a:srgbClr val="990000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What happened the day before?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8410DBD2-7595-AD31-79F3-7920BD37DD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</p:txBody>
      </p:sp>
      <p:pic>
        <p:nvPicPr>
          <p:cNvPr id="87043" name="Picture 4" descr="riot">
            <a:extLst>
              <a:ext uri="{FF2B5EF4-FFF2-40B4-BE49-F238E27FC236}">
                <a16:creationId xmlns:a16="http://schemas.microsoft.com/office/drawing/2014/main" id="{CB0703E0-194C-5B29-6DAF-493A016CA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3563"/>
            <a:ext cx="6392863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0C3BD10C-EADE-BAF9-F38E-B527849F2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>
                <a:solidFill>
                  <a:srgbClr val="990000"/>
                </a:solidFill>
              </a:rPr>
              <a:t>Seventh Street NW, April 5, 1968</a:t>
            </a:r>
            <a:br>
              <a:rPr lang="en-US" altLang="en-US" sz="3400">
                <a:solidFill>
                  <a:srgbClr val="990000"/>
                </a:solidFill>
              </a:rPr>
            </a:br>
            <a:r>
              <a:rPr lang="en-US" altLang="en-US" sz="2400">
                <a:solidFill>
                  <a:schemeClr val="tx1"/>
                </a:solidFill>
              </a:rPr>
              <a:t>What happened the day before?</a:t>
            </a:r>
          </a:p>
        </p:txBody>
      </p:sp>
      <p:pic>
        <p:nvPicPr>
          <p:cNvPr id="89090" name="Picture 4" descr="riot">
            <a:extLst>
              <a:ext uri="{FF2B5EF4-FFF2-40B4-BE49-F238E27FC236}">
                <a16:creationId xmlns:a16="http://schemas.microsoft.com/office/drawing/2014/main" id="{50F538A7-E818-509F-CB1E-8869075A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1524000"/>
            <a:ext cx="3975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1">
            <a:extLst>
              <a:ext uri="{FF2B5EF4-FFF2-40B4-BE49-F238E27FC236}">
                <a16:creationId xmlns:a16="http://schemas.microsoft.com/office/drawing/2014/main" id="{3D4B3526-2199-1AAB-78C7-6D789F38C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90000"/>
                </a:solidFill>
                <a:latin typeface="Verdana" panose="020B0604030504040204" pitchFamily="34" charset="0"/>
              </a:rPr>
              <a:t>Is this relevant to the study of Contracts?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90000"/>
                </a:solidFill>
                <a:latin typeface="Verdana" panose="020B0604030504040204" pitchFamily="34" charset="0"/>
              </a:rPr>
              <a:t>Or to Walker-Thomas?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CC90B85-688B-94A7-3847-52C5949F1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What would Aristotle say about the relevance of the Riots?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3E463974-035E-37B5-CCE9-088E67C940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1139" name="Picture 2">
            <a:extLst>
              <a:ext uri="{FF2B5EF4-FFF2-40B4-BE49-F238E27FC236}">
                <a16:creationId xmlns:a16="http://schemas.microsoft.com/office/drawing/2014/main" id="{FDEAB125-2775-BDCF-85A2-4B16BCCF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590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5DCFA724-BD65-086C-A6DD-47215F0A3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3863" y="288925"/>
            <a:ext cx="8569325" cy="1219200"/>
          </a:xfrm>
        </p:spPr>
        <p:txBody>
          <a:bodyPr/>
          <a:lstStyle/>
          <a:p>
            <a:r>
              <a:rPr lang="en-US" altLang="en-US"/>
              <a:t>What are his two kinds of justice? 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7DC54B29-31F2-D9EF-5F22-E1E5B647BF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3187" name="Picture 2">
            <a:extLst>
              <a:ext uri="{FF2B5EF4-FFF2-40B4-BE49-F238E27FC236}">
                <a16:creationId xmlns:a16="http://schemas.microsoft.com/office/drawing/2014/main" id="{D5791ED1-B3AD-178D-BA8F-16C974FD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590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692A8A1-7FB9-7466-68C4-B90D8D42D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2286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Distributive Justice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CD7F8960-115D-9E11-251E-76EABB7D14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How would Aristotle allocate goods as a matter of distributive justice?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5F5ABF01-2BC6-E0D6-D9AB-4CB950C62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Distributive Justice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3DE71704-55E0-56BE-AA99-8BAB93CC36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How would Aristotle allocate goods as a matter of distributive justice?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[I]f the persons are not equal they must not have equal shares; in fact this is the very source of all the quarrelling and wrangling in the world,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A8FC6C3D-2E54-CB53-4EC9-291A4C3CB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Distributive Justice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DB0DA25B-492A-A88F-5CA8-58FA6ECFD1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How would Aristotle allocate goods as a matter of distributive justice?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Democrats identify merit with the status of freeman, supporters of oligarchy with wealth (or with noble birth), and supporters of aristocracy with excellence.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4B94BF52-C27D-296D-4939-1B03D3258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Distributive Justice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1D40B499-35E3-541A-EBA8-65AEA60FB8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How would Aristotle allocate goods as a matter of distributive justice?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Where would you look for distributive justice in the law today?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F5A09BA-7F41-CCDD-81F1-A9F64156A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Exam: Both Practice and Final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0BE8B09-2040-8458-EC5A-FD000A7BC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Open Code</a:t>
            </a:r>
          </a:p>
          <a:p>
            <a:pPr>
              <a:defRPr/>
            </a:pPr>
            <a:r>
              <a:rPr lang="en-US" altLang="en-US" dirty="0"/>
              <a:t>The grading guidelines: 3.20 to 3.30</a:t>
            </a:r>
          </a:p>
          <a:p>
            <a:pPr>
              <a:defRPr/>
            </a:pPr>
            <a:r>
              <a:rPr lang="en-US" altLang="en-US" dirty="0"/>
              <a:t>Optional </a:t>
            </a:r>
            <a:r>
              <a:rPr lang="en-US" altLang="en-US" u="sng" dirty="0"/>
              <a:t>upgrade</a:t>
            </a:r>
            <a:r>
              <a:rPr lang="en-US" altLang="en-US" dirty="0"/>
              <a:t> based on classroom performance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769C4806-043E-26E1-264A-82C5D8CA843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94E8C1-0B18-2944-9FAC-00FB88FDFE4F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389D43BE-5BD3-34DB-CE65-52F6A762D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Corrective Justice</a:t>
            </a:r>
            <a:br>
              <a:rPr lang="en-US" altLang="en-US">
                <a:solidFill>
                  <a:srgbClr val="B90000"/>
                </a:solidFill>
              </a:rPr>
            </a:br>
            <a:endParaRPr lang="en-US" altLang="en-US" sz="2800">
              <a:solidFill>
                <a:srgbClr val="990000"/>
              </a:solidFill>
            </a:endParaRP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65EAFA50-5AF7-BBDD-8D17-38686D757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/>
          </a:p>
          <a:p>
            <a:r>
              <a:rPr lang="en-US" altLang="en-US"/>
              <a:t>The justice in transactions between man and man is </a:t>
            </a:r>
            <a:r>
              <a:rPr lang="en-US" altLang="en-US">
                <a:solidFill>
                  <a:srgbClr val="B90000"/>
                </a:solidFill>
              </a:rPr>
              <a:t>a sort of equality </a:t>
            </a:r>
            <a:r>
              <a:rPr lang="en-US" altLang="en-US"/>
              <a:t>indeed, and the injustice a sort of inequality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D6A09306-CAE1-01B5-353C-C5722C91E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Corrective Justice</a:t>
            </a:r>
            <a:br>
              <a:rPr lang="en-US" altLang="en-US">
                <a:solidFill>
                  <a:srgbClr val="B90000"/>
                </a:solidFill>
              </a:rPr>
            </a:br>
            <a:r>
              <a:rPr lang="en-US" altLang="en-US" sz="2800">
                <a:solidFill>
                  <a:srgbClr val="B90000"/>
                </a:solidFill>
              </a:rPr>
              <a:t>How would this apply in tort law?</a:t>
            </a:r>
            <a:endParaRPr lang="en-US" altLang="en-US" sz="2800">
              <a:solidFill>
                <a:srgbClr val="990000"/>
              </a:solidFill>
            </a:endParaRP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96B434A9-76B8-3F7A-E5BA-A03D696450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/>
          </a:p>
          <a:p>
            <a:r>
              <a:rPr lang="en-US" altLang="en-US" sz="2800">
                <a:solidFill>
                  <a:srgbClr val="B90000"/>
                </a:solidFill>
              </a:rPr>
              <a:t>This kind of injustice being an inequality, the judge tries to equalize it</a:t>
            </a:r>
            <a:r>
              <a:rPr lang="en-US" altLang="en-US" sz="2800"/>
              <a:t>; for in the case also in which one has received and the other has inflicted a wound, or one has slain and the other been slain, the suffering and the action have been unequally distributed; but the judge tries to equalize by means of the penalty, taking away from the gain of the assailant….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517D690E-7FCB-64BC-05DE-344ABDC89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Corrective Justice</a:t>
            </a:r>
            <a:br>
              <a:rPr lang="en-US" altLang="en-US">
                <a:solidFill>
                  <a:srgbClr val="B90000"/>
                </a:solidFill>
              </a:rPr>
            </a:br>
            <a:r>
              <a:rPr lang="en-US" altLang="en-US" sz="2800">
                <a:solidFill>
                  <a:srgbClr val="B90000"/>
                </a:solidFill>
              </a:rPr>
              <a:t>How would this apply in contract law?</a:t>
            </a:r>
            <a:endParaRPr lang="en-US" altLang="en-US" sz="2800">
              <a:solidFill>
                <a:srgbClr val="990000"/>
              </a:solidFill>
            </a:endParaRP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11DDD9E4-C749-E2E0-D550-2A5C1B8C84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/>
          </a:p>
          <a:p>
            <a:r>
              <a:rPr lang="en-US" altLang="en-US" sz="2800"/>
              <a:t>If the division is made out of common property, the shares will bear the same proportion to one another as the original contributions did: and the Unjust which is opposite to this Just is that which violates the proportionate.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>
            <a:extLst>
              <a:ext uri="{FF2B5EF4-FFF2-40B4-BE49-F238E27FC236}">
                <a16:creationId xmlns:a16="http://schemas.microsoft.com/office/drawing/2014/main" id="{88699D7C-A898-1E92-213E-F25EA953E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Corrective Justice</a:t>
            </a:r>
            <a:br>
              <a:rPr lang="en-US" altLang="en-US">
                <a:solidFill>
                  <a:srgbClr val="B90000"/>
                </a:solidFill>
              </a:rPr>
            </a:br>
            <a:r>
              <a:rPr lang="en-US" altLang="en-US" sz="2800">
                <a:solidFill>
                  <a:srgbClr val="B90000"/>
                </a:solidFill>
              </a:rPr>
              <a:t>How would this apply in contract law?</a:t>
            </a:r>
            <a:endParaRPr lang="en-US" altLang="en-US" sz="2800">
              <a:solidFill>
                <a:srgbClr val="990000"/>
              </a:solidFill>
            </a:endParaRPr>
          </a:p>
        </p:txBody>
      </p:sp>
      <p:sp>
        <p:nvSpPr>
          <p:cNvPr id="109570" name="Rectangle 3">
            <a:extLst>
              <a:ext uri="{FF2B5EF4-FFF2-40B4-BE49-F238E27FC236}">
                <a16:creationId xmlns:a16="http://schemas.microsoft.com/office/drawing/2014/main" id="{129FBA66-F804-7B28-5116-6A1013351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/>
          </a:p>
          <a:p>
            <a:r>
              <a:rPr lang="en-US" altLang="en-US" sz="2800">
                <a:solidFill>
                  <a:srgbClr val="C00000"/>
                </a:solidFill>
              </a:rPr>
              <a:t>For it makes no difference whether a good man has defrauded a bad man or a bad man a good one</a:t>
            </a:r>
            <a:r>
              <a:rPr lang="en-US" altLang="en-US" sz="2800"/>
              <a:t>, … the law looks only to the distinctive character of the injury, and treats the parties as equal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34AFBD2F-FE64-71D1-69DA-05237A6CB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en-US" altLang="en-US">
                <a:solidFill>
                  <a:srgbClr val="B90000"/>
                </a:solidFill>
              </a:rPr>
              <a:t>What would Aristotle say about the relevance of the Riots?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35ADCA03-B815-CEEA-87FC-D13702A917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1619" name="Picture 2">
            <a:extLst>
              <a:ext uri="{FF2B5EF4-FFF2-40B4-BE49-F238E27FC236}">
                <a16:creationId xmlns:a16="http://schemas.microsoft.com/office/drawing/2014/main" id="{76E2FD0F-A81F-B323-FE8A-3B7E02E05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590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7721213-932D-CB4F-8A51-EB0F2F3FF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What did Skelly Wright say amounts to procedural unconscionability?</a:t>
            </a:r>
          </a:p>
        </p:txBody>
      </p:sp>
      <p:sp>
        <p:nvSpPr>
          <p:cNvPr id="113666" name="Content Placeholder 2">
            <a:extLst>
              <a:ext uri="{FF2B5EF4-FFF2-40B4-BE49-F238E27FC236}">
                <a16:creationId xmlns:a16="http://schemas.microsoft.com/office/drawing/2014/main" id="{C38BBDB5-5CD7-016E-0754-31F6737080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Absence of meaningful choice together with unreasonable terms</a:t>
            </a:r>
          </a:p>
          <a:p>
            <a:r>
              <a:rPr lang="en-US" altLang="en-US">
                <a:solidFill>
                  <a:srgbClr val="C00000"/>
                </a:solidFill>
              </a:rPr>
              <a:t>Gross inequality of bargaining power</a:t>
            </a:r>
          </a:p>
          <a:p>
            <a:r>
              <a:rPr lang="en-US" altLang="en-US"/>
              <a:t>Manner of contracting</a:t>
            </a:r>
          </a:p>
          <a:p>
            <a:r>
              <a:rPr lang="en-US" altLang="en-US"/>
              <a:t>Education of the parties</a:t>
            </a:r>
          </a:p>
          <a:p>
            <a:r>
              <a:rPr lang="en-US" altLang="en-US"/>
              <a:t>Maze of fine print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693F6D15-1029-BBDC-31A9-BC45313A7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1430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Back to Walker-Thomas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33226277-8D9D-4A0A-05E1-FD6E6F024A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ja-JP" altLang="en-US"/>
              <a:t>“</a:t>
            </a:r>
            <a:r>
              <a:rPr lang="en-US" altLang="ja-JP"/>
              <a:t>Gross inequality of bargaining power</a:t>
            </a:r>
            <a:r>
              <a:rPr lang="ja-JP" altLang="en-US"/>
              <a:t>”</a:t>
            </a:r>
            <a:endParaRPr lang="en-US" altLang="ja-JP"/>
          </a:p>
          <a:p>
            <a:endParaRPr lang="en-US" altLang="en-US"/>
          </a:p>
          <a:p>
            <a:r>
              <a:rPr lang="en-US" altLang="en-US"/>
              <a:t>Is the inequality lessened when you purchase at Macy’</a:t>
            </a:r>
            <a:r>
              <a:rPr lang="en-US" altLang="ja-JP"/>
              <a:t>s?</a:t>
            </a:r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BCFD23BF-E671-E587-F536-E73A9C0F5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363" y="0"/>
            <a:ext cx="8569325" cy="12954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Gross inequality of bargaining power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16738" name="Content Placeholder 4">
            <a:extLst>
              <a:ext uri="{FF2B5EF4-FFF2-40B4-BE49-F238E27FC236}">
                <a16:creationId xmlns:a16="http://schemas.microsoft.com/office/drawing/2014/main" id="{25D878E9-3377-658E-6EAB-694BC323C6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990600"/>
            <a:ext cx="5235575" cy="5235575"/>
          </a:xfrm>
        </p:spPr>
      </p:pic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5BBDCBBF-B09B-1DC3-6E3E-4A0BAF3BFA2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FF43BBF-C9AD-B947-8C9F-397734AD6F06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116740" name="Rectangular Callout 5">
            <a:extLst>
              <a:ext uri="{FF2B5EF4-FFF2-40B4-BE49-F238E27FC236}">
                <a16:creationId xmlns:a16="http://schemas.microsoft.com/office/drawing/2014/main" id="{79EA1E5C-C294-66BB-0EF9-BF773E0C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1828800" cy="2286000"/>
          </a:xfrm>
          <a:prstGeom prst="wedgeRectCallout">
            <a:avLst>
              <a:gd name="adj1" fmla="val 164324"/>
              <a:gd name="adj2" fmla="val 15083"/>
            </a:avLst>
          </a:prstGeom>
          <a:solidFill>
            <a:srgbClr val="CAF3F7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OMG!!!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$22.99!!!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I think we can do better than that, don</a:t>
            </a:r>
            <a:r>
              <a:rPr lang="ja-JP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’</a:t>
            </a: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t you?</a:t>
            </a:r>
            <a:endParaRPr lang="en-US" altLang="en-US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16741" name="Text Box 7">
            <a:extLst>
              <a:ext uri="{FF2B5EF4-FFF2-40B4-BE49-F238E27FC236}">
                <a16:creationId xmlns:a16="http://schemas.microsoft.com/office/drawing/2014/main" id="{268B6C71-136C-7BB1-B275-6AD3F159C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89675"/>
            <a:ext cx="6848475" cy="369888"/>
          </a:xfrm>
          <a:prstGeom prst="rect">
            <a:avLst/>
          </a:prstGeom>
          <a:solidFill>
            <a:srgbClr val="CAF3F7"/>
          </a:solidFill>
          <a:ln w="9525">
            <a:solidFill>
              <a:srgbClr val="00BB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“</a:t>
            </a: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An absence of meaningful choice</a:t>
            </a:r>
            <a:r>
              <a:rPr lang="ja-JP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”</a:t>
            </a: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 unless we can dicker?</a:t>
            </a:r>
            <a:endParaRPr lang="en-US" altLang="en-US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D6DCDDD7-772A-6E95-4FBE-DE9D13C76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1430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Gross inequality of bargaining power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A044B16-6C42-7AA7-3C0D-F51EB9B5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If there is inequality, how would you expect the merchant to exploit his market power?</a:t>
            </a:r>
          </a:p>
          <a:p>
            <a:pPr lvl="1"/>
            <a:r>
              <a:rPr lang="en-US" altLang="en-US"/>
              <a:t>By raising the price or inserting an unwanted clause in the contract?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>
            <a:extLst>
              <a:ext uri="{FF2B5EF4-FFF2-40B4-BE49-F238E27FC236}">
                <a16:creationId xmlns:a16="http://schemas.microsoft.com/office/drawing/2014/main" id="{F4EC6DCF-33F7-F969-7523-B5B31859C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the Sopanos made money from gardening</a:t>
            </a:r>
          </a:p>
        </p:txBody>
      </p:sp>
      <p:pic>
        <p:nvPicPr>
          <p:cNvPr id="120834" name="Picture 2" descr="Paulie And Gardeners - The Sopranos HD - YouTube">
            <a:extLst>
              <a:ext uri="{FF2B5EF4-FFF2-40B4-BE49-F238E27FC236}">
                <a16:creationId xmlns:a16="http://schemas.microsoft.com/office/drawing/2014/main" id="{90452814-7FA1-4C76-BBE5-5EAA7EBD00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143000"/>
            <a:ext cx="8045450" cy="4525963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B890F7-248B-2B9C-A1BB-15CAE4F00D14}"/>
              </a:ext>
            </a:extLst>
          </p:cNvPr>
          <p:cNvSpPr txBox="1"/>
          <p:nvPr/>
        </p:nvSpPr>
        <p:spPr>
          <a:xfrm>
            <a:off x="2514600" y="5772150"/>
            <a:ext cx="5053013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Paulie</a:t>
            </a:r>
            <a:r>
              <a:rPr lang="en-US" dirty="0">
                <a:solidFill>
                  <a:srgbClr val="C00000"/>
                </a:solidFill>
              </a:rPr>
              <a:t> wonders where this guy came from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>
            <a:extLst>
              <a:ext uri="{FF2B5EF4-FFF2-40B4-BE49-F238E27FC236}">
                <a16:creationId xmlns:a16="http://schemas.microsoft.com/office/drawing/2014/main" id="{C5B7D79C-714A-CDDA-745E-D01A8686E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152400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Exam: Both Practice and Final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50CC82A6-AFFF-8053-931E-20986BD8E0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How to prepare</a:t>
            </a:r>
          </a:p>
          <a:p>
            <a:pPr lvl="1">
              <a:defRPr/>
            </a:pPr>
            <a:r>
              <a:rPr lang="en-US" altLang="en-US" dirty="0"/>
              <a:t>Essay Questions</a:t>
            </a:r>
          </a:p>
          <a:p>
            <a:pPr lvl="1">
              <a:defRPr/>
            </a:pPr>
            <a:r>
              <a:rPr lang="en-US" altLang="en-US" dirty="0"/>
              <a:t>Issue Spotters</a:t>
            </a:r>
          </a:p>
          <a:p>
            <a:pPr>
              <a:defRPr/>
            </a:pPr>
            <a:r>
              <a:rPr lang="en-US" altLang="en-US" dirty="0"/>
              <a:t>Citing authorities</a:t>
            </a:r>
          </a:p>
          <a:p>
            <a:pPr>
              <a:defRPr/>
            </a:pPr>
            <a:r>
              <a:rPr lang="en-US" altLang="en-US" dirty="0"/>
              <a:t>Shotgun vs. conciseness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149507" name="Slide Number Placeholder 3">
            <a:extLst>
              <a:ext uri="{FF2B5EF4-FFF2-40B4-BE49-F238E27FC236}">
                <a16:creationId xmlns:a16="http://schemas.microsoft.com/office/drawing/2014/main" id="{52A5BADB-F95C-9C21-1FED-AD55E075AB6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F29479B-CDDF-514F-A38D-DE16397661F6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1ACB-4E0A-18C6-B8AB-5059955B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8D9C-386B-C1A7-A74E-580F2574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44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>
            <a:extLst>
              <a:ext uri="{FF2B5EF4-FFF2-40B4-BE49-F238E27FC236}">
                <a16:creationId xmlns:a16="http://schemas.microsoft.com/office/drawing/2014/main" id="{4249A030-AC7B-4EFB-069A-21599370A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Gross inequality in bargaining power</a:t>
            </a:r>
          </a:p>
        </p:txBody>
      </p:sp>
      <p:sp>
        <p:nvSpPr>
          <p:cNvPr id="121858" name="Rectangle 3">
            <a:extLst>
              <a:ext uri="{FF2B5EF4-FFF2-40B4-BE49-F238E27FC236}">
                <a16:creationId xmlns:a16="http://schemas.microsoft.com/office/drawing/2014/main" id="{89E5BC8E-E090-680F-8D81-63978E69F9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altLang="en-US"/>
          </a:p>
          <a:p>
            <a:r>
              <a:rPr lang="en-US" altLang="en-US">
                <a:solidFill>
                  <a:srgbClr val="B90000"/>
                </a:solidFill>
              </a:rPr>
              <a:t>Who was Ora Lee Williams?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If you had to describe her in one word, what would that word be?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>
            <a:extLst>
              <a:ext uri="{FF2B5EF4-FFF2-40B4-BE49-F238E27FC236}">
                <a16:creationId xmlns:a16="http://schemas.microsoft.com/office/drawing/2014/main" id="{6C174173-4157-3C64-E2E9-06EEAE6E6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1430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So what was the problem?</a:t>
            </a:r>
          </a:p>
        </p:txBody>
      </p:sp>
      <p:sp>
        <p:nvSpPr>
          <p:cNvPr id="123906" name="Rectangle 3">
            <a:extLst>
              <a:ext uri="{FF2B5EF4-FFF2-40B4-BE49-F238E27FC236}">
                <a16:creationId xmlns:a16="http://schemas.microsoft.com/office/drawing/2014/main" id="{9E59A715-9A9B-55CB-F22F-98EBF2492D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Did she understand the nature of the transaction?</a:t>
            </a:r>
          </a:p>
          <a:p>
            <a:r>
              <a:rPr lang="en-US" altLang="en-US"/>
              <a:t>Did the signature count? </a:t>
            </a:r>
          </a:p>
          <a:p>
            <a:r>
              <a:rPr lang="en-US" altLang="en-US"/>
              <a:t>Did she give her consent to the clause?</a:t>
            </a:r>
          </a:p>
          <a:p>
            <a:pPr lvl="1"/>
            <a:r>
              <a:rPr lang="en-US" altLang="en-US">
                <a:solidFill>
                  <a:srgbClr val="B90000"/>
                </a:solidFill>
              </a:rPr>
              <a:t>Per Danaher?</a:t>
            </a: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>
            <a:extLst>
              <a:ext uri="{FF2B5EF4-FFF2-40B4-BE49-F238E27FC236}">
                <a16:creationId xmlns:a16="http://schemas.microsoft.com/office/drawing/2014/main" id="{33CF9C20-CA97-D742-9A28-4943A4999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416925" cy="12192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Gross inequality of bargaining power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en-US">
              <a:solidFill>
                <a:srgbClr val="B90000"/>
              </a:solidFill>
            </a:endParaRPr>
          </a:p>
        </p:txBody>
      </p:sp>
      <p:sp>
        <p:nvSpPr>
          <p:cNvPr id="125954" name="Rectangle 3">
            <a:extLst>
              <a:ext uri="{FF2B5EF4-FFF2-40B4-BE49-F238E27FC236}">
                <a16:creationId xmlns:a16="http://schemas.microsoft.com/office/drawing/2014/main" id="{30B34C7C-8D90-703E-6316-56151A068A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Do you want to argue that Mrs. Williams was a person of </a:t>
            </a:r>
            <a:r>
              <a:rPr lang="en-US" altLang="en-US">
                <a:solidFill>
                  <a:srgbClr val="B90000"/>
                </a:solidFill>
              </a:rPr>
              <a:t>diminished capacity</a:t>
            </a:r>
            <a:r>
              <a:rPr lang="en-US" altLang="en-US"/>
              <a:t>?</a:t>
            </a:r>
          </a:p>
          <a:p>
            <a:endParaRPr lang="en-US" altLang="en-US"/>
          </a:p>
          <a:p>
            <a:r>
              <a:rPr lang="en-US" altLang="en-US"/>
              <a:t>If so, please explain…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>
            <a:extLst>
              <a:ext uri="{FF2B5EF4-FFF2-40B4-BE49-F238E27FC236}">
                <a16:creationId xmlns:a16="http://schemas.microsoft.com/office/drawing/2014/main" id="{1870B972-5B1E-7097-8027-4C4C469E7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416925" cy="12192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Gross inequality of bargaining power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en-US">
              <a:solidFill>
                <a:srgbClr val="B90000"/>
              </a:solidFill>
            </a:endParaRPr>
          </a:p>
        </p:txBody>
      </p:sp>
      <p:sp>
        <p:nvSpPr>
          <p:cNvPr id="128002" name="Rectangle 3">
            <a:extLst>
              <a:ext uri="{FF2B5EF4-FFF2-40B4-BE49-F238E27FC236}">
                <a16:creationId xmlns:a16="http://schemas.microsoft.com/office/drawing/2014/main" id="{27AC4485-DE18-5358-6FE4-93111C333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C00000"/>
                </a:solidFill>
              </a:rPr>
              <a:t>Please list the categories of people who should not be permitted to enter into contracts</a:t>
            </a:r>
          </a:p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>
            <a:extLst>
              <a:ext uri="{FF2B5EF4-FFF2-40B4-BE49-F238E27FC236}">
                <a16:creationId xmlns:a16="http://schemas.microsoft.com/office/drawing/2014/main" id="{EA741115-CCB2-0EEA-564C-E397A7056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Gross inequality of bargaining power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130050" name="Rectangle 3">
            <a:extLst>
              <a:ext uri="{FF2B5EF4-FFF2-40B4-BE49-F238E27FC236}">
                <a16:creationId xmlns:a16="http://schemas.microsoft.com/office/drawing/2014/main" id="{E8719D9D-FCEE-0BEA-1E61-1832AEAFB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>
                <a:solidFill>
                  <a:srgbClr val="990000"/>
                </a:solidFill>
              </a:rPr>
              <a:t>Is her poverty relevant?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>
            <a:extLst>
              <a:ext uri="{FF2B5EF4-FFF2-40B4-BE49-F238E27FC236}">
                <a16:creationId xmlns:a16="http://schemas.microsoft.com/office/drawing/2014/main" id="{35C772F7-983A-DA03-0858-6EB468E51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Gross inequality of bargaining power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132098" name="Rectangle 3">
            <a:extLst>
              <a:ext uri="{FF2B5EF4-FFF2-40B4-BE49-F238E27FC236}">
                <a16:creationId xmlns:a16="http://schemas.microsoft.com/office/drawing/2014/main" id="{1069ECD0-8396-9757-5EDF-69C8F2A61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Is her poverty relevant?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990000"/>
                </a:solidFill>
              </a:rPr>
              <a:t>You mean we let poor people enter into contracts!?!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>
            <a:extLst>
              <a:ext uri="{FF2B5EF4-FFF2-40B4-BE49-F238E27FC236}">
                <a16:creationId xmlns:a16="http://schemas.microsoft.com/office/drawing/2014/main" id="{412C22FD-D5EC-CF85-30B7-AF45B32717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2192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</a:rPr>
              <a:t>“</a:t>
            </a:r>
            <a:r>
              <a:rPr lang="en-US" altLang="ja-JP">
                <a:solidFill>
                  <a:schemeClr val="tx1"/>
                </a:solidFill>
              </a:rPr>
              <a:t>Gross inequality of bargaining power</a:t>
            </a:r>
            <a:r>
              <a:rPr lang="ja-JP" altLang="en-US">
                <a:solidFill>
                  <a:schemeClr val="tx1"/>
                </a:solidFill>
              </a:rPr>
              <a:t>”</a:t>
            </a:r>
            <a:endParaRPr lang="en-US" altLang="en-US">
              <a:solidFill>
                <a:srgbClr val="990000"/>
              </a:solidFill>
            </a:endParaRPr>
          </a:p>
        </p:txBody>
      </p:sp>
      <p:sp>
        <p:nvSpPr>
          <p:cNvPr id="133122" name="Rectangle 3">
            <a:extLst>
              <a:ext uri="{FF2B5EF4-FFF2-40B4-BE49-F238E27FC236}">
                <a16:creationId xmlns:a16="http://schemas.microsoft.com/office/drawing/2014/main" id="{FACB2A1A-7197-47EC-F9C6-AEB5A8A1C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Is her lack of education relevant?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mean we let people without university credentials enter into contracts!?!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>
            <a:extLst>
              <a:ext uri="{FF2B5EF4-FFF2-40B4-BE49-F238E27FC236}">
                <a16:creationId xmlns:a16="http://schemas.microsoft.com/office/drawing/2014/main" id="{250EB1C7-461B-80B3-8908-E4A4C1332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/>
              <a:t>An informational problem?</a:t>
            </a:r>
          </a:p>
        </p:txBody>
      </p:sp>
      <p:sp>
        <p:nvSpPr>
          <p:cNvPr id="136194" name="Content Placeholder 2">
            <a:extLst>
              <a:ext uri="{FF2B5EF4-FFF2-40B4-BE49-F238E27FC236}">
                <a16:creationId xmlns:a16="http://schemas.microsoft.com/office/drawing/2014/main" id="{A929CF82-F714-BA60-5717-FA1F6DBA53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Maze of fine print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Commercially unreasonable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>
            <a:extLst>
              <a:ext uri="{FF2B5EF4-FFF2-40B4-BE49-F238E27FC236}">
                <a16:creationId xmlns:a16="http://schemas.microsoft.com/office/drawing/2014/main" id="{8F2A1F3B-99C5-37C8-4E6A-599781B53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Standard Form Contracts</a:t>
            </a:r>
          </a:p>
        </p:txBody>
      </p:sp>
      <p:sp>
        <p:nvSpPr>
          <p:cNvPr id="137218" name="Content Placeholder 2">
            <a:extLst>
              <a:ext uri="{FF2B5EF4-FFF2-40B4-BE49-F238E27FC236}">
                <a16:creationId xmlns:a16="http://schemas.microsoft.com/office/drawing/2014/main" id="{44A15AC3-60C2-219D-3EE5-29ACA979ED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Why do vendors employ them?</a:t>
            </a:r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86EB4CAA-9011-9F4C-2F84-1AFE44A33C5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5E9E36-FD51-AF4A-AC72-AFCD4338A698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F0FB3B9-D7ED-E7E9-196A-EABB510BE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Substantive Law</a:t>
            </a:r>
          </a:p>
        </p:txBody>
      </p:sp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D073AB40-7F7A-B00F-A0A5-2BE269490D9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526BD0D-656E-E145-8461-DE8FF7D477A3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D39D5-A65F-DAC3-1805-4D9A5AA9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Contracts I Materials</a:t>
            </a:r>
          </a:p>
          <a:p>
            <a:pPr lvl="2">
              <a:defRPr/>
            </a:pPr>
            <a:r>
              <a:rPr lang="en-US" altLang="en-US" sz="2800" dirty="0"/>
              <a:t>Formation</a:t>
            </a:r>
          </a:p>
          <a:p>
            <a:pPr marL="1828800" lvl="3" indent="-457200">
              <a:buFontTx/>
              <a:buAutoNum type="arabicPeriod"/>
              <a:defRPr/>
            </a:pPr>
            <a:r>
              <a:rPr lang="en-US" altLang="en-US" dirty="0"/>
              <a:t>Offer and Acceptance</a:t>
            </a:r>
          </a:p>
          <a:p>
            <a:pPr marL="1828800" lvl="3" indent="-457200">
              <a:buFontTx/>
              <a:buAutoNum type="arabicPeriod"/>
              <a:defRPr/>
            </a:pPr>
            <a:r>
              <a:rPr lang="en-US" altLang="en-US" dirty="0"/>
              <a:t>Consideration</a:t>
            </a:r>
          </a:p>
          <a:p>
            <a:pPr marL="1828800" lvl="3" indent="-457200">
              <a:buFontTx/>
              <a:buAutoNum type="arabicPeriod"/>
              <a:defRPr/>
            </a:pPr>
            <a:r>
              <a:rPr lang="en-US" altLang="en-US" dirty="0"/>
              <a:t>Statute of Frauds</a:t>
            </a:r>
          </a:p>
          <a:p>
            <a:pPr marL="1371600" lvl="3" indent="0">
              <a:buFontTx/>
              <a:buNone/>
              <a:defRPr/>
            </a:pPr>
            <a:endParaRPr lang="en-US" altLang="en-US" dirty="0"/>
          </a:p>
          <a:p>
            <a:pPr lvl="2">
              <a:defRPr/>
            </a:pPr>
            <a:r>
              <a:rPr lang="en-US" altLang="en-US" sz="2800" dirty="0"/>
              <a:t>Mid-term Exam</a:t>
            </a:r>
          </a:p>
          <a:p>
            <a:pPr lvl="2">
              <a:buFont typeface="Wingdings" pitchFamily="2" charset="2"/>
              <a:buChar char="n"/>
              <a:defRPr/>
            </a:pPr>
            <a:endParaRPr lang="en-US" altLang="en-US" dirty="0"/>
          </a:p>
          <a:p>
            <a:pPr lvl="2">
              <a:defRPr/>
            </a:pPr>
            <a:r>
              <a:rPr lang="en-US" altLang="en-US" sz="2800" dirty="0"/>
              <a:t>Relational Contracts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AC7FD956-5579-0142-6DD6-7143875C0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Standard Form Contracts</a:t>
            </a:r>
          </a:p>
        </p:txBody>
      </p:sp>
      <p:sp>
        <p:nvSpPr>
          <p:cNvPr id="139266" name="Content Placeholder 2">
            <a:extLst>
              <a:ext uri="{FF2B5EF4-FFF2-40B4-BE49-F238E27FC236}">
                <a16:creationId xmlns:a16="http://schemas.microsoft.com/office/drawing/2014/main" id="{F41DC606-EBF3-4233-4504-6814E874BA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Would Skelly Wright enforce any consumer contract based on a </a:t>
            </a:r>
            <a:r>
              <a:rPr lang="en-US" altLang="en-US">
                <a:solidFill>
                  <a:srgbClr val="B90000"/>
                </a:solidFill>
              </a:rPr>
              <a:t>standard form</a:t>
            </a:r>
            <a:r>
              <a:rPr lang="en-US" altLang="en-US"/>
              <a:t>?</a:t>
            </a:r>
          </a:p>
          <a:p>
            <a:pPr lvl="1"/>
            <a:r>
              <a:rPr lang="en-US" altLang="en-US"/>
              <a:t>No </a:t>
            </a:r>
            <a:r>
              <a:rPr lang="ja-JP" altLang="en-US"/>
              <a:t>“</a:t>
            </a:r>
            <a:r>
              <a:rPr lang="en-US" altLang="ja-JP"/>
              <a:t>objective manifestation of consent</a:t>
            </a:r>
            <a:r>
              <a:rPr lang="ja-JP" altLang="en-US"/>
              <a:t>”</a:t>
            </a:r>
            <a:endParaRPr lang="en-US" altLang="ja-JP"/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4ECB9E78-C4D2-56B0-26F8-AE1ED2129DE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49A9527-6A09-DA47-A396-4ACF66032082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>
            <a:extLst>
              <a:ext uri="{FF2B5EF4-FFF2-40B4-BE49-F238E27FC236}">
                <a16:creationId xmlns:a16="http://schemas.microsoft.com/office/drawing/2014/main" id="{2B37743D-D5EB-E2DB-5948-9E2900C10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569325" cy="1066800"/>
          </a:xfrm>
        </p:spPr>
        <p:txBody>
          <a:bodyPr/>
          <a:lstStyle/>
          <a:p>
            <a:br>
              <a:rPr lang="en-US" altLang="en-US">
                <a:solidFill>
                  <a:srgbClr val="C00000"/>
                </a:solidFill>
              </a:rPr>
            </a:br>
            <a:r>
              <a:rPr lang="en-US" altLang="en-US">
                <a:solidFill>
                  <a:srgbClr val="C00000"/>
                </a:solidFill>
              </a:rPr>
              <a:t>Did it matter what was purchased?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41314" name="Content Placeholder 4">
            <a:extLst>
              <a:ext uri="{FF2B5EF4-FFF2-40B4-BE49-F238E27FC236}">
                <a16:creationId xmlns:a16="http://schemas.microsoft.com/office/drawing/2014/main" id="{86121FBD-37D8-FA6E-F9F8-011E92E945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1752600"/>
            <a:ext cx="5375275" cy="4160838"/>
          </a:xfrm>
        </p:spPr>
      </p:pic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60088B69-C755-4F83-3ED0-EADB699E226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8C86944-E299-FD4B-8A4C-BABCA32FFC39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>
            <a:extLst>
              <a:ext uri="{FF2B5EF4-FFF2-40B4-BE49-F238E27FC236}">
                <a16:creationId xmlns:a16="http://schemas.microsoft.com/office/drawing/2014/main" id="{C895A938-B008-57A2-7917-37EAA2BC0F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569325" cy="1066800"/>
          </a:xfrm>
        </p:spPr>
        <p:txBody>
          <a:bodyPr/>
          <a:lstStyle/>
          <a:p>
            <a:r>
              <a:rPr lang="en-US" altLang="en-US" sz="3600">
                <a:solidFill>
                  <a:schemeClr val="tx1"/>
                </a:solidFill>
              </a:rPr>
              <a:t>Manner of contracting</a:t>
            </a:r>
          </a:p>
        </p:txBody>
      </p:sp>
      <p:pic>
        <p:nvPicPr>
          <p:cNvPr id="143362" name="Content Placeholder 4">
            <a:extLst>
              <a:ext uri="{FF2B5EF4-FFF2-40B4-BE49-F238E27FC236}">
                <a16:creationId xmlns:a16="http://schemas.microsoft.com/office/drawing/2014/main" id="{41FE1F2E-3FEC-C89C-9B8D-3D31BC527A2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3" y="2057400"/>
            <a:ext cx="5480050" cy="3932238"/>
          </a:xfrm>
        </p:spPr>
      </p:pic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9115B1FE-A3D5-8579-A521-64194DA2ABF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E40477-5C5A-DA4F-A720-C8932E73F818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143364" name="TextBox 5">
            <a:extLst>
              <a:ext uri="{FF2B5EF4-FFF2-40B4-BE49-F238E27FC236}">
                <a16:creationId xmlns:a16="http://schemas.microsoft.com/office/drawing/2014/main" id="{122CF43B-8CFF-3E6D-F10D-136568D6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2251075" cy="1754188"/>
          </a:xfrm>
          <a:prstGeom prst="rect">
            <a:avLst/>
          </a:prstGeom>
          <a:solidFill>
            <a:srgbClr val="CAF3F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“</a:t>
            </a:r>
            <a:r>
              <a:rPr lang="en-US" altLang="ja-JP" sz="1800">
                <a:solidFill>
                  <a:srgbClr val="FF0000"/>
                </a:solidFill>
                <a:latin typeface="Verdana" panose="020B0604030504040204" pitchFamily="34" charset="0"/>
              </a:rPr>
              <a:t>Man does not live </a:t>
            </a: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by bread alone…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He also needs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strawberry jam.</a:t>
            </a:r>
            <a:r>
              <a:rPr lang="ja-JP" altLang="en-US" sz="1800">
                <a:solidFill>
                  <a:srgbClr val="FF0000"/>
                </a:solidFill>
                <a:latin typeface="Verdana" panose="020B0604030504040204" pitchFamily="34" charset="0"/>
              </a:rPr>
              <a:t>”</a:t>
            </a:r>
            <a:endParaRPr lang="en-US" altLang="ja-JP" sz="180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Verdana" panose="020B0604030504040204" pitchFamily="34" charset="0"/>
              </a:rPr>
              <a:t>Lionel Trilling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>
            <a:extLst>
              <a:ext uri="{FF2B5EF4-FFF2-40B4-BE49-F238E27FC236}">
                <a16:creationId xmlns:a16="http://schemas.microsoft.com/office/drawing/2014/main" id="{504BACC2-800E-0070-E3B6-E20A95D86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The Seven Children</a:t>
            </a:r>
          </a:p>
        </p:txBody>
      </p:sp>
      <p:sp>
        <p:nvSpPr>
          <p:cNvPr id="145410" name="Content Placeholder 2">
            <a:extLst>
              <a:ext uri="{FF2B5EF4-FFF2-40B4-BE49-F238E27FC236}">
                <a16:creationId xmlns:a16="http://schemas.microsoft.com/office/drawing/2014/main" id="{2D35539B-897D-4C21-915C-56A2F32B7C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Do they come into it?</a:t>
            </a: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ED131886-FE98-CB34-4CC3-1EC7A087BE6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96C9E6B-5BCB-D344-BE70-1A9AFF1ECE20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0015A8C-1804-0B9B-79CF-88D77DC44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338" y="115888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1.	The Substantive Law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7142C457-61D4-7CEC-138F-3D10CFC20A7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C3D5EF-A70D-3E45-98A2-3776643DADEC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4579" name="Content Placeholder 1">
            <a:extLst>
              <a:ext uri="{FF2B5EF4-FFF2-40B4-BE49-F238E27FC236}">
                <a16:creationId xmlns:a16="http://schemas.microsoft.com/office/drawing/2014/main" id="{898EEACA-EAFC-C83E-E6ED-5F12BC909E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Contracts II Materials</a:t>
            </a:r>
          </a:p>
          <a:p>
            <a:pPr lvl="1"/>
            <a:r>
              <a:rPr lang="en-US" altLang="en-US"/>
              <a:t>When we shouldn’t enforce a contract</a:t>
            </a:r>
          </a:p>
          <a:p>
            <a:pPr lvl="2"/>
            <a:r>
              <a:rPr lang="en-US" altLang="en-US"/>
              <a:t>Illegality, Capacity, Fraud, Duress</a:t>
            </a:r>
          </a:p>
          <a:p>
            <a:pPr lvl="1"/>
            <a:r>
              <a:rPr lang="en-US" altLang="en-US"/>
              <a:t>What’s in the contract</a:t>
            </a:r>
          </a:p>
          <a:p>
            <a:pPr lvl="2"/>
            <a:r>
              <a:rPr lang="en-US" altLang="en-US"/>
              <a:t>Terms, Conditions</a:t>
            </a:r>
          </a:p>
          <a:p>
            <a:pPr lvl="1"/>
            <a:r>
              <a:rPr lang="en-US" altLang="en-US"/>
              <a:t>Excuses</a:t>
            </a:r>
          </a:p>
          <a:p>
            <a:pPr lvl="2"/>
            <a:r>
              <a:rPr lang="en-US" altLang="en-US"/>
              <a:t>Mistake, Frustration</a:t>
            </a:r>
          </a:p>
          <a:p>
            <a:pPr lvl="1"/>
            <a:r>
              <a:rPr lang="en-US" altLang="en-US"/>
              <a:t>Remedies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73FEAEB-A939-21C9-CB6B-A6828A977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69325" cy="1371600"/>
          </a:xfrm>
        </p:spPr>
        <p:txBody>
          <a:bodyPr/>
          <a:lstStyle/>
          <a:p>
            <a:r>
              <a:rPr lang="en-US" altLang="en-US">
                <a:solidFill>
                  <a:srgbClr val="C00000"/>
                </a:solidFill>
              </a:rPr>
              <a:t>Integrating Law and Econ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81661A65-BFCF-34F5-878F-6D27AA1C10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pPr lvl="1"/>
            <a:r>
              <a:rPr lang="en-US" altLang="en-US"/>
              <a:t>A Law &amp; Econ introduction in class 2 </a:t>
            </a:r>
          </a:p>
          <a:p>
            <a:pPr lvl="2"/>
            <a:r>
              <a:rPr lang="en-US" altLang="en-US"/>
              <a:t>Why and when should contracts be enforceable?</a:t>
            </a:r>
          </a:p>
          <a:p>
            <a:pPr lvl="1"/>
            <a:endParaRPr lang="en-US" altLang="en-US"/>
          </a:p>
          <a:p>
            <a:pPr lvl="2"/>
            <a:endParaRPr lang="en-US" altLang="en-US"/>
          </a:p>
          <a:p>
            <a:endParaRPr lang="en-US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171B2C63-798C-3D3B-0F4C-2B30512FC31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24638"/>
            <a:ext cx="533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5828A0-15D0-4548-B0DE-8CB72F19ABD3}" type="slidenum">
              <a:rPr lang="en-US" altLang="en-U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16088</TotalTime>
  <Words>1918</Words>
  <Application>Microsoft Macintosh PowerPoint</Application>
  <PresentationFormat>On-screen Show (4:3)</PresentationFormat>
  <Paragraphs>385</Paragraphs>
  <Slides>73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Times New Roman</vt:lpstr>
      <vt:lpstr>Verdana</vt:lpstr>
      <vt:lpstr>Wingdings</vt:lpstr>
      <vt:lpstr>Custom Design</vt:lpstr>
      <vt:lpstr>George Mason School of Law</vt:lpstr>
      <vt:lpstr>Course materials</vt:lpstr>
      <vt:lpstr>Attendance</vt:lpstr>
      <vt:lpstr>Office Hours</vt:lpstr>
      <vt:lpstr>The Exam: Both Practice and Final</vt:lpstr>
      <vt:lpstr>The Exam: Both Practice and Final</vt:lpstr>
      <vt:lpstr>The Substantive Law</vt:lpstr>
      <vt:lpstr>1. The Substantive Law</vt:lpstr>
      <vt:lpstr>Integrating Law and Econ</vt:lpstr>
      <vt:lpstr>Thinking like a Lawyer</vt:lpstr>
      <vt:lpstr>Why the resistance to rules is good news for you</vt:lpstr>
      <vt:lpstr>The Study of Law</vt:lpstr>
      <vt:lpstr>Should Judges be replaced with AI?</vt:lpstr>
      <vt:lpstr>How do you learn how to become the person you should be?</vt:lpstr>
      <vt:lpstr>The name of a case (case citation)</vt:lpstr>
      <vt:lpstr>Williams at 62</vt:lpstr>
      <vt:lpstr>How did it end up here?</vt:lpstr>
      <vt:lpstr>Walker-Thomas Furniture Store 1074 Seventh St. NW (at L)</vt:lpstr>
      <vt:lpstr>Williams v. Walker-Thomas</vt:lpstr>
      <vt:lpstr>The procedural aspect</vt:lpstr>
      <vt:lpstr>What gave Walker-Thomas a right of replevin? </vt:lpstr>
      <vt:lpstr>What gave Walker-Thomas a right of replevin?</vt:lpstr>
      <vt:lpstr>What gave Walker-Thomas a right of replevin?</vt:lpstr>
      <vt:lpstr>Do we have a problem with this?</vt:lpstr>
      <vt:lpstr>What gave Walker-Thomas a right of replevin?</vt:lpstr>
      <vt:lpstr>What gave Walker-Thomas a right of replevin?</vt:lpstr>
      <vt:lpstr> One Intuition: Security Interest with FIFO</vt:lpstr>
      <vt:lpstr> Security Interest with Cross-Collateral Clause</vt:lpstr>
      <vt:lpstr>When there’s a full paydown</vt:lpstr>
      <vt:lpstr>Quinn on vitiating factors</vt:lpstr>
      <vt:lpstr>Substantive vs. Procedural Unconscionability</vt:lpstr>
      <vt:lpstr>Substantive vs. Procedural Unconscionability</vt:lpstr>
      <vt:lpstr>Substantive vs. Procedural Unconscionability</vt:lpstr>
      <vt:lpstr>Substantive Unconscionability</vt:lpstr>
      <vt:lpstr>An example of contract law illegality</vt:lpstr>
      <vt:lpstr>What amounts to procedural unconscionability per Skelly Wright?</vt:lpstr>
      <vt:lpstr>What did Skelly Wright say amounts to procedural unconscionability?</vt:lpstr>
      <vt:lpstr>Was there an “absence of meaningful choice”?</vt:lpstr>
      <vt:lpstr>Why didn't she shop at Woodward &amp; Lothrop? 10 blocks from Walker-Thomas</vt:lpstr>
      <vt:lpstr>Or Garfinckel’s?  11 Blocks from Walker-Thomas</vt:lpstr>
      <vt:lpstr>What happened to Walker-Thomas?  1074 Seventh St. NW (at L)</vt:lpstr>
      <vt:lpstr>Seventh Street NW, April 5, 1968 What happened the day before?</vt:lpstr>
      <vt:lpstr>Seventh Street NW, April 5, 1968 What happened the day before?</vt:lpstr>
      <vt:lpstr>What would Aristotle say about the relevance of the Riots?</vt:lpstr>
      <vt:lpstr>What are his two kinds of justice? </vt:lpstr>
      <vt:lpstr>Distributive Justice</vt:lpstr>
      <vt:lpstr>Distributive Justice</vt:lpstr>
      <vt:lpstr>Distributive Justice</vt:lpstr>
      <vt:lpstr>Distributive Justice</vt:lpstr>
      <vt:lpstr>Corrective Justice </vt:lpstr>
      <vt:lpstr>Corrective Justice How would this apply in tort law?</vt:lpstr>
      <vt:lpstr>Corrective Justice How would this apply in contract law?</vt:lpstr>
      <vt:lpstr>Corrective Justice How would this apply in contract law?</vt:lpstr>
      <vt:lpstr>What would Aristotle say about the relevance of the Riots?</vt:lpstr>
      <vt:lpstr>What did Skelly Wright say amounts to procedural unconscionability?</vt:lpstr>
      <vt:lpstr>Back to Walker-Thomas</vt:lpstr>
      <vt:lpstr>“Gross inequality of bargaining power”</vt:lpstr>
      <vt:lpstr>“Gross inequality of bargaining power”</vt:lpstr>
      <vt:lpstr>How the Sopanos made money from gardening</vt:lpstr>
      <vt:lpstr>PowerPoint Presentation</vt:lpstr>
      <vt:lpstr>Gross inequality in bargaining power</vt:lpstr>
      <vt:lpstr>So what was the problem?</vt:lpstr>
      <vt:lpstr>“Gross inequality of bargaining power”</vt:lpstr>
      <vt:lpstr>“Gross inequality of bargaining power”</vt:lpstr>
      <vt:lpstr>“Gross inequality of bargaining power”</vt:lpstr>
      <vt:lpstr>“Gross inequality of bargaining power”</vt:lpstr>
      <vt:lpstr>“Gross inequality of bargaining power”</vt:lpstr>
      <vt:lpstr>An informational problem?</vt:lpstr>
      <vt:lpstr>Standard Form Contracts</vt:lpstr>
      <vt:lpstr>Standard Form Contracts</vt:lpstr>
      <vt:lpstr> Did it matter what was purchased?</vt:lpstr>
      <vt:lpstr>Manner of contracting</vt:lpstr>
      <vt:lpstr>The Seven Children</vt:lpstr>
    </vt:vector>
  </TitlesOfParts>
  <Company>George Mason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Buckley</dc:creator>
  <cp:lastModifiedBy>Microsoft Office User</cp:lastModifiedBy>
  <cp:revision>834</cp:revision>
  <dcterms:created xsi:type="dcterms:W3CDTF">2005-05-17T16:46:00Z</dcterms:created>
  <dcterms:modified xsi:type="dcterms:W3CDTF">2023-08-31T17:05:53Z</dcterms:modified>
</cp:coreProperties>
</file>