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2"/>
  </p:notesMasterIdLst>
  <p:handoutMasterIdLst>
    <p:handoutMasterId r:id="rId13"/>
  </p:handoutMasterIdLst>
  <p:sldIdLst>
    <p:sldId id="387" r:id="rId2"/>
    <p:sldId id="456" r:id="rId3"/>
    <p:sldId id="502" r:id="rId4"/>
    <p:sldId id="503" r:id="rId5"/>
    <p:sldId id="504" r:id="rId6"/>
    <p:sldId id="505" r:id="rId7"/>
    <p:sldId id="506" r:id="rId8"/>
    <p:sldId id="507" r:id="rId9"/>
    <p:sldId id="509" r:id="rId10"/>
    <p:sldId id="50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E18"/>
    <a:srgbClr val="2E6D47"/>
    <a:srgbClr val="0A6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59"/>
    <p:restoredTop sz="96197"/>
  </p:normalViewPr>
  <p:slideViewPr>
    <p:cSldViewPr snapToGrid="0" snapToObjects="1">
      <p:cViewPr varScale="1">
        <p:scale>
          <a:sx n="124" d="100"/>
          <a:sy n="124" d="100"/>
        </p:scale>
        <p:origin x="368" y="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173062-C877-A94C-A0FE-A562C0AF281D}" type="datetimeFigureOut">
              <a:rPr lang="en-US" smtClean="0"/>
              <a:t>2/28/23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5C2B76-B5AB-A942-8AB1-6D26553D6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7542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0A775-DB0A-6640-BE9E-DEB34248E24D}" type="datetimeFigureOut">
              <a:rPr lang="en-US" smtClean="0"/>
              <a:t>2/28/23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41A2F-6369-9A44-8911-94DD5C28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3585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27D9-E523-3D46-B213-771F76657136}" type="datetime2">
              <a:rPr lang="en-US" smtClean="0"/>
              <a:t>Tuesday, February 28, 2023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AFEE-EF8E-EB4B-93FB-53848145B076}" type="datetime2">
              <a:rPr lang="en-US" smtClean="0"/>
              <a:t>Tuesday, February 28,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111B2-283A-5A47-8E4F-2E62025AD45C}" type="datetime2">
              <a:rPr lang="en-US" smtClean="0"/>
              <a:t>Tuesday, February 28,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D79D4-C12C-5D4C-9214-6213F7FCFAC3}" type="datetime2">
              <a:rPr lang="en-US" smtClean="0"/>
              <a:t>Tuesday, February 28, 2023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36C4-753E-E648-86A7-4738C24EB9DC}" type="datetime2">
              <a:rPr lang="en-US" smtClean="0"/>
              <a:t>Tuesday, February 28, 2023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811EA-DAA0-6C4A-B1C5-FA8E0D54934D}" type="datetime2">
              <a:rPr lang="en-US" smtClean="0"/>
              <a:t>Tuesday, February 28, 2023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2689-BA3E-4441-95DB-81E50BE85756}" type="datetime2">
              <a:rPr lang="en-US" smtClean="0"/>
              <a:t>Tuesday, February 28, 2023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5D326-30CB-4140-A80A-1395840FADB8}" type="datetime2">
              <a:rPr lang="en-US" smtClean="0"/>
              <a:t>Tuesday, February 28, 2023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DF76-492E-E54A-927B-C2462E4776B0}" type="datetime2">
              <a:rPr lang="en-US" smtClean="0"/>
              <a:t>Tuesday, February 28, 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5C7C-5A04-9848-869F-BC3315D3CC9D}" type="datetime2">
              <a:rPr lang="en-US" smtClean="0"/>
              <a:t>Tuesday, February 28, 2023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5283B-B845-BA4F-812F-487997CEF45B}" type="datetime2">
              <a:rPr lang="en-US" smtClean="0"/>
              <a:t>Tuesday, February 28, 2023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ACC33F21-9081-C54E-85C5-3D4426300B7A}" type="datetime2">
              <a:rPr lang="en-US" smtClean="0"/>
              <a:t>Tuesday, February 28,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fbuckley@gmu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892629"/>
            <a:ext cx="7543800" cy="2152650"/>
          </a:xfrm>
        </p:spPr>
        <p:txBody>
          <a:bodyPr/>
          <a:lstStyle/>
          <a:p>
            <a:pPr algn="ctr"/>
            <a:r>
              <a:rPr lang="en-US" sz="4800" dirty="0">
                <a:effectLst/>
              </a:rPr>
              <a:t>Structure of Liberty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35008" y="3258816"/>
            <a:ext cx="70081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F.H. Buckley, Scalia Law School</a:t>
            </a:r>
          </a:p>
          <a:p>
            <a:r>
              <a:rPr lang="en-US" sz="2800" dirty="0">
                <a:solidFill>
                  <a:srgbClr val="FF0000"/>
                </a:solidFill>
                <a:hlinkClick r:id="rId2"/>
              </a:rPr>
              <a:t>fbuckley@gmu.edu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 err="1">
                <a:solidFill>
                  <a:srgbClr val="FF0000"/>
                </a:solidFill>
              </a:rPr>
              <a:t>fhbuckley.com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008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D32B0B1-5A8D-82DE-8AFC-3AEC69407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493161"/>
            <a:ext cx="7543800" cy="3850240"/>
          </a:xfrm>
        </p:spPr>
        <p:txBody>
          <a:bodyPr/>
          <a:lstStyle/>
          <a:p>
            <a:pPr marL="0" marR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</a:rPr>
              <a:t>Attacked on May 5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effectLst/>
                <a:latin typeface="Times New Roman" panose="02020603050405020304" pitchFamily="18" charset="0"/>
              </a:rPr>
              <a:t>Stoned on July </a:t>
            </a:r>
            <a:r>
              <a:rPr lang="en-US" sz="2400" dirty="0">
                <a:effectLst/>
                <a:latin typeface="Times New Roman" panose="02020603050405020304" pitchFamily="18" charset="0"/>
              </a:rPr>
              <a:t>10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effectLst/>
                <a:latin typeface="Times New Roman" panose="02020603050405020304" pitchFamily="18" charset="0"/>
              </a:rPr>
              <a:t>Died July 18</a:t>
            </a:r>
            <a:endParaRPr lang="en-US" sz="2400" b="0" i="0" u="none" strike="noStrike" dirty="0">
              <a:effectLst/>
              <a:latin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201FB3E-9C66-D6AD-1E1E-9690B850B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6234" y="5313449"/>
            <a:ext cx="9236467" cy="1051390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A Mob kills 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t</a:t>
            </a:r>
            <a:r>
              <a:rPr lang="en-US" sz="2800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he Widow </a:t>
            </a:r>
            <a:r>
              <a:rPr lang="en-US" sz="2800" b="0" i="0" u="none" strike="noStrike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Korbmacher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as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a</a:t>
            </a:r>
            <a:r>
              <a:rPr lang="en-US" sz="2800" dirty="0" err="1">
                <a:solidFill>
                  <a:srgbClr val="FF0000"/>
                </a:solidFill>
              </a:rPr>
              <a:t>“witch</a:t>
            </a:r>
            <a:r>
              <a:rPr lang="en-US" sz="2800" dirty="0">
                <a:solidFill>
                  <a:srgbClr val="FF0000"/>
                </a:solidFill>
              </a:rPr>
              <a:t>” </a:t>
            </a:r>
            <a:br>
              <a:rPr lang="en-US" sz="2800" dirty="0">
                <a:solidFill>
                  <a:srgbClr val="FF0000"/>
                </a:solidFill>
              </a:rPr>
            </a:br>
            <a:r>
              <a:rPr lang="en-US" sz="2800" dirty="0">
                <a:solidFill>
                  <a:srgbClr val="FF0000"/>
                </a:solidFill>
              </a:rPr>
              <a:t>five blocks from the Convention</a:t>
            </a:r>
          </a:p>
        </p:txBody>
      </p:sp>
    </p:spTree>
    <p:extLst>
      <p:ext uri="{BB962C8B-B14F-4D97-AF65-F5344CB8AC3E}">
        <p14:creationId xmlns:p14="http://schemas.microsoft.com/office/powerpoint/2010/main" val="2413308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4011D85-48ED-4690-0DCE-85B41E3F9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685801"/>
            <a:ext cx="7543800" cy="3539357"/>
          </a:xfrm>
        </p:spPr>
        <p:txBody>
          <a:bodyPr>
            <a:normAutofit/>
          </a:bodyPr>
          <a:lstStyle/>
          <a:p>
            <a:pPr marL="18288" indent="0" algn="ctr">
              <a:buNone/>
            </a:pPr>
            <a:endParaRPr lang="en-US" sz="3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6542FF7-B945-126E-4564-7F5DC35FE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Your papers</a:t>
            </a:r>
          </a:p>
        </p:txBody>
      </p:sp>
    </p:spTree>
    <p:extLst>
      <p:ext uri="{BB962C8B-B14F-4D97-AF65-F5344CB8AC3E}">
        <p14:creationId xmlns:p14="http://schemas.microsoft.com/office/powerpoint/2010/main" val="4123752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4011D85-48ED-4690-0DCE-85B41E3F9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685801"/>
            <a:ext cx="7543800" cy="3539357"/>
          </a:xfrm>
        </p:spPr>
        <p:txBody>
          <a:bodyPr>
            <a:norm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Civic Virtue and Corruption</a:t>
            </a:r>
          </a:p>
          <a:p>
            <a:pPr marL="365760"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95000"/>
                  </a:schemeClr>
                </a:solidFill>
                <a:effectLst/>
                <a:latin typeface="Times New Roman" panose="02020603050405020304" pitchFamily="18" charset="0"/>
              </a:rPr>
              <a:t>What happened to Pocock’s Machiavellian Moment/</a:t>
            </a:r>
          </a:p>
          <a:p>
            <a:pPr marL="731520" lvl="2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95000"/>
                  </a:schemeClr>
                </a:solidFill>
                <a:effectLst/>
                <a:latin typeface="Times New Roman" panose="02020603050405020304" pitchFamily="18" charset="0"/>
              </a:rPr>
              <a:t>Who cared about corruption? Who didn’t?</a:t>
            </a:r>
          </a:p>
          <a:p>
            <a:pPr marL="365760"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>
                  <a:lumMod val="95000"/>
                </a:schemeClr>
              </a:solidFill>
              <a:effectLst/>
              <a:latin typeface="Times New Roman" panose="02020603050405020304" pitchFamily="18" charset="0"/>
            </a:endParaRPr>
          </a:p>
          <a:p>
            <a:pPr marL="365760"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200" b="0" i="0" u="none" strike="noStrike" dirty="0">
              <a:effectLst/>
              <a:latin typeface="Times New Roman" panose="02020603050405020304" pitchFamily="18" charset="0"/>
            </a:endParaRPr>
          </a:p>
          <a:p>
            <a:pPr marL="18288" indent="0" algn="ctr">
              <a:buNone/>
            </a:pPr>
            <a:endParaRPr lang="en-US" sz="3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6542FF7-B945-126E-4564-7F5DC35FE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Your papers</a:t>
            </a:r>
          </a:p>
        </p:txBody>
      </p:sp>
    </p:spTree>
    <p:extLst>
      <p:ext uri="{BB962C8B-B14F-4D97-AF65-F5344CB8AC3E}">
        <p14:creationId xmlns:p14="http://schemas.microsoft.com/office/powerpoint/2010/main" val="2163218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4011D85-48ED-4690-0DCE-85B41E3F9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685801"/>
            <a:ext cx="7543800" cy="3539357"/>
          </a:xfrm>
        </p:spPr>
        <p:txBody>
          <a:bodyPr>
            <a:norm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Filtration</a:t>
            </a:r>
          </a:p>
          <a:p>
            <a:pPr marL="365760"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latin typeface="Times New Roman" panose="02020603050405020304" pitchFamily="18" charset="0"/>
              </a:rPr>
              <a:t>An appeal to the anti-democrats?</a:t>
            </a:r>
          </a:p>
          <a:p>
            <a:pPr marL="365760"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b="0" i="0" u="none" strike="noStrike" dirty="0">
                <a:effectLst/>
                <a:latin typeface="Times New Roman" panose="02020603050405020304" pitchFamily="18" charset="0"/>
              </a:rPr>
              <a:t>Did Madison give up on it?</a:t>
            </a:r>
          </a:p>
          <a:p>
            <a:pPr marL="365760"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200" b="0" i="0" u="none" strike="noStrike" dirty="0">
              <a:effectLst/>
              <a:latin typeface="Calibri" panose="020F0502020204030204" pitchFamily="34" charset="0"/>
            </a:endParaRPr>
          </a:p>
          <a:p>
            <a:pPr marL="18288" indent="0" algn="ctr">
              <a:buNone/>
            </a:pPr>
            <a:endParaRPr lang="en-US" sz="3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6542FF7-B945-126E-4564-7F5DC35FE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Your papers</a:t>
            </a:r>
          </a:p>
        </p:txBody>
      </p:sp>
    </p:spTree>
    <p:extLst>
      <p:ext uri="{BB962C8B-B14F-4D97-AF65-F5344CB8AC3E}">
        <p14:creationId xmlns:p14="http://schemas.microsoft.com/office/powerpoint/2010/main" val="2420638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4011D85-48ED-4690-0DCE-85B41E3F9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685801"/>
            <a:ext cx="7543800" cy="3539357"/>
          </a:xfrm>
        </p:spPr>
        <p:txBody>
          <a:bodyPr>
            <a:norm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The demands of democratic government</a:t>
            </a:r>
          </a:p>
          <a:p>
            <a:pPr marL="365760"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latin typeface="Times New Roman" panose="02020603050405020304" pitchFamily="18" charset="0"/>
              </a:rPr>
              <a:t>How was Art. I crafted?</a:t>
            </a:r>
          </a:p>
          <a:p>
            <a:pPr marL="365760"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b="0" i="0" u="none" strike="noStrike" dirty="0">
                <a:effectLst/>
                <a:latin typeface="Times New Roman" panose="02020603050405020304" pitchFamily="18" charset="0"/>
              </a:rPr>
              <a:t>How did we end up with Art. II??</a:t>
            </a:r>
            <a:endParaRPr lang="en-US" sz="2200" b="0" i="0" u="none" strike="noStrike" dirty="0">
              <a:effectLst/>
              <a:latin typeface="Calibri" panose="020F0502020204030204" pitchFamily="34" charset="0"/>
            </a:endParaRPr>
          </a:p>
          <a:p>
            <a:pPr marL="18288" indent="0" algn="ctr">
              <a:buNone/>
            </a:pPr>
            <a:endParaRPr lang="en-US" sz="3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6542FF7-B945-126E-4564-7F5DC35FE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Your papers</a:t>
            </a:r>
          </a:p>
        </p:txBody>
      </p:sp>
    </p:spTree>
    <p:extLst>
      <p:ext uri="{BB962C8B-B14F-4D97-AF65-F5344CB8AC3E}">
        <p14:creationId xmlns:p14="http://schemas.microsoft.com/office/powerpoint/2010/main" val="3388402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4011D85-48ED-4690-0DCE-85B41E3F9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685801"/>
            <a:ext cx="7543800" cy="3539357"/>
          </a:xfrm>
        </p:spPr>
        <p:txBody>
          <a:bodyPr>
            <a:norm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The division of power between the feds and the states</a:t>
            </a:r>
          </a:p>
          <a:p>
            <a:pPr marL="365760"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latin typeface="Times New Roman" panose="02020603050405020304" pitchFamily="18" charset="0"/>
              </a:rPr>
              <a:t>Why did the small states miss the point?</a:t>
            </a:r>
          </a:p>
          <a:p>
            <a:pPr marL="365760"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b="0" i="0" u="none" strike="noStrike" dirty="0">
                <a:effectLst/>
                <a:latin typeface="Times New Roman" panose="02020603050405020304" pitchFamily="18" charset="0"/>
              </a:rPr>
              <a:t>Would the Senate save the day?</a:t>
            </a:r>
            <a:endParaRPr lang="en-US" sz="2200" b="0" i="0" u="none" strike="noStrike" dirty="0">
              <a:effectLst/>
              <a:latin typeface="Calibri" panose="020F0502020204030204" pitchFamily="34" charset="0"/>
            </a:endParaRPr>
          </a:p>
          <a:p>
            <a:pPr marL="18288" indent="0" algn="ctr">
              <a:buNone/>
            </a:pPr>
            <a:endParaRPr lang="en-US" sz="3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6542FF7-B945-126E-4564-7F5DC35FE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Your papers</a:t>
            </a:r>
          </a:p>
        </p:txBody>
      </p:sp>
    </p:spTree>
    <p:extLst>
      <p:ext uri="{BB962C8B-B14F-4D97-AF65-F5344CB8AC3E}">
        <p14:creationId xmlns:p14="http://schemas.microsoft.com/office/powerpoint/2010/main" val="1383599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4011D85-48ED-4690-0DCE-85B41E3F9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685801"/>
            <a:ext cx="7543800" cy="3539357"/>
          </a:xfrm>
        </p:spPr>
        <p:txBody>
          <a:bodyPr>
            <a:norm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The separation of powers—and its purpose</a:t>
            </a:r>
          </a:p>
          <a:p>
            <a:pPr marL="365760"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latin typeface="Times New Roman" panose="02020603050405020304" pitchFamily="18" charset="0"/>
              </a:rPr>
              <a:t>How powerful was Morris’ argument?</a:t>
            </a:r>
          </a:p>
          <a:p>
            <a:pPr marL="365760"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b="0" i="0" u="none" strike="noStrike" dirty="0">
                <a:effectLst/>
                <a:latin typeface="Times New Roman" panose="02020603050405020304" pitchFamily="18" charset="0"/>
              </a:rPr>
              <a:t>And McClurg?</a:t>
            </a:r>
            <a:endParaRPr lang="en-US" sz="2200" b="0" i="0" u="none" strike="noStrike" dirty="0">
              <a:effectLst/>
              <a:latin typeface="Calibri" panose="020F0502020204030204" pitchFamily="34" charset="0"/>
            </a:endParaRPr>
          </a:p>
          <a:p>
            <a:pPr marL="18288" indent="0" algn="ctr">
              <a:buNone/>
            </a:pPr>
            <a:endParaRPr lang="en-US" sz="3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6542FF7-B945-126E-4564-7F5DC35FE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Your papers</a:t>
            </a:r>
          </a:p>
        </p:txBody>
      </p:sp>
    </p:spTree>
    <p:extLst>
      <p:ext uri="{BB962C8B-B14F-4D97-AF65-F5344CB8AC3E}">
        <p14:creationId xmlns:p14="http://schemas.microsoft.com/office/powerpoint/2010/main" val="3677167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4011D85-48ED-4690-0DCE-85B41E3F9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685801"/>
            <a:ext cx="7543800" cy="3539357"/>
          </a:xfrm>
        </p:spPr>
        <p:txBody>
          <a:bodyPr>
            <a:norm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The allocation of powers to the fed in Article I</a:t>
            </a:r>
          </a:p>
          <a:p>
            <a:pPr marL="365760"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latin typeface="Times New Roman" panose="02020603050405020304" pitchFamily="18" charset="0"/>
              </a:rPr>
              <a:t>An efficient choice?</a:t>
            </a:r>
            <a:endParaRPr lang="en-US" sz="2200" b="0" i="0" u="none" strike="noStrike" dirty="0">
              <a:effectLst/>
              <a:latin typeface="Calibri" panose="020F0502020204030204" pitchFamily="34" charset="0"/>
            </a:endParaRPr>
          </a:p>
          <a:p>
            <a:pPr marL="18288" indent="0" algn="ctr">
              <a:buNone/>
            </a:pPr>
            <a:endParaRPr lang="en-US" sz="3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6542FF7-B945-126E-4564-7F5DC35FE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Your papers</a:t>
            </a:r>
          </a:p>
        </p:txBody>
      </p:sp>
    </p:spTree>
    <p:extLst>
      <p:ext uri="{BB962C8B-B14F-4D97-AF65-F5344CB8AC3E}">
        <p14:creationId xmlns:p14="http://schemas.microsoft.com/office/powerpoint/2010/main" val="1307877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4011D85-48ED-4690-0DCE-85B41E3F9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685801"/>
            <a:ext cx="7543800" cy="3539357"/>
          </a:xfrm>
        </p:spPr>
        <p:txBody>
          <a:bodyPr>
            <a:norm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Presidential elections</a:t>
            </a:r>
          </a:p>
          <a:p>
            <a:pPr marL="365760"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latin typeface="Times New Roman" panose="02020603050405020304" pitchFamily="18" charset="0"/>
              </a:rPr>
              <a:t>What did the Framers </a:t>
            </a:r>
            <a:r>
              <a:rPr lang="en-US" sz="2200" dirty="0" err="1">
                <a:effectLst/>
                <a:latin typeface="Times New Roman" panose="02020603050405020304" pitchFamily="18" charset="0"/>
              </a:rPr>
              <a:t>t?hink</a:t>
            </a:r>
            <a:r>
              <a:rPr lang="en-US" sz="2200" dirty="0">
                <a:effectLst/>
                <a:latin typeface="Times New Roman" panose="02020603050405020304" pitchFamily="18" charset="0"/>
              </a:rPr>
              <a:t> they had decided upon</a:t>
            </a:r>
            <a:endParaRPr lang="en-US" sz="2200" b="0" i="0" u="none" strike="noStrike" dirty="0">
              <a:effectLst/>
              <a:latin typeface="Calibri" panose="020F0502020204030204" pitchFamily="34" charset="0"/>
            </a:endParaRPr>
          </a:p>
          <a:p>
            <a:pPr marL="18288" indent="0" algn="ctr">
              <a:buNone/>
            </a:pPr>
            <a:endParaRPr lang="en-US" sz="3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6542FF7-B945-126E-4564-7F5DC35FE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Your papers</a:t>
            </a:r>
          </a:p>
        </p:txBody>
      </p:sp>
    </p:spTree>
    <p:extLst>
      <p:ext uri="{BB962C8B-B14F-4D97-AF65-F5344CB8AC3E}">
        <p14:creationId xmlns:p14="http://schemas.microsoft.com/office/powerpoint/2010/main" val="19978988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Elemental.thmx</Template>
  <TotalTime>7746</TotalTime>
  <Words>191</Words>
  <Application>Microsoft Macintosh PowerPoint</Application>
  <PresentationFormat>On-screen Show (4:3)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Palatino Linotype</vt:lpstr>
      <vt:lpstr>Times New Roman</vt:lpstr>
      <vt:lpstr>Wingdings</vt:lpstr>
      <vt:lpstr>Elemental</vt:lpstr>
      <vt:lpstr>Structure of Liberty</vt:lpstr>
      <vt:lpstr>Your papers</vt:lpstr>
      <vt:lpstr>Your papers</vt:lpstr>
      <vt:lpstr>Your papers</vt:lpstr>
      <vt:lpstr>Your papers</vt:lpstr>
      <vt:lpstr>Your papers</vt:lpstr>
      <vt:lpstr>Your papers</vt:lpstr>
      <vt:lpstr>Your papers</vt:lpstr>
      <vt:lpstr>Your papers</vt:lpstr>
      <vt:lpstr>A Mob kills the Widow Korbmacher as a“witch”  five blocks from the Convention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Way Back</dc:title>
  <dc:creator>F.H. Buckley</dc:creator>
  <cp:lastModifiedBy>Francis Buckley</cp:lastModifiedBy>
  <cp:revision>430</cp:revision>
  <dcterms:created xsi:type="dcterms:W3CDTF">2016-01-11T21:20:36Z</dcterms:created>
  <dcterms:modified xsi:type="dcterms:W3CDTF">2023-02-28T22:08:55Z</dcterms:modified>
</cp:coreProperties>
</file>