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handoutMasterIdLst>
    <p:handoutMasterId r:id="rId24"/>
  </p:handoutMasterIdLst>
  <p:sldIdLst>
    <p:sldId id="387" r:id="rId2"/>
    <p:sldId id="456" r:id="rId3"/>
    <p:sldId id="500" r:id="rId4"/>
    <p:sldId id="501" r:id="rId5"/>
    <p:sldId id="489" r:id="rId6"/>
    <p:sldId id="491" r:id="rId7"/>
    <p:sldId id="502" r:id="rId8"/>
    <p:sldId id="492" r:id="rId9"/>
    <p:sldId id="493" r:id="rId10"/>
    <p:sldId id="499" r:id="rId11"/>
    <p:sldId id="494" r:id="rId12"/>
    <p:sldId id="495" r:id="rId13"/>
    <p:sldId id="496" r:id="rId14"/>
    <p:sldId id="497" r:id="rId15"/>
    <p:sldId id="498" r:id="rId16"/>
    <p:sldId id="503" r:id="rId17"/>
    <p:sldId id="506" r:id="rId18"/>
    <p:sldId id="504" r:id="rId19"/>
    <p:sldId id="505" r:id="rId20"/>
    <p:sldId id="507" r:id="rId21"/>
    <p:sldId id="4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18"/>
    <a:srgbClr val="2E6D47"/>
    <a:srgbClr val="0A6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69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73062-C877-A94C-A0FE-A562C0AF281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C2B76-B5AB-A942-8AB1-6D26553D6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54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0A775-DB0A-6640-BE9E-DEB34248E24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41A2F-6369-9A44-8911-94DD5C28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58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27D9-E523-3D46-B213-771F76657136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FEE-EF8E-EB4B-93FB-53848145B076}" type="datetime2">
              <a:rPr lang="en-US" smtClean="0"/>
              <a:t>Wednesday, February 22,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11B2-283A-5A47-8E4F-2E62025AD45C}" type="datetime2">
              <a:rPr lang="en-US" smtClean="0"/>
              <a:t>Wednesday, February 22,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9D4-C12C-5D4C-9214-6213F7FCFAC3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36C4-753E-E648-86A7-4738C24EB9DC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11EA-DAA0-6C4A-B1C5-FA8E0D54934D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2689-BA3E-4441-95DB-81E50BE85756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D326-30CB-4140-A80A-1395840FADB8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DF76-492E-E54A-927B-C2462E4776B0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C7C-5A04-9848-869F-BC3315D3CC9D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283B-B845-BA4F-812F-487997CEF45B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CC33F21-9081-C54E-85C5-3D4426300B7A}" type="datetime2">
              <a:rPr lang="en-US" smtClean="0"/>
              <a:t>Wednesday, February 22,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buckley@gm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7o5kWrbJJ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ypost.com/2023/02/16/biden-says-press-impolite-stomps-off-over-familys-china-biz/" TargetMode="External"/><Relationship Id="rId2" Type="http://schemas.openxmlformats.org/officeDocument/2006/relationships/hyperlink" Target="https://www.youtube.com/watch?v=XSPDjsVtT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iOHhhwnK6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92629"/>
            <a:ext cx="7543800" cy="2152650"/>
          </a:xfrm>
        </p:spPr>
        <p:txBody>
          <a:bodyPr/>
          <a:lstStyle/>
          <a:p>
            <a:pPr algn="ctr"/>
            <a:r>
              <a:rPr lang="en-US" sz="4800" dirty="0">
                <a:effectLst/>
              </a:rPr>
              <a:t>Structure of Liberty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008" y="3258816"/>
            <a:ext cx="70081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F.H. Buckley, Scalia Law School</a:t>
            </a:r>
          </a:p>
          <a:p>
            <a:r>
              <a:rPr lang="en-US" sz="2800" dirty="0">
                <a:solidFill>
                  <a:srgbClr val="FF0000"/>
                </a:solidFill>
                <a:hlinkClick r:id="rId2"/>
              </a:rPr>
              <a:t>fbuckley@gmu.edu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fhbuckley.com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0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3C019-2A58-3613-1DEA-CE3A37B4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1" y="685801"/>
            <a:ext cx="6836229" cy="3570513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sz="3200" dirty="0">
                <a:hlinkClick r:id="rId2"/>
              </a:rPr>
              <a:t>Natural Law at the Founding</a:t>
            </a:r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089E0-4309-FDA0-0F47-8F2DE662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Natural Law</a:t>
            </a:r>
          </a:p>
        </p:txBody>
      </p:sp>
    </p:spTree>
    <p:extLst>
      <p:ext uri="{BB962C8B-B14F-4D97-AF65-F5344CB8AC3E}">
        <p14:creationId xmlns:p14="http://schemas.microsoft.com/office/powerpoint/2010/main" val="355857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3C019-2A58-3613-1DEA-CE3A37B4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1" y="685801"/>
            <a:ext cx="6836229" cy="3570513"/>
          </a:xfrm>
        </p:spPr>
        <p:txBody>
          <a:bodyPr/>
          <a:lstStyle/>
          <a:p>
            <a:pPr marL="18288" indent="0">
              <a:buNone/>
            </a:pPr>
            <a:r>
              <a:rPr lang="en-US" b="0" i="0" dirty="0" err="1">
                <a:effectLst/>
                <a:latin typeface="Roboto" panose="02000000000000000000" pitchFamily="2" charset="0"/>
              </a:rPr>
              <a:t>Declaratioof</a:t>
            </a:r>
            <a:r>
              <a:rPr lang="en-US" b="0" i="0" dirty="0">
                <a:effectLst/>
                <a:latin typeface="Roboto" panose="02000000000000000000" pitchFamily="2" charset="0"/>
              </a:rPr>
              <a:t> Independence: “</a:t>
            </a:r>
            <a:r>
              <a:rPr lang="en-US" b="0" i="0" dirty="0">
                <a:solidFill>
                  <a:srgbClr val="FF0000"/>
                </a:solidFill>
                <a:effectLst/>
                <a:latin typeface="Libre Franklin" pitchFamily="2" charset="77"/>
              </a:rPr>
              <a:t>the Laws of Nature and of Nature’s God</a:t>
            </a:r>
            <a:r>
              <a:rPr lang="en-US" b="0" i="0" dirty="0">
                <a:effectLst/>
                <a:latin typeface="Libre Franklin" pitchFamily="2" charset="77"/>
              </a:rPr>
              <a:t>”</a:t>
            </a:r>
          </a:p>
          <a:p>
            <a:pPr marL="18288" indent="0">
              <a:buNone/>
            </a:pPr>
            <a:endParaRPr lang="en-US" dirty="0">
              <a:effectLst/>
              <a:latin typeface="Roboto" panose="02000000000000000000" pitchFamily="2" charset="0"/>
            </a:endParaRPr>
          </a:p>
          <a:p>
            <a:pPr marL="18288" indent="0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James Wilson on June 9 on proportional representation in the Senate: “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as all authority was derived from the people,  equal numbers of people ought to  have an equal number of representatives</a:t>
            </a:r>
            <a:r>
              <a:rPr lang="en-US" b="0" i="0" dirty="0">
                <a:effectLst/>
                <a:latin typeface="Roboto" panose="02000000000000000000" pitchFamily="2" charset="0"/>
              </a:rPr>
              <a:t>”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089E0-4309-FDA0-0F47-8F2DE662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Natural Law</a:t>
            </a:r>
          </a:p>
        </p:txBody>
      </p:sp>
    </p:spTree>
    <p:extLst>
      <p:ext uri="{BB962C8B-B14F-4D97-AF65-F5344CB8AC3E}">
        <p14:creationId xmlns:p14="http://schemas.microsoft.com/office/powerpoint/2010/main" val="329416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3C019-2A58-3613-1DEA-CE3A37B4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685802"/>
            <a:ext cx="7924800" cy="3559628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</a:rPr>
              <a:t>“Others may, if they please, treat the corruption of out nature as a chimera. For my part I see it everywhere, and I feel it every day.”</a:t>
            </a: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John Witherspoon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089E0-4309-FDA0-0F47-8F2DE662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513798"/>
            <a:ext cx="7543800" cy="914400"/>
          </a:xfrm>
        </p:spPr>
        <p:txBody>
          <a:bodyPr/>
          <a:lstStyle/>
          <a:p>
            <a:pPr algn="ctr"/>
            <a:r>
              <a:rPr lang="en-US" dirty="0"/>
              <a:t>Against Natural Law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No Natural Good Motives</a:t>
            </a:r>
          </a:p>
        </p:txBody>
      </p:sp>
    </p:spTree>
    <p:extLst>
      <p:ext uri="{BB962C8B-B14F-4D97-AF65-F5344CB8AC3E}">
        <p14:creationId xmlns:p14="http://schemas.microsoft.com/office/powerpoint/2010/main" val="210935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3C019-2A58-3613-1DEA-CE3A37B4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685802"/>
            <a:ext cx="7924800" cy="3559628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717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“There are only two kinds of men. The just who think themselves sinners and the sinners who think themselves just.</a:t>
            </a:r>
          </a:p>
          <a:p>
            <a:pPr marL="457200" marR="0" indent="-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endParaRPr lang="en-US" sz="1800" cap="sm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71700" algn="l"/>
              </a:tabLst>
            </a:pPr>
            <a:r>
              <a:rPr lang="en-US" sz="1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Blaise Pascal, II </a:t>
            </a:r>
            <a:r>
              <a:rPr lang="en-US" sz="1800" cap="small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Œuvres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754, at Pensée 483 (1987).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089E0-4309-FDA0-0F47-8F2DE662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Against Natural Law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Self-deception</a:t>
            </a:r>
          </a:p>
        </p:txBody>
      </p:sp>
    </p:spTree>
    <p:extLst>
      <p:ext uri="{BB962C8B-B14F-4D97-AF65-F5344CB8AC3E}">
        <p14:creationId xmlns:p14="http://schemas.microsoft.com/office/powerpoint/2010/main" val="847285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3C019-2A58-3613-1DEA-CE3A37B4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685802"/>
            <a:ext cx="7924800" cy="3559628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717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</a:rPr>
              <a:t>In every system of morality, which I have hitherto met with, I have always remarked, that the author proceeds for some time in the ordinary way of reasoning, and … makes observations concerning human affairs; when of a sudden I am surprised to find, that instead of the usual copulations of propositions, </a:t>
            </a:r>
            <a:r>
              <a:rPr lang="en-US" sz="1800" b="0" i="1" dirty="0">
                <a:effectLst/>
                <a:latin typeface="Arial" panose="020B0604020202020204" pitchFamily="34" charset="0"/>
              </a:rPr>
              <a:t>is</a:t>
            </a:r>
            <a:r>
              <a:rPr lang="en-US" sz="1800" b="0" i="0" dirty="0">
                <a:effectLst/>
                <a:latin typeface="Arial" panose="020B0604020202020204" pitchFamily="34" charset="0"/>
              </a:rPr>
              <a:t>, and </a:t>
            </a:r>
            <a:r>
              <a:rPr lang="en-US" sz="1800" b="0" i="1" dirty="0">
                <a:effectLst/>
                <a:latin typeface="Arial" panose="020B0604020202020204" pitchFamily="34" charset="0"/>
              </a:rPr>
              <a:t>is not</a:t>
            </a:r>
            <a:r>
              <a:rPr lang="en-US" sz="1800" b="0" i="0" dirty="0">
                <a:effectLst/>
                <a:latin typeface="Arial" panose="020B0604020202020204" pitchFamily="34" charset="0"/>
              </a:rPr>
              <a:t>, I meet with no proposition that is not connected with an </a:t>
            </a:r>
            <a:r>
              <a:rPr lang="en-US" sz="1800" b="0" i="1" dirty="0">
                <a:effectLst/>
                <a:latin typeface="Arial" panose="020B0604020202020204" pitchFamily="34" charset="0"/>
              </a:rPr>
              <a:t>ought</a:t>
            </a:r>
            <a:r>
              <a:rPr lang="en-US" sz="1800" b="0" i="0" dirty="0">
                <a:effectLst/>
                <a:latin typeface="Arial" panose="020B0604020202020204" pitchFamily="34" charset="0"/>
              </a:rPr>
              <a:t>, or an </a:t>
            </a:r>
            <a:r>
              <a:rPr lang="en-US" sz="1800" b="0" i="1" dirty="0">
                <a:effectLst/>
                <a:latin typeface="Arial" panose="020B0604020202020204" pitchFamily="34" charset="0"/>
              </a:rPr>
              <a:t>ought not</a:t>
            </a:r>
            <a:r>
              <a:rPr lang="en-US" sz="18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71700" algn="l"/>
              </a:tabLst>
            </a:pP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7170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David Hume, Treatise, 469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089E0-4309-FDA0-0F47-8F2DE662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714998"/>
            <a:ext cx="7543800" cy="914400"/>
          </a:xfrm>
        </p:spPr>
        <p:txBody>
          <a:bodyPr/>
          <a:lstStyle/>
          <a:p>
            <a:pPr algn="ctr"/>
            <a:r>
              <a:rPr lang="en-US" dirty="0"/>
              <a:t>Against Natural Law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No Ought from Is</a:t>
            </a:r>
          </a:p>
        </p:txBody>
      </p:sp>
    </p:spTree>
    <p:extLst>
      <p:ext uri="{BB962C8B-B14F-4D97-AF65-F5344CB8AC3E}">
        <p14:creationId xmlns:p14="http://schemas.microsoft.com/office/powerpoint/2010/main" val="3460249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3C019-2A58-3613-1DEA-CE3A37B4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685802"/>
            <a:ext cx="7924800" cy="3559628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Morality as rational, self-interested Choice: “One must do something good if he is to act intelligently at all.” </a:t>
            </a: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cap="sm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Germain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Grisez, Contraception and the Natural law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62.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089E0-4309-FDA0-0F47-8F2DE662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487989"/>
            <a:ext cx="7543800" cy="914400"/>
          </a:xfrm>
        </p:spPr>
        <p:txBody>
          <a:bodyPr/>
          <a:lstStyle/>
          <a:p>
            <a:pPr algn="ctr"/>
            <a:r>
              <a:rPr lang="en-US" dirty="0"/>
              <a:t>Against Natural Law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New Natural Law</a:t>
            </a:r>
          </a:p>
        </p:txBody>
      </p:sp>
    </p:spTree>
    <p:extLst>
      <p:ext uri="{BB962C8B-B14F-4D97-AF65-F5344CB8AC3E}">
        <p14:creationId xmlns:p14="http://schemas.microsoft.com/office/powerpoint/2010/main" val="380603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1A32D-9054-956A-7346-6C835AA48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678095"/>
            <a:ext cx="7452360" cy="3665306"/>
          </a:xfrm>
        </p:spPr>
        <p:txBody>
          <a:bodyPr>
            <a:normAutofit fontScale="77500" lnSpcReduction="20000"/>
          </a:bodyPr>
          <a:lstStyle/>
          <a:p>
            <a:pPr marL="18288" indent="0">
              <a:lnSpc>
                <a:spcPct val="150000"/>
              </a:lnSpc>
              <a:buNone/>
            </a:pPr>
            <a:r>
              <a:rPr lang="en-US" dirty="0"/>
              <a:t>“A prudent regard to the maxim that honesty is the best policy is found by experience to be as little regarded by bodies of men as by individuals: Madison, June 6</a:t>
            </a:r>
          </a:p>
          <a:p>
            <a:pPr marL="18288" indent="0">
              <a:lnSpc>
                <a:spcPct val="150000"/>
              </a:lnSpc>
              <a:buNone/>
            </a:pPr>
            <a:endParaRPr lang="en-US" dirty="0"/>
          </a:p>
          <a:p>
            <a:pPr marL="18288" indent="0">
              <a:lnSpc>
                <a:spcPct val="150000"/>
              </a:lnSpc>
              <a:buNone/>
            </a:pPr>
            <a:r>
              <a:rPr lang="en-US" dirty="0"/>
              <a:t>“All the passions we see, of avarice, ambition, interest, which govern most individuals”: Hamilton, June 18</a:t>
            </a:r>
          </a:p>
          <a:p>
            <a:pPr marL="18288" indent="0">
              <a:lnSpc>
                <a:spcPct val="150000"/>
              </a:lnSpc>
              <a:buNone/>
            </a:pPr>
            <a:endParaRPr lang="en-US" dirty="0"/>
          </a:p>
          <a:p>
            <a:pPr marL="18288" indent="0">
              <a:lnSpc>
                <a:spcPct val="150000"/>
              </a:lnSpc>
              <a:buNone/>
            </a:pPr>
            <a:r>
              <a:rPr lang="en-US" dirty="0"/>
              <a:t>“Vices as they exist must be turned against each other”: Morris, July 2</a:t>
            </a:r>
          </a:p>
          <a:p>
            <a:pPr marL="18288" indent="0">
              <a:lnSpc>
                <a:spcPct val="150000"/>
              </a:lnSpc>
              <a:buNone/>
            </a:pPr>
            <a:endParaRPr lang="en-US" dirty="0"/>
          </a:p>
          <a:p>
            <a:pPr marL="18288" indent="0">
              <a:lnSpc>
                <a:spcPct val="150000"/>
              </a:lnSpc>
              <a:buNone/>
            </a:pPr>
            <a:r>
              <a:rPr lang="en-US" dirty="0"/>
              <a:t>“Loaves and fishes must bribe the demagogues”: Morris, July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E0BA68-892A-07AB-BB42-CBDC8FBE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E18"/>
                </a:solidFill>
              </a:rPr>
              <a:t>Natural Law?</a:t>
            </a:r>
          </a:p>
        </p:txBody>
      </p:sp>
    </p:spTree>
    <p:extLst>
      <p:ext uri="{BB962C8B-B14F-4D97-AF65-F5344CB8AC3E}">
        <p14:creationId xmlns:p14="http://schemas.microsoft.com/office/powerpoint/2010/main" val="2872375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208F81-C367-B79F-3530-8EB3FB6B5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4" y="646044"/>
            <a:ext cx="9183756" cy="4045226"/>
          </a:xfrm>
        </p:spPr>
        <p:txBody>
          <a:bodyPr/>
          <a:lstStyle/>
          <a:p>
            <a:r>
              <a:rPr lang="en-US" dirty="0"/>
              <a:t>Blackstone on the sovereignty of King-in-Parliament as a stumbling block in 1776</a:t>
            </a:r>
          </a:p>
          <a:p>
            <a:endParaRPr lang="en-US" dirty="0"/>
          </a:p>
          <a:p>
            <a:r>
              <a:rPr lang="en-US" dirty="0"/>
              <a:t>Hamilton in 1787: The federal govt as sovereign</a:t>
            </a:r>
          </a:p>
          <a:p>
            <a:endParaRPr lang="en-US" dirty="0"/>
          </a:p>
          <a:p>
            <a:r>
              <a:rPr lang="en-US" dirty="0"/>
              <a:t>Paterson in 1787: the states as sovereign</a:t>
            </a:r>
          </a:p>
          <a:p>
            <a:endParaRPr lang="en-US" dirty="0"/>
          </a:p>
          <a:p>
            <a:r>
              <a:rPr lang="en-US" dirty="0"/>
              <a:t>Rousseau in Social Contract: the people as sovereign (the “general will”)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BBADAD-F5A5-88CD-511C-D77A5ED34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E18"/>
                </a:solidFill>
              </a:rPr>
              <a:t>Sovereignty</a:t>
            </a:r>
          </a:p>
        </p:txBody>
      </p:sp>
    </p:spTree>
    <p:extLst>
      <p:ext uri="{BB962C8B-B14F-4D97-AF65-F5344CB8AC3E}">
        <p14:creationId xmlns:p14="http://schemas.microsoft.com/office/powerpoint/2010/main" val="2334386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821224-9A51-A3AF-90AF-9DE1E14E5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b="0" i="0" dirty="0">
                <a:effectLst/>
                <a:latin typeface="Libre Franklin" pitchFamily="2" charset="77"/>
              </a:rPr>
              <a:t>Declaration of Independence</a:t>
            </a:r>
            <a:r>
              <a:rPr lang="en-US" b="0" i="0" dirty="0">
                <a:solidFill>
                  <a:srgbClr val="FF0000"/>
                </a:solidFill>
                <a:effectLst/>
                <a:latin typeface="Libre Franklin" pitchFamily="2" charset="77"/>
              </a:rPr>
              <a:t>: </a:t>
            </a:r>
          </a:p>
          <a:p>
            <a:r>
              <a:rPr lang="en-US" b="0" i="0" dirty="0">
                <a:solidFill>
                  <a:srgbClr val="FF0000"/>
                </a:solidFill>
                <a:effectLst/>
                <a:latin typeface="Libre Franklin" pitchFamily="2" charset="77"/>
              </a:rPr>
              <a:t>Governments are instituted among Men, deriving their just powers from the consent of the governed</a:t>
            </a:r>
            <a:endParaRPr lang="en-US" b="0" i="0" dirty="0">
              <a:effectLst/>
              <a:latin typeface="Libre Franklin" pitchFamily="2" charset="77"/>
            </a:endParaRPr>
          </a:p>
          <a:p>
            <a:endParaRPr lang="en-US" dirty="0">
              <a:effectLst/>
              <a:latin typeface="Libre Franklin" pitchFamily="2" charset="77"/>
            </a:endParaRPr>
          </a:p>
          <a:p>
            <a:endParaRPr lang="en-US" dirty="0"/>
          </a:p>
          <a:p>
            <a:pPr marL="18288" indent="0">
              <a:buNone/>
            </a:pPr>
            <a:r>
              <a:rPr lang="en-US" dirty="0"/>
              <a:t>Wilson on June 9: </a:t>
            </a:r>
          </a:p>
          <a:p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all authority was derived from the people</a:t>
            </a:r>
            <a:r>
              <a:rPr lang="en-US" dirty="0"/>
              <a:t>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078C73-E2D8-A815-EAEA-B772A3DF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76799"/>
            <a:ext cx="9054548" cy="10767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The sovereignty of the people</a:t>
            </a:r>
          </a:p>
        </p:txBody>
      </p:sp>
    </p:spTree>
    <p:extLst>
      <p:ext uri="{BB962C8B-B14F-4D97-AF65-F5344CB8AC3E}">
        <p14:creationId xmlns:p14="http://schemas.microsoft.com/office/powerpoint/2010/main" val="842737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821224-9A51-A3AF-90AF-9DE1E14E5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sz="2800" dirty="0"/>
              <a:t>Wilson at the PA Ratifying Convention. Dec. 4, 1787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supreme, absolute and uncontrollable authority, 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remains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with the people”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078C73-E2D8-A815-EAEA-B772A3DF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76799"/>
            <a:ext cx="9054548" cy="10767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The sovereignty of the people</a:t>
            </a:r>
          </a:p>
        </p:txBody>
      </p:sp>
    </p:spTree>
    <p:extLst>
      <p:ext uri="{BB962C8B-B14F-4D97-AF65-F5344CB8AC3E}">
        <p14:creationId xmlns:p14="http://schemas.microsoft.com/office/powerpoint/2010/main" val="30851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011D85-48ED-4690-0DCE-85B41E3F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685801"/>
            <a:ext cx="7543800" cy="3539357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endParaRPr 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542FF7-B945-126E-4564-7F5DC35F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Your papers</a:t>
            </a:r>
          </a:p>
        </p:txBody>
      </p:sp>
    </p:spTree>
    <p:extLst>
      <p:ext uri="{BB962C8B-B14F-4D97-AF65-F5344CB8AC3E}">
        <p14:creationId xmlns:p14="http://schemas.microsoft.com/office/powerpoint/2010/main" val="4123752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821224-9A51-A3AF-90AF-9DE1E14E5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sz="2800" dirty="0"/>
              <a:t>Wilson at the PA Ratifying Convention. Dec. 4, 1787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supreme, absolute and uncontrollable authority,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remains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with the people”</a:t>
            </a:r>
          </a:p>
          <a:p>
            <a:pPr marL="18288" indent="0">
              <a:buNone/>
            </a:pP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that in fact mean anything?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078C73-E2D8-A815-EAEA-B772A3DF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76799"/>
            <a:ext cx="9054548" cy="10767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The sovereignty of the people</a:t>
            </a:r>
          </a:p>
        </p:txBody>
      </p:sp>
    </p:spTree>
    <p:extLst>
      <p:ext uri="{BB962C8B-B14F-4D97-AF65-F5344CB8AC3E}">
        <p14:creationId xmlns:p14="http://schemas.microsoft.com/office/powerpoint/2010/main" val="2497059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DA2DE3-D489-DEF5-DC1A-B713A6429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85801"/>
            <a:ext cx="7162800" cy="3788228"/>
          </a:xfrm>
        </p:spPr>
        <p:txBody>
          <a:bodyPr/>
          <a:lstStyle/>
          <a:p>
            <a:pPr marL="18288" indent="0" algn="ctr">
              <a:buNone/>
            </a:pPr>
            <a:r>
              <a:rPr lang="en-US" sz="3600" dirty="0"/>
              <a:t>Rep by Pop in the Senate</a:t>
            </a:r>
          </a:p>
          <a:p>
            <a:pPr marL="18288" indent="0" algn="ctr">
              <a:buNone/>
            </a:pPr>
            <a:r>
              <a:rPr lang="en-US"/>
              <a:t>June 11 </a:t>
            </a:r>
            <a:r>
              <a:rPr lang="en-US" dirty="0"/>
              <a:t>– 6 to 5</a:t>
            </a:r>
          </a:p>
          <a:p>
            <a:pPr marL="18288" indent="0" algn="ctr">
              <a:buNone/>
            </a:pPr>
            <a:r>
              <a:rPr lang="en-US" dirty="0"/>
              <a:t>CT, NY, NJ, DL, MD no</a:t>
            </a:r>
          </a:p>
          <a:p>
            <a:pPr marL="18288" indent="0" algn="ctr">
              <a:buNone/>
            </a:pP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3659CD-E456-9267-95A8-688C1373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" y="5730239"/>
            <a:ext cx="9041130" cy="88392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An </a:t>
            </a:r>
            <a:r>
              <a:rPr lang="en-US" sz="5400" dirty="0">
                <a:solidFill>
                  <a:srgbClr val="FF0000"/>
                </a:solidFill>
              </a:rPr>
              <a:t>unstable compromise</a:t>
            </a:r>
            <a:br>
              <a:rPr lang="en-US" sz="5400" dirty="0"/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9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31ECF7-B9B5-23FD-5EF9-D420D15D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36" y="685801"/>
            <a:ext cx="7448764" cy="3495781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sz="4000" dirty="0"/>
              <a:t>The necessity of comparative constitutional law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F027B8-5E52-DAF1-B2DF-9DCD0D57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76799"/>
            <a:ext cx="9144000" cy="1010293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Understanding the Constitution</a:t>
            </a:r>
          </a:p>
        </p:txBody>
      </p:sp>
    </p:spTree>
    <p:extLst>
      <p:ext uri="{BB962C8B-B14F-4D97-AF65-F5344CB8AC3E}">
        <p14:creationId xmlns:p14="http://schemas.microsoft.com/office/powerpoint/2010/main" val="84001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7A9C2B-BBA9-D7EC-F1B0-5EFB529FB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780836"/>
            <a:ext cx="7452360" cy="356256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800" dirty="0"/>
              <a:t>Hamilton’s constitution:</a:t>
            </a:r>
          </a:p>
          <a:p>
            <a:pPr marL="18288" indent="0">
              <a:buNone/>
            </a:pPr>
            <a:r>
              <a:rPr lang="en-US" sz="2800" dirty="0"/>
              <a:t>The near-nullity of the residual power</a:t>
            </a:r>
          </a:p>
          <a:p>
            <a:pPr marL="18288" indent="0">
              <a:buNone/>
            </a:pPr>
            <a:endParaRPr lang="en-US" sz="2800" dirty="0"/>
          </a:p>
          <a:p>
            <a:pPr marL="18288" indent="0">
              <a:buNone/>
            </a:pPr>
            <a:r>
              <a:rPr lang="en-US" sz="2800" dirty="0"/>
              <a:t>An explicit grant of powers to the federal government without a like grant to the states</a:t>
            </a:r>
          </a:p>
          <a:p>
            <a:pPr marL="18288" indent="0">
              <a:buNone/>
            </a:pPr>
            <a:endParaRPr lang="en-US" sz="2800" dirty="0"/>
          </a:p>
          <a:p>
            <a:pPr marL="18288" indent="0">
              <a:buNone/>
            </a:pPr>
            <a:r>
              <a:rPr lang="en-US" sz="2800" dirty="0"/>
              <a:t>It takes a theory to beat a theory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68BF24-06DE-779A-D1BB-56C29D87C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308313"/>
            <a:ext cx="9143999" cy="1904145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If the small states ran the table, how did we end up with something very close to Hamilton’s Constitution?</a:t>
            </a:r>
            <a:br>
              <a:rPr lang="en-US" sz="5400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6C741A-30A1-AD6C-7D9F-7E0347322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685801"/>
            <a:ext cx="7452360" cy="3770585"/>
          </a:xfrm>
        </p:spPr>
        <p:txBody>
          <a:bodyPr>
            <a:normAutofit fontScale="92500"/>
          </a:bodyPr>
          <a:lstStyle/>
          <a:p>
            <a:pPr marL="475488" indent="-457200">
              <a:buAutoNum type="arabicPeriod"/>
            </a:pPr>
            <a:r>
              <a:rPr lang="en-US" dirty="0"/>
              <a:t>The inheritance from the mother country?</a:t>
            </a:r>
          </a:p>
          <a:p>
            <a:pPr marL="475488" indent="-457200">
              <a:buAutoNum type="arabicPeriod"/>
            </a:pPr>
            <a:r>
              <a:rPr lang="en-US" dirty="0"/>
              <a:t>The settler’s societies hypomanic edge?</a:t>
            </a:r>
          </a:p>
          <a:p>
            <a:pPr marL="475488" indent="-457200">
              <a:buAutoNum type="arabicPeriod"/>
            </a:pPr>
            <a:r>
              <a:rPr lang="en-US" dirty="0"/>
              <a:t>Jack Sprat’s Law</a:t>
            </a:r>
          </a:p>
          <a:p>
            <a:pPr marL="475488" indent="-457200">
              <a:buAutoNum type="arabicPeriod"/>
            </a:pPr>
            <a:r>
              <a:rPr lang="en-US" dirty="0">
                <a:hlinkClick r:id="rId2"/>
              </a:rPr>
              <a:t>Question period</a:t>
            </a:r>
            <a:r>
              <a:rPr lang="en-US" dirty="0"/>
              <a:t> vs </a:t>
            </a:r>
            <a:r>
              <a:rPr lang="en-US" dirty="0">
                <a:hlinkClick r:id="rId3"/>
              </a:rPr>
              <a:t>Press Conferences</a:t>
            </a:r>
            <a:r>
              <a:rPr lang="en-US" dirty="0"/>
              <a:t> by an elective monarch</a:t>
            </a:r>
          </a:p>
          <a:p>
            <a:pPr marL="475488" indent="-457200">
              <a:buAutoNum type="arabicPeriod"/>
            </a:pPr>
            <a:r>
              <a:rPr lang="en-US" dirty="0"/>
              <a:t>Non-confidence motions</a:t>
            </a:r>
          </a:p>
          <a:p>
            <a:pPr marL="475488" indent="-4572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Reversibility</a:t>
            </a:r>
          </a:p>
          <a:p>
            <a:pPr marL="475488" indent="-4572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Micromanaging</a:t>
            </a:r>
          </a:p>
          <a:p>
            <a:pPr marL="475488" indent="-457200">
              <a:buAutoNum type="arabicPeriod"/>
            </a:pPr>
            <a:r>
              <a:rPr lang="en-US" dirty="0"/>
              <a:t>Responsible government an irresponsible government</a:t>
            </a:r>
          </a:p>
          <a:p>
            <a:pPr marL="475488" indent="-457200">
              <a:buAutoNum type="arabicPeriod"/>
            </a:pPr>
            <a:r>
              <a:rPr lang="en-US" dirty="0"/>
              <a:t>The Coalition of the Whole</a:t>
            </a:r>
          </a:p>
          <a:p>
            <a:pPr marL="475488" indent="-457200">
              <a:buAutoNum type="arabicPeriod"/>
            </a:pPr>
            <a:r>
              <a:rPr lang="en-US" dirty="0">
                <a:hlinkClick r:id="rId4"/>
              </a:rPr>
              <a:t>A machine that would go of itself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519EF5-40F2-23CD-BB96-28F0EF03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76799"/>
            <a:ext cx="9144000" cy="1187669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Parliamentary vs Parliamentary</a:t>
            </a:r>
          </a:p>
        </p:txBody>
      </p:sp>
    </p:spTree>
    <p:extLst>
      <p:ext uri="{BB962C8B-B14F-4D97-AF65-F5344CB8AC3E}">
        <p14:creationId xmlns:p14="http://schemas.microsoft.com/office/powerpoint/2010/main" val="222114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B7EEAB-8CA4-B24F-B18E-07BA89F4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915" y="522515"/>
            <a:ext cx="6125101" cy="3833727"/>
          </a:xfrm>
        </p:spPr>
        <p:txBody>
          <a:bodyPr>
            <a:normAutofit fontScale="55000" lnSpcReduction="20000"/>
          </a:bodyPr>
          <a:lstStyle/>
          <a:p>
            <a:pPr marL="18288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Right of Center:</a:t>
            </a:r>
          </a:p>
          <a:p>
            <a:pPr marL="18288" indent="0">
              <a:buNone/>
            </a:pPr>
            <a:r>
              <a:rPr lang="en-US" sz="3200" dirty="0"/>
              <a:t>Medicare</a:t>
            </a:r>
          </a:p>
          <a:p>
            <a:pPr marL="18288" indent="0">
              <a:buNone/>
            </a:pPr>
            <a:r>
              <a:rPr lang="en-US" sz="3200" dirty="0"/>
              <a:t>Personal Tax Rates</a:t>
            </a:r>
          </a:p>
          <a:p>
            <a:pPr marL="18288" indent="0">
              <a:buNone/>
            </a:pPr>
            <a:r>
              <a:rPr lang="en-US" sz="3200" dirty="0"/>
              <a:t>Military Spending</a:t>
            </a:r>
          </a:p>
          <a:p>
            <a:pPr marL="18288" indent="0">
              <a:buNone/>
            </a:pPr>
            <a:endParaRPr lang="en-US" sz="3200" dirty="0"/>
          </a:p>
          <a:p>
            <a:pPr marL="18288" indent="0">
              <a:buNone/>
            </a:pPr>
            <a:endParaRPr lang="en-US" sz="3200" dirty="0"/>
          </a:p>
          <a:p>
            <a:pPr marL="18288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Left of center:</a:t>
            </a:r>
          </a:p>
          <a:p>
            <a:pPr marL="18288" indent="0">
              <a:buNone/>
            </a:pPr>
            <a:r>
              <a:rPr lang="en-US" sz="3200" dirty="0"/>
              <a:t>Immigration Law</a:t>
            </a:r>
          </a:p>
          <a:p>
            <a:pPr marL="18288" indent="0">
              <a:buNone/>
            </a:pPr>
            <a:r>
              <a:rPr lang="en-US" sz="3200" dirty="0"/>
              <a:t>Interest Groups, </a:t>
            </a:r>
            <a:r>
              <a:rPr lang="en-US" sz="3200" dirty="0" err="1"/>
              <a:t>eg</a:t>
            </a:r>
            <a:r>
              <a:rPr lang="en-US" sz="3200" dirty="0"/>
              <a:t> NEA</a:t>
            </a:r>
          </a:p>
          <a:p>
            <a:pPr marL="18288" indent="0">
              <a:buNone/>
            </a:pPr>
            <a:r>
              <a:rPr lang="en-US" sz="3200" dirty="0"/>
              <a:t>Corporate Taxes</a:t>
            </a:r>
          </a:p>
          <a:p>
            <a:pPr marL="18288" indent="0">
              <a:buNone/>
            </a:pPr>
            <a:r>
              <a:rPr lang="en-US" sz="3200" dirty="0"/>
              <a:t>Antitrust</a:t>
            </a:r>
          </a:p>
          <a:p>
            <a:pPr marL="18288" indent="0">
              <a:buNone/>
            </a:pPr>
            <a:r>
              <a:rPr lang="en-US" sz="3200" dirty="0"/>
              <a:t>Over-regulation</a:t>
            </a:r>
          </a:p>
          <a:p>
            <a:pPr marL="18288" indent="0">
              <a:buNone/>
            </a:pPr>
            <a:r>
              <a:rPr lang="en-US" sz="3200" dirty="0"/>
              <a:t>Litigation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7E841E-2D45-7419-A8FC-0DD13765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The U.S. palimpsest</a:t>
            </a:r>
          </a:p>
        </p:txBody>
      </p:sp>
    </p:spTree>
    <p:extLst>
      <p:ext uri="{BB962C8B-B14F-4D97-AF65-F5344CB8AC3E}">
        <p14:creationId xmlns:p14="http://schemas.microsoft.com/office/powerpoint/2010/main" val="117670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B7EEAB-8CA4-B24F-B18E-07BA89F4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264" y="522516"/>
            <a:ext cx="5843752" cy="3802116"/>
          </a:xfrm>
        </p:spPr>
        <p:txBody>
          <a:bodyPr>
            <a:normAutofit fontScale="55000" lnSpcReduction="20000"/>
          </a:bodyPr>
          <a:lstStyle/>
          <a:p>
            <a:pPr marL="18288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Right of Center:</a:t>
            </a:r>
          </a:p>
          <a:p>
            <a:pPr marL="18288" indent="0">
              <a:buNone/>
            </a:pPr>
            <a:r>
              <a:rPr lang="en-US" sz="3200" dirty="0"/>
              <a:t>Medicare</a:t>
            </a:r>
          </a:p>
          <a:p>
            <a:pPr marL="18288" indent="0">
              <a:buNone/>
            </a:pPr>
            <a:r>
              <a:rPr lang="en-US" sz="3200" dirty="0">
                <a:solidFill>
                  <a:srgbClr val="FFCE18"/>
                </a:solidFill>
              </a:rPr>
              <a:t>Personal Tax Rates</a:t>
            </a:r>
          </a:p>
          <a:p>
            <a:pPr marL="18288" indent="0">
              <a:buNone/>
            </a:pPr>
            <a:r>
              <a:rPr lang="en-US" sz="3200" dirty="0">
                <a:solidFill>
                  <a:srgbClr val="FFCE18"/>
                </a:solidFill>
              </a:rPr>
              <a:t>Military Spending</a:t>
            </a:r>
          </a:p>
          <a:p>
            <a:pPr marL="18288" indent="0">
              <a:buNone/>
            </a:pPr>
            <a:endParaRPr lang="en-US" sz="3200" dirty="0">
              <a:solidFill>
                <a:srgbClr val="FFCE18"/>
              </a:solidFill>
            </a:endParaRPr>
          </a:p>
          <a:p>
            <a:pPr marL="18288" indent="0">
              <a:buNone/>
            </a:pPr>
            <a:endParaRPr lang="en-US" sz="3200" dirty="0"/>
          </a:p>
          <a:p>
            <a:pPr marL="18288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Left of center:</a:t>
            </a:r>
          </a:p>
          <a:p>
            <a:pPr marL="18288" indent="0">
              <a:buNone/>
            </a:pPr>
            <a:r>
              <a:rPr lang="en-US" sz="3200" dirty="0"/>
              <a:t>Immigration Law</a:t>
            </a:r>
          </a:p>
          <a:p>
            <a:pPr marL="18288" indent="0">
              <a:buNone/>
            </a:pPr>
            <a:r>
              <a:rPr lang="en-US" sz="3200" dirty="0"/>
              <a:t>Interest Groups, </a:t>
            </a:r>
            <a:r>
              <a:rPr lang="en-US" sz="3200" dirty="0" err="1"/>
              <a:t>eg</a:t>
            </a:r>
            <a:r>
              <a:rPr lang="en-US" sz="3200" dirty="0"/>
              <a:t> NEA</a:t>
            </a:r>
          </a:p>
          <a:p>
            <a:pPr marL="18288" indent="0">
              <a:buNone/>
            </a:pPr>
            <a:r>
              <a:rPr lang="en-US" sz="3200" dirty="0">
                <a:solidFill>
                  <a:srgbClr val="FFCE18"/>
                </a:solidFill>
              </a:rPr>
              <a:t>Corporate Taxes</a:t>
            </a:r>
          </a:p>
          <a:p>
            <a:pPr marL="18288" indent="0">
              <a:buNone/>
            </a:pPr>
            <a:r>
              <a:rPr lang="en-US" sz="3200" dirty="0">
                <a:solidFill>
                  <a:srgbClr val="FFCE18"/>
                </a:solidFill>
              </a:rPr>
              <a:t>Antitrust</a:t>
            </a:r>
          </a:p>
          <a:p>
            <a:pPr marL="18288" indent="0">
              <a:buNone/>
            </a:pPr>
            <a:r>
              <a:rPr lang="en-US" sz="3200" dirty="0"/>
              <a:t>Over-regulation</a:t>
            </a:r>
          </a:p>
          <a:p>
            <a:pPr marL="18288" indent="0">
              <a:buNone/>
            </a:pPr>
            <a:r>
              <a:rPr lang="en-US" sz="3200" dirty="0">
                <a:solidFill>
                  <a:srgbClr val="FFCE18"/>
                </a:solidFill>
              </a:rPr>
              <a:t>Litigation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7E841E-2D45-7419-A8FC-0DD13765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Populism?</a:t>
            </a:r>
          </a:p>
        </p:txBody>
      </p:sp>
    </p:spTree>
    <p:extLst>
      <p:ext uri="{BB962C8B-B14F-4D97-AF65-F5344CB8AC3E}">
        <p14:creationId xmlns:p14="http://schemas.microsoft.com/office/powerpoint/2010/main" val="243527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D08020-A3BA-39D9-0D69-2E5400C4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565079"/>
            <a:ext cx="7452360" cy="3778321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pPr marL="18288" indent="0">
              <a:buNone/>
            </a:pPr>
            <a:r>
              <a:rPr lang="en-US" sz="2800" dirty="0"/>
              <a:t>Franklin’s call for prayers</a:t>
            </a:r>
          </a:p>
          <a:p>
            <a:endParaRPr lang="en-US" sz="2800" dirty="0"/>
          </a:p>
          <a:p>
            <a:pPr marL="18288" indent="0">
              <a:buNone/>
            </a:pPr>
            <a:r>
              <a:rPr lang="en-US" sz="2800" dirty="0"/>
              <a:t>While Franklin was a Deist, he thought his appeal to religion would wash (Leo Straus on esotericism)</a:t>
            </a:r>
          </a:p>
          <a:p>
            <a:endParaRPr lang="en-US" sz="2800" dirty="0"/>
          </a:p>
          <a:p>
            <a:pPr marL="18288" indent="0">
              <a:buNone/>
            </a:pPr>
            <a:r>
              <a:rPr lang="en-US" sz="2800" dirty="0"/>
              <a:t>Except it didn’t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CA7AC0-C694-C8E6-DCD2-9D700786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E18"/>
                </a:solidFill>
              </a:rPr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308555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3C019-2A58-3613-1DEA-CE3A37B4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1" y="685801"/>
            <a:ext cx="6836229" cy="3570513"/>
          </a:xfrm>
        </p:spPr>
        <p:txBody>
          <a:bodyPr/>
          <a:lstStyle/>
          <a:p>
            <a:pPr marL="18288" indent="0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I have many reasons to believe that it is the work of </a:t>
            </a:r>
            <a:r>
              <a:rPr lang="en-US" b="1" i="0" dirty="0">
                <a:effectLst/>
                <a:latin typeface="Roboto" panose="02000000000000000000" pitchFamily="2" charset="0"/>
              </a:rPr>
              <a:t>plain</a:t>
            </a:r>
            <a:r>
              <a:rPr lang="en-US" b="0" i="0" dirty="0">
                <a:effectLst/>
                <a:latin typeface="Roboto" panose="02000000000000000000" pitchFamily="2" charset="0"/>
              </a:rPr>
              <a:t>, </a:t>
            </a:r>
            <a:r>
              <a:rPr lang="en-US" b="1" i="0" dirty="0">
                <a:effectLst/>
                <a:latin typeface="Roboto" panose="02000000000000000000" pitchFamily="2" charset="0"/>
              </a:rPr>
              <a:t>honest men</a:t>
            </a:r>
            <a:r>
              <a:rPr lang="en-US" b="0" i="0" dirty="0">
                <a:effectLst/>
                <a:latin typeface="Roboto" panose="02000000000000000000" pitchFamily="2" charset="0"/>
              </a:rPr>
              <a:t>." -</a:t>
            </a:r>
            <a:r>
              <a:rPr lang="en-US" b="1" i="0" dirty="0">
                <a:effectLst/>
                <a:latin typeface="Roboto" panose="02000000000000000000" pitchFamily="2" charset="0"/>
              </a:rPr>
              <a:t>Robert Morris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089E0-4309-FDA0-0F47-8F2DE662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E18"/>
                </a:solidFill>
              </a:rPr>
              <a:t>Natural Law</a:t>
            </a:r>
          </a:p>
        </p:txBody>
      </p:sp>
    </p:spTree>
    <p:extLst>
      <p:ext uri="{BB962C8B-B14F-4D97-AF65-F5344CB8AC3E}">
        <p14:creationId xmlns:p14="http://schemas.microsoft.com/office/powerpoint/2010/main" val="2364256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7659</TotalTime>
  <Words>794</Words>
  <Application>Microsoft Macintosh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Libre Franklin</vt:lpstr>
      <vt:lpstr>Palatino Linotype</vt:lpstr>
      <vt:lpstr>Roboto</vt:lpstr>
      <vt:lpstr>Times New Roman</vt:lpstr>
      <vt:lpstr>Wingdings</vt:lpstr>
      <vt:lpstr>Elemental</vt:lpstr>
      <vt:lpstr>Structure of Liberty</vt:lpstr>
      <vt:lpstr>Your papers</vt:lpstr>
      <vt:lpstr>Understanding the Constitution</vt:lpstr>
      <vt:lpstr>If the small states ran the table, how did we end up with something very close to Hamilton’s Constitution? </vt:lpstr>
      <vt:lpstr>Parliamentary vs Parliamentary</vt:lpstr>
      <vt:lpstr>The U.S. palimpsest</vt:lpstr>
      <vt:lpstr>Populism?</vt:lpstr>
      <vt:lpstr>Religion</vt:lpstr>
      <vt:lpstr>Natural Law</vt:lpstr>
      <vt:lpstr>Natural Law</vt:lpstr>
      <vt:lpstr>Natural Law</vt:lpstr>
      <vt:lpstr>Against Natural Law No Natural Good Motives</vt:lpstr>
      <vt:lpstr>Against Natural Law Self-deception</vt:lpstr>
      <vt:lpstr>Against Natural Law No Ought from Is</vt:lpstr>
      <vt:lpstr>Against Natural Law New Natural Law</vt:lpstr>
      <vt:lpstr>Natural Law?</vt:lpstr>
      <vt:lpstr>Sovereignty</vt:lpstr>
      <vt:lpstr>The sovereignty of the people</vt:lpstr>
      <vt:lpstr>The sovereignty of the people</vt:lpstr>
      <vt:lpstr>The sovereignty of the people</vt:lpstr>
      <vt:lpstr>An unstable compromise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Back</dc:title>
  <dc:creator>F.H. Buckley</dc:creator>
  <cp:lastModifiedBy>Francis Buckley</cp:lastModifiedBy>
  <cp:revision>430</cp:revision>
  <dcterms:created xsi:type="dcterms:W3CDTF">2016-01-11T21:20:36Z</dcterms:created>
  <dcterms:modified xsi:type="dcterms:W3CDTF">2023-02-22T18:09:08Z</dcterms:modified>
</cp:coreProperties>
</file>