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51"/>
  </p:notesMasterIdLst>
  <p:handoutMasterIdLst>
    <p:handoutMasterId r:id="rId52"/>
  </p:handoutMasterIdLst>
  <p:sldIdLst>
    <p:sldId id="387" r:id="rId2"/>
    <p:sldId id="456" r:id="rId3"/>
    <p:sldId id="457" r:id="rId4"/>
    <p:sldId id="459" r:id="rId5"/>
    <p:sldId id="458" r:id="rId6"/>
    <p:sldId id="460" r:id="rId7"/>
    <p:sldId id="461" r:id="rId8"/>
    <p:sldId id="462" r:id="rId9"/>
    <p:sldId id="463" r:id="rId10"/>
    <p:sldId id="466" r:id="rId11"/>
    <p:sldId id="468" r:id="rId12"/>
    <p:sldId id="344" r:id="rId13"/>
    <p:sldId id="475" r:id="rId14"/>
    <p:sldId id="464" r:id="rId15"/>
    <p:sldId id="469" r:id="rId16"/>
    <p:sldId id="470" r:id="rId17"/>
    <p:sldId id="471" r:id="rId18"/>
    <p:sldId id="472" r:id="rId19"/>
    <p:sldId id="474" r:id="rId20"/>
    <p:sldId id="451" r:id="rId21"/>
    <p:sldId id="452" r:id="rId22"/>
    <p:sldId id="476" r:id="rId23"/>
    <p:sldId id="446" r:id="rId24"/>
    <p:sldId id="473" r:id="rId25"/>
    <p:sldId id="436" r:id="rId26"/>
    <p:sldId id="437" r:id="rId27"/>
    <p:sldId id="431" r:id="rId28"/>
    <p:sldId id="432" r:id="rId29"/>
    <p:sldId id="433" r:id="rId30"/>
    <p:sldId id="434" r:id="rId31"/>
    <p:sldId id="442" r:id="rId32"/>
    <p:sldId id="413" r:id="rId33"/>
    <p:sldId id="428" r:id="rId34"/>
    <p:sldId id="439" r:id="rId35"/>
    <p:sldId id="435" r:id="rId36"/>
    <p:sldId id="438" r:id="rId37"/>
    <p:sldId id="440" r:id="rId38"/>
    <p:sldId id="441" r:id="rId39"/>
    <p:sldId id="430" r:id="rId40"/>
    <p:sldId id="445" r:id="rId41"/>
    <p:sldId id="444" r:id="rId42"/>
    <p:sldId id="443" r:id="rId43"/>
    <p:sldId id="448" r:id="rId44"/>
    <p:sldId id="450" r:id="rId45"/>
    <p:sldId id="449" r:id="rId46"/>
    <p:sldId id="465" r:id="rId47"/>
    <p:sldId id="455" r:id="rId48"/>
    <p:sldId id="454" r:id="rId49"/>
    <p:sldId id="44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98"/>
    <p:restoredTop sz="94718"/>
  </p:normalViewPr>
  <p:slideViewPr>
    <p:cSldViewPr snapToGrid="0" snapToObjects="1">
      <p:cViewPr varScale="1">
        <p:scale>
          <a:sx n="117" d="100"/>
          <a:sy n="117" d="100"/>
        </p:scale>
        <p:origin x="568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73062-C877-A94C-A0FE-A562C0AF281D}" type="datetimeFigureOut">
              <a:rPr lang="en-US" smtClean="0"/>
              <a:t>2/7/23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C2B76-B5AB-A942-8AB1-6D26553D6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54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0A775-DB0A-6640-BE9E-DEB34248E24D}" type="datetimeFigureOut">
              <a:rPr lang="en-US" smtClean="0"/>
              <a:t>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41A2F-6369-9A44-8911-94DD5C28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585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7D9-E523-3D46-B213-771F76657136}" type="datetime2">
              <a:rPr lang="en-US" smtClean="0"/>
              <a:t>Tuesday, February 7, 2023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FEE-EF8E-EB4B-93FB-53848145B076}" type="datetime2">
              <a:rPr lang="en-US" smtClean="0"/>
              <a:t>Tuesday, February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1B2-283A-5A47-8E4F-2E62025AD45C}" type="datetime2">
              <a:rPr lang="en-US" smtClean="0"/>
              <a:t>Tuesday, February 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79D4-C12C-5D4C-9214-6213F7FCFAC3}" type="datetime2">
              <a:rPr lang="en-US" smtClean="0"/>
              <a:t>Tuesday, February 7, 2023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36C4-753E-E648-86A7-4738C24EB9DC}" type="datetime2">
              <a:rPr lang="en-US" smtClean="0"/>
              <a:t>Tuesday, February 7, 2023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11EA-DAA0-6C4A-B1C5-FA8E0D54934D}" type="datetime2">
              <a:rPr lang="en-US" smtClean="0"/>
              <a:t>Tuesday, February 7, 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2689-BA3E-4441-95DB-81E50BE85756}" type="datetime2">
              <a:rPr lang="en-US" smtClean="0"/>
              <a:t>Tuesday, February 7, 2023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D326-30CB-4140-A80A-1395840FADB8}" type="datetime2">
              <a:rPr lang="en-US" smtClean="0"/>
              <a:t>Tuesday, February 7, 2023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DF76-492E-E54A-927B-C2462E4776B0}" type="datetime2">
              <a:rPr lang="en-US" smtClean="0"/>
              <a:t>Tuesday, February 7,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5C7C-5A04-9848-869F-BC3315D3CC9D}" type="datetime2">
              <a:rPr lang="en-US" smtClean="0"/>
              <a:t>Tuesday, February 7, 2023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283B-B845-BA4F-812F-487997CEF45B}" type="datetime2">
              <a:rPr lang="en-US" smtClean="0"/>
              <a:t>Tuesday, February 7, 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CC33F21-9081-C54E-85C5-3D4426300B7A}" type="datetime2">
              <a:rPr lang="en-US" smtClean="0"/>
              <a:t>Tuesday, February 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buckley@gm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92629"/>
            <a:ext cx="7543800" cy="2152650"/>
          </a:xfrm>
        </p:spPr>
        <p:txBody>
          <a:bodyPr/>
          <a:lstStyle/>
          <a:p>
            <a:pPr algn="ctr"/>
            <a:r>
              <a:rPr lang="en-US" sz="4800" dirty="0">
                <a:effectLst/>
              </a:rPr>
              <a:t>Structure of Liberty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5008" y="3258816"/>
            <a:ext cx="7008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F.H. Buckley, Scalia Law School</a:t>
            </a:r>
          </a:p>
          <a:p>
            <a:r>
              <a:rPr lang="en-US" sz="2800" dirty="0">
                <a:solidFill>
                  <a:srgbClr val="FF0000"/>
                </a:solidFill>
                <a:hlinkClick r:id="rId2"/>
              </a:rPr>
              <a:t>fbuckley@gmu.edu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fhbuckley.com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08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28330B-0DB0-87E9-479A-91EBAF33F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301" y="5434011"/>
            <a:ext cx="9258301" cy="1181101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Roger Sherman</a:t>
            </a:r>
          </a:p>
        </p:txBody>
      </p:sp>
      <p:pic>
        <p:nvPicPr>
          <p:cNvPr id="1026" name="Picture 2" descr="Roger Sherman | American politician | Britannica">
            <a:extLst>
              <a:ext uri="{FF2B5EF4-FFF2-40B4-BE49-F238E27FC236}">
                <a16:creationId xmlns:a16="http://schemas.microsoft.com/office/drawing/2014/main" id="{9F053276-329A-6727-1F73-389FFB46CE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48" y="499478"/>
            <a:ext cx="3952303" cy="52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98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28330B-0DB0-87E9-479A-91EBAF33F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301" y="5434011"/>
            <a:ext cx="9258301" cy="1181101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Oliver Ellsworth</a:t>
            </a:r>
          </a:p>
        </p:txBody>
      </p:sp>
      <p:pic>
        <p:nvPicPr>
          <p:cNvPr id="4" name="Picture 2" descr="Oliver Ellsworth - Wikipedia">
            <a:extLst>
              <a:ext uri="{FF2B5EF4-FFF2-40B4-BE49-F238E27FC236}">
                <a16:creationId xmlns:a16="http://schemas.microsoft.com/office/drawing/2014/main" id="{DD53777E-66FF-C4B1-677B-6029D8C42C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70" y="410936"/>
            <a:ext cx="3720737" cy="465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09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CD2A13-DB53-484B-BB07-AF4DC8E50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7133" y="410820"/>
            <a:ext cx="4009734" cy="507899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FC8FCF-F030-0345-B3C4-9E84CFFF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57038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George Washington, 1787</a:t>
            </a:r>
          </a:p>
        </p:txBody>
      </p:sp>
    </p:spTree>
    <p:extLst>
      <p:ext uri="{BB962C8B-B14F-4D97-AF65-F5344CB8AC3E}">
        <p14:creationId xmlns:p14="http://schemas.microsoft.com/office/powerpoint/2010/main" val="164732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E43F8A-5802-CEA4-3E70-E62D5F0D7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FD70C5-A450-9D39-5687-14291D2D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Your Papers</a:t>
            </a:r>
          </a:p>
        </p:txBody>
      </p:sp>
    </p:spTree>
    <p:extLst>
      <p:ext uri="{BB962C8B-B14F-4D97-AF65-F5344CB8AC3E}">
        <p14:creationId xmlns:p14="http://schemas.microsoft.com/office/powerpoint/2010/main" val="613488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35C97D-963F-7FCF-4378-1964E50B2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1"/>
            <a:ext cx="7772400" cy="3700462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800" dirty="0"/>
              <a:t>1.	Secession</a:t>
            </a:r>
          </a:p>
          <a:p>
            <a:pPr marL="18288" indent="0">
              <a:buNone/>
            </a:pPr>
            <a:r>
              <a:rPr lang="en-US" sz="2800" dirty="0"/>
              <a:t>2.	Virtue: Filtration and Nationalism</a:t>
            </a:r>
          </a:p>
          <a:p>
            <a:pPr marL="18288" indent="0">
              <a:buNone/>
            </a:pPr>
            <a:r>
              <a:rPr lang="en-US" sz="2800" dirty="0"/>
              <a:t>3.	An economic perspective</a:t>
            </a:r>
          </a:p>
          <a:p>
            <a:pPr marL="18288" indent="0">
              <a:buNone/>
            </a:pPr>
            <a:r>
              <a:rPr lang="en-US" sz="2800" dirty="0"/>
              <a:t>4.	Separation of Powers and the Presidency</a:t>
            </a:r>
          </a:p>
          <a:p>
            <a:pPr marL="18288" indent="0">
              <a:buNone/>
            </a:pPr>
            <a:r>
              <a:rPr lang="en-US" sz="2800" dirty="0"/>
              <a:t>5.	Slavery</a:t>
            </a:r>
          </a:p>
          <a:p>
            <a:pPr marL="18288" indent="0">
              <a:buNone/>
            </a:pPr>
            <a:r>
              <a:rPr lang="en-US" sz="2800" dirty="0"/>
              <a:t>6.	Division of Powers, Feds vs States</a:t>
            </a:r>
          </a:p>
          <a:p>
            <a:pPr marL="18288" indent="0">
              <a:buNone/>
            </a:pP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C9B622-4E9C-A5EE-E393-30985886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Themes</a:t>
            </a:r>
          </a:p>
        </p:txBody>
      </p:sp>
    </p:spTree>
    <p:extLst>
      <p:ext uri="{BB962C8B-B14F-4D97-AF65-F5344CB8AC3E}">
        <p14:creationId xmlns:p14="http://schemas.microsoft.com/office/powerpoint/2010/main" val="1119876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56B64B-F2D4-C96B-A18B-73594C4BC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629" y="685801"/>
            <a:ext cx="7336971" cy="3657599"/>
          </a:xfrm>
        </p:spPr>
        <p:txBody>
          <a:bodyPr>
            <a:normAutofit/>
          </a:bodyPr>
          <a:lstStyle/>
          <a:p>
            <a:pPr marL="475488" indent="-457200">
              <a:buFont typeface="Wingdings" pitchFamily="2" charset="2"/>
              <a:buAutoNum type="arabicPeriod"/>
            </a:pPr>
            <a:r>
              <a:rPr lang="en-US" sz="2400" dirty="0"/>
              <a:t>Bigness and Badness (or goodness)</a:t>
            </a:r>
          </a:p>
          <a:p>
            <a:pPr marL="475488" indent="-457200">
              <a:buAutoNum type="arabicPeriod"/>
            </a:pPr>
            <a:r>
              <a:rPr lang="en-US" sz="2400" dirty="0"/>
              <a:t>What was the status of the Articles?</a:t>
            </a:r>
          </a:p>
          <a:p>
            <a:pPr marL="475488" indent="-457200">
              <a:buAutoNum type="arabicPeriod"/>
            </a:pPr>
            <a:r>
              <a:rPr lang="en-US" sz="2400" dirty="0"/>
              <a:t>What are the duties of the seceding state?</a:t>
            </a:r>
          </a:p>
          <a:p>
            <a:pPr marL="475488" indent="-457200">
              <a:buAutoNum type="arabicPeriod"/>
            </a:pPr>
            <a:r>
              <a:rPr lang="en-US" sz="2400" dirty="0"/>
              <a:t>What is the government of the </a:t>
            </a:r>
            <a:r>
              <a:rPr lang="en-US" sz="2400" dirty="0" err="1"/>
              <a:t>RoUSA</a:t>
            </a:r>
            <a:r>
              <a:rPr lang="en-US" sz="2400" dirty="0"/>
              <a:t> to do?</a:t>
            </a:r>
          </a:p>
          <a:p>
            <a:pPr marL="475488" indent="-457200">
              <a:buAutoNum type="arabicPeriod"/>
            </a:pPr>
            <a:r>
              <a:rPr lang="en-US" sz="2400" dirty="0"/>
              <a:t>How could a secession agreement be worked out?</a:t>
            </a:r>
          </a:p>
          <a:p>
            <a:pPr marL="475488" indent="-457200">
              <a:buAutoNum type="arabicPeriod"/>
            </a:pPr>
            <a:r>
              <a:rPr lang="en-US" sz="2400" dirty="0"/>
              <a:t>Nullification and Interposition in 1798 and 1832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09097E-0580-D857-1697-2F4E560F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Secession</a:t>
            </a:r>
          </a:p>
        </p:txBody>
      </p:sp>
    </p:spTree>
    <p:extLst>
      <p:ext uri="{BB962C8B-B14F-4D97-AF65-F5344CB8AC3E}">
        <p14:creationId xmlns:p14="http://schemas.microsoft.com/office/powerpoint/2010/main" val="1536956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1B6580-34B7-42AE-6F9F-9A7922AC5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685802"/>
            <a:ext cx="7968343" cy="3548742"/>
          </a:xfrm>
        </p:spPr>
        <p:txBody>
          <a:bodyPr/>
          <a:lstStyle/>
          <a:p>
            <a:pPr marL="18288" indent="0">
              <a:buNone/>
            </a:pPr>
            <a:r>
              <a:rPr lang="en-US" dirty="0"/>
              <a:t>1.	Product Differentiation: Monarchies and Corruption</a:t>
            </a:r>
          </a:p>
          <a:p>
            <a:pPr marL="18288" indent="0">
              <a:buNone/>
            </a:pPr>
            <a:r>
              <a:rPr lang="en-US" dirty="0"/>
              <a:t>2.	Country and Court Parties in America</a:t>
            </a:r>
          </a:p>
          <a:p>
            <a:pPr marL="18288" indent="0">
              <a:buNone/>
            </a:pPr>
            <a:r>
              <a:rPr lang="en-US" dirty="0"/>
              <a:t>3.	Disinterested Republican Virtue </a:t>
            </a:r>
          </a:p>
          <a:p>
            <a:pPr marL="18288" indent="0">
              <a:buNone/>
            </a:pPr>
            <a:r>
              <a:rPr lang="en-US" dirty="0"/>
              <a:t>4.	Extensive Virtue and Bigness</a:t>
            </a:r>
          </a:p>
          <a:p>
            <a:pPr marL="18288" indent="0">
              <a:buNone/>
            </a:pPr>
            <a:r>
              <a:rPr lang="en-US" dirty="0"/>
              <a:t>5.	Bottom-up (Tea Party) or top-down (filtration)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81C6DC-7AA3-E52A-C878-58254D6B2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Virtue</a:t>
            </a:r>
          </a:p>
        </p:txBody>
      </p:sp>
    </p:spTree>
    <p:extLst>
      <p:ext uri="{BB962C8B-B14F-4D97-AF65-F5344CB8AC3E}">
        <p14:creationId xmlns:p14="http://schemas.microsoft.com/office/powerpoint/2010/main" val="2122431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3C82E9-D713-D21B-DCFA-70991B4AB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2"/>
            <a:ext cx="9144000" cy="3243941"/>
          </a:xfrm>
        </p:spPr>
        <p:txBody>
          <a:bodyPr/>
          <a:lstStyle/>
          <a:p>
            <a:pPr marL="18288" indent="0">
              <a:buNone/>
            </a:pPr>
            <a:r>
              <a:rPr lang="en-US" dirty="0"/>
              <a:t>1.	How bad were the Articles? Could principles of comity suffice?</a:t>
            </a:r>
          </a:p>
          <a:p>
            <a:pPr marL="18288" indent="0">
              <a:buNone/>
            </a:pPr>
            <a:r>
              <a:rPr lang="en-US" dirty="0"/>
              <a:t>2.	How bad was the New Jersey Plan?</a:t>
            </a:r>
          </a:p>
          <a:p>
            <a:pPr marL="18288" indent="0">
              <a:buNone/>
            </a:pPr>
            <a:r>
              <a:rPr lang="en-US" dirty="0"/>
              <a:t>3.	Did Article One make sense from an economic perspective?</a:t>
            </a:r>
          </a:p>
          <a:p>
            <a:pPr marL="18288" indent="0">
              <a:buNone/>
            </a:pPr>
            <a:r>
              <a:rPr lang="en-US" dirty="0"/>
              <a:t>4.	Does strong presidentialism make sense?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006E4C-9591-5116-E2ED-A508F8C8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An Economic Perspective</a:t>
            </a:r>
          </a:p>
        </p:txBody>
      </p:sp>
    </p:spTree>
    <p:extLst>
      <p:ext uri="{BB962C8B-B14F-4D97-AF65-F5344CB8AC3E}">
        <p14:creationId xmlns:p14="http://schemas.microsoft.com/office/powerpoint/2010/main" val="3362857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0E8C3A-1BD5-7771-3DC0-D7554D883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85802"/>
            <a:ext cx="9067800" cy="3559628"/>
          </a:xfrm>
        </p:spPr>
        <p:txBody>
          <a:bodyPr/>
          <a:lstStyle/>
          <a:p>
            <a:pPr marL="18288" indent="0">
              <a:buNone/>
            </a:pPr>
            <a:r>
              <a:rPr lang="en-US" dirty="0"/>
              <a:t>1.	How did we end up with James Wilson’s constitution?</a:t>
            </a:r>
          </a:p>
          <a:p>
            <a:pPr marL="18288" indent="0">
              <a:buNone/>
            </a:pPr>
            <a:r>
              <a:rPr lang="en-US" dirty="0"/>
              <a:t>2.	Is it such a bad thing? Or are we headed in a bad direction?</a:t>
            </a:r>
          </a:p>
          <a:p>
            <a:pPr marL="18288" indent="0">
              <a:buNone/>
            </a:pPr>
            <a:r>
              <a:rPr lang="en-US" dirty="0"/>
              <a:t>3.	What happened to all the other presidential regimes?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4ED816-BE34-9F69-ED8A-44D7799A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Presidency</a:t>
            </a:r>
          </a:p>
        </p:txBody>
      </p:sp>
    </p:spTree>
    <p:extLst>
      <p:ext uri="{BB962C8B-B14F-4D97-AF65-F5344CB8AC3E}">
        <p14:creationId xmlns:p14="http://schemas.microsoft.com/office/powerpoint/2010/main" val="263429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EB24D6-5232-DACA-B900-C7C6EEBB3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1"/>
            <a:ext cx="8229600" cy="3722913"/>
          </a:xfrm>
        </p:spPr>
        <p:txBody>
          <a:bodyPr/>
          <a:lstStyle/>
          <a:p>
            <a:pPr marL="475488" indent="-457200">
              <a:buAutoNum type="arabicPeriod"/>
            </a:pPr>
            <a:r>
              <a:rPr lang="en-US" dirty="0"/>
              <a:t>Who was anti-slavery—and who freed their slaves?</a:t>
            </a:r>
          </a:p>
          <a:p>
            <a:pPr marL="475488" indent="-457200">
              <a:buAutoNum type="arabicPeriod"/>
            </a:pPr>
            <a:r>
              <a:rPr lang="en-US" dirty="0"/>
              <a:t>How should slaves count for the allocation of representatives, and which system most favored the slaves?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E549A1-9F9F-9735-1908-06D377E3B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Slavery</a:t>
            </a:r>
          </a:p>
        </p:txBody>
      </p:sp>
    </p:spTree>
    <p:extLst>
      <p:ext uri="{BB962C8B-B14F-4D97-AF65-F5344CB8AC3E}">
        <p14:creationId xmlns:p14="http://schemas.microsoft.com/office/powerpoint/2010/main" val="408808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011D85-48ED-4690-0DCE-85B41E3F9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542FF7-B945-126E-4564-7F5DC35F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Your papers</a:t>
            </a:r>
          </a:p>
        </p:txBody>
      </p:sp>
    </p:spTree>
    <p:extLst>
      <p:ext uri="{BB962C8B-B14F-4D97-AF65-F5344CB8AC3E}">
        <p14:creationId xmlns:p14="http://schemas.microsoft.com/office/powerpoint/2010/main" val="4123752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C9CB97-A424-B9C0-BD82-DFACA0702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7" y="685801"/>
            <a:ext cx="7206343" cy="375557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3200" dirty="0"/>
              <a:t>How are presidents elected?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EB8231-0124-5896-538F-57D5DAF4B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876799"/>
            <a:ext cx="8937170" cy="10450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three-fifths clause: June 11</a:t>
            </a:r>
          </a:p>
        </p:txBody>
      </p:sp>
    </p:spTree>
    <p:extLst>
      <p:ext uri="{BB962C8B-B14F-4D97-AF65-F5344CB8AC3E}">
        <p14:creationId xmlns:p14="http://schemas.microsoft.com/office/powerpoint/2010/main" val="1990585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83622A-B428-9E75-022D-05FED88EC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4876800"/>
            <a:ext cx="7744097" cy="18288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The “Revolution” of 1800</a:t>
            </a:r>
            <a:br>
              <a:rPr lang="en-US" sz="3600" dirty="0"/>
            </a:br>
            <a:r>
              <a:rPr lang="en-US" sz="2800" dirty="0"/>
              <a:t>Jefferson 73 electoral votes (60 w/o the 3/5 clause)</a:t>
            </a:r>
            <a:br>
              <a:rPr lang="en-US" sz="2800" dirty="0"/>
            </a:br>
            <a:r>
              <a:rPr lang="en-US" sz="2800" dirty="0"/>
              <a:t>Adams 65 electoral votes (63 w/o the 3/5 clause)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2F756A3-2E36-B35B-7B0C-C07800BFAF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87" y="275253"/>
            <a:ext cx="5395384" cy="443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325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821E4C-AB35-4744-1B0A-D75903EBF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685801"/>
            <a:ext cx="7630886" cy="3690256"/>
          </a:xfrm>
        </p:spPr>
        <p:txBody>
          <a:bodyPr/>
          <a:lstStyle/>
          <a:p>
            <a:pPr marL="475488" indent="-457200">
              <a:buAutoNum type="arabicPeriod"/>
            </a:pPr>
            <a:r>
              <a:rPr lang="en-US" dirty="0"/>
              <a:t>Blackstone on the Sovereignty of Parliament</a:t>
            </a:r>
          </a:p>
          <a:p>
            <a:pPr marL="475488" indent="-457200">
              <a:buAutoNum type="arabicPeriod"/>
            </a:pPr>
            <a:r>
              <a:rPr lang="en-US" dirty="0"/>
              <a:t>The nationalists on national supremacy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77B6D5-DA19-083A-5D30-AA8A3692E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Sovereignty</a:t>
            </a:r>
          </a:p>
        </p:txBody>
      </p:sp>
    </p:spTree>
    <p:extLst>
      <p:ext uri="{BB962C8B-B14F-4D97-AF65-F5344CB8AC3E}">
        <p14:creationId xmlns:p14="http://schemas.microsoft.com/office/powerpoint/2010/main" val="1938681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D20CAD-73B8-EBE0-9800-E8C229EBD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1"/>
            <a:ext cx="9144000" cy="3635828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Madison’s Paradox and the vote against him: June 8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The problem of interstate exploitation and state punitive awards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2DD6DC-0954-0684-ADA7-CDB34ABD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National Veto</a:t>
            </a:r>
          </a:p>
        </p:txBody>
      </p:sp>
    </p:spTree>
    <p:extLst>
      <p:ext uri="{BB962C8B-B14F-4D97-AF65-F5344CB8AC3E}">
        <p14:creationId xmlns:p14="http://schemas.microsoft.com/office/powerpoint/2010/main" val="181284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36F313-6E34-A3A5-5D1B-EF113CD5E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FD21A-4554-4CB9-F0BA-FAE523C7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Division of Powers</a:t>
            </a:r>
          </a:p>
        </p:txBody>
      </p:sp>
    </p:spTree>
    <p:extLst>
      <p:ext uri="{BB962C8B-B14F-4D97-AF65-F5344CB8AC3E}">
        <p14:creationId xmlns:p14="http://schemas.microsoft.com/office/powerpoint/2010/main" val="1895407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304998-843D-C867-8414-3534D8305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85789"/>
            <a:ext cx="7543800" cy="3757612"/>
          </a:xfrm>
        </p:spPr>
        <p:txBody>
          <a:bodyPr>
            <a:normAutofit lnSpcReduction="10000"/>
          </a:bodyPr>
          <a:lstStyle/>
          <a:p>
            <a:r>
              <a:rPr lang="en-US" b="1" i="0" dirty="0">
                <a:effectLst/>
                <a:latin typeface="Noto Sans" panose="020B0502040504020204" pitchFamily="34" charset="0"/>
              </a:rPr>
              <a:t>Tenth Amendment: </a:t>
            </a:r>
            <a:r>
              <a:rPr lang="en-US" i="0" dirty="0">
                <a:effectLst/>
                <a:latin typeface="Roboto" panose="02000000000000000000" pitchFamily="2" charset="0"/>
              </a:rPr>
              <a:t>The powers not delegated to the United States by the Constitution, nor prohibited by it to the States, are </a:t>
            </a:r>
            <a:r>
              <a:rPr lang="en-US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reserved to the States </a:t>
            </a:r>
            <a:r>
              <a:rPr lang="en-US" i="0" dirty="0">
                <a:effectLst/>
                <a:latin typeface="Roboto" panose="02000000000000000000" pitchFamily="2" charset="0"/>
              </a:rPr>
              <a:t>respectively, or to the people.</a:t>
            </a:r>
            <a:endParaRPr lang="en-US" i="0" dirty="0">
              <a:effectLst/>
              <a:latin typeface="Noto Sans" panose="020B0502040504020204" pitchFamily="34" charset="0"/>
            </a:endParaRPr>
          </a:p>
          <a:p>
            <a:endParaRPr lang="en-US" b="1" i="0" dirty="0">
              <a:effectLst/>
              <a:latin typeface="Noto Sans" panose="020B0502040504020204" pitchFamily="34" charset="0"/>
            </a:endParaRPr>
          </a:p>
          <a:p>
            <a:r>
              <a:rPr lang="en-US" b="1" i="0" dirty="0">
                <a:effectLst/>
                <a:latin typeface="Noto Sans" panose="020B0502040504020204" pitchFamily="34" charset="0"/>
              </a:rPr>
              <a:t>BNA § 91.</a:t>
            </a:r>
            <a:r>
              <a:rPr lang="en-US" b="0" i="0" dirty="0">
                <a:effectLst/>
                <a:latin typeface="Noto Sans" panose="020B0502040504020204" pitchFamily="34" charset="0"/>
              </a:rPr>
              <a:t> It shall be lawful for the Queen, by and with the Advice and Consent of the Senate and House of Commons, to make Laws for the </a:t>
            </a:r>
            <a:r>
              <a:rPr lang="en-US" b="0" i="0" dirty="0">
                <a:solidFill>
                  <a:srgbClr val="FF0000"/>
                </a:solidFill>
                <a:effectLst/>
                <a:latin typeface="Noto Sans" panose="020B0502040504020204" pitchFamily="34" charset="0"/>
              </a:rPr>
              <a:t>Peace, Order, and good Government</a:t>
            </a:r>
            <a:r>
              <a:rPr lang="en-US" b="0" i="0" dirty="0">
                <a:effectLst/>
                <a:latin typeface="Noto Sans" panose="020B0502040504020204" pitchFamily="34" charset="0"/>
              </a:rPr>
              <a:t> </a:t>
            </a:r>
            <a:r>
              <a:rPr lang="en-US" b="0" i="0" dirty="0">
                <a:solidFill>
                  <a:srgbClr val="FF0000"/>
                </a:solidFill>
                <a:effectLst/>
                <a:latin typeface="Noto Sans" panose="020B0502040504020204" pitchFamily="34" charset="0"/>
              </a:rPr>
              <a:t>of Canada</a:t>
            </a:r>
            <a:r>
              <a:rPr lang="en-US" b="0" i="0" dirty="0">
                <a:effectLst/>
                <a:latin typeface="Noto Sans" panose="020B0502040504020204" pitchFamily="34" charset="0"/>
              </a:rPr>
              <a:t>, in relation to all Matters not coming within the Classes of Subjects by this Act assigned exclusively to the Legislatures of the Provinces; 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B223F-891C-606E-3BF9-0DEE270D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Residual Power</a:t>
            </a:r>
          </a:p>
        </p:txBody>
      </p:sp>
    </p:spTree>
    <p:extLst>
      <p:ext uri="{BB962C8B-B14F-4D97-AF65-F5344CB8AC3E}">
        <p14:creationId xmlns:p14="http://schemas.microsoft.com/office/powerpoint/2010/main" val="2619681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5FE03C-EB44-E820-E751-A019A27C5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685802"/>
            <a:ext cx="7452360" cy="3471862"/>
          </a:xfrm>
        </p:spPr>
        <p:txBody>
          <a:bodyPr/>
          <a:lstStyle/>
          <a:p>
            <a:pPr marL="18288" indent="0">
              <a:buNone/>
            </a:pPr>
            <a:r>
              <a:rPr lang="en-US" sz="2800" dirty="0">
                <a:effectLst/>
                <a:latin typeface="arial" panose="020B0604020202020204" pitchFamily="34" charset="0"/>
              </a:rPr>
              <a:t>B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NA § 92(13) In each province the Legislature may exclusively make laws in relation to matters coming within the classes of subjects next herein-after enumerated; that is to say, … Property and Civil Rights in the Province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0AADE4-BCF7-A979-177A-67EDBD34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6799"/>
            <a:ext cx="9144000" cy="9953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Enumerated Provincial Powers</a:t>
            </a:r>
          </a:p>
        </p:txBody>
      </p:sp>
    </p:spTree>
    <p:extLst>
      <p:ext uri="{BB962C8B-B14F-4D97-AF65-F5344CB8AC3E}">
        <p14:creationId xmlns:p14="http://schemas.microsoft.com/office/powerpoint/2010/main" val="4055573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FFE7A2-177E-34FA-0F25-9706A377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5014913"/>
            <a:ext cx="8986837" cy="1592514"/>
          </a:xfrm>
        </p:spPr>
        <p:txBody>
          <a:bodyPr/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 John A. Macdonald on the American Constitution: “One of the most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skilful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works which human intelligence ever created; it is one of the most perfect organizations that has ever governed a free people.”</a:t>
            </a:r>
            <a:endParaRPr lang="en-US" sz="2400" dirty="0"/>
          </a:p>
        </p:txBody>
      </p:sp>
      <p:pic>
        <p:nvPicPr>
          <p:cNvPr id="1026" name="Picture 2" descr="Macdonald, Sir John">
            <a:extLst>
              <a:ext uri="{FF2B5EF4-FFF2-40B4-BE49-F238E27FC236}">
                <a16:creationId xmlns:a16="http://schemas.microsoft.com/office/drawing/2014/main" id="{44E3CFFD-59EF-C15F-A0A1-5CD8696F9B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250572"/>
            <a:ext cx="3651250" cy="460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882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4FD00E-BC52-7AE5-F97B-8034303F0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685801"/>
            <a:ext cx="3343275" cy="380047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Virginia Plan</a:t>
            </a:r>
          </a:p>
          <a:p>
            <a:pPr marL="18288" indent="0">
              <a:buNone/>
            </a:pPr>
            <a:r>
              <a:rPr lang="en-US" sz="2400" dirty="0"/>
              <a:t>Voters elect House</a:t>
            </a:r>
          </a:p>
          <a:p>
            <a:pPr marL="18288" indent="0">
              <a:buNone/>
            </a:pPr>
            <a:r>
              <a:rPr lang="en-US" sz="2400" dirty="0"/>
              <a:t>House chooses Senators</a:t>
            </a:r>
          </a:p>
          <a:p>
            <a:pPr marL="18288" indent="0">
              <a:buNone/>
            </a:pPr>
            <a:r>
              <a:rPr lang="en-US" sz="2400" dirty="0"/>
              <a:t>Congress chooses Pres.</a:t>
            </a:r>
          </a:p>
          <a:p>
            <a:pPr marL="18288" indent="0">
              <a:buNone/>
            </a:pPr>
            <a:endParaRPr lang="en-US" sz="2400" dirty="0"/>
          </a:p>
          <a:p>
            <a:pPr marL="18288" indent="0">
              <a:buNone/>
            </a:pPr>
            <a:endParaRPr lang="en-US" sz="2400" dirty="0"/>
          </a:p>
          <a:p>
            <a:pPr marL="18288" indent="0">
              <a:buNone/>
            </a:pPr>
            <a:r>
              <a:rPr lang="en-US" sz="2400" dirty="0"/>
              <a:t>National Veto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1B0B46-ED9C-FE92-D9C0-2AF1518D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5066620"/>
            <a:ext cx="9286875" cy="985837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The Virginia Plan and the BNA 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11DAC-9C29-2AC3-967B-7595C1787D07}"/>
              </a:ext>
            </a:extLst>
          </p:cNvPr>
          <p:cNvSpPr txBox="1"/>
          <p:nvPr/>
        </p:nvSpPr>
        <p:spPr>
          <a:xfrm>
            <a:off x="4572000" y="922126"/>
            <a:ext cx="40059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BNA  Act 1867</a:t>
            </a:r>
          </a:p>
          <a:p>
            <a:r>
              <a:rPr lang="en-US" sz="2400" dirty="0"/>
              <a:t>Voters elect House</a:t>
            </a:r>
          </a:p>
          <a:p>
            <a:r>
              <a:rPr lang="en-US" sz="2400" dirty="0"/>
              <a:t>House chooses PM</a:t>
            </a:r>
          </a:p>
          <a:p>
            <a:r>
              <a:rPr lang="en-US" sz="2400" dirty="0"/>
              <a:t>PM chooses Senate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National Veto</a:t>
            </a:r>
          </a:p>
        </p:txBody>
      </p:sp>
    </p:spTree>
    <p:extLst>
      <p:ext uri="{BB962C8B-B14F-4D97-AF65-F5344CB8AC3E}">
        <p14:creationId xmlns:p14="http://schemas.microsoft.com/office/powerpoint/2010/main" val="3884970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4C7E37-D573-078E-A69C-1D826CC11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63" y="685801"/>
            <a:ext cx="7386637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800" dirty="0"/>
              <a:t>1.	Exceeding Congressional Authorization</a:t>
            </a:r>
          </a:p>
          <a:p>
            <a:pPr marL="18288" indent="0">
              <a:buNone/>
            </a:pPr>
            <a:r>
              <a:rPr lang="en-US" sz="2800" dirty="0"/>
              <a:t>2.	The Single President</a:t>
            </a:r>
          </a:p>
          <a:p>
            <a:pPr marL="18288" indent="0">
              <a:buNone/>
            </a:pPr>
            <a:r>
              <a:rPr lang="en-US" sz="2800" dirty="0"/>
              <a:t>3.	Excessive Centralization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57003E-BA0D-D153-0AFE-CDE4D80A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29175"/>
            <a:ext cx="9144000" cy="108585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The Opposition to the Virginia Plan</a:t>
            </a:r>
          </a:p>
        </p:txBody>
      </p:sp>
    </p:spTree>
    <p:extLst>
      <p:ext uri="{BB962C8B-B14F-4D97-AF65-F5344CB8AC3E}">
        <p14:creationId xmlns:p14="http://schemas.microsoft.com/office/powerpoint/2010/main" val="368794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AEEA8D-B095-E313-1DF3-527774DCB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314950"/>
            <a:ext cx="75438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John Dickinson</a:t>
            </a:r>
          </a:p>
        </p:txBody>
      </p:sp>
      <p:pic>
        <p:nvPicPr>
          <p:cNvPr id="1026" name="Picture 2" descr="Web Exclusive: Who Was Delaware's John Dickinson and Why You Should Care">
            <a:extLst>
              <a:ext uri="{FF2B5EF4-FFF2-40B4-BE49-F238E27FC236}">
                <a16:creationId xmlns:a16="http://schemas.microsoft.com/office/drawing/2014/main" id="{453130C9-E466-18BC-F130-3FD9F909F6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00" y="442913"/>
            <a:ext cx="7129500" cy="474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82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F7F088-AD71-FDB9-9769-B63A2CF6C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25" y="685801"/>
            <a:ext cx="7000875" cy="3700462"/>
          </a:xfrm>
        </p:spPr>
        <p:txBody>
          <a:bodyPr/>
          <a:lstStyle/>
          <a:p>
            <a:pPr marL="18288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The vote on May 30: 6 to 1</a:t>
            </a:r>
          </a:p>
          <a:p>
            <a:pPr lvl="1"/>
            <a:r>
              <a:rPr lang="en-US" sz="2400" dirty="0"/>
              <a:t>Conn. No</a:t>
            </a:r>
          </a:p>
          <a:p>
            <a:pPr lvl="1"/>
            <a:r>
              <a:rPr lang="en-US" sz="2400" dirty="0"/>
              <a:t>NY Divided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CFD918-6E90-4A33-4FE2-4FA81E6C2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4876799"/>
            <a:ext cx="7766685" cy="981075"/>
          </a:xfrm>
        </p:spPr>
        <p:txBody>
          <a:bodyPr/>
          <a:lstStyle/>
          <a:p>
            <a:pPr algn="ctr"/>
            <a:r>
              <a:rPr lang="en-US" dirty="0"/>
              <a:t>A Runaway Convention?</a:t>
            </a:r>
          </a:p>
        </p:txBody>
      </p:sp>
    </p:spTree>
    <p:extLst>
      <p:ext uri="{BB962C8B-B14F-4D97-AF65-F5344CB8AC3E}">
        <p14:creationId xmlns:p14="http://schemas.microsoft.com/office/powerpoint/2010/main" val="106308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F7F088-AD71-FDB9-9769-B63A2CF6C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25" y="685801"/>
            <a:ext cx="7000875" cy="3700462"/>
          </a:xfrm>
        </p:spPr>
        <p:txBody>
          <a:bodyPr/>
          <a:lstStyle/>
          <a:p>
            <a:pPr marL="18288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Mason on June 4: The Articles have been dissolved by the Convention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CFD918-6E90-4A33-4FE2-4FA81E6C2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4876799"/>
            <a:ext cx="7766685" cy="981075"/>
          </a:xfrm>
        </p:spPr>
        <p:txBody>
          <a:bodyPr/>
          <a:lstStyle/>
          <a:p>
            <a:pPr algn="ctr"/>
            <a:r>
              <a:rPr lang="en-US" dirty="0"/>
              <a:t>A Runaway Convention?</a:t>
            </a:r>
          </a:p>
        </p:txBody>
      </p:sp>
    </p:spTree>
    <p:extLst>
      <p:ext uri="{BB962C8B-B14F-4D97-AF65-F5344CB8AC3E}">
        <p14:creationId xmlns:p14="http://schemas.microsoft.com/office/powerpoint/2010/main" val="2505568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5ECBDB-9331-6AD7-48A9-F17498395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3" y="685802"/>
            <a:ext cx="8904515" cy="3559628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en-US" sz="3600" dirty="0"/>
              <a:t>The fetus of monarchy: Edmond Randolph</a:t>
            </a:r>
          </a:p>
          <a:p>
            <a:pPr marL="18288" indent="0">
              <a:buNone/>
            </a:pPr>
            <a:endParaRPr lang="en-US" sz="3600" dirty="0"/>
          </a:p>
          <a:p>
            <a:pPr marL="18288" indent="0">
              <a:buNone/>
            </a:pPr>
            <a:r>
              <a:rPr lang="en-US" sz="3600" dirty="0"/>
              <a:t>A more dangerous monarchy, an elective one: George Mason</a:t>
            </a:r>
          </a:p>
          <a:p>
            <a:pPr marL="18288" indent="0">
              <a:buNone/>
            </a:pPr>
            <a:endParaRPr lang="en-US" sz="3600" dirty="0"/>
          </a:p>
          <a:p>
            <a:pPr marL="18288" indent="0">
              <a:buNone/>
            </a:pPr>
            <a:r>
              <a:rPr lang="en-US" sz="3600" dirty="0"/>
              <a:t>The vote on June 4: 7 for a single president, 3 against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9CFD83-DA8B-E8CB-57E2-5E3314C6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Single President</a:t>
            </a:r>
          </a:p>
        </p:txBody>
      </p:sp>
    </p:spTree>
    <p:extLst>
      <p:ext uri="{BB962C8B-B14F-4D97-AF65-F5344CB8AC3E}">
        <p14:creationId xmlns:p14="http://schemas.microsoft.com/office/powerpoint/2010/main" val="2266028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5ECBDB-9331-6AD7-48A9-F17498395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5802"/>
            <a:ext cx="7543800" cy="3537856"/>
          </a:xfrm>
        </p:spPr>
        <p:txBody>
          <a:bodyPr/>
          <a:lstStyle/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endParaRPr lang="en-US" sz="3200" dirty="0"/>
          </a:p>
          <a:p>
            <a:pPr marL="18288" indent="0">
              <a:buNone/>
            </a:pPr>
            <a:r>
              <a:rPr lang="en-US" sz="3600" dirty="0"/>
              <a:t>Roll call 12 on June 2</a:t>
            </a:r>
          </a:p>
          <a:p>
            <a:pPr marL="18288" indent="0">
              <a:buNone/>
            </a:pPr>
            <a:r>
              <a:rPr lang="en-US" sz="3600" dirty="0"/>
              <a:t>	</a:t>
            </a:r>
            <a:r>
              <a:rPr lang="en-US" sz="3200" dirty="0"/>
              <a:t>8 to 2</a:t>
            </a:r>
          </a:p>
          <a:p>
            <a:pPr marL="18288" indent="0">
              <a:buNone/>
            </a:pP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9CFD83-DA8B-E8CB-57E2-5E3314C67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6800"/>
            <a:ext cx="9144000" cy="129539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How is the president elected?</a:t>
            </a:r>
          </a:p>
        </p:txBody>
      </p:sp>
    </p:spTree>
    <p:extLst>
      <p:ext uri="{BB962C8B-B14F-4D97-AF65-F5344CB8AC3E}">
        <p14:creationId xmlns:p14="http://schemas.microsoft.com/office/powerpoint/2010/main" val="2917396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A9F99C-2B13-5D00-30C2-1A9723559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685801"/>
            <a:ext cx="7696200" cy="3777342"/>
          </a:xfrm>
        </p:spPr>
        <p:txBody>
          <a:bodyPr>
            <a:normAutofit/>
          </a:bodyPr>
          <a:lstStyle/>
          <a:p>
            <a:r>
              <a:rPr lang="en-US" sz="2800" dirty="0"/>
              <a:t>June 1: The experience of NY and MA</a:t>
            </a:r>
          </a:p>
          <a:p>
            <a:r>
              <a:rPr lang="en-US" sz="2800" dirty="0"/>
              <a:t>June 2: PA votes no on Roll Call 12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6F1A0E-BFE7-F86A-CFD0-B1D5344C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76798"/>
            <a:ext cx="9035144" cy="105591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James Wilson: The Lonely Democrat</a:t>
            </a:r>
          </a:p>
        </p:txBody>
      </p:sp>
    </p:spTree>
    <p:extLst>
      <p:ext uri="{BB962C8B-B14F-4D97-AF65-F5344CB8AC3E}">
        <p14:creationId xmlns:p14="http://schemas.microsoft.com/office/powerpoint/2010/main" val="4112050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84D7B9-C643-E0D8-1943-808E8E5DE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C452FF-FFBE-07D0-63BF-4784D67F7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Excessive Centralization</a:t>
            </a:r>
          </a:p>
        </p:txBody>
      </p:sp>
    </p:spTree>
    <p:extLst>
      <p:ext uri="{BB962C8B-B14F-4D97-AF65-F5344CB8AC3E}">
        <p14:creationId xmlns:p14="http://schemas.microsoft.com/office/powerpoint/2010/main" val="16469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28330B-0DB0-87E9-479A-91EBAF33F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301" y="5434011"/>
            <a:ext cx="9258301" cy="1181101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Sherman on June 6: Small is beautiful</a:t>
            </a:r>
          </a:p>
        </p:txBody>
      </p:sp>
      <p:pic>
        <p:nvPicPr>
          <p:cNvPr id="1026" name="Picture 2" descr="Roger Sherman | American politician | Britannica">
            <a:extLst>
              <a:ext uri="{FF2B5EF4-FFF2-40B4-BE49-F238E27FC236}">
                <a16:creationId xmlns:a16="http://schemas.microsoft.com/office/drawing/2014/main" id="{9F053276-329A-6727-1F73-389FFB46CE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48" y="499478"/>
            <a:ext cx="3952303" cy="52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783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838847-82CB-CA2C-7AD9-4D1A0CA9A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9" y="5555115"/>
            <a:ext cx="9144000" cy="1181100"/>
          </a:xfrm>
        </p:spPr>
        <p:txBody>
          <a:bodyPr/>
          <a:lstStyle/>
          <a:p>
            <a:pPr algn="ctr"/>
            <a:r>
              <a:rPr lang="en-US" dirty="0"/>
              <a:t>John Dickinson arrives May 29</a:t>
            </a:r>
            <a:br>
              <a:rPr lang="en-US" dirty="0"/>
            </a:br>
            <a:r>
              <a:rPr lang="en-US" dirty="0"/>
              <a:t>Delaware binds delegates hands</a:t>
            </a:r>
          </a:p>
        </p:txBody>
      </p:sp>
      <p:pic>
        <p:nvPicPr>
          <p:cNvPr id="2050" name="Picture 2" descr="Web Exclusive: Who Was Delaware's John Dickinson and Why You Should Care">
            <a:extLst>
              <a:ext uri="{FF2B5EF4-FFF2-40B4-BE49-F238E27FC236}">
                <a16:creationId xmlns:a16="http://schemas.microsoft.com/office/drawing/2014/main" id="{A825905C-4DCD-DAC4-DD16-68F8B6EF5C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7" y="581025"/>
            <a:ext cx="5550283" cy="369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667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838847-82CB-CA2C-7AD9-4D1A0CA9A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9" y="5555115"/>
            <a:ext cx="9144000" cy="1181100"/>
          </a:xfrm>
        </p:spPr>
        <p:txBody>
          <a:bodyPr/>
          <a:lstStyle/>
          <a:p>
            <a:pPr algn="ctr"/>
            <a:r>
              <a:rPr lang="en-US" dirty="0"/>
              <a:t>See note on June 15</a:t>
            </a:r>
          </a:p>
        </p:txBody>
      </p:sp>
      <p:pic>
        <p:nvPicPr>
          <p:cNvPr id="2050" name="Picture 2" descr="Web Exclusive: Who Was Delaware's John Dickinson and Why You Should Care">
            <a:extLst>
              <a:ext uri="{FF2B5EF4-FFF2-40B4-BE49-F238E27FC236}">
                <a16:creationId xmlns:a16="http://schemas.microsoft.com/office/drawing/2014/main" id="{A825905C-4DCD-DAC4-DD16-68F8B6EF5C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479662"/>
            <a:ext cx="5964620" cy="396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presentative James Madison of Virginia | US House of Representatives:  History, Art &amp; Archives">
            <a:extLst>
              <a:ext uri="{FF2B5EF4-FFF2-40B4-BE49-F238E27FC236}">
                <a16:creationId xmlns:a16="http://schemas.microsoft.com/office/drawing/2014/main" id="{4541255E-E19A-0F66-1AFA-AA03D6202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37734"/>
            <a:ext cx="37084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44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C9CB97-A424-B9C0-BD82-DFACA0702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7" y="685801"/>
            <a:ext cx="7206343" cy="375557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3200" dirty="0"/>
              <a:t>“The accidental lucky division of this country”: June 2</a:t>
            </a:r>
          </a:p>
          <a:p>
            <a:pPr marL="18288" indent="0" algn="just">
              <a:buNone/>
            </a:pPr>
            <a:r>
              <a:rPr lang="en-US" sz="320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EB8231-0124-5896-538F-57D5DAF4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Dickinson on federalism</a:t>
            </a:r>
          </a:p>
        </p:txBody>
      </p:sp>
    </p:spTree>
    <p:extLst>
      <p:ext uri="{BB962C8B-B14F-4D97-AF65-F5344CB8AC3E}">
        <p14:creationId xmlns:p14="http://schemas.microsoft.com/office/powerpoint/2010/main" val="97508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5C7696-7BB6-6BC4-0484-F64E12A99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032" y="5305425"/>
            <a:ext cx="75438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George Mason</a:t>
            </a:r>
          </a:p>
        </p:txBody>
      </p:sp>
      <p:pic>
        <p:nvPicPr>
          <p:cNvPr id="4098" name="Picture 2" descr="George Mason - Bill of Rights Institute">
            <a:extLst>
              <a:ext uri="{FF2B5EF4-FFF2-40B4-BE49-F238E27FC236}">
                <a16:creationId xmlns:a16="http://schemas.microsoft.com/office/drawing/2014/main" id="{5DDEBEE1-3F24-BB19-697D-4FBAEC5F59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71" y="685800"/>
            <a:ext cx="6673804" cy="4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1901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C9CB97-A424-B9C0-BD82-DFACA0702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7" y="685801"/>
            <a:ext cx="7206343" cy="375557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3200" dirty="0"/>
              <a:t>1.	Who appoints: The House under the Virginia Plan, or the States</a:t>
            </a:r>
          </a:p>
          <a:p>
            <a:pPr marL="18288" indent="0" algn="just">
              <a:buNone/>
            </a:pPr>
            <a:r>
              <a:rPr lang="en-US" sz="3200" dirty="0"/>
              <a:t> </a:t>
            </a:r>
          </a:p>
          <a:p>
            <a:pPr marL="18288" indent="0">
              <a:buNone/>
            </a:pPr>
            <a:r>
              <a:rPr lang="en-US" sz="3200" dirty="0"/>
              <a:t>2.	Equal representation by state or proportional representation by population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EB8231-0124-5896-538F-57D5DAF4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How are senators chosen?</a:t>
            </a:r>
          </a:p>
        </p:txBody>
      </p:sp>
    </p:spTree>
    <p:extLst>
      <p:ext uri="{BB962C8B-B14F-4D97-AF65-F5344CB8AC3E}">
        <p14:creationId xmlns:p14="http://schemas.microsoft.com/office/powerpoint/2010/main" val="31093374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C9CB97-A424-B9C0-BD82-DFACA0702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7" y="685801"/>
            <a:ext cx="7206343" cy="3755570"/>
          </a:xfrm>
        </p:spPr>
        <p:txBody>
          <a:bodyPr>
            <a:normAutofit/>
          </a:bodyPr>
          <a:lstStyle/>
          <a:p>
            <a:pPr marL="532638" indent="-514350">
              <a:buAutoNum type="arabicPeriod"/>
            </a:pPr>
            <a:r>
              <a:rPr lang="en-US" sz="3200" dirty="0"/>
              <a:t>Who appoints: The House under the Virginia Plan, or the States</a:t>
            </a:r>
          </a:p>
          <a:p>
            <a:pPr marL="532638" indent="-514350">
              <a:buAutoNum type="arabicPeriod"/>
            </a:pPr>
            <a:endParaRPr lang="en-US" sz="3200" dirty="0"/>
          </a:p>
          <a:p>
            <a:pPr marL="18288" indent="0">
              <a:buNone/>
            </a:pPr>
            <a:r>
              <a:rPr lang="en-US" sz="3200" dirty="0"/>
              <a:t>Dickinson wins the first trick: 10 to 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EB8231-0124-5896-538F-57D5DAF4B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876799"/>
            <a:ext cx="8937170" cy="10450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Who appoints senators: June 7</a:t>
            </a:r>
          </a:p>
        </p:txBody>
      </p:sp>
    </p:spTree>
    <p:extLst>
      <p:ext uri="{BB962C8B-B14F-4D97-AF65-F5344CB8AC3E}">
        <p14:creationId xmlns:p14="http://schemas.microsoft.com/office/powerpoint/2010/main" val="27550589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C9CB97-A424-B9C0-BD82-DFACA0702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7" y="685801"/>
            <a:ext cx="7206343" cy="3755570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en-US" sz="3200" dirty="0"/>
              <a:t> </a:t>
            </a:r>
          </a:p>
          <a:p>
            <a:pPr marL="18288" indent="0">
              <a:buNone/>
            </a:pPr>
            <a:r>
              <a:rPr lang="en-US" sz="3200" dirty="0"/>
              <a:t>2.	Equal representation by state or proportional representation by population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EB8231-0124-5896-538F-57D5DAF4B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876799"/>
            <a:ext cx="8937170" cy="10450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Dickinson vs. Madison: June 7</a:t>
            </a:r>
          </a:p>
        </p:txBody>
      </p:sp>
    </p:spTree>
    <p:extLst>
      <p:ext uri="{BB962C8B-B14F-4D97-AF65-F5344CB8AC3E}">
        <p14:creationId xmlns:p14="http://schemas.microsoft.com/office/powerpoint/2010/main" val="2736233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C9CB97-A424-B9C0-BD82-DFACA0702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7" y="685801"/>
            <a:ext cx="7206343" cy="3755570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en-US" sz="3200" dirty="0"/>
              <a:t> </a:t>
            </a:r>
          </a:p>
          <a:p>
            <a:pPr marL="18288" indent="0">
              <a:buNone/>
            </a:pPr>
            <a:r>
              <a:rPr lang="en-US" sz="3200" dirty="0"/>
              <a:t>2.	Equal representation by state or proportional representation by population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EB8231-0124-5896-538F-57D5DAF4B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876799"/>
            <a:ext cx="8937170" cy="10450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New Jersey weighs in: June 9</a:t>
            </a:r>
          </a:p>
        </p:txBody>
      </p:sp>
    </p:spTree>
    <p:extLst>
      <p:ext uri="{BB962C8B-B14F-4D97-AF65-F5344CB8AC3E}">
        <p14:creationId xmlns:p14="http://schemas.microsoft.com/office/powerpoint/2010/main" val="2108746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C9CB97-A424-B9C0-BD82-DFACA0702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7" y="685801"/>
            <a:ext cx="7206343" cy="3755570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en-US" sz="3200" dirty="0"/>
              <a:t> </a:t>
            </a:r>
          </a:p>
          <a:p>
            <a:pPr marL="18288" indent="0">
              <a:buNone/>
            </a:pPr>
            <a:r>
              <a:rPr lang="en-US" sz="3200" dirty="0"/>
              <a:t>2.	Equal representation by state or proportional representation by population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EB8231-0124-5896-538F-57D5DAF4B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876799"/>
            <a:ext cx="8937170" cy="10450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Sherman weighs in: June 11</a:t>
            </a:r>
          </a:p>
        </p:txBody>
      </p:sp>
    </p:spTree>
    <p:extLst>
      <p:ext uri="{BB962C8B-B14F-4D97-AF65-F5344CB8AC3E}">
        <p14:creationId xmlns:p14="http://schemas.microsoft.com/office/powerpoint/2010/main" val="20832188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C9CB97-A424-B9C0-BD82-DFACA0702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7" y="685801"/>
            <a:ext cx="7206343" cy="3755570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en-US" sz="3200" dirty="0"/>
              <a:t> </a:t>
            </a:r>
          </a:p>
          <a:p>
            <a:pPr marL="18288" indent="0">
              <a:buNone/>
            </a:pPr>
            <a:r>
              <a:rPr lang="en-US" sz="3200" dirty="0"/>
              <a:t>2.	Equal representation by state or proportional representation by population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EB8231-0124-5896-538F-57D5DAF4B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876799"/>
            <a:ext cx="8937170" cy="10450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Wilson on Secession: June 9</a:t>
            </a:r>
          </a:p>
        </p:txBody>
      </p:sp>
    </p:spTree>
    <p:extLst>
      <p:ext uri="{BB962C8B-B14F-4D97-AF65-F5344CB8AC3E}">
        <p14:creationId xmlns:p14="http://schemas.microsoft.com/office/powerpoint/2010/main" val="9273788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312C9B-7248-62B4-839A-B89F8AD49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685801"/>
            <a:ext cx="8715375" cy="3500437"/>
          </a:xfrm>
        </p:spPr>
        <p:txBody>
          <a:bodyPr>
            <a:normAutofit lnSpcReduction="10000"/>
          </a:bodyPr>
          <a:lstStyle/>
          <a:p>
            <a:pPr marL="18288" indent="0" algn="just">
              <a:buNone/>
            </a:pPr>
            <a:r>
              <a:rPr lang="en-US" sz="3600" dirty="0"/>
              <a:t> </a:t>
            </a:r>
          </a:p>
          <a:p>
            <a:pPr marL="761238" indent="-742950">
              <a:buAutoNum type="arabicPeriod" startAt="2"/>
            </a:pPr>
            <a:r>
              <a:rPr lang="en-US" sz="3600" dirty="0"/>
              <a:t>Equal representation by state or proportional representation by population</a:t>
            </a:r>
          </a:p>
          <a:p>
            <a:pPr marL="761238" indent="-742950">
              <a:buAutoNum type="arabicPeriod" startAt="2"/>
            </a:pPr>
            <a:endParaRPr lang="en-US" sz="3600" dirty="0"/>
          </a:p>
          <a:p>
            <a:pPr marL="18288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June 11 Vote: 6 to 5 The small states lose on June 11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F60E7B-615F-A1FC-4DF2-C2FCBA66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76800"/>
            <a:ext cx="9144001" cy="1109663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sz="3200" dirty="0"/>
              <a:t>But that’s not how it’s going to end up</a:t>
            </a:r>
          </a:p>
        </p:txBody>
      </p:sp>
    </p:spTree>
    <p:extLst>
      <p:ext uri="{BB962C8B-B14F-4D97-AF65-F5344CB8AC3E}">
        <p14:creationId xmlns:p14="http://schemas.microsoft.com/office/powerpoint/2010/main" val="31368485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C4638E-D938-E491-BAEA-A3BD68BDC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Electoral College</a:t>
            </a:r>
          </a:p>
          <a:p>
            <a:pPr lvl="1"/>
            <a:r>
              <a:rPr lang="en-US" dirty="0"/>
              <a:t>GOP 304</a:t>
            </a:r>
          </a:p>
          <a:p>
            <a:pPr lvl="1"/>
            <a:r>
              <a:rPr lang="en-US" dirty="0"/>
              <a:t>Dems 227</a:t>
            </a:r>
          </a:p>
          <a:p>
            <a:r>
              <a:rPr lang="en-US" dirty="0">
                <a:solidFill>
                  <a:srgbClr val="FF0000"/>
                </a:solidFill>
              </a:rPr>
              <a:t>Popular Vote</a:t>
            </a:r>
          </a:p>
          <a:p>
            <a:pPr lvl="1"/>
            <a:r>
              <a:rPr lang="en-US" dirty="0"/>
              <a:t>Dems 65,854,000</a:t>
            </a:r>
          </a:p>
          <a:p>
            <a:pPr lvl="1"/>
            <a:r>
              <a:rPr lang="en-US" dirty="0"/>
              <a:t>GOP 62,985,000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BA712B-EE28-95C0-B9AB-17952858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4887686"/>
            <a:ext cx="7754983" cy="903514"/>
          </a:xfrm>
        </p:spPr>
        <p:txBody>
          <a:bodyPr/>
          <a:lstStyle/>
          <a:p>
            <a:pPr algn="ctr"/>
            <a:r>
              <a:rPr lang="en-US" dirty="0"/>
              <a:t>US 2016 Election</a:t>
            </a:r>
          </a:p>
        </p:txBody>
      </p:sp>
    </p:spTree>
    <p:extLst>
      <p:ext uri="{BB962C8B-B14F-4D97-AF65-F5344CB8AC3E}">
        <p14:creationId xmlns:p14="http://schemas.microsoft.com/office/powerpoint/2010/main" val="21621816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C4638E-D938-E491-BAEA-A3BD68BDC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Number of Seats in House</a:t>
            </a:r>
          </a:p>
          <a:p>
            <a:pPr lvl="1"/>
            <a:r>
              <a:rPr lang="en-US" dirty="0"/>
              <a:t>Liberals 184</a:t>
            </a:r>
          </a:p>
          <a:p>
            <a:pPr lvl="1"/>
            <a:r>
              <a:rPr lang="en-US" dirty="0"/>
              <a:t>Conservatives 99</a:t>
            </a:r>
          </a:p>
          <a:p>
            <a:r>
              <a:rPr lang="en-US" dirty="0">
                <a:solidFill>
                  <a:srgbClr val="FF0000"/>
                </a:solidFill>
              </a:rPr>
              <a:t>Popular Vote</a:t>
            </a:r>
          </a:p>
          <a:p>
            <a:pPr lvl="1"/>
            <a:r>
              <a:rPr lang="en-US" dirty="0"/>
              <a:t>Conservatives 6,239,000</a:t>
            </a:r>
          </a:p>
          <a:p>
            <a:pPr lvl="1"/>
            <a:r>
              <a:rPr lang="en-US" dirty="0"/>
              <a:t>Liberals 6,019,000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BA712B-EE28-95C0-B9AB-17952858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4887686"/>
            <a:ext cx="7754983" cy="903514"/>
          </a:xfrm>
        </p:spPr>
        <p:txBody>
          <a:bodyPr/>
          <a:lstStyle/>
          <a:p>
            <a:pPr algn="ctr"/>
            <a:r>
              <a:rPr lang="en-US" dirty="0"/>
              <a:t>Canadian 2019 Election</a:t>
            </a:r>
          </a:p>
        </p:txBody>
      </p:sp>
    </p:spTree>
    <p:extLst>
      <p:ext uri="{BB962C8B-B14F-4D97-AF65-F5344CB8AC3E}">
        <p14:creationId xmlns:p14="http://schemas.microsoft.com/office/powerpoint/2010/main" val="2327158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E996CE-F306-34FA-0F66-67449EA15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56254C-55EF-4711-275C-55BF36D25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9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5C7696-7BB6-6BC4-0484-F64E12A99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032" y="5305425"/>
            <a:ext cx="75438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James Madison</a:t>
            </a:r>
          </a:p>
        </p:txBody>
      </p:sp>
      <p:pic>
        <p:nvPicPr>
          <p:cNvPr id="2050" name="Picture 2" descr="James Madison - Presidency, Facts &amp; Wife - Biography">
            <a:extLst>
              <a:ext uri="{FF2B5EF4-FFF2-40B4-BE49-F238E27FC236}">
                <a16:creationId xmlns:a16="http://schemas.microsoft.com/office/drawing/2014/main" id="{295155D0-0B4D-6B50-B0D1-5A68DFFC32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4" y="881064"/>
            <a:ext cx="3995736" cy="39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84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876CED-B70B-9335-2803-963EE006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248275"/>
            <a:ext cx="75438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James Wilson</a:t>
            </a:r>
          </a:p>
        </p:txBody>
      </p:sp>
      <p:pic>
        <p:nvPicPr>
          <p:cNvPr id="5122" name="Picture 2" descr="James Wilson (Founding Father) - Wikipedia">
            <a:extLst>
              <a:ext uri="{FF2B5EF4-FFF2-40B4-BE49-F238E27FC236}">
                <a16:creationId xmlns:a16="http://schemas.microsoft.com/office/drawing/2014/main" id="{91A5452C-BBF2-4175-7E3F-CE85C78A19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04988"/>
            <a:ext cx="3943350" cy="471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6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876CED-B70B-9335-2803-963EE006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248275"/>
            <a:ext cx="75438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Benjamin Franklin</a:t>
            </a:r>
          </a:p>
        </p:txBody>
      </p:sp>
      <p:pic>
        <p:nvPicPr>
          <p:cNvPr id="7170" name="Picture 2" descr="Benjamin Franklin - Wikipedia">
            <a:extLst>
              <a:ext uri="{FF2B5EF4-FFF2-40B4-BE49-F238E27FC236}">
                <a16:creationId xmlns:a16="http://schemas.microsoft.com/office/drawing/2014/main" id="{3DAE874A-592F-F0D4-7FC9-EAADAF5CFF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499309"/>
            <a:ext cx="3657600" cy="449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006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876CED-B70B-9335-2803-963EE006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248275"/>
            <a:ext cx="75438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Gouverneur Morris</a:t>
            </a:r>
          </a:p>
        </p:txBody>
      </p:sp>
      <p:pic>
        <p:nvPicPr>
          <p:cNvPr id="9218" name="Picture 2" descr="Gouverneur Morris - Bill of Rights Institute">
            <a:extLst>
              <a:ext uri="{FF2B5EF4-FFF2-40B4-BE49-F238E27FC236}">
                <a16:creationId xmlns:a16="http://schemas.microsoft.com/office/drawing/2014/main" id="{85F0B257-1EB8-2403-7909-796123CAC7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687363"/>
            <a:ext cx="6515100" cy="432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55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972896-15DE-D0F8-956D-CC47DD410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Alexander Hamilton</a:t>
            </a:r>
          </a:p>
        </p:txBody>
      </p:sp>
      <p:pic>
        <p:nvPicPr>
          <p:cNvPr id="10242" name="Picture 2" descr="The Papers of Alexander Hamilton Digital Edition - UVA Press">
            <a:extLst>
              <a:ext uri="{FF2B5EF4-FFF2-40B4-BE49-F238E27FC236}">
                <a16:creationId xmlns:a16="http://schemas.microsoft.com/office/drawing/2014/main" id="{6BA1E5BD-59BD-2B36-2FC4-45BE7A5A0D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28" y="548482"/>
            <a:ext cx="4096543" cy="40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152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6952</TotalTime>
  <Words>996</Words>
  <Application>Microsoft Macintosh PowerPoint</Application>
  <PresentationFormat>On-screen Show (4:3)</PresentationFormat>
  <Paragraphs>152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Noto Sans</vt:lpstr>
      <vt:lpstr>Palatino Linotype</vt:lpstr>
      <vt:lpstr>Roboto</vt:lpstr>
      <vt:lpstr>Times New Roman</vt:lpstr>
      <vt:lpstr>Wingdings</vt:lpstr>
      <vt:lpstr>Elemental</vt:lpstr>
      <vt:lpstr>Structure of Liberty</vt:lpstr>
      <vt:lpstr>Your papers</vt:lpstr>
      <vt:lpstr>John Dickinson</vt:lpstr>
      <vt:lpstr>George Mason</vt:lpstr>
      <vt:lpstr>James Madison</vt:lpstr>
      <vt:lpstr>James Wilson</vt:lpstr>
      <vt:lpstr>Benjamin Franklin</vt:lpstr>
      <vt:lpstr>Gouverneur Morris</vt:lpstr>
      <vt:lpstr>Alexander Hamilton</vt:lpstr>
      <vt:lpstr>Roger Sherman</vt:lpstr>
      <vt:lpstr>Oliver Ellsworth</vt:lpstr>
      <vt:lpstr>George Washington, 1787</vt:lpstr>
      <vt:lpstr>Your Papers</vt:lpstr>
      <vt:lpstr>Themes</vt:lpstr>
      <vt:lpstr>Secession</vt:lpstr>
      <vt:lpstr>Virtue</vt:lpstr>
      <vt:lpstr>An Economic Perspective</vt:lpstr>
      <vt:lpstr>The Presidency</vt:lpstr>
      <vt:lpstr>Slavery</vt:lpstr>
      <vt:lpstr>The three-fifths clause: June 11</vt:lpstr>
      <vt:lpstr>The “Revolution” of 1800 Jefferson 73 electoral votes (60 w/o the 3/5 clause) Adams 65 electoral votes (63 w/o the 3/5 clause)</vt:lpstr>
      <vt:lpstr>Sovereignty</vt:lpstr>
      <vt:lpstr>The National Veto</vt:lpstr>
      <vt:lpstr>Division of Powers</vt:lpstr>
      <vt:lpstr>The Residual Power</vt:lpstr>
      <vt:lpstr>Enumerated Provincial Powers</vt:lpstr>
      <vt:lpstr>Sir John A. Macdonald on the American Constitution: “One of the most skilful works which human intelligence ever created; it is one of the most perfect organizations that has ever governed a free people.”</vt:lpstr>
      <vt:lpstr>The Virginia Plan and the BNA Act</vt:lpstr>
      <vt:lpstr>The Opposition to the Virginia Plan</vt:lpstr>
      <vt:lpstr>A Runaway Convention?</vt:lpstr>
      <vt:lpstr>A Runaway Convention?</vt:lpstr>
      <vt:lpstr>The Single President</vt:lpstr>
      <vt:lpstr>How is the president elected?</vt:lpstr>
      <vt:lpstr>James Wilson: The Lonely Democrat</vt:lpstr>
      <vt:lpstr>Excessive Centralization</vt:lpstr>
      <vt:lpstr>Sherman on June 6: Small is beautiful</vt:lpstr>
      <vt:lpstr>John Dickinson arrives May 29 Delaware binds delegates hands</vt:lpstr>
      <vt:lpstr>See note on June 15</vt:lpstr>
      <vt:lpstr>Dickinson on federalism</vt:lpstr>
      <vt:lpstr>How are senators chosen?</vt:lpstr>
      <vt:lpstr>Who appoints senators: June 7</vt:lpstr>
      <vt:lpstr>Dickinson vs. Madison: June 7</vt:lpstr>
      <vt:lpstr>New Jersey weighs in: June 9</vt:lpstr>
      <vt:lpstr>Sherman weighs in: June 11</vt:lpstr>
      <vt:lpstr>Wilson on Secession: June 9</vt:lpstr>
      <vt:lpstr> But that’s not how it’s going to end up</vt:lpstr>
      <vt:lpstr>US 2016 Election</vt:lpstr>
      <vt:lpstr>Canadian 2019 Election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Way Back</dc:title>
  <dc:creator>F.H. Buckley</dc:creator>
  <cp:lastModifiedBy>Francis Buckley</cp:lastModifiedBy>
  <cp:revision>375</cp:revision>
  <dcterms:created xsi:type="dcterms:W3CDTF">2016-01-11T21:20:36Z</dcterms:created>
  <dcterms:modified xsi:type="dcterms:W3CDTF">2023-02-07T17:05:39Z</dcterms:modified>
</cp:coreProperties>
</file>