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2"/>
  </p:notesMasterIdLst>
  <p:handoutMasterIdLst>
    <p:handoutMasterId r:id="rId53"/>
  </p:handoutMasterIdLst>
  <p:sldIdLst>
    <p:sldId id="387" r:id="rId2"/>
    <p:sldId id="432" r:id="rId3"/>
    <p:sldId id="433" r:id="rId4"/>
    <p:sldId id="431" r:id="rId5"/>
    <p:sldId id="390" r:id="rId6"/>
    <p:sldId id="411" r:id="rId7"/>
    <p:sldId id="389" r:id="rId8"/>
    <p:sldId id="388" r:id="rId9"/>
    <p:sldId id="408" r:id="rId10"/>
    <p:sldId id="381" r:id="rId11"/>
    <p:sldId id="382" r:id="rId12"/>
    <p:sldId id="374" r:id="rId13"/>
    <p:sldId id="385" r:id="rId14"/>
    <p:sldId id="384" r:id="rId15"/>
    <p:sldId id="412" r:id="rId16"/>
    <p:sldId id="383" r:id="rId17"/>
    <p:sldId id="356" r:id="rId18"/>
    <p:sldId id="423" r:id="rId19"/>
    <p:sldId id="410" r:id="rId20"/>
    <p:sldId id="422" r:id="rId21"/>
    <p:sldId id="421" r:id="rId22"/>
    <p:sldId id="434" r:id="rId23"/>
    <p:sldId id="386" r:id="rId24"/>
    <p:sldId id="424" r:id="rId25"/>
    <p:sldId id="391" r:id="rId26"/>
    <p:sldId id="399" r:id="rId27"/>
    <p:sldId id="392" r:id="rId28"/>
    <p:sldId id="393" r:id="rId29"/>
    <p:sldId id="394" r:id="rId30"/>
    <p:sldId id="395" r:id="rId31"/>
    <p:sldId id="396" r:id="rId32"/>
    <p:sldId id="398" r:id="rId33"/>
    <p:sldId id="397" r:id="rId34"/>
    <p:sldId id="401" r:id="rId35"/>
    <p:sldId id="403" r:id="rId36"/>
    <p:sldId id="400" r:id="rId37"/>
    <p:sldId id="402" r:id="rId38"/>
    <p:sldId id="404" r:id="rId39"/>
    <p:sldId id="405" r:id="rId40"/>
    <p:sldId id="406" r:id="rId41"/>
    <p:sldId id="407" r:id="rId42"/>
    <p:sldId id="426" r:id="rId43"/>
    <p:sldId id="413" r:id="rId44"/>
    <p:sldId id="414" r:id="rId45"/>
    <p:sldId id="415" r:id="rId46"/>
    <p:sldId id="428" r:id="rId47"/>
    <p:sldId id="425" r:id="rId48"/>
    <p:sldId id="427" r:id="rId49"/>
    <p:sldId id="429" r:id="rId50"/>
    <p:sldId id="4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snapToObjects="1">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173062-C877-A94C-A0FE-A562C0AF281D}" type="datetimeFigureOut">
              <a:rPr lang="en-US" smtClean="0"/>
              <a:t>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5C2B76-B5AB-A942-8AB1-6D26553D695A}" type="slidenum">
              <a:rPr lang="en-US" smtClean="0"/>
              <a:t>‹#›</a:t>
            </a:fld>
            <a:endParaRPr lang="en-US"/>
          </a:p>
        </p:txBody>
      </p:sp>
    </p:spTree>
    <p:extLst>
      <p:ext uri="{BB962C8B-B14F-4D97-AF65-F5344CB8AC3E}">
        <p14:creationId xmlns:p14="http://schemas.microsoft.com/office/powerpoint/2010/main" val="3628754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0A775-DB0A-6640-BE9E-DEB34248E24D}" type="datetimeFigureOut">
              <a:rPr lang="en-US" smtClean="0"/>
              <a:t>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41A2F-6369-9A44-8911-94DD5C28E934}" type="slidenum">
              <a:rPr lang="en-US" smtClean="0"/>
              <a:t>‹#›</a:t>
            </a:fld>
            <a:endParaRPr lang="en-US"/>
          </a:p>
        </p:txBody>
      </p:sp>
    </p:spTree>
    <p:extLst>
      <p:ext uri="{BB962C8B-B14F-4D97-AF65-F5344CB8AC3E}">
        <p14:creationId xmlns:p14="http://schemas.microsoft.com/office/powerpoint/2010/main" val="10483585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13C27D9-E523-3D46-B213-771F76657136}" type="datetime2">
              <a:rPr lang="en-US" smtClean="0"/>
              <a:t>Wednesday, February 1,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8AAFEE-EF8E-EB4B-93FB-53848145B076}" type="datetime2">
              <a:rPr lang="en-US" smtClean="0"/>
              <a:t>Wednesday, February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C111B2-283A-5A47-8E4F-2E62025AD45C}" type="datetime2">
              <a:rPr lang="en-US" smtClean="0"/>
              <a:t>Wednesday, February 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39D79D4-C12C-5D4C-9214-6213F7FCFAC3}" type="datetime2">
              <a:rPr lang="en-US" smtClean="0"/>
              <a:t>Wednesday, February 1,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AA9E36C4-753E-E648-86A7-4738C24EB9DC}" type="datetime2">
              <a:rPr lang="en-US" smtClean="0"/>
              <a:t>Wednesday, February 1, 2023</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3811EA-DAA0-6C4A-B1C5-FA8E0D54934D}" type="datetime2">
              <a:rPr lang="en-US" smtClean="0"/>
              <a:t>Wednesday, February 1, 2023</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034C2689-BA3E-4441-95DB-81E50BE85756}" type="datetime2">
              <a:rPr lang="en-US" smtClean="0"/>
              <a:t>Wednesday, February 1,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085D326-30CB-4140-A80A-1395840FADB8}" type="datetime2">
              <a:rPr lang="en-US" smtClean="0"/>
              <a:t>Wednesday, February 1, 2023</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87DF76-492E-E54A-927B-C2462E4776B0}" type="datetime2">
              <a:rPr lang="en-US" smtClean="0"/>
              <a:t>Wednesday, February 1, 2023</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8DFF5C7C-5A04-9848-869F-BC3315D3CC9D}" type="datetime2">
              <a:rPr lang="en-US" smtClean="0"/>
              <a:t>Wednesday, February 1,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14A5283B-B845-BA4F-812F-487997CEF45B}" type="datetime2">
              <a:rPr lang="en-US" smtClean="0"/>
              <a:t>Wednesday, February 1, 2023</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CC33F21-9081-C54E-85C5-3D4426300B7A}" type="datetime2">
              <a:rPr lang="en-US" smtClean="0"/>
              <a:t>Wednesday, February 1, 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buckley@g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92629"/>
            <a:ext cx="7543800" cy="2152650"/>
          </a:xfrm>
        </p:spPr>
        <p:txBody>
          <a:bodyPr/>
          <a:lstStyle/>
          <a:p>
            <a:pPr algn="ctr"/>
            <a:r>
              <a:rPr lang="en-US" sz="4800" dirty="0">
                <a:effectLst/>
              </a:rPr>
              <a:t>Structure of Liberty</a:t>
            </a:r>
          </a:p>
        </p:txBody>
      </p:sp>
      <p:sp>
        <p:nvSpPr>
          <p:cNvPr id="4" name="TextBox 3"/>
          <p:cNvSpPr txBox="1"/>
          <p:nvPr/>
        </p:nvSpPr>
        <p:spPr>
          <a:xfrm>
            <a:off x="2235008" y="3258816"/>
            <a:ext cx="7008124" cy="954107"/>
          </a:xfrm>
          <a:prstGeom prst="rect">
            <a:avLst/>
          </a:prstGeom>
          <a:noFill/>
        </p:spPr>
        <p:txBody>
          <a:bodyPr wrap="square" rtlCol="0">
            <a:spAutoFit/>
          </a:bodyPr>
          <a:lstStyle/>
          <a:p>
            <a:r>
              <a:rPr lang="en-US" sz="2800" dirty="0">
                <a:solidFill>
                  <a:srgbClr val="FF0000"/>
                </a:solidFill>
              </a:rPr>
              <a:t>F.H. Buckley, Scalia Law School</a:t>
            </a:r>
          </a:p>
          <a:p>
            <a:r>
              <a:rPr lang="en-US" sz="2800" dirty="0">
                <a:solidFill>
                  <a:srgbClr val="FF0000"/>
                </a:solidFill>
                <a:hlinkClick r:id="rId2"/>
              </a:rPr>
              <a:t>fbuckley@gmu.edu</a:t>
            </a:r>
            <a:r>
              <a:rPr lang="en-US" sz="2800" dirty="0">
                <a:solidFill>
                  <a:srgbClr val="FF0000"/>
                </a:solidFill>
              </a:rPr>
              <a:t>, </a:t>
            </a:r>
            <a:r>
              <a:rPr lang="en-US" sz="2800" dirty="0" err="1">
                <a:solidFill>
                  <a:srgbClr val="FF0000"/>
                </a:solidFill>
              </a:rPr>
              <a:t>fhbuckley.com</a:t>
            </a:r>
            <a:endParaRPr lang="en-US" sz="2800" dirty="0">
              <a:solidFill>
                <a:srgbClr val="FF0000"/>
              </a:solidFill>
            </a:endParaRPr>
          </a:p>
        </p:txBody>
      </p:sp>
    </p:spTree>
    <p:extLst>
      <p:ext uri="{BB962C8B-B14F-4D97-AF65-F5344CB8AC3E}">
        <p14:creationId xmlns:p14="http://schemas.microsoft.com/office/powerpoint/2010/main" val="280800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A3C2B2-B9E9-39E5-1B11-4DD0D9DF70EC}"/>
              </a:ext>
            </a:extLst>
          </p:cNvPr>
          <p:cNvSpPr>
            <a:spLocks noGrp="1"/>
          </p:cNvSpPr>
          <p:nvPr>
            <p:ph idx="1"/>
          </p:nvPr>
        </p:nvSpPr>
        <p:spPr>
          <a:xfrm>
            <a:off x="283028" y="370115"/>
            <a:ext cx="8414657" cy="3646714"/>
          </a:xfrm>
        </p:spPr>
        <p:txBody>
          <a:bodyPr/>
          <a:lstStyle/>
          <a:p>
            <a:pPr marL="18288" indent="0">
              <a:buNone/>
            </a:pPr>
            <a:r>
              <a:rPr lang="en-US" b="0" i="0" dirty="0">
                <a:effectLst/>
                <a:latin typeface="Georgia" panose="02040502050405020303" pitchFamily="18" charset="0"/>
              </a:rPr>
              <a:t>How easily are </a:t>
            </a:r>
            <a:r>
              <a:rPr lang="en-US" b="0" i="0" dirty="0">
                <a:solidFill>
                  <a:srgbClr val="FF0000"/>
                </a:solidFill>
                <a:effectLst/>
                <a:latin typeface="Georgia" panose="02040502050405020303" pitchFamily="18" charset="0"/>
              </a:rPr>
              <a:t>base and selfish measures</a:t>
            </a:r>
            <a:r>
              <a:rPr lang="en-US" b="0" i="0" dirty="0">
                <a:effectLst/>
                <a:latin typeface="Georgia" panose="02040502050405020303" pitchFamily="18" charset="0"/>
              </a:rPr>
              <a:t>, masked by pretexts of public good and apparent expediency? How frequently will a repetition of the same arts and industry which succeeded in the first instance, again prevail on the unwary to misplace their confidence?</a:t>
            </a:r>
            <a:endParaRPr lang="en-US" dirty="0"/>
          </a:p>
        </p:txBody>
      </p:sp>
      <p:sp>
        <p:nvSpPr>
          <p:cNvPr id="3" name="Title 2">
            <a:extLst>
              <a:ext uri="{FF2B5EF4-FFF2-40B4-BE49-F238E27FC236}">
                <a16:creationId xmlns:a16="http://schemas.microsoft.com/office/drawing/2014/main" id="{2475C20D-5E6E-E169-09EE-F4E012302496}"/>
              </a:ext>
            </a:extLst>
          </p:cNvPr>
          <p:cNvSpPr>
            <a:spLocks noGrp="1"/>
          </p:cNvSpPr>
          <p:nvPr>
            <p:ph type="title"/>
          </p:nvPr>
        </p:nvSpPr>
        <p:spPr>
          <a:xfrm>
            <a:off x="0" y="4876799"/>
            <a:ext cx="9144000" cy="1251858"/>
          </a:xfrm>
        </p:spPr>
        <p:txBody>
          <a:bodyPr/>
          <a:lstStyle/>
          <a:p>
            <a:pPr algn="ctr"/>
            <a:r>
              <a:rPr lang="en-US" dirty="0"/>
              <a:t>Madison on the Impossibility of Private Virtue</a:t>
            </a:r>
          </a:p>
        </p:txBody>
      </p:sp>
    </p:spTree>
    <p:extLst>
      <p:ext uri="{BB962C8B-B14F-4D97-AF65-F5344CB8AC3E}">
        <p14:creationId xmlns:p14="http://schemas.microsoft.com/office/powerpoint/2010/main" val="18065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8F6B3-24E4-9315-552F-D9C9DFA4EEF1}"/>
              </a:ext>
            </a:extLst>
          </p:cNvPr>
          <p:cNvSpPr>
            <a:spLocks noGrp="1"/>
          </p:cNvSpPr>
          <p:nvPr>
            <p:ph idx="1"/>
          </p:nvPr>
        </p:nvSpPr>
        <p:spPr>
          <a:xfrm>
            <a:off x="571499" y="514351"/>
            <a:ext cx="7929563" cy="4143374"/>
          </a:xfrm>
        </p:spPr>
        <p:txBody>
          <a:bodyPr>
            <a:normAutofit/>
          </a:bodyPr>
          <a:lstStyle/>
          <a:p>
            <a:pPr marL="18288" indent="0">
              <a:buNone/>
            </a:pPr>
            <a:r>
              <a:rPr lang="en-US" b="0" i="0" dirty="0">
                <a:effectLst/>
                <a:latin typeface="Georgia" panose="02040502050405020303" pitchFamily="18" charset="0"/>
              </a:rPr>
              <a:t>A still more fatal if not more frequent cause lies among the people themselves. All civilized societies are divided into </a:t>
            </a:r>
            <a:r>
              <a:rPr lang="en-US" b="0" i="0" dirty="0">
                <a:solidFill>
                  <a:srgbClr val="FF0000"/>
                </a:solidFill>
                <a:effectLst/>
                <a:latin typeface="Georgia" panose="02040502050405020303" pitchFamily="18" charset="0"/>
              </a:rPr>
              <a:t>different interests and factions</a:t>
            </a:r>
            <a:r>
              <a:rPr lang="en-US" b="0" i="0" dirty="0">
                <a:effectLst/>
                <a:latin typeface="Georgia" panose="02040502050405020303" pitchFamily="18" charset="0"/>
              </a:rPr>
              <a:t>, as they happen to be creditors or debtors—Rich or poor—husbandmen, merchants or manufacturers—members of different religious sects—followers of different political leaders—inhabitants of different districts—owners of different kinds of property &amp;c &amp;c. In republican Government the majority however composed, ultimately give the law. Whenever therefore an apparent interest or common passion unites a majority what is to restrain them from unjust violations of the rights and interests of the minority, or of individuals? </a:t>
            </a:r>
            <a:endParaRPr lang="en-US" dirty="0"/>
          </a:p>
        </p:txBody>
      </p:sp>
      <p:sp>
        <p:nvSpPr>
          <p:cNvPr id="4" name="Title 2">
            <a:extLst>
              <a:ext uri="{FF2B5EF4-FFF2-40B4-BE49-F238E27FC236}">
                <a16:creationId xmlns:a16="http://schemas.microsoft.com/office/drawing/2014/main" id="{B2CF9C1B-1CD1-E0D0-F810-DEDB2DEA8B73}"/>
              </a:ext>
            </a:extLst>
          </p:cNvPr>
          <p:cNvSpPr>
            <a:spLocks noGrp="1"/>
          </p:cNvSpPr>
          <p:nvPr>
            <p:ph type="title"/>
          </p:nvPr>
        </p:nvSpPr>
        <p:spPr>
          <a:xfrm>
            <a:off x="108857" y="5486399"/>
            <a:ext cx="9144000" cy="1219201"/>
          </a:xfrm>
        </p:spPr>
        <p:txBody>
          <a:bodyPr/>
          <a:lstStyle/>
          <a:p>
            <a:pPr algn="ctr"/>
            <a:r>
              <a:rPr lang="en-US" dirty="0"/>
              <a:t>Madison on the impossibility of Private Virtue</a:t>
            </a:r>
          </a:p>
        </p:txBody>
      </p:sp>
    </p:spTree>
    <p:extLst>
      <p:ext uri="{BB962C8B-B14F-4D97-AF65-F5344CB8AC3E}">
        <p14:creationId xmlns:p14="http://schemas.microsoft.com/office/powerpoint/2010/main" val="365132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61240-1D3E-5523-CBFE-14DAD71ACDA8}"/>
              </a:ext>
            </a:extLst>
          </p:cNvPr>
          <p:cNvSpPr>
            <a:spLocks noGrp="1"/>
          </p:cNvSpPr>
          <p:nvPr>
            <p:ph type="title"/>
          </p:nvPr>
        </p:nvSpPr>
        <p:spPr>
          <a:xfrm>
            <a:off x="800100" y="5334000"/>
            <a:ext cx="7543800" cy="914400"/>
          </a:xfrm>
        </p:spPr>
        <p:txBody>
          <a:bodyPr/>
          <a:lstStyle/>
          <a:p>
            <a:pPr algn="ctr"/>
            <a:r>
              <a:rPr lang="en-US" dirty="0"/>
              <a:t>Charles Beard</a:t>
            </a:r>
          </a:p>
        </p:txBody>
      </p:sp>
      <p:pic>
        <p:nvPicPr>
          <p:cNvPr id="1026" name="Picture 2" descr="Charles Beard: Living Legend or Archaic Icon?">
            <a:extLst>
              <a:ext uri="{FF2B5EF4-FFF2-40B4-BE49-F238E27FC236}">
                <a16:creationId xmlns:a16="http://schemas.microsoft.com/office/drawing/2014/main" id="{038370C1-CFE5-98EF-EEC9-5D53FA4CA0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6620" y="239751"/>
            <a:ext cx="3750759" cy="470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6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2FBDB-352F-FCD2-9F18-E2EFA370B71F}"/>
              </a:ext>
            </a:extLst>
          </p:cNvPr>
          <p:cNvSpPr>
            <a:spLocks noGrp="1"/>
          </p:cNvSpPr>
          <p:nvPr>
            <p:ph idx="1"/>
          </p:nvPr>
        </p:nvSpPr>
        <p:spPr>
          <a:xfrm>
            <a:off x="685800" y="471489"/>
            <a:ext cx="7543800" cy="3871912"/>
          </a:xfrm>
        </p:spPr>
        <p:txBody>
          <a:bodyPr>
            <a:normAutofit/>
          </a:bodyPr>
          <a:lstStyle/>
          <a:p>
            <a:pPr marL="18288" indent="0">
              <a:buNone/>
            </a:pPr>
            <a:r>
              <a:rPr lang="en-US" sz="2400" b="0" i="0" dirty="0">
                <a:effectLst/>
                <a:latin typeface="Open Sans" panose="020B0606030504020204" pitchFamily="34" charset="0"/>
              </a:rPr>
              <a:t>In a large government, which is modelled with masterly skill, there is compass and room enough to </a:t>
            </a:r>
            <a:r>
              <a:rPr lang="en-US" sz="2400" b="0" i="0" dirty="0">
                <a:solidFill>
                  <a:srgbClr val="FF0000"/>
                </a:solidFill>
                <a:effectLst/>
                <a:latin typeface="Open Sans" panose="020B0606030504020204" pitchFamily="34" charset="0"/>
              </a:rPr>
              <a:t>refine </a:t>
            </a:r>
            <a:r>
              <a:rPr lang="en-US" sz="2400" b="0" i="0" dirty="0">
                <a:effectLst/>
                <a:latin typeface="Open Sans" panose="020B0606030504020204" pitchFamily="34" charset="0"/>
              </a:rPr>
              <a:t>the democracy, from the lower people, who may be admitted into the first elections or first concoction of the commonwealth, to the higher magistrates, who direct all the movements.</a:t>
            </a:r>
            <a:endParaRPr lang="en-US" sz="2400" dirty="0"/>
          </a:p>
        </p:txBody>
      </p:sp>
      <p:sp>
        <p:nvSpPr>
          <p:cNvPr id="3" name="Title 2">
            <a:extLst>
              <a:ext uri="{FF2B5EF4-FFF2-40B4-BE49-F238E27FC236}">
                <a16:creationId xmlns:a16="http://schemas.microsoft.com/office/drawing/2014/main" id="{545D6C29-D6A0-23BB-9243-7ED5DE9C3D83}"/>
              </a:ext>
            </a:extLst>
          </p:cNvPr>
          <p:cNvSpPr>
            <a:spLocks noGrp="1"/>
          </p:cNvSpPr>
          <p:nvPr>
            <p:ph type="title"/>
          </p:nvPr>
        </p:nvSpPr>
        <p:spPr/>
        <p:txBody>
          <a:bodyPr/>
          <a:lstStyle/>
          <a:p>
            <a:pPr algn="ctr"/>
            <a:r>
              <a:rPr lang="en-US" dirty="0"/>
              <a:t>Hume on filtration</a:t>
            </a:r>
          </a:p>
        </p:txBody>
      </p:sp>
    </p:spTree>
    <p:extLst>
      <p:ext uri="{BB962C8B-B14F-4D97-AF65-F5344CB8AC3E}">
        <p14:creationId xmlns:p14="http://schemas.microsoft.com/office/powerpoint/2010/main" val="81122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804A72-D212-B679-8DE6-734D15F4EFDA}"/>
              </a:ext>
            </a:extLst>
          </p:cNvPr>
          <p:cNvGraphicFramePr>
            <a:graphicFrameLocks noGrp="1"/>
          </p:cNvGraphicFramePr>
          <p:nvPr>
            <p:ph idx="1"/>
            <p:extLst>
              <p:ext uri="{D42A27DB-BD31-4B8C-83A1-F6EECF244321}">
                <p14:modId xmlns:p14="http://schemas.microsoft.com/office/powerpoint/2010/main" val="2347600957"/>
              </p:ext>
            </p:extLst>
          </p:nvPr>
        </p:nvGraphicFramePr>
        <p:xfrm>
          <a:off x="685800" y="671513"/>
          <a:ext cx="7543800" cy="3410629"/>
        </p:xfrm>
        <a:graphic>
          <a:graphicData uri="http://schemas.openxmlformats.org/drawingml/2006/table">
            <a:tbl>
              <a:tblPr/>
              <a:tblGrid>
                <a:gridCol w="7543800">
                  <a:extLst>
                    <a:ext uri="{9D8B030D-6E8A-4147-A177-3AD203B41FA5}">
                      <a16:colId xmlns:a16="http://schemas.microsoft.com/office/drawing/2014/main" val="681979267"/>
                    </a:ext>
                  </a:extLst>
                </a:gridCol>
              </a:tblGrid>
              <a:tr h="3410629">
                <a:tc>
                  <a:txBody>
                    <a:bodyPr/>
                    <a:lstStyle/>
                    <a:p>
                      <a:pPr fontAlgn="t"/>
                      <a:br>
                        <a:rPr lang="en-US" dirty="0">
                          <a:solidFill>
                            <a:schemeClr val="bg1"/>
                          </a:solidFill>
                          <a:effectLst/>
                        </a:rPr>
                      </a:br>
                      <a:r>
                        <a:rPr lang="en-US" sz="2400" dirty="0">
                          <a:solidFill>
                            <a:schemeClr val="tx1"/>
                          </a:solidFill>
                          <a:effectLst/>
                        </a:rPr>
                        <a:t>An auxiliary desideratum for the melioration of the Republican form is such a </a:t>
                      </a:r>
                      <a:r>
                        <a:rPr lang="en-US" sz="2400" b="0" dirty="0">
                          <a:solidFill>
                            <a:srgbClr val="FF0000"/>
                          </a:solidFill>
                          <a:effectLst/>
                        </a:rPr>
                        <a:t>process of elections </a:t>
                      </a:r>
                      <a:r>
                        <a:rPr lang="en-US" sz="2400" dirty="0">
                          <a:solidFill>
                            <a:schemeClr val="tx1"/>
                          </a:solidFill>
                          <a:effectLst/>
                        </a:rPr>
                        <a:t>as will most certainly </a:t>
                      </a:r>
                      <a:r>
                        <a:rPr lang="en-US" sz="2400" dirty="0">
                          <a:solidFill>
                            <a:srgbClr val="FF0000"/>
                          </a:solidFill>
                          <a:effectLst/>
                        </a:rPr>
                        <a:t>extract from the mass of the Society the purest and noblest characters </a:t>
                      </a:r>
                      <a:r>
                        <a:rPr lang="en-US" sz="2400" dirty="0">
                          <a:solidFill>
                            <a:schemeClr val="tx1"/>
                          </a:solidFill>
                          <a:effectLst/>
                        </a:rPr>
                        <a:t>which it contains; such as will at once feel most strongly the proper motives to pursue the end of their appointment, and be most capable </a:t>
                      </a:r>
                      <a:r>
                        <a:rPr lang="en-US" sz="2400" b="0" i="0" kern="1200" dirty="0">
                          <a:solidFill>
                            <a:schemeClr val="tx1"/>
                          </a:solidFill>
                          <a:effectLst/>
                          <a:latin typeface="+mn-lt"/>
                          <a:ea typeface="+mn-ea"/>
                          <a:cs typeface="+mn-cs"/>
                        </a:rPr>
                        <a:t>to devise the proper means of attaining it.</a:t>
                      </a:r>
                      <a:r>
                        <a:rPr lang="en-US" sz="2400" dirty="0">
                          <a:solidFill>
                            <a:schemeClr val="tx1"/>
                          </a:solidFill>
                          <a:effectLst/>
                        </a:rPr>
                        <a:t>.</a:t>
                      </a:r>
                    </a:p>
                  </a:txBody>
                  <a:tcPr marL="19050" marR="28575" marT="19050" marB="19050">
                    <a:lnL>
                      <a:noFill/>
                    </a:lnL>
                    <a:lnR>
                      <a:noFill/>
                    </a:lnR>
                    <a:lnT>
                      <a:noFill/>
                    </a:lnT>
                    <a:lnB>
                      <a:noFill/>
                    </a:lnB>
                    <a:solidFill>
                      <a:schemeClr val="bg2"/>
                    </a:solidFill>
                  </a:tcPr>
                </a:tc>
                <a:extLst>
                  <a:ext uri="{0D108BD9-81ED-4DB2-BD59-A6C34878D82A}">
                    <a16:rowId xmlns:a16="http://schemas.microsoft.com/office/drawing/2014/main" val="3852444650"/>
                  </a:ext>
                </a:extLst>
              </a:tr>
            </a:tbl>
          </a:graphicData>
        </a:graphic>
      </p:graphicFrame>
      <p:sp>
        <p:nvSpPr>
          <p:cNvPr id="3" name="Title 2">
            <a:extLst>
              <a:ext uri="{FF2B5EF4-FFF2-40B4-BE49-F238E27FC236}">
                <a16:creationId xmlns:a16="http://schemas.microsoft.com/office/drawing/2014/main" id="{E4620C95-F450-39CE-FA54-134D13CFD443}"/>
              </a:ext>
            </a:extLst>
          </p:cNvPr>
          <p:cNvSpPr>
            <a:spLocks noGrp="1"/>
          </p:cNvSpPr>
          <p:nvPr>
            <p:ph type="title"/>
          </p:nvPr>
        </p:nvSpPr>
        <p:spPr/>
        <p:txBody>
          <a:bodyPr/>
          <a:lstStyle/>
          <a:p>
            <a:pPr algn="ctr"/>
            <a:r>
              <a:rPr lang="en-US" dirty="0"/>
              <a:t>Madison on Filtration</a:t>
            </a:r>
          </a:p>
        </p:txBody>
      </p:sp>
    </p:spTree>
    <p:extLst>
      <p:ext uri="{BB962C8B-B14F-4D97-AF65-F5344CB8AC3E}">
        <p14:creationId xmlns:p14="http://schemas.microsoft.com/office/powerpoint/2010/main" val="171940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22254-8891-8A34-44AF-7D7F42939726}"/>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9117982-863F-ECC4-F7F2-23EB54487EC5}"/>
              </a:ext>
            </a:extLst>
          </p:cNvPr>
          <p:cNvSpPr>
            <a:spLocks noGrp="1"/>
          </p:cNvSpPr>
          <p:nvPr>
            <p:ph type="title"/>
          </p:nvPr>
        </p:nvSpPr>
        <p:spPr/>
        <p:txBody>
          <a:bodyPr/>
          <a:lstStyle/>
          <a:p>
            <a:pPr algn="ctr"/>
            <a:r>
              <a:rPr lang="en-US" dirty="0"/>
              <a:t>3.	Separation of Powers</a:t>
            </a:r>
          </a:p>
        </p:txBody>
      </p:sp>
    </p:spTree>
    <p:extLst>
      <p:ext uri="{BB962C8B-B14F-4D97-AF65-F5344CB8AC3E}">
        <p14:creationId xmlns:p14="http://schemas.microsoft.com/office/powerpoint/2010/main" val="85781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2CF9C1B-1CD1-E0D0-F810-DEDB2DEA8B73}"/>
              </a:ext>
            </a:extLst>
          </p:cNvPr>
          <p:cNvSpPr>
            <a:spLocks noGrp="1"/>
          </p:cNvSpPr>
          <p:nvPr>
            <p:ph type="title"/>
          </p:nvPr>
        </p:nvSpPr>
        <p:spPr>
          <a:xfrm>
            <a:off x="0" y="4876799"/>
            <a:ext cx="9144000" cy="1012374"/>
          </a:xfrm>
        </p:spPr>
        <p:txBody>
          <a:bodyPr/>
          <a:lstStyle/>
          <a:p>
            <a:pPr algn="ctr"/>
            <a:r>
              <a:rPr lang="en-US" sz="4000" dirty="0"/>
              <a:t>Madison on how to form a government without Private Virtue</a:t>
            </a:r>
          </a:p>
        </p:txBody>
      </p:sp>
      <p:graphicFrame>
        <p:nvGraphicFramePr>
          <p:cNvPr id="7" name="Content Placeholder 6">
            <a:extLst>
              <a:ext uri="{FF2B5EF4-FFF2-40B4-BE49-F238E27FC236}">
                <a16:creationId xmlns:a16="http://schemas.microsoft.com/office/drawing/2014/main" id="{85160987-EA42-4B00-15F0-D73286AACAE3}"/>
              </a:ext>
            </a:extLst>
          </p:cNvPr>
          <p:cNvGraphicFramePr>
            <a:graphicFrameLocks noGrp="1"/>
          </p:cNvGraphicFramePr>
          <p:nvPr>
            <p:ph idx="1"/>
            <p:extLst>
              <p:ext uri="{D42A27DB-BD31-4B8C-83A1-F6EECF244321}">
                <p14:modId xmlns:p14="http://schemas.microsoft.com/office/powerpoint/2010/main" val="4026789235"/>
              </p:ext>
            </p:extLst>
          </p:nvPr>
        </p:nvGraphicFramePr>
        <p:xfrm>
          <a:off x="468086" y="968827"/>
          <a:ext cx="8111557" cy="3331030"/>
        </p:xfrm>
        <a:graphic>
          <a:graphicData uri="http://schemas.openxmlformats.org/drawingml/2006/table">
            <a:tbl>
              <a:tblPr/>
              <a:tblGrid>
                <a:gridCol w="8111557">
                  <a:extLst>
                    <a:ext uri="{9D8B030D-6E8A-4147-A177-3AD203B41FA5}">
                      <a16:colId xmlns:a16="http://schemas.microsoft.com/office/drawing/2014/main" val="2484607927"/>
                    </a:ext>
                  </a:extLst>
                </a:gridCol>
              </a:tblGrid>
              <a:tr h="3331030">
                <a:tc>
                  <a:txBody>
                    <a:bodyPr/>
                    <a:lstStyle/>
                    <a:p>
                      <a:pPr fontAlgn="t"/>
                      <a:br>
                        <a:rPr lang="en-US" dirty="0">
                          <a:solidFill>
                            <a:schemeClr val="tx1"/>
                          </a:solidFill>
                          <a:effectLst/>
                        </a:rPr>
                      </a:br>
                      <a:r>
                        <a:rPr lang="en-US" sz="2400" dirty="0">
                          <a:solidFill>
                            <a:schemeClr val="tx1"/>
                          </a:solidFill>
                          <a:effectLst/>
                        </a:rPr>
                        <a:t>The great desideratum in Government is such a </a:t>
                      </a:r>
                      <a:r>
                        <a:rPr lang="en-US" sz="2400" dirty="0">
                          <a:solidFill>
                            <a:srgbClr val="FF0000"/>
                          </a:solidFill>
                          <a:effectLst/>
                        </a:rPr>
                        <a:t>modification of the Sovereignty </a:t>
                      </a:r>
                      <a:r>
                        <a:rPr lang="en-US" sz="2400" dirty="0">
                          <a:solidFill>
                            <a:schemeClr val="tx1"/>
                          </a:solidFill>
                          <a:effectLst/>
                        </a:rPr>
                        <a:t>as will render it sufficiently neutral between the different interests and factions, to </a:t>
                      </a:r>
                      <a:r>
                        <a:rPr lang="en-US" sz="2400" dirty="0" err="1">
                          <a:solidFill>
                            <a:schemeClr val="tx1"/>
                          </a:solidFill>
                          <a:effectLst/>
                        </a:rPr>
                        <a:t>controul</a:t>
                      </a:r>
                      <a:r>
                        <a:rPr lang="en-US" sz="2400" dirty="0">
                          <a:solidFill>
                            <a:schemeClr val="tx1"/>
                          </a:solidFill>
                          <a:effectLst/>
                        </a:rPr>
                        <a:t> one part of the Society from invading the rights of another, and at the same time sufficiently </a:t>
                      </a:r>
                      <a:r>
                        <a:rPr lang="en-US" sz="2400" dirty="0" err="1">
                          <a:solidFill>
                            <a:schemeClr val="tx1"/>
                          </a:solidFill>
                          <a:effectLst/>
                        </a:rPr>
                        <a:t>controuled</a:t>
                      </a:r>
                      <a:r>
                        <a:rPr lang="en-US" sz="2400" dirty="0">
                          <a:solidFill>
                            <a:schemeClr val="tx1"/>
                          </a:solidFill>
                          <a:effectLst/>
                        </a:rPr>
                        <a:t> itself, from setting up an interest adverse to that of the whole Society.</a:t>
                      </a:r>
                    </a:p>
                  </a:txBody>
                  <a:tcPr marL="19050" marR="28575" marT="19050" marB="19050">
                    <a:lnL>
                      <a:noFill/>
                    </a:lnL>
                    <a:lnR>
                      <a:noFill/>
                    </a:lnR>
                    <a:lnT>
                      <a:noFill/>
                    </a:lnT>
                    <a:lnB>
                      <a:noFill/>
                    </a:lnB>
                    <a:solidFill>
                      <a:schemeClr val="bg2"/>
                    </a:solidFill>
                  </a:tcPr>
                </a:tc>
                <a:extLst>
                  <a:ext uri="{0D108BD9-81ED-4DB2-BD59-A6C34878D82A}">
                    <a16:rowId xmlns:a16="http://schemas.microsoft.com/office/drawing/2014/main" val="187955889"/>
                  </a:ext>
                </a:extLst>
              </a:tr>
            </a:tbl>
          </a:graphicData>
        </a:graphic>
      </p:graphicFrame>
    </p:spTree>
    <p:extLst>
      <p:ext uri="{BB962C8B-B14F-4D97-AF65-F5344CB8AC3E}">
        <p14:creationId xmlns:p14="http://schemas.microsoft.com/office/powerpoint/2010/main" val="372658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18EDD-E4D8-B3D1-02F2-49304DFC8554}"/>
              </a:ext>
            </a:extLst>
          </p:cNvPr>
          <p:cNvSpPr>
            <a:spLocks noGrp="1"/>
          </p:cNvSpPr>
          <p:nvPr>
            <p:ph type="title"/>
          </p:nvPr>
        </p:nvSpPr>
        <p:spPr>
          <a:xfrm>
            <a:off x="0" y="4117601"/>
            <a:ext cx="9144000" cy="1183037"/>
          </a:xfrm>
        </p:spPr>
        <p:txBody>
          <a:bodyPr/>
          <a:lstStyle/>
          <a:p>
            <a:pPr algn="ctr"/>
            <a:r>
              <a:rPr lang="en-US" sz="3600" dirty="0">
                <a:solidFill>
                  <a:srgbClr val="FF0000"/>
                </a:solidFill>
              </a:rPr>
              <a:t>Do you agree?</a:t>
            </a:r>
          </a:p>
        </p:txBody>
      </p:sp>
      <p:sp>
        <p:nvSpPr>
          <p:cNvPr id="2" name="Content Placeholder 1">
            <a:extLst>
              <a:ext uri="{FF2B5EF4-FFF2-40B4-BE49-F238E27FC236}">
                <a16:creationId xmlns:a16="http://schemas.microsoft.com/office/drawing/2014/main" id="{FB851390-DC48-0B1C-DBA4-FA11FC191530}"/>
              </a:ext>
            </a:extLst>
          </p:cNvPr>
          <p:cNvSpPr>
            <a:spLocks noGrp="1"/>
          </p:cNvSpPr>
          <p:nvPr>
            <p:ph idx="1"/>
          </p:nvPr>
        </p:nvSpPr>
        <p:spPr>
          <a:xfrm>
            <a:off x="152400" y="274944"/>
            <a:ext cx="8229600" cy="3842657"/>
          </a:xfrm>
        </p:spPr>
        <p:txBody>
          <a:bodyPr/>
          <a:lstStyle/>
          <a:p>
            <a:pPr marL="18288" indent="0">
              <a:buNone/>
            </a:pPr>
            <a:r>
              <a:rPr lang="en-US" sz="3200" dirty="0">
                <a:effectLst/>
                <a:latin typeface="Roboto" panose="02000000000000000000" pitchFamily="2" charset="0"/>
              </a:rPr>
              <a:t>“When the legislative and executive powers are united in the same person, or in the same body of magistrates, there can be no</a:t>
            </a:r>
            <a:endParaRPr lang="en-US" sz="3200" dirty="0"/>
          </a:p>
          <a:p>
            <a:pPr marL="18288" indent="0">
              <a:buNone/>
            </a:pPr>
            <a:r>
              <a:rPr lang="en-US" sz="3200" dirty="0">
                <a:effectLst/>
                <a:latin typeface="Roboto" panose="02000000000000000000" pitchFamily="2" charset="0"/>
              </a:rPr>
              <a:t> liberty.  -- Montesquieu</a:t>
            </a:r>
            <a:endParaRPr lang="en-US" sz="3200" dirty="0"/>
          </a:p>
          <a:p>
            <a:endParaRPr lang="en-US" dirty="0"/>
          </a:p>
        </p:txBody>
      </p:sp>
    </p:spTree>
    <p:extLst>
      <p:ext uri="{BB962C8B-B14F-4D97-AF65-F5344CB8AC3E}">
        <p14:creationId xmlns:p14="http://schemas.microsoft.com/office/powerpoint/2010/main" val="325158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54CC5-C0D9-162D-58AE-A45FB3FD64A6}"/>
              </a:ext>
            </a:extLst>
          </p:cNvPr>
          <p:cNvSpPr>
            <a:spLocks noGrp="1"/>
          </p:cNvSpPr>
          <p:nvPr>
            <p:ph type="title"/>
          </p:nvPr>
        </p:nvSpPr>
        <p:spPr>
          <a:xfrm>
            <a:off x="-1" y="4876799"/>
            <a:ext cx="9263743" cy="1045030"/>
          </a:xfrm>
        </p:spPr>
        <p:txBody>
          <a:bodyPr/>
          <a:lstStyle/>
          <a:p>
            <a:pPr algn="ctr"/>
            <a:r>
              <a:rPr lang="en-US" sz="4000" dirty="0">
                <a:solidFill>
                  <a:srgbClr val="FF0000"/>
                </a:solidFill>
              </a:rPr>
              <a:t>How would you rank the US on </a:t>
            </a:r>
            <a:r>
              <a:rPr lang="en-US" sz="4000" dirty="0" err="1">
                <a:solidFill>
                  <a:srgbClr val="FF0000"/>
                </a:solidFill>
              </a:rPr>
              <a:t>RoL</a:t>
            </a:r>
            <a:r>
              <a:rPr lang="en-US" sz="4000" dirty="0">
                <a:solidFill>
                  <a:srgbClr val="FF0000"/>
                </a:solidFill>
              </a:rPr>
              <a:t>?</a:t>
            </a:r>
            <a:br>
              <a:rPr lang="en-US" sz="4000" dirty="0">
                <a:solidFill>
                  <a:srgbClr val="FF0000"/>
                </a:solidFill>
              </a:rPr>
            </a:br>
            <a:endParaRPr lang="en-US" sz="3200" dirty="0"/>
          </a:p>
        </p:txBody>
      </p:sp>
    </p:spTree>
    <p:extLst>
      <p:ext uri="{BB962C8B-B14F-4D97-AF65-F5344CB8AC3E}">
        <p14:creationId xmlns:p14="http://schemas.microsoft.com/office/powerpoint/2010/main" val="163285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166EC2-5B5C-E58F-A606-1C62F24D1CE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AF656836-4973-C1AC-62A6-0766BFF84868}"/>
              </a:ext>
            </a:extLst>
          </p:cNvPr>
          <p:cNvSpPr>
            <a:spLocks noGrp="1"/>
          </p:cNvSpPr>
          <p:nvPr>
            <p:ph type="title"/>
          </p:nvPr>
        </p:nvSpPr>
        <p:spPr/>
        <p:txBody>
          <a:bodyPr/>
          <a:lstStyle/>
          <a:p>
            <a:endParaRPr lang="en-US"/>
          </a:p>
        </p:txBody>
      </p:sp>
      <p:pic>
        <p:nvPicPr>
          <p:cNvPr id="2050" name="Picture 2" descr="Image">
            <a:extLst>
              <a:ext uri="{FF2B5EF4-FFF2-40B4-BE49-F238E27FC236}">
                <a16:creationId xmlns:a16="http://schemas.microsoft.com/office/drawing/2014/main" id="{6D169C19-2BD6-5683-22C8-DC84197EC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942"/>
            <a:ext cx="5124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E4EAE-151D-4806-1C9D-C0AE876B8F49}"/>
              </a:ext>
            </a:extLst>
          </p:cNvPr>
          <p:cNvSpPr txBox="1"/>
          <p:nvPr/>
        </p:nvSpPr>
        <p:spPr>
          <a:xfrm>
            <a:off x="5475514" y="1730829"/>
            <a:ext cx="2312684" cy="646331"/>
          </a:xfrm>
          <a:prstGeom prst="rect">
            <a:avLst/>
          </a:prstGeom>
          <a:solidFill>
            <a:schemeClr val="tx1">
              <a:lumMod val="95000"/>
            </a:schemeClr>
          </a:solidFill>
          <a:ln>
            <a:solidFill>
              <a:srgbClr val="C00000"/>
            </a:solidFill>
          </a:ln>
        </p:spPr>
        <p:txBody>
          <a:bodyPr wrap="none" rtlCol="0">
            <a:spAutoFit/>
          </a:bodyPr>
          <a:lstStyle/>
          <a:p>
            <a:r>
              <a:rPr lang="en-US" dirty="0">
                <a:solidFill>
                  <a:srgbClr val="FF0000"/>
                </a:solidFill>
              </a:rPr>
              <a:t>World Justice Project</a:t>
            </a:r>
          </a:p>
          <a:p>
            <a:r>
              <a:rPr lang="en-US" dirty="0">
                <a:solidFill>
                  <a:srgbClr val="FF0000"/>
                </a:solidFill>
              </a:rPr>
              <a:t>2020</a:t>
            </a:r>
          </a:p>
        </p:txBody>
      </p:sp>
    </p:spTree>
    <p:extLst>
      <p:ext uri="{BB962C8B-B14F-4D97-AF65-F5344CB8AC3E}">
        <p14:creationId xmlns:p14="http://schemas.microsoft.com/office/powerpoint/2010/main" val="383793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26227-0B66-8BAE-870C-CD012F1CE209}"/>
              </a:ext>
            </a:extLst>
          </p:cNvPr>
          <p:cNvSpPr>
            <a:spLocks noGrp="1"/>
          </p:cNvSpPr>
          <p:nvPr>
            <p:ph idx="1"/>
          </p:nvPr>
        </p:nvSpPr>
        <p:spPr>
          <a:xfrm>
            <a:off x="115614" y="727843"/>
            <a:ext cx="9028386" cy="3287110"/>
          </a:xfrm>
        </p:spPr>
        <p:txBody>
          <a:bodyPr>
            <a:normAutofit/>
          </a:bodyPr>
          <a:lstStyle/>
          <a:p>
            <a:endParaRPr lang="en-US" dirty="0"/>
          </a:p>
        </p:txBody>
      </p:sp>
      <p:sp>
        <p:nvSpPr>
          <p:cNvPr id="3" name="Title 2">
            <a:extLst>
              <a:ext uri="{FF2B5EF4-FFF2-40B4-BE49-F238E27FC236}">
                <a16:creationId xmlns:a16="http://schemas.microsoft.com/office/drawing/2014/main" id="{B4E4B427-8B6B-D5A5-EF5F-23EFFC48EF95}"/>
              </a:ext>
            </a:extLst>
          </p:cNvPr>
          <p:cNvSpPr>
            <a:spLocks noGrp="1"/>
          </p:cNvSpPr>
          <p:nvPr>
            <p:ph type="title"/>
          </p:nvPr>
        </p:nvSpPr>
        <p:spPr>
          <a:xfrm>
            <a:off x="115613" y="4876799"/>
            <a:ext cx="8944303" cy="1253357"/>
          </a:xfrm>
        </p:spPr>
        <p:txBody>
          <a:bodyPr/>
          <a:lstStyle/>
          <a:p>
            <a:pPr algn="ctr"/>
            <a:r>
              <a:rPr lang="en-US" sz="4000" dirty="0">
                <a:solidFill>
                  <a:srgbClr val="FF0000"/>
                </a:solidFill>
              </a:rPr>
              <a:t>Jefferson’s “assembly of demigods”</a:t>
            </a:r>
          </a:p>
        </p:txBody>
      </p:sp>
    </p:spTree>
    <p:extLst>
      <p:ext uri="{BB962C8B-B14F-4D97-AF65-F5344CB8AC3E}">
        <p14:creationId xmlns:p14="http://schemas.microsoft.com/office/powerpoint/2010/main" val="352099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44FB8-2B6E-6E13-948F-43434FBEE459}"/>
              </a:ext>
            </a:extLst>
          </p:cNvPr>
          <p:cNvSpPr>
            <a:spLocks noGrp="1"/>
          </p:cNvSpPr>
          <p:nvPr>
            <p:ph idx="1"/>
          </p:nvPr>
        </p:nvSpPr>
        <p:spPr>
          <a:xfrm>
            <a:off x="0" y="674915"/>
            <a:ext cx="9144000" cy="3690256"/>
          </a:xfrm>
        </p:spPr>
        <p:txBody>
          <a:bodyPr>
            <a:normAutofit/>
          </a:bodyPr>
          <a:lstStyle/>
          <a:p>
            <a:r>
              <a:rPr lang="en-US" sz="2400" dirty="0"/>
              <a:t>Are government powers constrained by legislature ?</a:t>
            </a:r>
          </a:p>
          <a:p>
            <a:r>
              <a:rPr lang="en-US" sz="2400" dirty="0"/>
              <a:t>Are government powers sanctioned by NGO checks? </a:t>
            </a:r>
          </a:p>
          <a:p>
            <a:r>
              <a:rPr lang="en-US" sz="2400" dirty="0"/>
              <a:t>Do government officers use office for private gain? </a:t>
            </a:r>
          </a:p>
          <a:p>
            <a:r>
              <a:rPr lang="en-US" sz="2400" dirty="0"/>
              <a:t>Are laws publicly available in plain language? </a:t>
            </a:r>
          </a:p>
          <a:p>
            <a:r>
              <a:rPr lang="en-US" sz="2400" dirty="0"/>
              <a:t>Are laws applied w/o discrimination? </a:t>
            </a:r>
          </a:p>
          <a:p>
            <a:r>
              <a:rPr lang="en-US" sz="2400" dirty="0"/>
              <a:t>Is crime is effectively controlled?</a:t>
            </a:r>
          </a:p>
          <a:p>
            <a:r>
              <a:rPr lang="en-US" sz="2400" dirty="0"/>
              <a:t>Is civil justice free from political influence? </a:t>
            </a:r>
          </a:p>
        </p:txBody>
      </p:sp>
      <p:sp>
        <p:nvSpPr>
          <p:cNvPr id="3" name="Title 2">
            <a:extLst>
              <a:ext uri="{FF2B5EF4-FFF2-40B4-BE49-F238E27FC236}">
                <a16:creationId xmlns:a16="http://schemas.microsoft.com/office/drawing/2014/main" id="{6BA54CC5-C0D9-162D-58AE-A45FB3FD64A6}"/>
              </a:ext>
            </a:extLst>
          </p:cNvPr>
          <p:cNvSpPr>
            <a:spLocks noGrp="1"/>
          </p:cNvSpPr>
          <p:nvPr>
            <p:ph type="title"/>
          </p:nvPr>
        </p:nvSpPr>
        <p:spPr>
          <a:xfrm>
            <a:off x="0" y="4876799"/>
            <a:ext cx="9144000" cy="1045029"/>
          </a:xfrm>
        </p:spPr>
        <p:txBody>
          <a:bodyPr/>
          <a:lstStyle/>
          <a:p>
            <a:pPr algn="ctr"/>
            <a:r>
              <a:rPr lang="en-US" sz="4000" dirty="0">
                <a:solidFill>
                  <a:srgbClr val="C00000"/>
                </a:solidFill>
              </a:rPr>
              <a:t>How would you rank the US on </a:t>
            </a:r>
            <a:r>
              <a:rPr lang="en-US" sz="4000" dirty="0" err="1">
                <a:solidFill>
                  <a:srgbClr val="C00000"/>
                </a:solidFill>
              </a:rPr>
              <a:t>RoL</a:t>
            </a:r>
            <a:r>
              <a:rPr lang="en-US" sz="4000" dirty="0">
                <a:solidFill>
                  <a:srgbClr val="C00000"/>
                </a:solidFill>
              </a:rPr>
              <a:t>?</a:t>
            </a:r>
            <a:br>
              <a:rPr lang="en-US" sz="4000" dirty="0"/>
            </a:br>
            <a:r>
              <a:rPr lang="en-US" sz="3200" dirty="0"/>
              <a:t>(There are about 30 first world countries)</a:t>
            </a:r>
          </a:p>
        </p:txBody>
      </p:sp>
    </p:spTree>
    <p:extLst>
      <p:ext uri="{BB962C8B-B14F-4D97-AF65-F5344CB8AC3E}">
        <p14:creationId xmlns:p14="http://schemas.microsoft.com/office/powerpoint/2010/main" val="126392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44FB8-2B6E-6E13-948F-43434FBEE459}"/>
              </a:ext>
            </a:extLst>
          </p:cNvPr>
          <p:cNvSpPr>
            <a:spLocks noGrp="1"/>
          </p:cNvSpPr>
          <p:nvPr>
            <p:ph idx="1"/>
          </p:nvPr>
        </p:nvSpPr>
        <p:spPr>
          <a:xfrm>
            <a:off x="0" y="674915"/>
            <a:ext cx="8229600" cy="3668486"/>
          </a:xfrm>
        </p:spPr>
        <p:txBody>
          <a:bodyPr>
            <a:normAutofit/>
          </a:bodyPr>
          <a:lstStyle/>
          <a:p>
            <a:r>
              <a:rPr lang="en-US" dirty="0"/>
              <a:t>Government powers constrained by legislature </a:t>
            </a:r>
            <a:r>
              <a:rPr lang="en-US" dirty="0">
                <a:solidFill>
                  <a:srgbClr val="FF0000"/>
                </a:solidFill>
              </a:rPr>
              <a:t>28/140</a:t>
            </a:r>
          </a:p>
          <a:p>
            <a:r>
              <a:rPr lang="en-US" dirty="0"/>
              <a:t>Government powers sanctioned by NGO checks </a:t>
            </a:r>
            <a:r>
              <a:rPr lang="en-US" dirty="0">
                <a:solidFill>
                  <a:srgbClr val="FF0000"/>
                </a:solidFill>
              </a:rPr>
              <a:t>28/140</a:t>
            </a:r>
          </a:p>
          <a:p>
            <a:r>
              <a:rPr lang="en-US" dirty="0"/>
              <a:t>Government officers do not use office for private gain </a:t>
            </a:r>
            <a:r>
              <a:rPr lang="en-US" dirty="0">
                <a:solidFill>
                  <a:srgbClr val="FF0000"/>
                </a:solidFill>
              </a:rPr>
              <a:t>33/140</a:t>
            </a:r>
          </a:p>
          <a:p>
            <a:r>
              <a:rPr lang="en-US" dirty="0"/>
              <a:t>Laws publicly available in plain language </a:t>
            </a:r>
            <a:r>
              <a:rPr lang="en-US" dirty="0">
                <a:solidFill>
                  <a:srgbClr val="FF0000"/>
                </a:solidFill>
              </a:rPr>
              <a:t>33/140</a:t>
            </a:r>
          </a:p>
          <a:p>
            <a:r>
              <a:rPr lang="en-US" dirty="0"/>
              <a:t>Laws applied w/o discrimination </a:t>
            </a:r>
            <a:r>
              <a:rPr lang="en-US" dirty="0">
                <a:solidFill>
                  <a:srgbClr val="FF0000"/>
                </a:solidFill>
              </a:rPr>
              <a:t>103/140</a:t>
            </a:r>
          </a:p>
          <a:p>
            <a:r>
              <a:rPr lang="en-US" dirty="0"/>
              <a:t>Crime is effectively controlled </a:t>
            </a:r>
            <a:r>
              <a:rPr lang="en-US" dirty="0">
                <a:solidFill>
                  <a:srgbClr val="FF0000"/>
                </a:solidFill>
              </a:rPr>
              <a:t>51/140</a:t>
            </a:r>
          </a:p>
          <a:p>
            <a:r>
              <a:rPr lang="en-US" dirty="0"/>
              <a:t>Civil justice free from political influence </a:t>
            </a:r>
            <a:r>
              <a:rPr lang="en-US" dirty="0">
                <a:solidFill>
                  <a:srgbClr val="FF0000"/>
                </a:solidFill>
              </a:rPr>
              <a:t>38/140</a:t>
            </a:r>
          </a:p>
        </p:txBody>
      </p:sp>
      <p:sp>
        <p:nvSpPr>
          <p:cNvPr id="3" name="Title 2">
            <a:extLst>
              <a:ext uri="{FF2B5EF4-FFF2-40B4-BE49-F238E27FC236}">
                <a16:creationId xmlns:a16="http://schemas.microsoft.com/office/drawing/2014/main" id="{6BA54CC5-C0D9-162D-58AE-A45FB3FD64A6}"/>
              </a:ext>
            </a:extLst>
          </p:cNvPr>
          <p:cNvSpPr>
            <a:spLocks noGrp="1"/>
          </p:cNvSpPr>
          <p:nvPr>
            <p:ph type="title"/>
          </p:nvPr>
        </p:nvSpPr>
        <p:spPr>
          <a:xfrm>
            <a:off x="-1" y="4876799"/>
            <a:ext cx="9263743" cy="1045030"/>
          </a:xfrm>
        </p:spPr>
        <p:txBody>
          <a:bodyPr/>
          <a:lstStyle/>
          <a:p>
            <a:pPr algn="ctr"/>
            <a:r>
              <a:rPr lang="en-US" sz="4000" dirty="0"/>
              <a:t>How would you rank the US on </a:t>
            </a:r>
            <a:r>
              <a:rPr lang="en-US" sz="4000" dirty="0" err="1"/>
              <a:t>RoL</a:t>
            </a:r>
            <a:r>
              <a:rPr lang="en-US" sz="4000" dirty="0"/>
              <a:t>?</a:t>
            </a:r>
          </a:p>
        </p:txBody>
      </p:sp>
    </p:spTree>
    <p:extLst>
      <p:ext uri="{BB962C8B-B14F-4D97-AF65-F5344CB8AC3E}">
        <p14:creationId xmlns:p14="http://schemas.microsoft.com/office/powerpoint/2010/main" val="406431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F044B1-02E9-811E-AEB0-B30FCB09324C}"/>
              </a:ext>
            </a:extLst>
          </p:cNvPr>
          <p:cNvSpPr>
            <a:spLocks noGrp="1"/>
          </p:cNvSpPr>
          <p:nvPr>
            <p:ph idx="1"/>
          </p:nvPr>
        </p:nvSpPr>
        <p:spPr>
          <a:xfrm>
            <a:off x="241738" y="685802"/>
            <a:ext cx="7987862" cy="3560378"/>
          </a:xfrm>
        </p:spPr>
        <p:txBody>
          <a:bodyPr>
            <a:normAutofit fontScale="92500"/>
          </a:bodyPr>
          <a:lstStyle/>
          <a:p>
            <a:r>
              <a:rPr lang="en-US" b="0" i="0" dirty="0">
                <a:effectLst/>
                <a:latin typeface="roboto" panose="02000000000000000000" pitchFamily="2" charset="0"/>
              </a:rPr>
              <a:t>I stand for straight Americanism unconditioned and unqualified, and I stand </a:t>
            </a:r>
            <a:r>
              <a:rPr lang="en-US" b="0" i="0" dirty="0">
                <a:solidFill>
                  <a:srgbClr val="FF0000"/>
                </a:solidFill>
                <a:effectLst/>
                <a:latin typeface="roboto" panose="02000000000000000000" pitchFamily="2" charset="0"/>
              </a:rPr>
              <a:t>against every form of hyphenated Americanism</a:t>
            </a:r>
            <a:r>
              <a:rPr lang="en-US" b="0" i="0" dirty="0">
                <a:effectLst/>
                <a:latin typeface="roboto" panose="02000000000000000000" pitchFamily="2" charset="0"/>
              </a:rPr>
              <a:t>. I do not speak of the hyphen when it is employed as a mere convenience, although personally, I like to avoid its use even in such manner. I speak and condemn its use whenever it represents an effort to form political parties along racial lines or to bring pressure to bear on parties and politicians, not for American purposes, but in the interest of some group of voters of a certain national origin, or of the country from which they or their fathers came.</a:t>
            </a:r>
          </a:p>
          <a:p>
            <a:endParaRPr lang="en-US" dirty="0">
              <a:effectLst/>
              <a:latin typeface="roboto" panose="02000000000000000000" pitchFamily="2" charset="0"/>
            </a:endParaRPr>
          </a:p>
          <a:p>
            <a:r>
              <a:rPr lang="en-US" dirty="0">
                <a:solidFill>
                  <a:srgbClr val="FF0000"/>
                </a:solidFill>
                <a:effectLst/>
                <a:latin typeface="roboto" panose="02000000000000000000" pitchFamily="2" charset="0"/>
              </a:rPr>
              <a:t>Theodore Roosevelt as an anti-pluralist, 1915</a:t>
            </a:r>
            <a:endParaRPr lang="en-US" dirty="0">
              <a:solidFill>
                <a:srgbClr val="FF0000"/>
              </a:solidFill>
            </a:endParaRPr>
          </a:p>
        </p:txBody>
      </p:sp>
      <p:sp>
        <p:nvSpPr>
          <p:cNvPr id="3" name="Title 2">
            <a:extLst>
              <a:ext uri="{FF2B5EF4-FFF2-40B4-BE49-F238E27FC236}">
                <a16:creationId xmlns:a16="http://schemas.microsoft.com/office/drawing/2014/main" id="{D3F4A1B2-D8E9-AAA5-77C4-FADB2CF4BC34}"/>
              </a:ext>
            </a:extLst>
          </p:cNvPr>
          <p:cNvSpPr>
            <a:spLocks noGrp="1"/>
          </p:cNvSpPr>
          <p:nvPr>
            <p:ph type="title"/>
          </p:nvPr>
        </p:nvSpPr>
        <p:spPr>
          <a:xfrm>
            <a:off x="126124" y="4876800"/>
            <a:ext cx="9017876" cy="1093076"/>
          </a:xfrm>
        </p:spPr>
        <p:txBody>
          <a:bodyPr/>
          <a:lstStyle/>
          <a:p>
            <a:pPr algn="ctr"/>
            <a:r>
              <a:rPr lang="en-US" dirty="0">
                <a:solidFill>
                  <a:srgbClr val="FF0000"/>
                </a:solidFill>
              </a:rPr>
              <a:t>Pluralism as a political theory</a:t>
            </a:r>
          </a:p>
        </p:txBody>
      </p:sp>
    </p:spTree>
    <p:extLst>
      <p:ext uri="{BB962C8B-B14F-4D97-AF65-F5344CB8AC3E}">
        <p14:creationId xmlns:p14="http://schemas.microsoft.com/office/powerpoint/2010/main" val="194476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a:bodyPr>
          <a:lstStyle/>
          <a:p>
            <a:pPr marL="18288" indent="0">
              <a:buNone/>
            </a:pPr>
            <a:r>
              <a:rPr lang="en-US" sz="2800" dirty="0">
                <a:solidFill>
                  <a:srgbClr val="FF0000"/>
                </a:solidFill>
              </a:rPr>
              <a:t>Were the delegates authorized to propose this?</a:t>
            </a:r>
          </a:p>
          <a:p>
            <a:pPr marL="18288" indent="0">
              <a:buNone/>
            </a:pPr>
            <a:r>
              <a:rPr lang="en-US" sz="2800" dirty="0">
                <a:solidFill>
                  <a:srgbClr val="FF0000"/>
                </a:solidFill>
              </a:rPr>
              <a:t>	</a:t>
            </a:r>
            <a:r>
              <a:rPr lang="en-US" sz="2800" dirty="0"/>
              <a:t>See May 30 discussion and vote</a:t>
            </a:r>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p:txBody>
          <a:bodyPr/>
          <a:lstStyle/>
          <a:p>
            <a:pPr algn="ctr"/>
            <a:r>
              <a:rPr lang="en-US" dirty="0"/>
              <a:t>The Virginia Plan</a:t>
            </a:r>
          </a:p>
        </p:txBody>
      </p:sp>
    </p:spTree>
    <p:extLst>
      <p:ext uri="{BB962C8B-B14F-4D97-AF65-F5344CB8AC3E}">
        <p14:creationId xmlns:p14="http://schemas.microsoft.com/office/powerpoint/2010/main" val="280205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a:bodyPr>
          <a:lstStyle/>
          <a:p>
            <a:pPr marL="18288" indent="0">
              <a:buNone/>
            </a:pPr>
            <a:r>
              <a:rPr lang="en-US" sz="2800" dirty="0">
                <a:solidFill>
                  <a:srgbClr val="FF0000"/>
                </a:solidFill>
              </a:rPr>
              <a:t>Would you call this a separation of powers?</a:t>
            </a:r>
          </a:p>
          <a:p>
            <a:pPr marL="18288" indent="0">
              <a:buNone/>
            </a:pPr>
            <a:endParaRPr lang="en-US" sz="2800" dirty="0">
              <a:solidFill>
                <a:srgbClr val="FF0000"/>
              </a:solidFill>
            </a:endParaRPr>
          </a:p>
          <a:p>
            <a:pPr marL="18288" indent="0">
              <a:buNone/>
            </a:pPr>
            <a:r>
              <a:rPr lang="en-US" sz="2800" dirty="0">
                <a:solidFill>
                  <a:srgbClr val="FF0000"/>
                </a:solidFill>
              </a:rPr>
              <a:t>How does it illustrate the filtration principle?</a:t>
            </a:r>
          </a:p>
          <a:p>
            <a:pPr marL="18288" indent="0" algn="ctr">
              <a:buNone/>
            </a:pPr>
            <a:endParaRPr lang="en-US" sz="2800" dirty="0">
              <a:solidFill>
                <a:srgbClr val="FF0000"/>
              </a:solidFill>
            </a:endParaRPr>
          </a:p>
          <a:p>
            <a:pPr marL="18288" indent="0">
              <a:buNone/>
            </a:pPr>
            <a:r>
              <a:rPr lang="en-US" sz="2800" dirty="0">
                <a:solidFill>
                  <a:srgbClr val="FF0000"/>
                </a:solidFill>
              </a:rPr>
              <a:t>How does it centralize power in the national govt?</a:t>
            </a:r>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p:txBody>
          <a:bodyPr/>
          <a:lstStyle/>
          <a:p>
            <a:pPr algn="ctr"/>
            <a:r>
              <a:rPr lang="en-US" dirty="0"/>
              <a:t>The Virginia Plan</a:t>
            </a:r>
          </a:p>
        </p:txBody>
      </p:sp>
    </p:spTree>
    <p:extLst>
      <p:ext uri="{BB962C8B-B14F-4D97-AF65-F5344CB8AC3E}">
        <p14:creationId xmlns:p14="http://schemas.microsoft.com/office/powerpoint/2010/main" val="314675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a:bodyPr>
          <a:lstStyle/>
          <a:p>
            <a:pPr marL="18288" indent="0">
              <a:buNone/>
            </a:pPr>
            <a:r>
              <a:rPr lang="en-US" sz="2800" dirty="0">
                <a:solidFill>
                  <a:srgbClr val="FF0000"/>
                </a:solidFill>
              </a:rPr>
              <a:t>Art. 8: “to call forth the force of the Union agst. any member of the Union failing to fulfil its duties under the articles thereof.”</a:t>
            </a:r>
          </a:p>
          <a:p>
            <a:pPr marL="18288" indent="0">
              <a:buNone/>
            </a:pPr>
            <a:endParaRPr lang="en-US" sz="2800" dirty="0">
              <a:solidFill>
                <a:srgbClr val="FF0000"/>
              </a:solidFill>
            </a:endParaRPr>
          </a:p>
          <a:p>
            <a:pPr marL="18288" indent="0">
              <a:buNone/>
            </a:pPr>
            <a:r>
              <a:rPr lang="en-US" sz="2800" dirty="0">
                <a:solidFill>
                  <a:srgbClr val="FF0000"/>
                </a:solidFill>
              </a:rPr>
              <a:t>When do you think the federal government should be permitted to invade a state? 1957? 1861?</a:t>
            </a:r>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p:txBody>
          <a:bodyPr/>
          <a:lstStyle/>
          <a:p>
            <a:pPr algn="ctr"/>
            <a:r>
              <a:rPr lang="en-US" dirty="0"/>
              <a:t>The Virginia Plan</a:t>
            </a:r>
          </a:p>
        </p:txBody>
      </p:sp>
    </p:spTree>
    <p:extLst>
      <p:ext uri="{BB962C8B-B14F-4D97-AF65-F5344CB8AC3E}">
        <p14:creationId xmlns:p14="http://schemas.microsoft.com/office/powerpoint/2010/main" val="126322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F8E16-8DC6-435B-334F-5BA0A01AECFC}"/>
              </a:ext>
            </a:extLst>
          </p:cNvPr>
          <p:cNvSpPr>
            <a:spLocks noGrp="1"/>
          </p:cNvSpPr>
          <p:nvPr>
            <p:ph type="title"/>
          </p:nvPr>
        </p:nvSpPr>
        <p:spPr>
          <a:xfrm>
            <a:off x="0" y="4876799"/>
            <a:ext cx="9144000" cy="979715"/>
          </a:xfrm>
        </p:spPr>
        <p:txBody>
          <a:bodyPr/>
          <a:lstStyle/>
          <a:p>
            <a:pPr algn="ctr"/>
            <a:r>
              <a:rPr lang="en-US" sz="3200" dirty="0">
                <a:solidFill>
                  <a:srgbClr val="FF0000"/>
                </a:solidFill>
              </a:rPr>
              <a:t>When can the federal government invade a state?</a:t>
            </a:r>
          </a:p>
        </p:txBody>
      </p:sp>
      <p:pic>
        <p:nvPicPr>
          <p:cNvPr id="1026" name="Picture 2" descr="James Buchanan - Wikipedia">
            <a:extLst>
              <a:ext uri="{FF2B5EF4-FFF2-40B4-BE49-F238E27FC236}">
                <a16:creationId xmlns:a16="http://schemas.microsoft.com/office/drawing/2014/main" id="{162E153B-FA8D-B13C-2290-9F3B855362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880" y="664028"/>
            <a:ext cx="3169039"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5B22AA-413D-9ABA-661C-8A6EFB722997}"/>
              </a:ext>
            </a:extLst>
          </p:cNvPr>
          <p:cNvSpPr txBox="1"/>
          <p:nvPr/>
        </p:nvSpPr>
        <p:spPr>
          <a:xfrm>
            <a:off x="3946719" y="1698172"/>
            <a:ext cx="5197281" cy="1754326"/>
          </a:xfrm>
          <a:prstGeom prst="rect">
            <a:avLst/>
          </a:prstGeom>
          <a:noFill/>
        </p:spPr>
        <p:txBody>
          <a:bodyPr wrap="square" rtlCol="0">
            <a:spAutoFit/>
          </a:bodyPr>
          <a:lstStyle/>
          <a:p>
            <a:r>
              <a:rPr lang="en-US" sz="4000" dirty="0"/>
              <a:t>James Buchanan</a:t>
            </a:r>
          </a:p>
          <a:p>
            <a:endParaRPr lang="en-US" sz="4000" dirty="0"/>
          </a:p>
          <a:p>
            <a:r>
              <a:rPr lang="en-US" sz="2800" dirty="0"/>
              <a:t>The worst American president?</a:t>
            </a:r>
          </a:p>
        </p:txBody>
      </p:sp>
    </p:spTree>
    <p:extLst>
      <p:ext uri="{BB962C8B-B14F-4D97-AF65-F5344CB8AC3E}">
        <p14:creationId xmlns:p14="http://schemas.microsoft.com/office/powerpoint/2010/main" val="185790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a:bodyPr>
          <a:lstStyle/>
          <a:p>
            <a:pPr marL="18288" indent="0">
              <a:buNone/>
            </a:pPr>
            <a:r>
              <a:rPr lang="en-US" sz="2400" b="0" i="0" dirty="0">
                <a:effectLst/>
                <a:latin typeface="Corporate S"/>
              </a:rPr>
              <a:t>The old Articles of Confederation were entitled “Articles of Confederation and Perpetual Union between the States,” and by the thirteenth article it is expressly declared that “the articles of this Confederation shall be inviolably observed by every State, and the Union </a:t>
            </a:r>
            <a:r>
              <a:rPr lang="en-US" sz="2400" b="0" i="0" dirty="0">
                <a:solidFill>
                  <a:srgbClr val="FF0000"/>
                </a:solidFill>
                <a:effectLst/>
                <a:latin typeface="Corporate S"/>
              </a:rPr>
              <a:t>shall be perpetual</a:t>
            </a:r>
            <a:r>
              <a:rPr lang="en-US" sz="2400" b="0" i="0" dirty="0">
                <a:effectLst/>
                <a:latin typeface="Corporate S"/>
              </a:rPr>
              <a:t>.” The preamble to the Constitution of the United States, having express reference to the Articles of Confederation, recites that it was established “in order to form a more perfect union.” And yet it is contended that this “more perfect union” does not include the essential attribute of perpetuity.</a:t>
            </a:r>
            <a:endParaRPr lang="en-US" sz="2400" dirty="0"/>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a:xfrm>
            <a:off x="87085" y="5312229"/>
            <a:ext cx="9263743" cy="1153886"/>
          </a:xfrm>
        </p:spPr>
        <p:txBody>
          <a:bodyPr/>
          <a:lstStyle/>
          <a:p>
            <a:pPr algn="ctr"/>
            <a:r>
              <a:rPr lang="en-US" dirty="0"/>
              <a:t>James Buchanan in Dec. 1860: </a:t>
            </a:r>
            <a:br>
              <a:rPr lang="en-US" dirty="0"/>
            </a:br>
            <a:r>
              <a:rPr lang="en-US" dirty="0"/>
              <a:t>There is no right of secession</a:t>
            </a:r>
          </a:p>
        </p:txBody>
      </p:sp>
    </p:spTree>
    <p:extLst>
      <p:ext uri="{BB962C8B-B14F-4D97-AF65-F5344CB8AC3E}">
        <p14:creationId xmlns:p14="http://schemas.microsoft.com/office/powerpoint/2010/main" val="289591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a:bodyPr>
          <a:lstStyle/>
          <a:p>
            <a:pPr marL="18288" indent="0">
              <a:buNone/>
            </a:pPr>
            <a:r>
              <a:rPr lang="en-US" sz="2400" b="0" i="0" dirty="0">
                <a:solidFill>
                  <a:srgbClr val="FF0000"/>
                </a:solidFill>
                <a:effectLst/>
                <a:latin typeface="Corporate S"/>
              </a:rPr>
              <a:t>What, in the meantime, is the responsibility and true position of the Executive? </a:t>
            </a:r>
            <a:r>
              <a:rPr lang="en-US" sz="2400" b="0" i="0" dirty="0">
                <a:effectLst/>
                <a:latin typeface="Corporate S"/>
              </a:rPr>
              <a:t>He is bound by solemn oath, before God and the country, “to take care that the laws be faithfully executed,” and from this obligation he can not be absolved by any human power. </a:t>
            </a:r>
            <a:r>
              <a:rPr lang="en-US" sz="2400" b="0" i="0" dirty="0">
                <a:solidFill>
                  <a:srgbClr val="FF0000"/>
                </a:solidFill>
                <a:effectLst/>
                <a:latin typeface="Corporate S"/>
              </a:rPr>
              <a:t>But what if the performance of this duty, in whole or in part, has been rendered impracticable</a:t>
            </a:r>
            <a:r>
              <a:rPr lang="en-US" sz="2400" b="0" i="0" dirty="0">
                <a:effectLst/>
                <a:latin typeface="Corporate S"/>
              </a:rPr>
              <a:t> by events over which he could have exercised no control? …</a:t>
            </a:r>
          </a:p>
          <a:p>
            <a:pPr marL="18288" indent="0">
              <a:buNone/>
            </a:pPr>
            <a:endParaRPr lang="en-US" sz="2400" b="0" i="0" dirty="0">
              <a:effectLst/>
              <a:latin typeface="Corporate S"/>
            </a:endParaRPr>
          </a:p>
          <a:p>
            <a:pPr marL="18288" indent="0">
              <a:buNone/>
            </a:pPr>
            <a:endParaRPr lang="en-US" sz="2400" dirty="0"/>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a:xfrm>
            <a:off x="87085" y="5312229"/>
            <a:ext cx="9263743" cy="1153886"/>
          </a:xfrm>
        </p:spPr>
        <p:txBody>
          <a:bodyPr/>
          <a:lstStyle/>
          <a:p>
            <a:pPr algn="ctr"/>
            <a:r>
              <a:rPr lang="en-US" dirty="0"/>
              <a:t>James Buchanan: Secession is illegal, but what am I to do?</a:t>
            </a:r>
          </a:p>
        </p:txBody>
      </p:sp>
    </p:spTree>
    <p:extLst>
      <p:ext uri="{BB962C8B-B14F-4D97-AF65-F5344CB8AC3E}">
        <p14:creationId xmlns:p14="http://schemas.microsoft.com/office/powerpoint/2010/main" val="88666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fontScale="92500" lnSpcReduction="10000"/>
          </a:bodyPr>
          <a:lstStyle/>
          <a:p>
            <a:pPr marL="18288" indent="0">
              <a:buNone/>
            </a:pPr>
            <a:r>
              <a:rPr lang="en-US" sz="2400" dirty="0">
                <a:effectLst/>
                <a:latin typeface="Corporate S"/>
              </a:rPr>
              <a:t>T</a:t>
            </a:r>
            <a:r>
              <a:rPr lang="en-US" sz="2400" b="0" i="0" dirty="0">
                <a:effectLst/>
                <a:latin typeface="Corporate S"/>
              </a:rPr>
              <a:t>he Executive has no authority to decide what shall be the relations between the Federal Government and South Carolina.</a:t>
            </a:r>
          </a:p>
          <a:p>
            <a:pPr marL="18288" indent="0">
              <a:buNone/>
            </a:pPr>
            <a:endParaRPr lang="en-US" sz="2400" dirty="0">
              <a:effectLst/>
              <a:latin typeface="Corporate S"/>
            </a:endParaRPr>
          </a:p>
          <a:p>
            <a:pPr marL="18288" indent="0">
              <a:buNone/>
            </a:pPr>
            <a:r>
              <a:rPr lang="en-US" sz="2400" b="0" i="0" dirty="0">
                <a:effectLst/>
                <a:latin typeface="Corporate S"/>
              </a:rPr>
              <a:t>The question fairly stated is, Has the Constitution delegated to Congress the power to coerce a State into submission which is attempting to withdraw or has actually withdrawn from the Confederacy? If answered in the affirmative, it must be on the principle that the power has been conferred upon Congress to declare and to make war against a State. After much serious reflection I have arrived at the conclusion that </a:t>
            </a:r>
            <a:r>
              <a:rPr lang="en-US" sz="2400" b="0" i="0" dirty="0">
                <a:solidFill>
                  <a:srgbClr val="FF0000"/>
                </a:solidFill>
                <a:effectLst/>
                <a:latin typeface="Corporate S"/>
              </a:rPr>
              <a:t>no such power has been delegated to Congress</a:t>
            </a:r>
            <a:r>
              <a:rPr lang="en-US" sz="2400" b="0" i="0" dirty="0">
                <a:effectLst/>
                <a:latin typeface="Corporate S"/>
              </a:rPr>
              <a:t> or to any other department of the Federal Government.</a:t>
            </a:r>
            <a:endParaRPr lang="en-US" sz="2400" dirty="0">
              <a:effectLst/>
              <a:latin typeface="Corporate S"/>
            </a:endParaRPr>
          </a:p>
          <a:p>
            <a:pPr marL="18288" indent="0">
              <a:buNone/>
            </a:pPr>
            <a:endParaRPr lang="en-US" sz="2400" dirty="0"/>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a:xfrm>
            <a:off x="87085" y="5312229"/>
            <a:ext cx="9263743" cy="1153886"/>
          </a:xfrm>
        </p:spPr>
        <p:txBody>
          <a:bodyPr/>
          <a:lstStyle/>
          <a:p>
            <a:pPr algn="ctr"/>
            <a:r>
              <a:rPr lang="en-US" dirty="0"/>
              <a:t>James Buchanan: </a:t>
            </a:r>
            <a:br>
              <a:rPr lang="en-US" dirty="0"/>
            </a:br>
            <a:r>
              <a:rPr lang="en-US" dirty="0"/>
              <a:t>But what am I to do?</a:t>
            </a:r>
          </a:p>
        </p:txBody>
      </p:sp>
    </p:spTree>
    <p:extLst>
      <p:ext uri="{BB962C8B-B14F-4D97-AF65-F5344CB8AC3E}">
        <p14:creationId xmlns:p14="http://schemas.microsoft.com/office/powerpoint/2010/main" val="385771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26227-0B66-8BAE-870C-CD012F1CE209}"/>
              </a:ext>
            </a:extLst>
          </p:cNvPr>
          <p:cNvSpPr>
            <a:spLocks noGrp="1"/>
          </p:cNvSpPr>
          <p:nvPr>
            <p:ph idx="1"/>
          </p:nvPr>
        </p:nvSpPr>
        <p:spPr>
          <a:xfrm>
            <a:off x="115614" y="727843"/>
            <a:ext cx="9028386" cy="3287110"/>
          </a:xfrm>
        </p:spPr>
        <p:txBody>
          <a:bodyPr>
            <a:normAutofit/>
          </a:bodyPr>
          <a:lstStyle/>
          <a:p>
            <a:r>
              <a:rPr lang="en-US" dirty="0"/>
              <a:t>You may have been taught to respect the Characters of the Members of the late Convention. You may have supposed that they were an assemblage of great men. There is nothing less true. From the Eastern states there were </a:t>
            </a:r>
            <a:r>
              <a:rPr lang="en-US" dirty="0">
                <a:solidFill>
                  <a:srgbClr val="FF0000"/>
                </a:solidFill>
              </a:rPr>
              <a:t>Knaves and Fools</a:t>
            </a:r>
            <a:r>
              <a:rPr lang="en-US" dirty="0"/>
              <a:t>, from the states southward of Virginia they were a parcel of </a:t>
            </a:r>
            <a:r>
              <a:rPr lang="en-US" dirty="0">
                <a:solidFill>
                  <a:srgbClr val="FF0000"/>
                </a:solidFill>
              </a:rPr>
              <a:t>Coxcombs</a:t>
            </a:r>
            <a:r>
              <a:rPr lang="en-US" dirty="0"/>
              <a:t> and from the middle states </a:t>
            </a:r>
            <a:r>
              <a:rPr lang="en-US" dirty="0">
                <a:solidFill>
                  <a:srgbClr val="FF0000"/>
                </a:solidFill>
              </a:rPr>
              <a:t>Office Hunters</a:t>
            </a:r>
            <a:r>
              <a:rPr lang="en-US" dirty="0"/>
              <a:t> not a few.</a:t>
            </a:r>
          </a:p>
          <a:p>
            <a:endParaRPr lang="en-US" dirty="0"/>
          </a:p>
          <a:p>
            <a:r>
              <a:rPr lang="en-US" dirty="0"/>
              <a:t>George Mason in 1788, </a:t>
            </a:r>
            <a:r>
              <a:rPr lang="en-US" dirty="0" err="1"/>
              <a:t>Farrand</a:t>
            </a:r>
            <a:r>
              <a:rPr lang="en-US" dirty="0"/>
              <a:t> Supplement, 295.</a:t>
            </a:r>
          </a:p>
        </p:txBody>
      </p:sp>
      <p:sp>
        <p:nvSpPr>
          <p:cNvPr id="3" name="Title 2">
            <a:extLst>
              <a:ext uri="{FF2B5EF4-FFF2-40B4-BE49-F238E27FC236}">
                <a16:creationId xmlns:a16="http://schemas.microsoft.com/office/drawing/2014/main" id="{B4E4B427-8B6B-D5A5-EF5F-23EFFC48EF95}"/>
              </a:ext>
            </a:extLst>
          </p:cNvPr>
          <p:cNvSpPr>
            <a:spLocks noGrp="1"/>
          </p:cNvSpPr>
          <p:nvPr>
            <p:ph type="title"/>
          </p:nvPr>
        </p:nvSpPr>
        <p:spPr>
          <a:xfrm>
            <a:off x="115613" y="4876799"/>
            <a:ext cx="8944303" cy="1253357"/>
          </a:xfrm>
        </p:spPr>
        <p:txBody>
          <a:bodyPr/>
          <a:lstStyle/>
          <a:p>
            <a:pPr algn="ctr"/>
            <a:r>
              <a:rPr lang="en-US" sz="4000" dirty="0"/>
              <a:t>Jefferson’s “assembly of demigods”</a:t>
            </a:r>
          </a:p>
        </p:txBody>
      </p:sp>
    </p:spTree>
    <p:extLst>
      <p:ext uri="{BB962C8B-B14F-4D97-AF65-F5344CB8AC3E}">
        <p14:creationId xmlns:p14="http://schemas.microsoft.com/office/powerpoint/2010/main" val="233958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D1749-8D35-A95F-4F4C-2916302AFC6D}"/>
              </a:ext>
            </a:extLst>
          </p:cNvPr>
          <p:cNvSpPr>
            <a:spLocks noGrp="1"/>
          </p:cNvSpPr>
          <p:nvPr>
            <p:ph idx="1"/>
          </p:nvPr>
        </p:nvSpPr>
        <p:spPr>
          <a:xfrm>
            <a:off x="241738" y="685801"/>
            <a:ext cx="8902262" cy="3749566"/>
          </a:xfrm>
        </p:spPr>
        <p:txBody>
          <a:bodyPr>
            <a:normAutofit lnSpcReduction="10000"/>
          </a:bodyPr>
          <a:lstStyle/>
          <a:p>
            <a:pPr marL="18288" indent="0" algn="l">
              <a:buNone/>
            </a:pPr>
            <a:r>
              <a:rPr lang="en-US" sz="2400" b="0" i="0" dirty="0">
                <a:effectLst/>
                <a:latin typeface="Corporate S"/>
              </a:rPr>
              <a:t>It appears from the proceedings of that body that on the 31st May, 1787, the clause “authorizing an exertion of the force of the whole against a delinquent State” came up for consideration. Mr. Madison opposed it in a brief but powerful speech, from which I shall extract but a single sentence. He observed:</a:t>
            </a:r>
          </a:p>
          <a:p>
            <a:pPr marL="18288" indent="0" algn="l">
              <a:buNone/>
            </a:pPr>
            <a:endParaRPr lang="en-US" sz="2400" b="0" i="0" dirty="0">
              <a:effectLst/>
              <a:latin typeface="Corporate S"/>
            </a:endParaRPr>
          </a:p>
          <a:p>
            <a:pPr marL="18288" indent="0" algn="l">
              <a:buNone/>
            </a:pPr>
            <a:r>
              <a:rPr lang="en-US" sz="2400" b="0" i="0" dirty="0">
                <a:effectLst/>
                <a:latin typeface="Corporate S"/>
              </a:rPr>
              <a:t>“The use of force against a State would look more like a declaration of war than an infliction of punishment, and would probably be considered by the party attacked as a </a:t>
            </a:r>
            <a:r>
              <a:rPr lang="en-US" sz="2400" b="0" i="0" dirty="0">
                <a:solidFill>
                  <a:srgbClr val="FF0000"/>
                </a:solidFill>
                <a:effectLst/>
                <a:latin typeface="Corporate S"/>
              </a:rPr>
              <a:t>dissolution of all previous compacts by which it might be bound</a:t>
            </a:r>
            <a:r>
              <a:rPr lang="en-US" sz="2400" b="0" i="0" dirty="0">
                <a:effectLst/>
                <a:latin typeface="Corporate S"/>
              </a:rPr>
              <a:t>.”</a:t>
            </a:r>
          </a:p>
          <a:p>
            <a:pPr marL="18288" indent="0">
              <a:buNone/>
            </a:pPr>
            <a:endParaRPr lang="en-US" sz="2400" dirty="0"/>
          </a:p>
        </p:txBody>
      </p:sp>
      <p:sp>
        <p:nvSpPr>
          <p:cNvPr id="3" name="Title 2">
            <a:extLst>
              <a:ext uri="{FF2B5EF4-FFF2-40B4-BE49-F238E27FC236}">
                <a16:creationId xmlns:a16="http://schemas.microsoft.com/office/drawing/2014/main" id="{4484A826-08E4-2946-0EEB-CA890186ABDA}"/>
              </a:ext>
            </a:extLst>
          </p:cNvPr>
          <p:cNvSpPr>
            <a:spLocks noGrp="1"/>
          </p:cNvSpPr>
          <p:nvPr>
            <p:ph type="title"/>
          </p:nvPr>
        </p:nvSpPr>
        <p:spPr>
          <a:xfrm>
            <a:off x="87085" y="5312228"/>
            <a:ext cx="9056915" cy="1164771"/>
          </a:xfrm>
        </p:spPr>
        <p:txBody>
          <a:bodyPr/>
          <a:lstStyle/>
          <a:p>
            <a:pPr algn="ctr"/>
            <a:r>
              <a:rPr lang="en-US" dirty="0"/>
              <a:t>And Madison agreed with me</a:t>
            </a:r>
            <a:br>
              <a:rPr lang="en-US" dirty="0"/>
            </a:br>
            <a:r>
              <a:rPr lang="en-US" sz="2400" dirty="0">
                <a:solidFill>
                  <a:srgbClr val="FF0000"/>
                </a:solidFill>
              </a:rPr>
              <a:t>Would Madison have thought Virginia had a right to secede?</a:t>
            </a:r>
          </a:p>
        </p:txBody>
      </p:sp>
    </p:spTree>
    <p:extLst>
      <p:ext uri="{BB962C8B-B14F-4D97-AF65-F5344CB8AC3E}">
        <p14:creationId xmlns:p14="http://schemas.microsoft.com/office/powerpoint/2010/main" val="1786767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4F785-5E81-3410-2FF7-F4D7D4AE1F17}"/>
              </a:ext>
            </a:extLst>
          </p:cNvPr>
          <p:cNvSpPr>
            <a:spLocks noGrp="1"/>
          </p:cNvSpPr>
          <p:nvPr>
            <p:ph idx="1"/>
          </p:nvPr>
        </p:nvSpPr>
        <p:spPr>
          <a:xfrm>
            <a:off x="783771" y="718457"/>
            <a:ext cx="7445829" cy="3624943"/>
          </a:xfrm>
        </p:spPr>
        <p:txBody>
          <a:bodyPr/>
          <a:lstStyle/>
          <a:p>
            <a:r>
              <a:rPr lang="en-US" b="0" i="0" dirty="0">
                <a:effectLst/>
                <a:latin typeface="adobe-garamond-pro"/>
              </a:rPr>
              <a:t>No amendment shall be made to the Constitution which will authorize or give to Congress the power to abolish or interfere, within any State, with the domestic institutions thereof, including that of persons held to labor or service by the laws of said State.</a:t>
            </a:r>
            <a:endParaRPr lang="en-US" dirty="0"/>
          </a:p>
        </p:txBody>
      </p:sp>
      <p:sp>
        <p:nvSpPr>
          <p:cNvPr id="3" name="Title 2">
            <a:extLst>
              <a:ext uri="{FF2B5EF4-FFF2-40B4-BE49-F238E27FC236}">
                <a16:creationId xmlns:a16="http://schemas.microsoft.com/office/drawing/2014/main" id="{1FEDA611-594C-B0DB-9138-980B3E4E2C6E}"/>
              </a:ext>
            </a:extLst>
          </p:cNvPr>
          <p:cNvSpPr>
            <a:spLocks noGrp="1"/>
          </p:cNvSpPr>
          <p:nvPr>
            <p:ph type="title"/>
          </p:nvPr>
        </p:nvSpPr>
        <p:spPr>
          <a:xfrm>
            <a:off x="0" y="4876799"/>
            <a:ext cx="9144000" cy="914401"/>
          </a:xfrm>
        </p:spPr>
        <p:txBody>
          <a:bodyPr/>
          <a:lstStyle/>
          <a:p>
            <a:pPr algn="ctr"/>
            <a:r>
              <a:rPr lang="en-US" sz="3200" dirty="0">
                <a:solidFill>
                  <a:srgbClr val="FF0000"/>
                </a:solidFill>
              </a:rPr>
              <a:t>Slavery was not on the table</a:t>
            </a:r>
            <a:br>
              <a:rPr lang="en-US" sz="3200" dirty="0"/>
            </a:br>
            <a:r>
              <a:rPr lang="en-US" sz="3200" dirty="0"/>
              <a:t>The proposed Thirteenth Amendment, 1861</a:t>
            </a:r>
          </a:p>
        </p:txBody>
      </p:sp>
    </p:spTree>
    <p:extLst>
      <p:ext uri="{BB962C8B-B14F-4D97-AF65-F5344CB8AC3E}">
        <p14:creationId xmlns:p14="http://schemas.microsoft.com/office/powerpoint/2010/main" val="189312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4F785-5E81-3410-2FF7-F4D7D4AE1F17}"/>
              </a:ext>
            </a:extLst>
          </p:cNvPr>
          <p:cNvSpPr>
            <a:spLocks noGrp="1"/>
          </p:cNvSpPr>
          <p:nvPr>
            <p:ph idx="1"/>
          </p:nvPr>
        </p:nvSpPr>
        <p:spPr>
          <a:xfrm>
            <a:off x="783771" y="718457"/>
            <a:ext cx="7445829" cy="3624943"/>
          </a:xfrm>
        </p:spPr>
        <p:txBody>
          <a:bodyPr/>
          <a:lstStyle/>
          <a:p>
            <a:r>
              <a:rPr lang="en-US" b="0" i="0" dirty="0">
                <a:effectLst/>
                <a:latin typeface="Arial" panose="020B0604020202020204" pitchFamily="34" charset="0"/>
              </a:rPr>
              <a:t> I understand a proposed amendment to the Constitution--which amendment, however, I have not seen--has passed Congress, to the effect that the Federal Government shall never interfere with the domestic institutions of the States, including that of persons held to service. To avoid misconstruction of what I have said, I depart from my purpose not to speak of particular amendments so far as to say that, holding such a provision to now be implied constitutional law, </a:t>
            </a:r>
            <a:r>
              <a:rPr lang="en-US" b="0" i="0" dirty="0">
                <a:solidFill>
                  <a:srgbClr val="FF0000"/>
                </a:solidFill>
                <a:effectLst/>
                <a:latin typeface="Arial" panose="020B0604020202020204" pitchFamily="34" charset="0"/>
              </a:rPr>
              <a:t>I have no objection to its being made express and irrevocable</a:t>
            </a:r>
            <a:r>
              <a:rPr lang="en-US" b="0" i="0" dirty="0">
                <a:effectLst/>
                <a:latin typeface="Arial" panose="020B0604020202020204" pitchFamily="34" charset="0"/>
              </a:rPr>
              <a:t>.</a:t>
            </a:r>
            <a:endParaRPr lang="en-US" dirty="0"/>
          </a:p>
        </p:txBody>
      </p:sp>
      <p:sp>
        <p:nvSpPr>
          <p:cNvPr id="3" name="Title 2">
            <a:extLst>
              <a:ext uri="{FF2B5EF4-FFF2-40B4-BE49-F238E27FC236}">
                <a16:creationId xmlns:a16="http://schemas.microsoft.com/office/drawing/2014/main" id="{1FEDA611-594C-B0DB-9138-980B3E4E2C6E}"/>
              </a:ext>
            </a:extLst>
          </p:cNvPr>
          <p:cNvSpPr>
            <a:spLocks noGrp="1"/>
          </p:cNvSpPr>
          <p:nvPr>
            <p:ph type="title"/>
          </p:nvPr>
        </p:nvSpPr>
        <p:spPr>
          <a:xfrm>
            <a:off x="0" y="4876799"/>
            <a:ext cx="9144000" cy="914401"/>
          </a:xfrm>
        </p:spPr>
        <p:txBody>
          <a:bodyPr/>
          <a:lstStyle/>
          <a:p>
            <a:pPr algn="ctr"/>
            <a:r>
              <a:rPr lang="en-US" sz="3200" dirty="0"/>
              <a:t>Lincoln’s First Inaugural, March 4, 1861</a:t>
            </a:r>
          </a:p>
        </p:txBody>
      </p:sp>
    </p:spTree>
    <p:extLst>
      <p:ext uri="{BB962C8B-B14F-4D97-AF65-F5344CB8AC3E}">
        <p14:creationId xmlns:p14="http://schemas.microsoft.com/office/powerpoint/2010/main" val="217686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327FC-38EF-A9A2-C76B-CB50830E8183}"/>
              </a:ext>
            </a:extLst>
          </p:cNvPr>
          <p:cNvSpPr>
            <a:spLocks noGrp="1"/>
          </p:cNvSpPr>
          <p:nvPr>
            <p:ph idx="1"/>
          </p:nvPr>
        </p:nvSpPr>
        <p:spPr>
          <a:xfrm>
            <a:off x="936171" y="293915"/>
            <a:ext cx="7293429" cy="4049486"/>
          </a:xfrm>
        </p:spPr>
        <p:txBody>
          <a:bodyPr>
            <a:normAutofit/>
          </a:bodyPr>
          <a:lstStyle/>
          <a:p>
            <a:r>
              <a:rPr lang="en-US" b="0" i="0" dirty="0">
                <a:effectLst/>
                <a:latin typeface="Arial" panose="020B0604020202020204" pitchFamily="34" charset="0"/>
              </a:rPr>
              <a:t>I have no purpose, directly or indirectly, to interfere with the institution of slavery in the States where it exists. I believe </a:t>
            </a:r>
            <a:r>
              <a:rPr lang="en-US" b="0" i="0" dirty="0">
                <a:solidFill>
                  <a:srgbClr val="FF0000"/>
                </a:solidFill>
                <a:effectLst/>
                <a:latin typeface="Arial" panose="020B0604020202020204" pitchFamily="34" charset="0"/>
              </a:rPr>
              <a:t>I have no lawful right to do so</a:t>
            </a:r>
            <a:r>
              <a:rPr lang="en-US" b="0" i="0" dirty="0">
                <a:effectLst/>
                <a:latin typeface="Arial" panose="020B0604020202020204" pitchFamily="34" charset="0"/>
              </a:rPr>
              <a:t>, and I have no inclination to do so.</a:t>
            </a:r>
          </a:p>
          <a:p>
            <a:endParaRPr lang="en-US" b="0" i="0" dirty="0">
              <a:effectLst/>
              <a:latin typeface="Arial" panose="020B0604020202020204" pitchFamily="34" charset="0"/>
            </a:endParaRPr>
          </a:p>
          <a:p>
            <a:r>
              <a:rPr lang="en-US" b="0" i="0" dirty="0">
                <a:effectLst/>
                <a:latin typeface="Arial" panose="020B0604020202020204" pitchFamily="34" charset="0"/>
              </a:rPr>
              <a:t>The power confided to me will be used to hold, occupy, and </a:t>
            </a:r>
            <a:r>
              <a:rPr lang="en-US" b="0" i="0" dirty="0">
                <a:solidFill>
                  <a:srgbClr val="FF0000"/>
                </a:solidFill>
                <a:effectLst/>
                <a:latin typeface="Arial" panose="020B0604020202020204" pitchFamily="34" charset="0"/>
              </a:rPr>
              <a:t>possess the property and places belonging to the Government </a:t>
            </a:r>
            <a:r>
              <a:rPr lang="en-US" b="0" i="0" dirty="0">
                <a:effectLst/>
                <a:latin typeface="Arial" panose="020B0604020202020204" pitchFamily="34" charset="0"/>
              </a:rPr>
              <a:t>and to collect the duties and imposts; but beyond what may be necessary for these objects, there </a:t>
            </a:r>
            <a:r>
              <a:rPr lang="en-US" b="0" i="0" dirty="0">
                <a:solidFill>
                  <a:srgbClr val="FF0000"/>
                </a:solidFill>
                <a:effectLst/>
                <a:latin typeface="Arial" panose="020B0604020202020204" pitchFamily="34" charset="0"/>
              </a:rPr>
              <a:t>will be no invasion</a:t>
            </a:r>
            <a:r>
              <a:rPr lang="en-US" b="0" i="0" dirty="0">
                <a:effectLst/>
                <a:latin typeface="Arial" panose="020B0604020202020204" pitchFamily="34" charset="0"/>
              </a:rPr>
              <a:t>, no using of force against or among the people anywhere</a:t>
            </a:r>
            <a:endParaRPr lang="en-US" dirty="0"/>
          </a:p>
        </p:txBody>
      </p:sp>
      <p:sp>
        <p:nvSpPr>
          <p:cNvPr id="3" name="Title 2">
            <a:extLst>
              <a:ext uri="{FF2B5EF4-FFF2-40B4-BE49-F238E27FC236}">
                <a16:creationId xmlns:a16="http://schemas.microsoft.com/office/drawing/2014/main" id="{68143146-EE99-4658-D76A-B531CB7AB36C}"/>
              </a:ext>
            </a:extLst>
          </p:cNvPr>
          <p:cNvSpPr>
            <a:spLocks noGrp="1"/>
          </p:cNvSpPr>
          <p:nvPr>
            <p:ph type="title"/>
          </p:nvPr>
        </p:nvSpPr>
        <p:spPr>
          <a:xfrm>
            <a:off x="-1" y="4876800"/>
            <a:ext cx="9263743" cy="1001486"/>
          </a:xfrm>
        </p:spPr>
        <p:txBody>
          <a:bodyPr/>
          <a:lstStyle/>
          <a:p>
            <a:pPr algn="ctr"/>
            <a:r>
              <a:rPr lang="en-US" sz="3600" dirty="0"/>
              <a:t>Lincoln’s First Inaugural, March 4, 1861</a:t>
            </a:r>
          </a:p>
        </p:txBody>
      </p:sp>
    </p:spTree>
    <p:extLst>
      <p:ext uri="{BB962C8B-B14F-4D97-AF65-F5344CB8AC3E}">
        <p14:creationId xmlns:p14="http://schemas.microsoft.com/office/powerpoint/2010/main" val="198366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A7859-D1E8-F6B3-6B51-4D1C932A8004}"/>
              </a:ext>
            </a:extLst>
          </p:cNvPr>
          <p:cNvSpPr>
            <a:spLocks noGrp="1"/>
          </p:cNvSpPr>
          <p:nvPr>
            <p:ph type="title"/>
          </p:nvPr>
        </p:nvSpPr>
        <p:spPr>
          <a:xfrm>
            <a:off x="0" y="5802086"/>
            <a:ext cx="9067799" cy="1055914"/>
          </a:xfrm>
        </p:spPr>
        <p:txBody>
          <a:bodyPr/>
          <a:lstStyle/>
          <a:p>
            <a:pPr algn="ctr"/>
            <a:r>
              <a:rPr lang="en-US" dirty="0"/>
              <a:t>But a day after Fort Sumter</a:t>
            </a:r>
            <a:br>
              <a:rPr lang="en-US" dirty="0"/>
            </a:br>
            <a:r>
              <a:rPr lang="en-US" dirty="0"/>
              <a:t>April 15, 1861</a:t>
            </a:r>
          </a:p>
        </p:txBody>
      </p:sp>
      <p:pic>
        <p:nvPicPr>
          <p:cNvPr id="3076" name="Picture 4" descr="Civil War April 1861 President Lincoln Suspends The Writ of Habeas Corpus">
            <a:extLst>
              <a:ext uri="{FF2B5EF4-FFF2-40B4-BE49-F238E27FC236}">
                <a16:creationId xmlns:a16="http://schemas.microsoft.com/office/drawing/2014/main" id="{30048CED-EDF5-398D-5676-2F7C61BCAE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100" y="619815"/>
            <a:ext cx="7658099" cy="45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9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A7859-D1E8-F6B3-6B51-4D1C932A8004}"/>
              </a:ext>
            </a:extLst>
          </p:cNvPr>
          <p:cNvSpPr>
            <a:spLocks noGrp="1"/>
          </p:cNvSpPr>
          <p:nvPr>
            <p:ph type="title"/>
          </p:nvPr>
        </p:nvSpPr>
        <p:spPr>
          <a:xfrm>
            <a:off x="130629" y="5159829"/>
            <a:ext cx="9013371" cy="1023257"/>
          </a:xfrm>
        </p:spPr>
        <p:txBody>
          <a:bodyPr/>
          <a:lstStyle/>
          <a:p>
            <a:pPr algn="ctr"/>
            <a:r>
              <a:rPr lang="en-US" sz="3200" dirty="0"/>
              <a:t>The Virginia Convention votes for secession, two days later on April 17, 1861</a:t>
            </a:r>
          </a:p>
        </p:txBody>
      </p:sp>
      <p:pic>
        <p:nvPicPr>
          <p:cNvPr id="3076" name="Picture 4" descr="Civil War April 1861 President Lincoln Suspends The Writ of Habeas Corpus">
            <a:extLst>
              <a:ext uri="{FF2B5EF4-FFF2-40B4-BE49-F238E27FC236}">
                <a16:creationId xmlns:a16="http://schemas.microsoft.com/office/drawing/2014/main" id="{30048CED-EDF5-398D-5676-2F7C61BCAE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643" y="-686471"/>
            <a:ext cx="7658099" cy="45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9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337B5-0A56-2B97-6C2E-24A57DA14DA2}"/>
              </a:ext>
            </a:extLst>
          </p:cNvPr>
          <p:cNvSpPr>
            <a:spLocks noGrp="1"/>
          </p:cNvSpPr>
          <p:nvPr>
            <p:ph type="title"/>
          </p:nvPr>
        </p:nvSpPr>
        <p:spPr/>
        <p:txBody>
          <a:bodyPr/>
          <a:lstStyle/>
          <a:p>
            <a:endParaRPr lang="en-US"/>
          </a:p>
        </p:txBody>
      </p:sp>
      <p:pic>
        <p:nvPicPr>
          <p:cNvPr id="2050" name="Picture 2" descr="Virginia Secession Referendum, 1861 : r/MapPorn">
            <a:extLst>
              <a:ext uri="{FF2B5EF4-FFF2-40B4-BE49-F238E27FC236}">
                <a16:creationId xmlns:a16="http://schemas.microsoft.com/office/drawing/2014/main" id="{B7CEACB9-6137-179D-2B4C-77ACE5F097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853" y="152401"/>
            <a:ext cx="8136294" cy="627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C62FD-45A9-3756-B02E-52E2FD1E547A}"/>
              </a:ext>
            </a:extLst>
          </p:cNvPr>
          <p:cNvSpPr>
            <a:spLocks noGrp="1"/>
          </p:cNvSpPr>
          <p:nvPr>
            <p:ph type="title"/>
          </p:nvPr>
        </p:nvSpPr>
        <p:spPr>
          <a:xfrm>
            <a:off x="0" y="5279571"/>
            <a:ext cx="9144000" cy="1363437"/>
          </a:xfrm>
        </p:spPr>
        <p:txBody>
          <a:bodyPr/>
          <a:lstStyle/>
          <a:p>
            <a:pPr algn="ctr"/>
            <a:r>
              <a:rPr lang="en-US" sz="3200" dirty="0"/>
              <a:t>Alexandria occupied the next day, May 24, 1961</a:t>
            </a:r>
            <a:br>
              <a:rPr lang="en-US" sz="3200" dirty="0"/>
            </a:br>
            <a:r>
              <a:rPr lang="en-US" sz="3200" dirty="0">
                <a:solidFill>
                  <a:srgbClr val="FF0000"/>
                </a:solidFill>
              </a:rPr>
              <a:t>Historia </a:t>
            </a:r>
            <a:r>
              <a:rPr lang="en-US" sz="3200" dirty="0" err="1">
                <a:solidFill>
                  <a:srgbClr val="FF0000"/>
                </a:solidFill>
              </a:rPr>
              <a:t>facit</a:t>
            </a:r>
            <a:r>
              <a:rPr lang="en-US" sz="3200" dirty="0">
                <a:solidFill>
                  <a:srgbClr val="FF0000"/>
                </a:solidFill>
              </a:rPr>
              <a:t> saltus</a:t>
            </a:r>
          </a:p>
        </p:txBody>
      </p:sp>
      <p:pic>
        <p:nvPicPr>
          <p:cNvPr id="4098" name="Picture 2">
            <a:extLst>
              <a:ext uri="{FF2B5EF4-FFF2-40B4-BE49-F238E27FC236}">
                <a16:creationId xmlns:a16="http://schemas.microsoft.com/office/drawing/2014/main" id="{4C0FB9AC-746A-00EE-020D-4AF4B9B1CF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043" y="214992"/>
            <a:ext cx="4103914" cy="530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3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272EE-3145-05F6-9792-A1E790355895}"/>
              </a:ext>
            </a:extLst>
          </p:cNvPr>
          <p:cNvSpPr>
            <a:spLocks noGrp="1"/>
          </p:cNvSpPr>
          <p:nvPr>
            <p:ph idx="1"/>
          </p:nvPr>
        </p:nvSpPr>
        <p:spPr>
          <a:xfrm>
            <a:off x="777240" y="664029"/>
            <a:ext cx="7452360" cy="3679371"/>
          </a:xfrm>
        </p:spPr>
        <p:txBody>
          <a:bodyPr/>
          <a:lstStyle/>
          <a:p>
            <a:pPr marL="18288" indent="0">
              <a:buNone/>
            </a:pPr>
            <a:r>
              <a:rPr lang="en-US" b="0" i="0" dirty="0">
                <a:effectLst/>
                <a:latin typeface="bentonsansregular"/>
              </a:rPr>
              <a:t>Article XIII. And the Articles of this confederation shall be inviolably observed by every state, and </a:t>
            </a:r>
            <a:r>
              <a:rPr lang="en-US" b="0" i="0" dirty="0">
                <a:solidFill>
                  <a:srgbClr val="FF0000"/>
                </a:solidFill>
                <a:effectLst/>
                <a:latin typeface="bentonsansregular"/>
              </a:rPr>
              <a:t>the union shall be perpetual</a:t>
            </a:r>
            <a:r>
              <a:rPr lang="en-US" b="0" i="0" dirty="0">
                <a:effectLst/>
                <a:latin typeface="bentonsansregular"/>
              </a:rPr>
              <a:t>; nor shall any alteration at any time hereafter be made in any of them, unless such alteration be agreed to in a congress of the united states, </a:t>
            </a:r>
            <a:r>
              <a:rPr lang="en-US" b="0" i="0" dirty="0">
                <a:solidFill>
                  <a:srgbClr val="FF0000"/>
                </a:solidFill>
                <a:effectLst/>
                <a:latin typeface="bentonsansregular"/>
              </a:rPr>
              <a:t>and be afterwards con-firmed by the legislatures of every state</a:t>
            </a:r>
            <a:r>
              <a:rPr lang="en-US" b="0" i="0" dirty="0">
                <a:effectLst/>
                <a:latin typeface="bentonsansregular"/>
              </a:rPr>
              <a:t>.</a:t>
            </a:r>
            <a:endParaRPr lang="en-US" dirty="0"/>
          </a:p>
        </p:txBody>
      </p:sp>
      <p:sp>
        <p:nvSpPr>
          <p:cNvPr id="3" name="Title 2">
            <a:extLst>
              <a:ext uri="{FF2B5EF4-FFF2-40B4-BE49-F238E27FC236}">
                <a16:creationId xmlns:a16="http://schemas.microsoft.com/office/drawing/2014/main" id="{9924B674-1015-7969-2371-A93B419DB105}"/>
              </a:ext>
            </a:extLst>
          </p:cNvPr>
          <p:cNvSpPr>
            <a:spLocks noGrp="1"/>
          </p:cNvSpPr>
          <p:nvPr>
            <p:ph type="title"/>
          </p:nvPr>
        </p:nvSpPr>
        <p:spPr>
          <a:xfrm>
            <a:off x="-87086" y="4876800"/>
            <a:ext cx="9231086" cy="979714"/>
          </a:xfrm>
        </p:spPr>
        <p:txBody>
          <a:bodyPr/>
          <a:lstStyle/>
          <a:p>
            <a:pPr algn="ctr"/>
            <a:r>
              <a:rPr lang="en-US" sz="4000" dirty="0"/>
              <a:t>How the Articles were to be amended</a:t>
            </a:r>
          </a:p>
        </p:txBody>
      </p:sp>
    </p:spTree>
    <p:extLst>
      <p:ext uri="{BB962C8B-B14F-4D97-AF65-F5344CB8AC3E}">
        <p14:creationId xmlns:p14="http://schemas.microsoft.com/office/powerpoint/2010/main" val="292303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CF6330-3A5C-7518-E3B6-77CD9D01932B}"/>
              </a:ext>
            </a:extLst>
          </p:cNvPr>
          <p:cNvGraphicFramePr>
            <a:graphicFrameLocks noGrp="1"/>
          </p:cNvGraphicFramePr>
          <p:nvPr>
            <p:ph idx="1"/>
            <p:extLst>
              <p:ext uri="{D42A27DB-BD31-4B8C-83A1-F6EECF244321}">
                <p14:modId xmlns:p14="http://schemas.microsoft.com/office/powerpoint/2010/main" val="875889521"/>
              </p:ext>
            </p:extLst>
          </p:nvPr>
        </p:nvGraphicFramePr>
        <p:xfrm>
          <a:off x="957943" y="1066799"/>
          <a:ext cx="6639197" cy="2634343"/>
        </p:xfrm>
        <a:graphic>
          <a:graphicData uri="http://schemas.openxmlformats.org/drawingml/2006/table">
            <a:tbl>
              <a:tblPr/>
              <a:tblGrid>
                <a:gridCol w="6639197">
                  <a:extLst>
                    <a:ext uri="{9D8B030D-6E8A-4147-A177-3AD203B41FA5}">
                      <a16:colId xmlns:a16="http://schemas.microsoft.com/office/drawing/2014/main" val="935049831"/>
                    </a:ext>
                  </a:extLst>
                </a:gridCol>
              </a:tblGrid>
              <a:tr h="1053737">
                <a:tc>
                  <a:txBody>
                    <a:bodyPr/>
                    <a:lstStyle/>
                    <a:p>
                      <a:pPr fontAlgn="t"/>
                      <a:r>
                        <a:rPr lang="en-US" b="1" dirty="0">
                          <a:effectLst/>
                        </a:rPr>
                        <a:t>Article VII</a:t>
                      </a:r>
                      <a:br>
                        <a:rPr lang="en-US" dirty="0">
                          <a:effectLst/>
                        </a:rPr>
                      </a:br>
                      <a:r>
                        <a:rPr lang="en-US" dirty="0">
                          <a:effectLst/>
                        </a:rPr>
                        <a:t>   </a:t>
                      </a:r>
                    </a:p>
                  </a:txBody>
                  <a:tcPr marL="0" marR="0" marT="0" marB="0">
                    <a:lnL>
                      <a:noFill/>
                    </a:lnL>
                    <a:lnR>
                      <a:noFill/>
                    </a:lnR>
                    <a:lnT>
                      <a:noFill/>
                    </a:lnT>
                    <a:lnB>
                      <a:noFill/>
                    </a:lnB>
                  </a:tcPr>
                </a:tc>
                <a:extLst>
                  <a:ext uri="{0D108BD9-81ED-4DB2-BD59-A6C34878D82A}">
                    <a16:rowId xmlns:a16="http://schemas.microsoft.com/office/drawing/2014/main" val="2548204772"/>
                  </a:ext>
                </a:extLst>
              </a:tr>
              <a:tr h="1580606">
                <a:tc>
                  <a:txBody>
                    <a:bodyPr/>
                    <a:lstStyle/>
                    <a:p>
                      <a:pPr algn="l" fontAlgn="t"/>
                      <a:r>
                        <a:rPr lang="en-US" sz="2400" b="0" dirty="0">
                          <a:effectLst/>
                          <a:latin typeface="Source Sans Pro" panose="020B0503030403020204" pitchFamily="34" charset="0"/>
                        </a:rPr>
                        <a:t>The Ratification of the Conventions of </a:t>
                      </a:r>
                      <a:r>
                        <a:rPr lang="en-US" sz="2400" b="0" dirty="0">
                          <a:solidFill>
                            <a:srgbClr val="FF0000"/>
                          </a:solidFill>
                          <a:effectLst/>
                          <a:latin typeface="Source Sans Pro" panose="020B0503030403020204" pitchFamily="34" charset="0"/>
                        </a:rPr>
                        <a:t>nine States</a:t>
                      </a:r>
                      <a:r>
                        <a:rPr lang="en-US" sz="2400" b="0" dirty="0">
                          <a:effectLst/>
                          <a:latin typeface="Source Sans Pro" panose="020B0503030403020204" pitchFamily="34" charset="0"/>
                        </a:rPr>
                        <a:t>, shall be sufficient for the Establishment of this Constitution between the States so ratifying the Same.</a:t>
                      </a:r>
                    </a:p>
                  </a:txBody>
                  <a:tcPr marL="0" marR="0" marT="0" marB="0">
                    <a:lnL>
                      <a:noFill/>
                    </a:lnL>
                    <a:lnR>
                      <a:noFill/>
                    </a:lnR>
                    <a:lnT>
                      <a:noFill/>
                    </a:lnT>
                    <a:lnB>
                      <a:noFill/>
                    </a:lnB>
                  </a:tcPr>
                </a:tc>
                <a:extLst>
                  <a:ext uri="{0D108BD9-81ED-4DB2-BD59-A6C34878D82A}">
                    <a16:rowId xmlns:a16="http://schemas.microsoft.com/office/drawing/2014/main" val="3962711183"/>
                  </a:ext>
                </a:extLst>
              </a:tr>
            </a:tbl>
          </a:graphicData>
        </a:graphic>
      </p:graphicFrame>
      <p:sp>
        <p:nvSpPr>
          <p:cNvPr id="3" name="Title 2">
            <a:extLst>
              <a:ext uri="{FF2B5EF4-FFF2-40B4-BE49-F238E27FC236}">
                <a16:creationId xmlns:a16="http://schemas.microsoft.com/office/drawing/2014/main" id="{1A86D2DD-81DD-1601-73FE-7715FF39528F}"/>
              </a:ext>
            </a:extLst>
          </p:cNvPr>
          <p:cNvSpPr>
            <a:spLocks noGrp="1"/>
          </p:cNvSpPr>
          <p:nvPr>
            <p:ph type="title"/>
          </p:nvPr>
        </p:nvSpPr>
        <p:spPr>
          <a:xfrm>
            <a:off x="1" y="4920343"/>
            <a:ext cx="9144000" cy="1066800"/>
          </a:xfrm>
        </p:spPr>
        <p:txBody>
          <a:bodyPr/>
          <a:lstStyle/>
          <a:p>
            <a:pPr algn="ctr"/>
            <a:r>
              <a:rPr lang="en-US" sz="4000" dirty="0"/>
              <a:t>How the 1787 Constitution provided it would come into effect</a:t>
            </a:r>
          </a:p>
        </p:txBody>
      </p:sp>
    </p:spTree>
    <p:extLst>
      <p:ext uri="{BB962C8B-B14F-4D97-AF65-F5344CB8AC3E}">
        <p14:creationId xmlns:p14="http://schemas.microsoft.com/office/powerpoint/2010/main" val="264412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23E4EE-36E6-52B9-083F-E58CE1BAAB8A}"/>
              </a:ext>
            </a:extLst>
          </p:cNvPr>
          <p:cNvSpPr>
            <a:spLocks noGrp="1"/>
          </p:cNvSpPr>
          <p:nvPr>
            <p:ph idx="1"/>
          </p:nvPr>
        </p:nvSpPr>
        <p:spPr>
          <a:xfrm>
            <a:off x="546538" y="685801"/>
            <a:ext cx="7683062" cy="3728544"/>
          </a:xfrm>
        </p:spPr>
        <p:txBody>
          <a:bodyPr>
            <a:normAutofit/>
          </a:bodyPr>
          <a:lstStyle/>
          <a:p>
            <a:r>
              <a:rPr lang="en-US" sz="2800" dirty="0"/>
              <a:t>Facts</a:t>
            </a:r>
          </a:p>
          <a:p>
            <a:endParaRPr lang="en-US" sz="2800" dirty="0"/>
          </a:p>
          <a:p>
            <a:r>
              <a:rPr lang="en-US" sz="2800" dirty="0"/>
              <a:t>The narrative turn</a:t>
            </a:r>
          </a:p>
        </p:txBody>
      </p:sp>
      <p:sp>
        <p:nvSpPr>
          <p:cNvPr id="3" name="Title 2">
            <a:extLst>
              <a:ext uri="{FF2B5EF4-FFF2-40B4-BE49-F238E27FC236}">
                <a16:creationId xmlns:a16="http://schemas.microsoft.com/office/drawing/2014/main" id="{5BB49A58-93EA-94B1-4190-74FB84C1D366}"/>
              </a:ext>
            </a:extLst>
          </p:cNvPr>
          <p:cNvSpPr>
            <a:spLocks noGrp="1"/>
          </p:cNvSpPr>
          <p:nvPr>
            <p:ph type="title"/>
          </p:nvPr>
        </p:nvSpPr>
        <p:spPr>
          <a:xfrm>
            <a:off x="0" y="4876799"/>
            <a:ext cx="9144000" cy="1295399"/>
          </a:xfrm>
        </p:spPr>
        <p:txBody>
          <a:bodyPr/>
          <a:lstStyle/>
          <a:p>
            <a:pPr algn="ctr"/>
            <a:r>
              <a:rPr lang="en-US" sz="3600" dirty="0">
                <a:solidFill>
                  <a:srgbClr val="FF0000"/>
                </a:solidFill>
              </a:rPr>
              <a:t>What are the building blocks of history?</a:t>
            </a:r>
          </a:p>
        </p:txBody>
      </p:sp>
    </p:spTree>
    <p:extLst>
      <p:ext uri="{BB962C8B-B14F-4D97-AF65-F5344CB8AC3E}">
        <p14:creationId xmlns:p14="http://schemas.microsoft.com/office/powerpoint/2010/main" val="566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D70FA-945B-EBFF-E273-FF8E1B31718A}"/>
              </a:ext>
            </a:extLst>
          </p:cNvPr>
          <p:cNvSpPr>
            <a:spLocks noGrp="1"/>
          </p:cNvSpPr>
          <p:nvPr>
            <p:ph idx="1"/>
          </p:nvPr>
        </p:nvSpPr>
        <p:spPr>
          <a:xfrm>
            <a:off x="936171" y="740229"/>
            <a:ext cx="7293429" cy="3603171"/>
          </a:xfrm>
        </p:spPr>
        <p:txBody>
          <a:bodyPr/>
          <a:lstStyle/>
          <a:p>
            <a:r>
              <a:rPr lang="en-US" i="0" dirty="0">
                <a:effectLst/>
                <a:latin typeface="Georgia" panose="02040502050405020303" pitchFamily="18" charset="0"/>
              </a:rPr>
              <a:t>The ninth state, New Hampshire, ratifies the Constitution on June 21, 1788</a:t>
            </a:r>
          </a:p>
          <a:p>
            <a:endParaRPr lang="en-US" i="0" dirty="0">
              <a:effectLst/>
              <a:latin typeface="Georgia" panose="02040502050405020303" pitchFamily="18" charset="0"/>
            </a:endParaRPr>
          </a:p>
          <a:p>
            <a:r>
              <a:rPr lang="en-US" dirty="0">
                <a:effectLst/>
                <a:latin typeface="Georgia" panose="02040502050405020303" pitchFamily="18" charset="0"/>
              </a:rPr>
              <a:t>Congress certifies the election of Washington as president, on April 6, 1789</a:t>
            </a:r>
          </a:p>
          <a:p>
            <a:endParaRPr lang="en-US" i="0" dirty="0">
              <a:effectLst/>
              <a:latin typeface="Georgia" panose="02040502050405020303" pitchFamily="18" charset="0"/>
            </a:endParaRPr>
          </a:p>
          <a:p>
            <a:r>
              <a:rPr lang="en-US" i="0" dirty="0">
                <a:effectLst/>
                <a:latin typeface="Georgia" panose="02040502050405020303" pitchFamily="18" charset="0"/>
              </a:rPr>
              <a:t>The last state, Rhode Island</a:t>
            </a:r>
            <a:r>
              <a:rPr lang="en-US" dirty="0">
                <a:effectLst/>
                <a:latin typeface="Georgia" panose="02040502050405020303" pitchFamily="18" charset="0"/>
              </a:rPr>
              <a:t>, ratifies the Constitution on</a:t>
            </a:r>
            <a:r>
              <a:rPr lang="en-US" i="0" dirty="0">
                <a:effectLst/>
                <a:latin typeface="Georgia" panose="02040502050405020303" pitchFamily="18" charset="0"/>
              </a:rPr>
              <a:t> May 29, 1790</a:t>
            </a:r>
            <a:endParaRPr lang="en-US" dirty="0"/>
          </a:p>
        </p:txBody>
      </p:sp>
      <p:sp>
        <p:nvSpPr>
          <p:cNvPr id="3" name="Title 2">
            <a:extLst>
              <a:ext uri="{FF2B5EF4-FFF2-40B4-BE49-F238E27FC236}">
                <a16:creationId xmlns:a16="http://schemas.microsoft.com/office/drawing/2014/main" id="{54A3850E-41A0-53D0-A3C0-506C78DE3839}"/>
              </a:ext>
            </a:extLst>
          </p:cNvPr>
          <p:cNvSpPr>
            <a:spLocks noGrp="1"/>
          </p:cNvSpPr>
          <p:nvPr>
            <p:ph type="title"/>
          </p:nvPr>
        </p:nvSpPr>
        <p:spPr>
          <a:xfrm>
            <a:off x="0" y="4876799"/>
            <a:ext cx="9144000" cy="947057"/>
          </a:xfrm>
        </p:spPr>
        <p:txBody>
          <a:bodyPr/>
          <a:lstStyle/>
          <a:p>
            <a:pPr algn="ctr"/>
            <a:r>
              <a:rPr lang="en-US" sz="3600" dirty="0">
                <a:solidFill>
                  <a:srgbClr val="FF0000"/>
                </a:solidFill>
              </a:rPr>
              <a:t>Was Washington’s first term a nullity?</a:t>
            </a:r>
          </a:p>
        </p:txBody>
      </p:sp>
    </p:spTree>
    <p:extLst>
      <p:ext uri="{BB962C8B-B14F-4D97-AF65-F5344CB8AC3E}">
        <p14:creationId xmlns:p14="http://schemas.microsoft.com/office/powerpoint/2010/main" val="354818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8443B-6D74-FFAB-3B39-E7BAC7C0F97A}"/>
              </a:ext>
            </a:extLst>
          </p:cNvPr>
          <p:cNvSpPr>
            <a:spLocks noGrp="1"/>
          </p:cNvSpPr>
          <p:nvPr>
            <p:ph idx="1"/>
          </p:nvPr>
        </p:nvSpPr>
        <p:spPr>
          <a:xfrm>
            <a:off x="772886" y="685801"/>
            <a:ext cx="7456714" cy="3592285"/>
          </a:xfrm>
        </p:spPr>
        <p:txBody>
          <a:bodyPr>
            <a:normAutofit/>
          </a:bodyPr>
          <a:lstStyle/>
          <a:p>
            <a:pPr marL="18288" indent="0" algn="ctr">
              <a:buNone/>
            </a:pPr>
            <a:r>
              <a:rPr lang="en-US" sz="3600" dirty="0">
                <a:solidFill>
                  <a:srgbClr val="FF0000"/>
                </a:solidFill>
              </a:rPr>
              <a:t>Reference re Secession of Quebec, [1998] 2 SCR 217</a:t>
            </a:r>
          </a:p>
          <a:p>
            <a:pPr marL="18288" indent="0" algn="ctr">
              <a:buNone/>
            </a:pPr>
            <a:endParaRPr lang="en-US" sz="3600" dirty="0">
              <a:solidFill>
                <a:srgbClr val="FF0000"/>
              </a:solidFill>
            </a:endParaRPr>
          </a:p>
          <a:p>
            <a:pPr marL="18288" indent="0" algn="ctr">
              <a:buNone/>
            </a:pPr>
            <a:r>
              <a:rPr lang="en-US" sz="3600" dirty="0" err="1"/>
              <a:t>Securis</a:t>
            </a:r>
            <a:r>
              <a:rPr lang="en-US" sz="3600" dirty="0"/>
              <a:t> </a:t>
            </a:r>
            <a:r>
              <a:rPr lang="en-US" sz="3600" dirty="0" err="1"/>
              <a:t>iudicat</a:t>
            </a:r>
            <a:r>
              <a:rPr lang="en-US" sz="3600" dirty="0"/>
              <a:t> </a:t>
            </a:r>
            <a:r>
              <a:rPr lang="en-US" sz="3600" dirty="0" err="1"/>
              <a:t>orbis</a:t>
            </a:r>
            <a:r>
              <a:rPr lang="en-US" sz="3600" dirty="0"/>
              <a:t> </a:t>
            </a:r>
            <a:r>
              <a:rPr lang="en-US" sz="3600" dirty="0" err="1"/>
              <a:t>terrarum</a:t>
            </a:r>
            <a:endParaRPr lang="en-US" sz="3600" dirty="0"/>
          </a:p>
        </p:txBody>
      </p:sp>
      <p:sp>
        <p:nvSpPr>
          <p:cNvPr id="3" name="Title 2">
            <a:extLst>
              <a:ext uri="{FF2B5EF4-FFF2-40B4-BE49-F238E27FC236}">
                <a16:creationId xmlns:a16="http://schemas.microsoft.com/office/drawing/2014/main" id="{E05A10F9-A7B1-2116-51F8-9110F05553BD}"/>
              </a:ext>
            </a:extLst>
          </p:cNvPr>
          <p:cNvSpPr>
            <a:spLocks noGrp="1"/>
          </p:cNvSpPr>
          <p:nvPr>
            <p:ph type="title"/>
          </p:nvPr>
        </p:nvSpPr>
        <p:spPr>
          <a:xfrm>
            <a:off x="0" y="5366656"/>
            <a:ext cx="9024257" cy="1197429"/>
          </a:xfrm>
        </p:spPr>
        <p:txBody>
          <a:bodyPr/>
          <a:lstStyle/>
          <a:p>
            <a:pPr algn="ctr"/>
            <a:r>
              <a:rPr lang="en-US" dirty="0"/>
              <a:t>The Status of Secession Rights in International Law</a:t>
            </a:r>
          </a:p>
        </p:txBody>
      </p:sp>
    </p:spTree>
    <p:extLst>
      <p:ext uri="{BB962C8B-B14F-4D97-AF65-F5344CB8AC3E}">
        <p14:creationId xmlns:p14="http://schemas.microsoft.com/office/powerpoint/2010/main" val="363958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BDB-9331-6AD7-48A9-F17498395383}"/>
              </a:ext>
            </a:extLst>
          </p:cNvPr>
          <p:cNvSpPr>
            <a:spLocks noGrp="1"/>
          </p:cNvSpPr>
          <p:nvPr>
            <p:ph idx="1"/>
          </p:nvPr>
        </p:nvSpPr>
        <p:spPr>
          <a:xfrm>
            <a:off x="141513" y="685802"/>
            <a:ext cx="8904515" cy="3559628"/>
          </a:xfrm>
        </p:spPr>
        <p:txBody>
          <a:bodyPr>
            <a:normAutofit/>
          </a:bodyPr>
          <a:lstStyle/>
          <a:p>
            <a:pPr marL="18288" indent="0" algn="ctr">
              <a:buNone/>
            </a:pPr>
            <a:r>
              <a:rPr lang="en-US" sz="3600" dirty="0"/>
              <a:t>The June 1 Discussion</a:t>
            </a:r>
          </a:p>
        </p:txBody>
      </p:sp>
      <p:sp>
        <p:nvSpPr>
          <p:cNvPr id="3" name="Title 2">
            <a:extLst>
              <a:ext uri="{FF2B5EF4-FFF2-40B4-BE49-F238E27FC236}">
                <a16:creationId xmlns:a16="http://schemas.microsoft.com/office/drawing/2014/main" id="{C09CFD83-DA8B-E8CB-57E2-5E3314C67759}"/>
              </a:ext>
            </a:extLst>
          </p:cNvPr>
          <p:cNvSpPr>
            <a:spLocks noGrp="1"/>
          </p:cNvSpPr>
          <p:nvPr>
            <p:ph type="title"/>
          </p:nvPr>
        </p:nvSpPr>
        <p:spPr/>
        <p:txBody>
          <a:bodyPr/>
          <a:lstStyle/>
          <a:p>
            <a:pPr algn="ctr"/>
            <a:r>
              <a:rPr lang="en-US" dirty="0">
                <a:solidFill>
                  <a:srgbClr val="FF0000"/>
                </a:solidFill>
              </a:rPr>
              <a:t>The Second Branch</a:t>
            </a:r>
          </a:p>
        </p:txBody>
      </p:sp>
    </p:spTree>
    <p:extLst>
      <p:ext uri="{BB962C8B-B14F-4D97-AF65-F5344CB8AC3E}">
        <p14:creationId xmlns:p14="http://schemas.microsoft.com/office/powerpoint/2010/main" val="4108762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BDB-9331-6AD7-48A9-F17498395383}"/>
              </a:ext>
            </a:extLst>
          </p:cNvPr>
          <p:cNvSpPr>
            <a:spLocks noGrp="1"/>
          </p:cNvSpPr>
          <p:nvPr>
            <p:ph idx="1"/>
          </p:nvPr>
        </p:nvSpPr>
        <p:spPr>
          <a:xfrm>
            <a:off x="141513" y="685802"/>
            <a:ext cx="8904515" cy="3559628"/>
          </a:xfrm>
        </p:spPr>
        <p:txBody>
          <a:bodyPr>
            <a:normAutofit/>
          </a:bodyPr>
          <a:lstStyle/>
          <a:p>
            <a:pPr marL="18288" indent="0">
              <a:buNone/>
            </a:pPr>
            <a:r>
              <a:rPr lang="en-US" sz="3600" dirty="0">
                <a:solidFill>
                  <a:srgbClr val="FF0000"/>
                </a:solidFill>
              </a:rPr>
              <a:t>How many presidents should we have?</a:t>
            </a:r>
          </a:p>
          <a:p>
            <a:pPr marL="18288" indent="0" algn="ctr">
              <a:buNone/>
            </a:pPr>
            <a:endParaRPr lang="en-US" sz="3600" dirty="0"/>
          </a:p>
          <a:p>
            <a:pPr marL="18288" indent="0">
              <a:buNone/>
            </a:pPr>
            <a:r>
              <a:rPr lang="en-US" sz="3600" dirty="0"/>
              <a:t>Is a single executive the fetus of monarch?</a:t>
            </a:r>
          </a:p>
          <a:p>
            <a:pPr marL="18288" indent="0" algn="ctr">
              <a:buNone/>
            </a:pPr>
            <a:endParaRPr lang="en-US" sz="3600" dirty="0"/>
          </a:p>
          <a:p>
            <a:pPr marL="18288" indent="0">
              <a:buNone/>
            </a:pPr>
            <a:r>
              <a:rPr lang="en-US" sz="3600" dirty="0"/>
              <a:t>The vote on June 4</a:t>
            </a:r>
          </a:p>
        </p:txBody>
      </p:sp>
      <p:sp>
        <p:nvSpPr>
          <p:cNvPr id="3" name="Title 2">
            <a:extLst>
              <a:ext uri="{FF2B5EF4-FFF2-40B4-BE49-F238E27FC236}">
                <a16:creationId xmlns:a16="http://schemas.microsoft.com/office/drawing/2014/main" id="{C09CFD83-DA8B-E8CB-57E2-5E3314C67759}"/>
              </a:ext>
            </a:extLst>
          </p:cNvPr>
          <p:cNvSpPr>
            <a:spLocks noGrp="1"/>
          </p:cNvSpPr>
          <p:nvPr>
            <p:ph type="title"/>
          </p:nvPr>
        </p:nvSpPr>
        <p:spPr/>
        <p:txBody>
          <a:bodyPr/>
          <a:lstStyle/>
          <a:p>
            <a:pPr algn="ctr"/>
            <a:r>
              <a:rPr lang="en-US" dirty="0">
                <a:solidFill>
                  <a:srgbClr val="FF0000"/>
                </a:solidFill>
              </a:rPr>
              <a:t>The Second Branch</a:t>
            </a:r>
          </a:p>
        </p:txBody>
      </p:sp>
    </p:spTree>
    <p:extLst>
      <p:ext uri="{BB962C8B-B14F-4D97-AF65-F5344CB8AC3E}">
        <p14:creationId xmlns:p14="http://schemas.microsoft.com/office/powerpoint/2010/main" val="2266028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0502A-0772-69DB-5941-7D8F68841B84}"/>
              </a:ext>
            </a:extLst>
          </p:cNvPr>
          <p:cNvSpPr>
            <a:spLocks noGrp="1"/>
          </p:cNvSpPr>
          <p:nvPr>
            <p:ph type="title"/>
          </p:nvPr>
        </p:nvSpPr>
        <p:spPr>
          <a:xfrm>
            <a:off x="-185739" y="4876799"/>
            <a:ext cx="9201151" cy="1338264"/>
          </a:xfrm>
        </p:spPr>
        <p:txBody>
          <a:bodyPr/>
          <a:lstStyle/>
          <a:p>
            <a:pPr algn="ctr"/>
            <a:r>
              <a:rPr lang="en-US" dirty="0"/>
              <a:t>Anthony, Octavian, Lepidus</a:t>
            </a:r>
          </a:p>
        </p:txBody>
      </p:sp>
      <p:pic>
        <p:nvPicPr>
          <p:cNvPr id="1026" name="Picture 2">
            <a:extLst>
              <a:ext uri="{FF2B5EF4-FFF2-40B4-BE49-F238E27FC236}">
                <a16:creationId xmlns:a16="http://schemas.microsoft.com/office/drawing/2014/main" id="{9E2215EF-0901-45CF-C8EC-80675D89AB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034" y="175348"/>
            <a:ext cx="5120254" cy="459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35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BDB-9331-6AD7-48A9-F17498395383}"/>
              </a:ext>
            </a:extLst>
          </p:cNvPr>
          <p:cNvSpPr>
            <a:spLocks noGrp="1"/>
          </p:cNvSpPr>
          <p:nvPr>
            <p:ph idx="1"/>
          </p:nvPr>
        </p:nvSpPr>
        <p:spPr>
          <a:xfrm>
            <a:off x="685800" y="685802"/>
            <a:ext cx="7543800" cy="3537856"/>
          </a:xfrm>
        </p:spPr>
        <p:txBody>
          <a:bodyPr/>
          <a:lstStyle/>
          <a:p>
            <a:pPr marL="18288" indent="0">
              <a:buNone/>
            </a:pPr>
            <a:endParaRPr lang="en-US" dirty="0"/>
          </a:p>
          <a:p>
            <a:pPr marL="18288" indent="0">
              <a:buNone/>
            </a:pPr>
            <a:endParaRPr lang="en-US" sz="3200" dirty="0"/>
          </a:p>
          <a:p>
            <a:pPr marL="18288" indent="0">
              <a:buNone/>
            </a:pPr>
            <a:r>
              <a:rPr lang="en-US" sz="3200" dirty="0"/>
              <a:t>How elected in the Virginia Plan?</a:t>
            </a:r>
          </a:p>
          <a:p>
            <a:pPr marL="18288" indent="0">
              <a:buNone/>
            </a:pPr>
            <a:endParaRPr lang="en-US" sz="3200" dirty="0"/>
          </a:p>
          <a:p>
            <a:pPr marL="18288" indent="0">
              <a:buNone/>
            </a:pPr>
            <a:r>
              <a:rPr lang="en-US" sz="3200" dirty="0"/>
              <a:t>Term limited</a:t>
            </a:r>
          </a:p>
          <a:p>
            <a:pPr marL="18288" indent="0">
              <a:buNone/>
            </a:pPr>
            <a:endParaRPr lang="en-US" sz="3200" dirty="0"/>
          </a:p>
        </p:txBody>
      </p:sp>
      <p:sp>
        <p:nvSpPr>
          <p:cNvPr id="3" name="Title 2">
            <a:extLst>
              <a:ext uri="{FF2B5EF4-FFF2-40B4-BE49-F238E27FC236}">
                <a16:creationId xmlns:a16="http://schemas.microsoft.com/office/drawing/2014/main" id="{C09CFD83-DA8B-E8CB-57E2-5E3314C67759}"/>
              </a:ext>
            </a:extLst>
          </p:cNvPr>
          <p:cNvSpPr>
            <a:spLocks noGrp="1"/>
          </p:cNvSpPr>
          <p:nvPr>
            <p:ph type="title"/>
          </p:nvPr>
        </p:nvSpPr>
        <p:spPr/>
        <p:txBody>
          <a:bodyPr/>
          <a:lstStyle/>
          <a:p>
            <a:pPr algn="ctr"/>
            <a:r>
              <a:rPr lang="en-US" dirty="0">
                <a:solidFill>
                  <a:srgbClr val="FF0000"/>
                </a:solidFill>
              </a:rPr>
              <a:t>The Second Branch</a:t>
            </a:r>
          </a:p>
        </p:txBody>
      </p:sp>
    </p:spTree>
    <p:extLst>
      <p:ext uri="{BB962C8B-B14F-4D97-AF65-F5344CB8AC3E}">
        <p14:creationId xmlns:p14="http://schemas.microsoft.com/office/powerpoint/2010/main" val="2952070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BDB-9331-6AD7-48A9-F17498395383}"/>
              </a:ext>
            </a:extLst>
          </p:cNvPr>
          <p:cNvSpPr>
            <a:spLocks noGrp="1"/>
          </p:cNvSpPr>
          <p:nvPr>
            <p:ph idx="1"/>
          </p:nvPr>
        </p:nvSpPr>
        <p:spPr>
          <a:xfrm>
            <a:off x="685800" y="685802"/>
            <a:ext cx="7543800" cy="3537856"/>
          </a:xfrm>
        </p:spPr>
        <p:txBody>
          <a:bodyPr/>
          <a:lstStyle/>
          <a:p>
            <a:pPr marL="18288" indent="0">
              <a:buNone/>
            </a:pPr>
            <a:endParaRPr lang="en-US" dirty="0"/>
          </a:p>
          <a:p>
            <a:pPr marL="18288" indent="0">
              <a:buNone/>
            </a:pPr>
            <a:endParaRPr lang="en-US" sz="3200" dirty="0"/>
          </a:p>
          <a:p>
            <a:pPr marL="18288" indent="0">
              <a:buNone/>
            </a:pPr>
            <a:r>
              <a:rPr lang="en-US" sz="3200" dirty="0"/>
              <a:t>How elected in the Virginia Plan?</a:t>
            </a:r>
          </a:p>
          <a:p>
            <a:pPr marL="18288" indent="0">
              <a:buNone/>
            </a:pPr>
            <a:endParaRPr lang="en-US" sz="3200" dirty="0"/>
          </a:p>
          <a:p>
            <a:pPr marL="18288" indent="0">
              <a:buNone/>
            </a:pPr>
            <a:r>
              <a:rPr lang="en-US" sz="3200" dirty="0">
                <a:solidFill>
                  <a:srgbClr val="FF0000"/>
                </a:solidFill>
              </a:rPr>
              <a:t>Roll call 12 on June 2</a:t>
            </a:r>
          </a:p>
          <a:p>
            <a:pPr marL="18288" indent="0">
              <a:buNone/>
            </a:pPr>
            <a:endParaRPr lang="en-US" sz="3200" dirty="0"/>
          </a:p>
        </p:txBody>
      </p:sp>
      <p:sp>
        <p:nvSpPr>
          <p:cNvPr id="3" name="Title 2">
            <a:extLst>
              <a:ext uri="{FF2B5EF4-FFF2-40B4-BE49-F238E27FC236}">
                <a16:creationId xmlns:a16="http://schemas.microsoft.com/office/drawing/2014/main" id="{C09CFD83-DA8B-E8CB-57E2-5E3314C67759}"/>
              </a:ext>
            </a:extLst>
          </p:cNvPr>
          <p:cNvSpPr>
            <a:spLocks noGrp="1"/>
          </p:cNvSpPr>
          <p:nvPr>
            <p:ph type="title"/>
          </p:nvPr>
        </p:nvSpPr>
        <p:spPr/>
        <p:txBody>
          <a:bodyPr/>
          <a:lstStyle/>
          <a:p>
            <a:pPr algn="ctr"/>
            <a:r>
              <a:rPr lang="en-US" dirty="0">
                <a:solidFill>
                  <a:srgbClr val="FF0000"/>
                </a:solidFill>
              </a:rPr>
              <a:t>The Second Branch</a:t>
            </a:r>
          </a:p>
        </p:txBody>
      </p:sp>
    </p:spTree>
    <p:extLst>
      <p:ext uri="{BB962C8B-B14F-4D97-AF65-F5344CB8AC3E}">
        <p14:creationId xmlns:p14="http://schemas.microsoft.com/office/powerpoint/2010/main" val="291739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ECBDB-9331-6AD7-48A9-F17498395383}"/>
              </a:ext>
            </a:extLst>
          </p:cNvPr>
          <p:cNvSpPr>
            <a:spLocks noGrp="1"/>
          </p:cNvSpPr>
          <p:nvPr>
            <p:ph idx="1"/>
          </p:nvPr>
        </p:nvSpPr>
        <p:spPr>
          <a:xfrm>
            <a:off x="685800" y="685802"/>
            <a:ext cx="7543800" cy="3537856"/>
          </a:xfrm>
        </p:spPr>
        <p:txBody>
          <a:bodyPr/>
          <a:lstStyle/>
          <a:p>
            <a:pPr marL="18288" indent="0">
              <a:buNone/>
            </a:pPr>
            <a:r>
              <a:rPr lang="en-US" sz="3200" dirty="0"/>
              <a:t>With powers “to enjoy the executive rights” in the Virginia Plan</a:t>
            </a:r>
          </a:p>
          <a:p>
            <a:pPr marL="18288" indent="0">
              <a:buNone/>
            </a:pPr>
            <a:endParaRPr lang="en-US" sz="3200" dirty="0"/>
          </a:p>
          <a:p>
            <a:pPr marL="18288" indent="0">
              <a:buNone/>
            </a:pPr>
            <a:r>
              <a:rPr lang="en-US" sz="3200" dirty="0"/>
              <a:t>Cf. Sherman on June 1</a:t>
            </a:r>
          </a:p>
        </p:txBody>
      </p:sp>
      <p:sp>
        <p:nvSpPr>
          <p:cNvPr id="3" name="Title 2">
            <a:extLst>
              <a:ext uri="{FF2B5EF4-FFF2-40B4-BE49-F238E27FC236}">
                <a16:creationId xmlns:a16="http://schemas.microsoft.com/office/drawing/2014/main" id="{C09CFD83-DA8B-E8CB-57E2-5E3314C67759}"/>
              </a:ext>
            </a:extLst>
          </p:cNvPr>
          <p:cNvSpPr>
            <a:spLocks noGrp="1"/>
          </p:cNvSpPr>
          <p:nvPr>
            <p:ph type="title"/>
          </p:nvPr>
        </p:nvSpPr>
        <p:spPr/>
        <p:txBody>
          <a:bodyPr/>
          <a:lstStyle/>
          <a:p>
            <a:pPr algn="ctr"/>
            <a:r>
              <a:rPr lang="en-US" dirty="0">
                <a:solidFill>
                  <a:srgbClr val="FF0000"/>
                </a:solidFill>
              </a:rPr>
              <a:t>The Second Branch</a:t>
            </a:r>
          </a:p>
        </p:txBody>
      </p:sp>
    </p:spTree>
    <p:extLst>
      <p:ext uri="{BB962C8B-B14F-4D97-AF65-F5344CB8AC3E}">
        <p14:creationId xmlns:p14="http://schemas.microsoft.com/office/powerpoint/2010/main" val="1824677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E6290-00C3-9C71-DD76-52216136D9DC}"/>
              </a:ext>
            </a:extLst>
          </p:cNvPr>
          <p:cNvSpPr>
            <a:spLocks noGrp="1"/>
          </p:cNvSpPr>
          <p:nvPr>
            <p:ph type="title"/>
          </p:nvPr>
        </p:nvSpPr>
        <p:spPr>
          <a:xfrm>
            <a:off x="800100" y="5355771"/>
            <a:ext cx="7543800" cy="914400"/>
          </a:xfrm>
        </p:spPr>
        <p:txBody>
          <a:bodyPr/>
          <a:lstStyle/>
          <a:p>
            <a:pPr algn="ctr"/>
            <a:r>
              <a:rPr lang="en-US" dirty="0"/>
              <a:t>The Royal Prerogative</a:t>
            </a:r>
          </a:p>
        </p:txBody>
      </p:sp>
      <p:pic>
        <p:nvPicPr>
          <p:cNvPr id="2050" name="Picture 2" descr="Three Lessons From the First Time a Head of State Was Impeached - Lawfare">
            <a:extLst>
              <a:ext uri="{FF2B5EF4-FFF2-40B4-BE49-F238E27FC236}">
                <a16:creationId xmlns:a16="http://schemas.microsoft.com/office/drawing/2014/main" id="{E2F14DC6-98CA-54C4-D0F4-48BFF6BF4B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514" y="381000"/>
            <a:ext cx="5558971" cy="465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8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FE546-83D4-5184-4734-B8000CB44ED7}"/>
              </a:ext>
            </a:extLst>
          </p:cNvPr>
          <p:cNvSpPr>
            <a:spLocks noGrp="1"/>
          </p:cNvSpPr>
          <p:nvPr>
            <p:ph idx="1"/>
          </p:nvPr>
        </p:nvSpPr>
        <p:spPr>
          <a:xfrm>
            <a:off x="228601" y="685800"/>
            <a:ext cx="8915400" cy="3809999"/>
          </a:xfrm>
        </p:spPr>
        <p:txBody>
          <a:bodyPr>
            <a:normAutofit/>
          </a:bodyPr>
          <a:lstStyle/>
          <a:p>
            <a:pPr marL="18288" indent="0">
              <a:buNone/>
            </a:pPr>
            <a:r>
              <a:rPr lang="en-US" sz="3200" dirty="0"/>
              <a:t>“There is a natural inclination in mankind for kingly government”</a:t>
            </a:r>
          </a:p>
        </p:txBody>
      </p:sp>
      <p:sp>
        <p:nvSpPr>
          <p:cNvPr id="3" name="Title 2">
            <a:extLst>
              <a:ext uri="{FF2B5EF4-FFF2-40B4-BE49-F238E27FC236}">
                <a16:creationId xmlns:a16="http://schemas.microsoft.com/office/drawing/2014/main" id="{4EF8CFC4-49C2-CA73-2A57-8C58E6C76857}"/>
              </a:ext>
            </a:extLst>
          </p:cNvPr>
          <p:cNvSpPr>
            <a:spLocks noGrp="1"/>
          </p:cNvSpPr>
          <p:nvPr>
            <p:ph type="title"/>
          </p:nvPr>
        </p:nvSpPr>
        <p:spPr/>
        <p:txBody>
          <a:bodyPr/>
          <a:lstStyle/>
          <a:p>
            <a:pPr algn="ctr"/>
            <a:r>
              <a:rPr lang="en-US" dirty="0">
                <a:solidFill>
                  <a:srgbClr val="FF0000"/>
                </a:solidFill>
              </a:rPr>
              <a:t>Was Franklin right?</a:t>
            </a:r>
          </a:p>
        </p:txBody>
      </p:sp>
    </p:spTree>
    <p:extLst>
      <p:ext uri="{BB962C8B-B14F-4D97-AF65-F5344CB8AC3E}">
        <p14:creationId xmlns:p14="http://schemas.microsoft.com/office/powerpoint/2010/main" val="6698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0F553-E252-82C7-E6DD-5E9C549EAC29}"/>
              </a:ext>
            </a:extLst>
          </p:cNvPr>
          <p:cNvSpPr>
            <a:spLocks noGrp="1"/>
          </p:cNvSpPr>
          <p:nvPr>
            <p:ph idx="1"/>
          </p:nvPr>
        </p:nvSpPr>
        <p:spPr>
          <a:xfrm>
            <a:off x="293914" y="685801"/>
            <a:ext cx="7935686" cy="3679370"/>
          </a:xfrm>
        </p:spPr>
        <p:txBody>
          <a:bodyPr>
            <a:normAutofit/>
          </a:bodyPr>
          <a:lstStyle/>
          <a:p>
            <a:pPr marL="18288" indent="0">
              <a:buNone/>
            </a:pPr>
            <a:r>
              <a:rPr lang="en-US" sz="3600" dirty="0">
                <a:solidFill>
                  <a:srgbClr val="FF0000"/>
                </a:solidFill>
              </a:rPr>
              <a:t>1.	Bigness is Goodness</a:t>
            </a:r>
          </a:p>
          <a:p>
            <a:endParaRPr lang="en-US" sz="3600" dirty="0">
              <a:solidFill>
                <a:srgbClr val="FF0000"/>
              </a:solidFill>
            </a:endParaRPr>
          </a:p>
          <a:p>
            <a:pPr marL="18288" indent="0">
              <a:buNone/>
            </a:pPr>
            <a:r>
              <a:rPr lang="en-US" sz="3600" dirty="0">
                <a:solidFill>
                  <a:srgbClr val="FF0000"/>
                </a:solidFill>
              </a:rPr>
              <a:t>2.	Filtration Cures all ills</a:t>
            </a:r>
          </a:p>
          <a:p>
            <a:endParaRPr lang="en-US" sz="3600" dirty="0">
              <a:solidFill>
                <a:srgbClr val="FF0000"/>
              </a:solidFill>
            </a:endParaRPr>
          </a:p>
          <a:p>
            <a:pPr marL="18288" indent="0">
              <a:buNone/>
            </a:pPr>
            <a:r>
              <a:rPr lang="en-US" sz="3600" dirty="0">
                <a:solidFill>
                  <a:srgbClr val="FF0000"/>
                </a:solidFill>
              </a:rPr>
              <a:t>3.	As does the Separation of Powers</a:t>
            </a:r>
          </a:p>
        </p:txBody>
      </p:sp>
      <p:sp>
        <p:nvSpPr>
          <p:cNvPr id="3" name="Title 2">
            <a:extLst>
              <a:ext uri="{FF2B5EF4-FFF2-40B4-BE49-F238E27FC236}">
                <a16:creationId xmlns:a16="http://schemas.microsoft.com/office/drawing/2014/main" id="{60ADF2C1-1F47-C094-A28B-4978E0116DC2}"/>
              </a:ext>
            </a:extLst>
          </p:cNvPr>
          <p:cNvSpPr>
            <a:spLocks noGrp="1"/>
          </p:cNvSpPr>
          <p:nvPr>
            <p:ph type="title"/>
          </p:nvPr>
        </p:nvSpPr>
        <p:spPr>
          <a:xfrm>
            <a:off x="0" y="4876799"/>
            <a:ext cx="9144000" cy="1034144"/>
          </a:xfrm>
        </p:spPr>
        <p:txBody>
          <a:bodyPr/>
          <a:lstStyle/>
          <a:p>
            <a:pPr algn="ctr"/>
            <a:r>
              <a:rPr lang="en-US" dirty="0"/>
              <a:t>The Arguments for Nationalism</a:t>
            </a:r>
          </a:p>
        </p:txBody>
      </p:sp>
    </p:spTree>
    <p:extLst>
      <p:ext uri="{BB962C8B-B14F-4D97-AF65-F5344CB8AC3E}">
        <p14:creationId xmlns:p14="http://schemas.microsoft.com/office/powerpoint/2010/main" val="438218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C9CB97-A424-B9C0-BD82-DFACA07020E0}"/>
              </a:ext>
            </a:extLst>
          </p:cNvPr>
          <p:cNvSpPr>
            <a:spLocks noGrp="1"/>
          </p:cNvSpPr>
          <p:nvPr>
            <p:ph idx="1"/>
          </p:nvPr>
        </p:nvSpPr>
        <p:spPr/>
        <p:txBody>
          <a:bodyPr>
            <a:normAutofit/>
          </a:bodyPr>
          <a:lstStyle/>
          <a:p>
            <a:r>
              <a:rPr lang="en-US" sz="3200" dirty="0"/>
              <a:t>“The accidental lucky division of this country”: June 2</a:t>
            </a:r>
          </a:p>
        </p:txBody>
      </p:sp>
      <p:sp>
        <p:nvSpPr>
          <p:cNvPr id="3" name="Title 2">
            <a:extLst>
              <a:ext uri="{FF2B5EF4-FFF2-40B4-BE49-F238E27FC236}">
                <a16:creationId xmlns:a16="http://schemas.microsoft.com/office/drawing/2014/main" id="{F6EB8231-0124-5896-538F-57D5DAF4BEC4}"/>
              </a:ext>
            </a:extLst>
          </p:cNvPr>
          <p:cNvSpPr>
            <a:spLocks noGrp="1"/>
          </p:cNvSpPr>
          <p:nvPr>
            <p:ph type="title"/>
          </p:nvPr>
        </p:nvSpPr>
        <p:spPr/>
        <p:txBody>
          <a:bodyPr/>
          <a:lstStyle/>
          <a:p>
            <a:pPr algn="ctr"/>
            <a:r>
              <a:rPr lang="en-US" dirty="0">
                <a:solidFill>
                  <a:srgbClr val="FF0000"/>
                </a:solidFill>
              </a:rPr>
              <a:t>Dickinson on federalism</a:t>
            </a:r>
          </a:p>
        </p:txBody>
      </p:sp>
    </p:spTree>
    <p:extLst>
      <p:ext uri="{BB962C8B-B14F-4D97-AF65-F5344CB8AC3E}">
        <p14:creationId xmlns:p14="http://schemas.microsoft.com/office/powerpoint/2010/main" val="97508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7CC4FE-EFE1-FB81-447D-8DFBF9CE04B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486693A1-2681-761F-FDAC-BCA6E1A149B2}"/>
              </a:ext>
            </a:extLst>
          </p:cNvPr>
          <p:cNvSpPr>
            <a:spLocks noGrp="1"/>
          </p:cNvSpPr>
          <p:nvPr>
            <p:ph type="title"/>
          </p:nvPr>
        </p:nvSpPr>
        <p:spPr/>
        <p:txBody>
          <a:bodyPr/>
          <a:lstStyle/>
          <a:p>
            <a:pPr algn="ctr"/>
            <a:r>
              <a:rPr lang="en-US" dirty="0">
                <a:solidFill>
                  <a:srgbClr val="FF0000"/>
                </a:solidFill>
              </a:rPr>
              <a:t>1.	Bigness as Goodness</a:t>
            </a:r>
          </a:p>
        </p:txBody>
      </p:sp>
    </p:spTree>
    <p:extLst>
      <p:ext uri="{BB962C8B-B14F-4D97-AF65-F5344CB8AC3E}">
        <p14:creationId xmlns:p14="http://schemas.microsoft.com/office/powerpoint/2010/main" val="282833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A37B8-F0FB-4332-8F19-B018EC52EDC9}"/>
              </a:ext>
            </a:extLst>
          </p:cNvPr>
          <p:cNvSpPr>
            <a:spLocks noGrp="1"/>
          </p:cNvSpPr>
          <p:nvPr>
            <p:ph idx="1"/>
          </p:nvPr>
        </p:nvSpPr>
        <p:spPr>
          <a:xfrm>
            <a:off x="546410" y="490655"/>
            <a:ext cx="7683190" cy="3852746"/>
          </a:xfrm>
        </p:spPr>
        <p:txBody>
          <a:bodyPr>
            <a:normAutofit/>
          </a:bodyPr>
          <a:lstStyle/>
          <a:p>
            <a:pPr marL="18288" indent="0">
              <a:buNone/>
            </a:pPr>
            <a:r>
              <a:rPr lang="en-US" sz="2000" b="0" i="0" dirty="0">
                <a:effectLst/>
                <a:latin typeface="Times New Roman" panose="02020603050405020304" pitchFamily="18" charset="0"/>
                <a:cs typeface="Times New Roman" panose="02020603050405020304" pitchFamily="18" charset="0"/>
              </a:rPr>
              <a:t>If an </a:t>
            </a:r>
            <a:r>
              <a:rPr lang="en-US" sz="2000" b="0" i="0" dirty="0">
                <a:solidFill>
                  <a:srgbClr val="FF0000"/>
                </a:solidFill>
                <a:effectLst/>
                <a:latin typeface="Times New Roman" panose="02020603050405020304" pitchFamily="18" charset="0"/>
                <a:cs typeface="Times New Roman" panose="02020603050405020304" pitchFamily="18" charset="0"/>
              </a:rPr>
              <a:t>enlargement of the sphere </a:t>
            </a:r>
            <a:r>
              <a:rPr lang="en-US" sz="2000" b="0" i="0" dirty="0">
                <a:effectLst/>
                <a:latin typeface="Times New Roman" panose="02020603050405020304" pitchFamily="18" charset="0"/>
                <a:cs typeface="Times New Roman" panose="02020603050405020304" pitchFamily="18" charset="0"/>
              </a:rPr>
              <a:t>is found to lessen the insecurity of private rights, it is not because the impulse of a common interest or passion is less predominant in this case with the majority; but because a common interest or passion is less apt to be felt and the requisite combinations less easy to be formed by a great than by a small number. The Society becomes </a:t>
            </a:r>
            <a:r>
              <a:rPr lang="en-US" sz="2000" b="0" i="0" dirty="0">
                <a:solidFill>
                  <a:srgbClr val="FF0000"/>
                </a:solidFill>
                <a:effectLst/>
                <a:latin typeface="Times New Roman" panose="02020603050405020304" pitchFamily="18" charset="0"/>
                <a:cs typeface="Times New Roman" panose="02020603050405020304" pitchFamily="18" charset="0"/>
              </a:rPr>
              <a:t>broken into a greater variety of interests</a:t>
            </a:r>
            <a:r>
              <a:rPr lang="en-US" sz="2000" b="0" i="0" dirty="0">
                <a:effectLst/>
                <a:latin typeface="Times New Roman" panose="02020603050405020304" pitchFamily="18" charset="0"/>
                <a:cs typeface="Times New Roman" panose="02020603050405020304" pitchFamily="18" charset="0"/>
              </a:rPr>
              <a:t>, of pursuits, of passions, </a:t>
            </a:r>
            <a:r>
              <a:rPr lang="en-US" sz="2000" b="0" i="0" dirty="0">
                <a:solidFill>
                  <a:srgbClr val="FF0000"/>
                </a:solidFill>
                <a:effectLst/>
                <a:latin typeface="Times New Roman" panose="02020603050405020304" pitchFamily="18" charset="0"/>
                <a:cs typeface="Times New Roman" panose="02020603050405020304" pitchFamily="18" charset="0"/>
              </a:rPr>
              <a:t>which check each other</a:t>
            </a:r>
            <a:r>
              <a:rPr lang="en-US" sz="2000" b="0" i="0" dirty="0">
                <a:effectLst/>
                <a:latin typeface="Times New Roman" panose="02020603050405020304" pitchFamily="18" charset="0"/>
                <a:cs typeface="Times New Roman" panose="02020603050405020304" pitchFamily="18" charset="0"/>
              </a:rPr>
              <a:t>, whilst those who may feel a common sentiment have less opportunity of communication and concert. It may be inferred that the inconveniences of popular States contrary to the prevailing Theory, are in proportion not to the extent, but to the narrowness of their limits. </a:t>
            </a:r>
          </a:p>
          <a:p>
            <a:pPr marL="18288" indent="0">
              <a:buNone/>
            </a:pPr>
            <a:r>
              <a:rPr lang="en-US" sz="2000" dirty="0">
                <a:solidFill>
                  <a:srgbClr val="FF0000"/>
                </a:solidFill>
                <a:effectLst/>
                <a:latin typeface="Times New Roman" panose="02020603050405020304" pitchFamily="18" charset="0"/>
                <a:cs typeface="Times New Roman" panose="02020603050405020304" pitchFamily="18" charset="0"/>
              </a:rPr>
              <a:t>--</a:t>
            </a:r>
            <a:r>
              <a:rPr lang="en-US" sz="2000" b="0" i="0" dirty="0">
                <a:solidFill>
                  <a:srgbClr val="FF0000"/>
                </a:solidFill>
                <a:effectLst/>
                <a:latin typeface="Times New Roman" panose="02020603050405020304" pitchFamily="18" charset="0"/>
                <a:cs typeface="Times New Roman" panose="02020603050405020304" pitchFamily="18" charset="0"/>
              </a:rPr>
              <a:t>Vices Essay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F44A511-C323-8DFC-A7C9-3179B7A4FE48}"/>
              </a:ext>
            </a:extLst>
          </p:cNvPr>
          <p:cNvSpPr>
            <a:spLocks noGrp="1"/>
          </p:cNvSpPr>
          <p:nvPr>
            <p:ph type="title"/>
          </p:nvPr>
        </p:nvSpPr>
        <p:spPr>
          <a:xfrm>
            <a:off x="163286" y="4876799"/>
            <a:ext cx="8980714" cy="1012371"/>
          </a:xfrm>
        </p:spPr>
        <p:txBody>
          <a:bodyPr/>
          <a:lstStyle/>
          <a:p>
            <a:pPr algn="ctr"/>
            <a:r>
              <a:rPr lang="en-US" sz="4000" dirty="0">
                <a:solidFill>
                  <a:srgbClr val="FF0000"/>
                </a:solidFill>
              </a:rPr>
              <a:t>Madison: Big is beautiful…in 1787</a:t>
            </a:r>
          </a:p>
        </p:txBody>
      </p:sp>
    </p:spTree>
    <p:extLst>
      <p:ext uri="{BB962C8B-B14F-4D97-AF65-F5344CB8AC3E}">
        <p14:creationId xmlns:p14="http://schemas.microsoft.com/office/powerpoint/2010/main" val="293285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18EDD-E4D8-B3D1-02F2-49304DFC8554}"/>
              </a:ext>
            </a:extLst>
          </p:cNvPr>
          <p:cNvSpPr>
            <a:spLocks noGrp="1"/>
          </p:cNvSpPr>
          <p:nvPr>
            <p:ph type="title"/>
          </p:nvPr>
        </p:nvSpPr>
        <p:spPr>
          <a:xfrm>
            <a:off x="0" y="5400019"/>
            <a:ext cx="9144000" cy="1183037"/>
          </a:xfrm>
        </p:spPr>
        <p:txBody>
          <a:bodyPr/>
          <a:lstStyle/>
          <a:p>
            <a:pPr algn="ctr"/>
            <a:r>
              <a:rPr lang="en-US" sz="4000" i="0" dirty="0">
                <a:effectLst/>
                <a:latin typeface="Times New Roman" panose="02020603050405020304" pitchFamily="18" charset="0"/>
                <a:cs typeface="Times New Roman" panose="02020603050405020304" pitchFamily="18" charset="0"/>
              </a:rPr>
              <a:t>Montesquieu VIII.16: Bigness is badness</a:t>
            </a:r>
            <a:endParaRPr lang="en-US" sz="40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A51E229E-3AAF-C766-326E-961A74D4F9C2}"/>
              </a:ext>
            </a:extLst>
          </p:cNvPr>
          <p:cNvSpPr>
            <a:spLocks noGrp="1"/>
          </p:cNvSpPr>
          <p:nvPr>
            <p:ph idx="1"/>
          </p:nvPr>
        </p:nvSpPr>
        <p:spPr>
          <a:xfrm>
            <a:off x="293914" y="381000"/>
            <a:ext cx="8153400" cy="4582885"/>
          </a:xfrm>
        </p:spPr>
        <p:txBody>
          <a:bodyPr>
            <a:normAutofit fontScale="70000" lnSpcReduction="20000"/>
          </a:bodyPr>
          <a:lstStyle/>
          <a:p>
            <a:pPr marL="0" marR="0" indent="0" fontAlgn="base">
              <a:lnSpc>
                <a:spcPct val="150000"/>
              </a:lnSpc>
              <a:spcBef>
                <a:spcPts val="0"/>
              </a:spcBef>
              <a:spcAft>
                <a:spcPts val="0"/>
              </a:spcAft>
              <a:buNone/>
            </a:pPr>
            <a:r>
              <a:rPr lang="en-US" sz="2600" dirty="0">
                <a:solidFill>
                  <a:srgbClr val="FF0000"/>
                </a:solidFill>
                <a:effectLst/>
                <a:latin typeface="Times New Roman" panose="02020603050405020304" pitchFamily="18" charset="0"/>
                <a:ea typeface="Times New Roman" panose="02020603050405020304" pitchFamily="18" charset="0"/>
              </a:rPr>
              <a:t>IT is natural for a republic to have only a small territory</a:t>
            </a:r>
            <a:r>
              <a:rPr lang="en-US" sz="2600" dirty="0">
                <a:effectLst/>
                <a:latin typeface="Times New Roman" panose="02020603050405020304" pitchFamily="18" charset="0"/>
                <a:ea typeface="Times New Roman" panose="02020603050405020304" pitchFamily="18" charset="0"/>
              </a:rPr>
              <a:t>; otherwise it cannot long subsist. In an extensive republic there are men of large fortunes, and consequently of less moderation: there are trusts too considerable to be placed in any single subject; he has interests of his own; he soon begins to think that he may be happy and glorious by oppressing his fellow-citizens; and that he may raise himself to grandeur on the ruins of his country.</a:t>
            </a:r>
            <a:endParaRPr lang="en-US" sz="2600" dirty="0">
              <a:effectLst/>
              <a:latin typeface="Times New Roman" panose="02020603050405020304" pitchFamily="18" charset="0"/>
              <a:ea typeface="Calibri" panose="020F0502020204030204" pitchFamily="34" charset="0"/>
            </a:endParaRPr>
          </a:p>
          <a:p>
            <a:pPr marL="0" marR="0" indent="0" fontAlgn="base">
              <a:lnSpc>
                <a:spcPct val="150000"/>
              </a:lnSpc>
              <a:spcBef>
                <a:spcPts val="0"/>
              </a:spcBef>
              <a:spcAft>
                <a:spcPts val="0"/>
              </a:spcAft>
              <a:buNone/>
            </a:pPr>
            <a:endParaRPr lang="en-US" sz="2600" dirty="0">
              <a:effectLst/>
              <a:latin typeface="Times New Roman" panose="02020603050405020304" pitchFamily="18" charset="0"/>
              <a:ea typeface="Times New Roman" panose="02020603050405020304" pitchFamily="18" charset="0"/>
            </a:endParaRPr>
          </a:p>
          <a:p>
            <a:pPr marL="0" marR="0" indent="0" fontAlgn="base">
              <a:lnSpc>
                <a:spcPct val="150000"/>
              </a:lnSpc>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In an extensive republic, the public good is sacrificed to a thousand private views; it is subordinate to exceptions, and depends on accidents. </a:t>
            </a:r>
            <a:r>
              <a:rPr lang="en-US" sz="2600" dirty="0">
                <a:solidFill>
                  <a:srgbClr val="FF0000"/>
                </a:solidFill>
                <a:effectLst/>
                <a:latin typeface="Times New Roman" panose="02020603050405020304" pitchFamily="18" charset="0"/>
                <a:ea typeface="Times New Roman" panose="02020603050405020304" pitchFamily="18" charset="0"/>
              </a:rPr>
              <a:t>In a small one, the interest of the public is more obvious, better understood, and more within the reach</a:t>
            </a:r>
            <a:r>
              <a:rPr lang="en-US" sz="2600" dirty="0">
                <a:effectLst/>
                <a:latin typeface="Times New Roman" panose="02020603050405020304" pitchFamily="18" charset="0"/>
                <a:ea typeface="Times New Roman" panose="02020603050405020304" pitchFamily="18" charset="0"/>
              </a:rPr>
              <a:t> of every citizen; abuses have less extent, and of course are less protected.</a:t>
            </a:r>
            <a:endParaRPr lang="en-US" sz="26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12695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6AEEB-3D0B-CC32-691B-0107D07CD90B}"/>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7E6A2A3B-2444-8DB3-EC98-73AAEDAC2F15}"/>
              </a:ext>
            </a:extLst>
          </p:cNvPr>
          <p:cNvSpPr>
            <a:spLocks noGrp="1"/>
          </p:cNvSpPr>
          <p:nvPr>
            <p:ph type="title"/>
          </p:nvPr>
        </p:nvSpPr>
        <p:spPr>
          <a:xfrm>
            <a:off x="0" y="4876799"/>
            <a:ext cx="9144000" cy="1295400"/>
          </a:xfrm>
        </p:spPr>
        <p:txBody>
          <a:bodyPr/>
          <a:lstStyle/>
          <a:p>
            <a:pPr algn="ctr"/>
            <a:r>
              <a:rPr lang="en-US" sz="4000" dirty="0">
                <a:solidFill>
                  <a:srgbClr val="FF0000"/>
                </a:solidFill>
              </a:rPr>
              <a:t>2.	Filtration as a cure </a:t>
            </a:r>
            <a:br>
              <a:rPr lang="en-US" sz="4000" dirty="0">
                <a:solidFill>
                  <a:srgbClr val="FF0000"/>
                </a:solidFill>
              </a:rPr>
            </a:br>
            <a:r>
              <a:rPr lang="en-US" sz="4000" dirty="0">
                <a:solidFill>
                  <a:srgbClr val="FF0000"/>
                </a:solidFill>
              </a:rPr>
              <a:t>for natural self-interest</a:t>
            </a:r>
          </a:p>
        </p:txBody>
      </p:sp>
    </p:spTree>
    <p:extLst>
      <p:ext uri="{BB962C8B-B14F-4D97-AF65-F5344CB8AC3E}">
        <p14:creationId xmlns:p14="http://schemas.microsoft.com/office/powerpoint/2010/main" val="4155559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6136</TotalTime>
  <Words>2370</Words>
  <Application>Microsoft Macintosh PowerPoint</Application>
  <PresentationFormat>On-screen Show (4:3)</PresentationFormat>
  <Paragraphs>150</Paragraphs>
  <Slides>50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adobe-garamond-pro</vt:lpstr>
      <vt:lpstr>Arial</vt:lpstr>
      <vt:lpstr>bentonsansregular</vt:lpstr>
      <vt:lpstr>Calibri</vt:lpstr>
      <vt:lpstr>Corporate S</vt:lpstr>
      <vt:lpstr>Georgia</vt:lpstr>
      <vt:lpstr>Open Sans</vt:lpstr>
      <vt:lpstr>Palatino Linotype</vt:lpstr>
      <vt:lpstr>roboto</vt:lpstr>
      <vt:lpstr>roboto</vt:lpstr>
      <vt:lpstr>Source Sans Pro</vt:lpstr>
      <vt:lpstr>Times New Roman</vt:lpstr>
      <vt:lpstr>Wingdings</vt:lpstr>
      <vt:lpstr>Elemental</vt:lpstr>
      <vt:lpstr>Structure of Liberty</vt:lpstr>
      <vt:lpstr>Jefferson’s “assembly of demigods”</vt:lpstr>
      <vt:lpstr>Jefferson’s “assembly of demigods”</vt:lpstr>
      <vt:lpstr>What are the building blocks of history?</vt:lpstr>
      <vt:lpstr>The Arguments for Nationalism</vt:lpstr>
      <vt:lpstr>1. Bigness as Goodness</vt:lpstr>
      <vt:lpstr>Madison: Big is beautiful…in 1787</vt:lpstr>
      <vt:lpstr>Montesquieu VIII.16: Bigness is badness</vt:lpstr>
      <vt:lpstr>2. Filtration as a cure  for natural self-interest</vt:lpstr>
      <vt:lpstr>Madison on the Impossibility of Private Virtue</vt:lpstr>
      <vt:lpstr>Madison on the impossibility of Private Virtue</vt:lpstr>
      <vt:lpstr>Charles Beard</vt:lpstr>
      <vt:lpstr>Hume on filtration</vt:lpstr>
      <vt:lpstr>Madison on Filtration</vt:lpstr>
      <vt:lpstr>3. Separation of Powers</vt:lpstr>
      <vt:lpstr>Madison on how to form a government without Private Virtue</vt:lpstr>
      <vt:lpstr>Do you agree?</vt:lpstr>
      <vt:lpstr>How would you rank the US on RoL? </vt:lpstr>
      <vt:lpstr>PowerPoint Presentation</vt:lpstr>
      <vt:lpstr>How would you rank the US on RoL? (There are about 30 first world countries)</vt:lpstr>
      <vt:lpstr>How would you rank the US on RoL?</vt:lpstr>
      <vt:lpstr>Pluralism as a political theory</vt:lpstr>
      <vt:lpstr>The Virginia Plan</vt:lpstr>
      <vt:lpstr>The Virginia Plan</vt:lpstr>
      <vt:lpstr>The Virginia Plan</vt:lpstr>
      <vt:lpstr>When can the federal government invade a state?</vt:lpstr>
      <vt:lpstr>James Buchanan in Dec. 1860:  There is no right of secession</vt:lpstr>
      <vt:lpstr>James Buchanan: Secession is illegal, but what am I to do?</vt:lpstr>
      <vt:lpstr>James Buchanan:  But what am I to do?</vt:lpstr>
      <vt:lpstr>And Madison agreed with me Would Madison have thought Virginia had a right to secede?</vt:lpstr>
      <vt:lpstr>Slavery was not on the table The proposed Thirteenth Amendment, 1861</vt:lpstr>
      <vt:lpstr>Lincoln’s First Inaugural, March 4, 1861</vt:lpstr>
      <vt:lpstr>Lincoln’s First Inaugural, March 4, 1861</vt:lpstr>
      <vt:lpstr>But a day after Fort Sumter April 15, 1861</vt:lpstr>
      <vt:lpstr>The Virginia Convention votes for secession, two days later on April 17, 1861</vt:lpstr>
      <vt:lpstr>PowerPoint Presentation</vt:lpstr>
      <vt:lpstr>Alexandria occupied the next day, May 24, 1961 Historia facit saltus</vt:lpstr>
      <vt:lpstr>How the Articles were to be amended</vt:lpstr>
      <vt:lpstr>How the 1787 Constitution provided it would come into effect</vt:lpstr>
      <vt:lpstr>Was Washington’s first term a nullity?</vt:lpstr>
      <vt:lpstr>The Status of Secession Rights in International Law</vt:lpstr>
      <vt:lpstr>The Second Branch</vt:lpstr>
      <vt:lpstr>The Second Branch</vt:lpstr>
      <vt:lpstr>Anthony, Octavian, Lepidus</vt:lpstr>
      <vt:lpstr>The Second Branch</vt:lpstr>
      <vt:lpstr>The Second Branch</vt:lpstr>
      <vt:lpstr>The Second Branch</vt:lpstr>
      <vt:lpstr>The Royal Prerogative</vt:lpstr>
      <vt:lpstr>Was Franklin right?</vt:lpstr>
      <vt:lpstr>Dickinson on federalism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Back</dc:title>
  <dc:creator>F.H. Buckley</dc:creator>
  <cp:lastModifiedBy>Francis Buckley</cp:lastModifiedBy>
  <cp:revision>320</cp:revision>
  <dcterms:created xsi:type="dcterms:W3CDTF">2016-01-11T21:20:36Z</dcterms:created>
  <dcterms:modified xsi:type="dcterms:W3CDTF">2023-02-01T18:25:26Z</dcterms:modified>
</cp:coreProperties>
</file>