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handoutMasterIdLst>
    <p:handoutMasterId r:id="rId23"/>
  </p:handoutMasterIdLst>
  <p:sldIdLst>
    <p:sldId id="256" r:id="rId2"/>
    <p:sldId id="357" r:id="rId3"/>
    <p:sldId id="356" r:id="rId4"/>
    <p:sldId id="372" r:id="rId5"/>
    <p:sldId id="370" r:id="rId6"/>
    <p:sldId id="358" r:id="rId7"/>
    <p:sldId id="260" r:id="rId8"/>
    <p:sldId id="364" r:id="rId9"/>
    <p:sldId id="373" r:id="rId10"/>
    <p:sldId id="369" r:id="rId11"/>
    <p:sldId id="353" r:id="rId12"/>
    <p:sldId id="374" r:id="rId13"/>
    <p:sldId id="367" r:id="rId14"/>
    <p:sldId id="376" r:id="rId15"/>
    <p:sldId id="375" r:id="rId16"/>
    <p:sldId id="361" r:id="rId17"/>
    <p:sldId id="368" r:id="rId18"/>
    <p:sldId id="365" r:id="rId19"/>
    <p:sldId id="366" r:id="rId20"/>
    <p:sldId id="33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718"/>
  </p:normalViewPr>
  <p:slideViewPr>
    <p:cSldViewPr snapToGrid="0" snapToObjects="1">
      <p:cViewPr varScale="1">
        <p:scale>
          <a:sx n="117" d="100"/>
          <a:sy n="117" d="100"/>
        </p:scale>
        <p:origin x="3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173062-C877-A94C-A0FE-A562C0AF281D}" type="datetimeFigureOut">
              <a:rPr lang="en-US" smtClean="0"/>
              <a:t>2/8/23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5C2B76-B5AB-A942-8AB1-6D26553D695A}" type="slidenum">
              <a:rPr lang="en-US" smtClean="0"/>
              <a:t>‹#›</a:t>
            </a:fld>
            <a:endParaRPr lang="en-US"/>
          </a:p>
        </p:txBody>
      </p:sp>
    </p:spTree>
    <p:extLst>
      <p:ext uri="{BB962C8B-B14F-4D97-AF65-F5344CB8AC3E}">
        <p14:creationId xmlns:p14="http://schemas.microsoft.com/office/powerpoint/2010/main" val="3628754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0A775-DB0A-6640-BE9E-DEB34248E24D}" type="datetimeFigureOut">
              <a:rPr lang="en-US" smtClean="0"/>
              <a:t>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41A2F-6369-9A44-8911-94DD5C28E934}" type="slidenum">
              <a:rPr lang="en-US" smtClean="0"/>
              <a:t>‹#›</a:t>
            </a:fld>
            <a:endParaRPr lang="en-US"/>
          </a:p>
        </p:txBody>
      </p:sp>
    </p:spTree>
    <p:extLst>
      <p:ext uri="{BB962C8B-B14F-4D97-AF65-F5344CB8AC3E}">
        <p14:creationId xmlns:p14="http://schemas.microsoft.com/office/powerpoint/2010/main" val="10483585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41A2F-6369-9A44-8911-94DD5C28E934}" type="slidenum">
              <a:rPr lang="en-US" smtClean="0"/>
              <a:t>5</a:t>
            </a:fld>
            <a:endParaRPr lang="en-US"/>
          </a:p>
        </p:txBody>
      </p:sp>
    </p:spTree>
    <p:extLst>
      <p:ext uri="{BB962C8B-B14F-4D97-AF65-F5344CB8AC3E}">
        <p14:creationId xmlns:p14="http://schemas.microsoft.com/office/powerpoint/2010/main" val="378618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41A2F-6369-9A44-8911-94DD5C28E934}" type="slidenum">
              <a:rPr lang="en-US" smtClean="0"/>
              <a:t>6</a:t>
            </a:fld>
            <a:endParaRPr lang="en-US"/>
          </a:p>
        </p:txBody>
      </p:sp>
    </p:spTree>
    <p:extLst>
      <p:ext uri="{BB962C8B-B14F-4D97-AF65-F5344CB8AC3E}">
        <p14:creationId xmlns:p14="http://schemas.microsoft.com/office/powerpoint/2010/main" val="22854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34511-57FB-E542-B450-924E5F7E715E}" type="slidenum">
              <a:rPr lang="en-US" smtClean="0"/>
              <a:t>7</a:t>
            </a:fld>
            <a:endParaRPr lang="en-US"/>
          </a:p>
        </p:txBody>
      </p:sp>
    </p:spTree>
    <p:extLst>
      <p:ext uri="{BB962C8B-B14F-4D97-AF65-F5344CB8AC3E}">
        <p14:creationId xmlns:p14="http://schemas.microsoft.com/office/powerpoint/2010/main" val="172239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41A2F-6369-9A44-8911-94DD5C28E934}" type="slidenum">
              <a:rPr lang="en-US" smtClean="0"/>
              <a:t>18</a:t>
            </a:fld>
            <a:endParaRPr lang="en-US"/>
          </a:p>
        </p:txBody>
      </p:sp>
    </p:spTree>
    <p:extLst>
      <p:ext uri="{BB962C8B-B14F-4D97-AF65-F5344CB8AC3E}">
        <p14:creationId xmlns:p14="http://schemas.microsoft.com/office/powerpoint/2010/main" val="310605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13C27D9-E523-3D46-B213-771F76657136}" type="datetime2">
              <a:rPr lang="en-US" smtClean="0"/>
              <a:t>Wednesday, February 8,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AAFEE-EF8E-EB4B-93FB-53848145B076}" type="datetime2">
              <a:rPr lang="en-US" smtClean="0"/>
              <a:t>Wednesday, 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C111B2-283A-5A47-8E4F-2E62025AD45C}" type="datetime2">
              <a:rPr lang="en-US" smtClean="0"/>
              <a:t>Wednesday, February 8,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39D79D4-C12C-5D4C-9214-6213F7FCFAC3}" type="datetime2">
              <a:rPr lang="en-US" smtClean="0"/>
              <a:t>Wednesday, February 8,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AA9E36C4-753E-E648-86A7-4738C24EB9DC}" type="datetime2">
              <a:rPr lang="en-US" smtClean="0"/>
              <a:t>Wednesday, February 8, 2023</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3811EA-DAA0-6C4A-B1C5-FA8E0D54934D}" type="datetime2">
              <a:rPr lang="en-US" smtClean="0"/>
              <a:t>Wednesday, February 8, 2023</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034C2689-BA3E-4441-95DB-81E50BE85756}" type="datetime2">
              <a:rPr lang="en-US" smtClean="0"/>
              <a:t>Wednesday, February 8,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085D326-30CB-4140-A80A-1395840FADB8}" type="datetime2">
              <a:rPr lang="en-US" smtClean="0"/>
              <a:t>Wednesday, February 8, 2023</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87DF76-492E-E54A-927B-C2462E4776B0}" type="datetime2">
              <a:rPr lang="en-US" smtClean="0"/>
              <a:t>Wednesday, February 8, 2023</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8DFF5C7C-5A04-9848-869F-BC3315D3CC9D}" type="datetime2">
              <a:rPr lang="en-US" smtClean="0"/>
              <a:t>Wednesday, February 8,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14A5283B-B845-BA4F-812F-487997CEF45B}" type="datetime2">
              <a:rPr lang="en-US" smtClean="0"/>
              <a:t>Wednesday, February 8, 2023</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CC33F21-9081-C54E-85C5-3D4426300B7A}" type="datetime2">
              <a:rPr lang="en-US" smtClean="0"/>
              <a:t>Wednesday, February 8, 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buckley@g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92629"/>
            <a:ext cx="7543800" cy="2152650"/>
          </a:xfrm>
        </p:spPr>
        <p:txBody>
          <a:bodyPr/>
          <a:lstStyle/>
          <a:p>
            <a:pPr algn="ctr"/>
            <a:r>
              <a:rPr lang="en-US" sz="4800" dirty="0">
                <a:effectLst/>
              </a:rPr>
              <a:t>Structure of Liberty</a:t>
            </a:r>
          </a:p>
        </p:txBody>
      </p:sp>
      <p:sp>
        <p:nvSpPr>
          <p:cNvPr id="4" name="TextBox 3"/>
          <p:cNvSpPr txBox="1"/>
          <p:nvPr/>
        </p:nvSpPr>
        <p:spPr>
          <a:xfrm>
            <a:off x="2235008" y="3258816"/>
            <a:ext cx="7008124" cy="954107"/>
          </a:xfrm>
          <a:prstGeom prst="rect">
            <a:avLst/>
          </a:prstGeom>
          <a:noFill/>
        </p:spPr>
        <p:txBody>
          <a:bodyPr wrap="square" rtlCol="0">
            <a:spAutoFit/>
          </a:bodyPr>
          <a:lstStyle/>
          <a:p>
            <a:r>
              <a:rPr lang="en-US" sz="2800" dirty="0">
                <a:solidFill>
                  <a:srgbClr val="FF0000"/>
                </a:solidFill>
              </a:rPr>
              <a:t>F.H. Buckley, Scalia Law School</a:t>
            </a:r>
          </a:p>
          <a:p>
            <a:r>
              <a:rPr lang="en-US" sz="2800" dirty="0">
                <a:solidFill>
                  <a:srgbClr val="FF0000"/>
                </a:solidFill>
                <a:hlinkClick r:id="rId2"/>
              </a:rPr>
              <a:t>fbuckley@gmu.edu</a:t>
            </a:r>
            <a:r>
              <a:rPr lang="en-US" sz="2800" dirty="0">
                <a:solidFill>
                  <a:srgbClr val="FF0000"/>
                </a:solidFill>
              </a:rPr>
              <a:t>, </a:t>
            </a:r>
            <a:r>
              <a:rPr lang="en-US" sz="2800" dirty="0" err="1">
                <a:solidFill>
                  <a:srgbClr val="FF0000"/>
                </a:solidFill>
              </a:rPr>
              <a:t>fhbuckley.com</a:t>
            </a:r>
            <a:endParaRPr lang="en-US" sz="2800" dirty="0">
              <a:solidFill>
                <a:srgbClr val="FF0000"/>
              </a:solidFill>
            </a:endParaRPr>
          </a:p>
        </p:txBody>
      </p:sp>
    </p:spTree>
    <p:extLst>
      <p:ext uri="{BB962C8B-B14F-4D97-AF65-F5344CB8AC3E}">
        <p14:creationId xmlns:p14="http://schemas.microsoft.com/office/powerpoint/2010/main" val="23397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39AB6-8813-C68F-1E02-E3E928F9EAA8}"/>
              </a:ext>
            </a:extLst>
          </p:cNvPr>
          <p:cNvSpPr>
            <a:spLocks noGrp="1"/>
          </p:cNvSpPr>
          <p:nvPr>
            <p:ph idx="1"/>
          </p:nvPr>
        </p:nvSpPr>
        <p:spPr>
          <a:xfrm>
            <a:off x="1" y="685801"/>
            <a:ext cx="9144000" cy="3799113"/>
          </a:xfrm>
        </p:spPr>
        <p:txBody>
          <a:bodyPr>
            <a:normAutofit/>
          </a:bodyPr>
          <a:lstStyle/>
          <a:p>
            <a:pPr marL="18288" indent="0" algn="ctr">
              <a:buNone/>
            </a:pPr>
            <a:r>
              <a:rPr lang="en-US" sz="4000" dirty="0"/>
              <a:t>Was a new U.S. Constitution needed?</a:t>
            </a:r>
          </a:p>
          <a:p>
            <a:pPr marL="18288" indent="0">
              <a:buNone/>
            </a:pPr>
            <a:r>
              <a:rPr lang="en-US" sz="3200" dirty="0">
                <a:solidFill>
                  <a:srgbClr val="FF0000"/>
                </a:solidFill>
              </a:rPr>
              <a:t>	</a:t>
            </a:r>
            <a:r>
              <a:rPr lang="en-US" sz="2800" dirty="0"/>
              <a:t>Hamilton and Madison as nationalists</a:t>
            </a:r>
          </a:p>
          <a:p>
            <a:pPr marL="18288" indent="0">
              <a:buNone/>
            </a:pPr>
            <a:r>
              <a:rPr lang="en-US" sz="2800" dirty="0"/>
              <a:t>	Against them, the future anti-Federalists</a:t>
            </a:r>
          </a:p>
        </p:txBody>
      </p:sp>
      <p:sp>
        <p:nvSpPr>
          <p:cNvPr id="3" name="Title 2">
            <a:extLst>
              <a:ext uri="{FF2B5EF4-FFF2-40B4-BE49-F238E27FC236}">
                <a16:creationId xmlns:a16="http://schemas.microsoft.com/office/drawing/2014/main" id="{449EB389-62D9-A77D-108A-9BEFF094D2EB}"/>
              </a:ext>
            </a:extLst>
          </p:cNvPr>
          <p:cNvSpPr>
            <a:spLocks noGrp="1"/>
          </p:cNvSpPr>
          <p:nvPr>
            <p:ph type="title"/>
          </p:nvPr>
        </p:nvSpPr>
        <p:spPr/>
        <p:txBody>
          <a:bodyPr/>
          <a:lstStyle/>
          <a:p>
            <a:r>
              <a:rPr lang="en-US" dirty="0">
                <a:solidFill>
                  <a:srgbClr val="C00000"/>
                </a:solidFill>
              </a:rPr>
              <a:t>The Annapolis Conference</a:t>
            </a:r>
          </a:p>
        </p:txBody>
      </p:sp>
    </p:spTree>
    <p:extLst>
      <p:ext uri="{BB962C8B-B14F-4D97-AF65-F5344CB8AC3E}">
        <p14:creationId xmlns:p14="http://schemas.microsoft.com/office/powerpoint/2010/main" val="90800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E03CEC-CCCA-9B45-AF0B-CEEAE51570BD}"/>
              </a:ext>
            </a:extLst>
          </p:cNvPr>
          <p:cNvPicPr>
            <a:picLocks noGrp="1" noChangeAspect="1"/>
          </p:cNvPicPr>
          <p:nvPr>
            <p:ph idx="1"/>
          </p:nvPr>
        </p:nvPicPr>
        <p:blipFill>
          <a:blip r:embed="rId2"/>
          <a:stretch>
            <a:fillRect/>
          </a:stretch>
        </p:blipFill>
        <p:spPr>
          <a:xfrm flipH="1">
            <a:off x="3223647" y="307059"/>
            <a:ext cx="3387364" cy="4850089"/>
          </a:xfrm>
          <a:prstGeom prst="rect">
            <a:avLst/>
          </a:prstGeom>
        </p:spPr>
      </p:pic>
      <p:sp>
        <p:nvSpPr>
          <p:cNvPr id="3" name="Title 2">
            <a:extLst>
              <a:ext uri="{FF2B5EF4-FFF2-40B4-BE49-F238E27FC236}">
                <a16:creationId xmlns:a16="http://schemas.microsoft.com/office/drawing/2014/main" id="{1968B40D-9484-8943-B4F2-D4B194883F64}"/>
              </a:ext>
            </a:extLst>
          </p:cNvPr>
          <p:cNvSpPr>
            <a:spLocks noGrp="1"/>
          </p:cNvSpPr>
          <p:nvPr>
            <p:ph type="title"/>
          </p:nvPr>
        </p:nvSpPr>
        <p:spPr>
          <a:xfrm>
            <a:off x="800100" y="5636541"/>
            <a:ext cx="7543800" cy="914400"/>
          </a:xfrm>
        </p:spPr>
        <p:txBody>
          <a:bodyPr/>
          <a:lstStyle/>
          <a:p>
            <a:pPr algn="ctr"/>
            <a:r>
              <a:rPr lang="en-US" dirty="0"/>
              <a:t>Louis-Guillaume Otto</a:t>
            </a:r>
          </a:p>
        </p:txBody>
      </p:sp>
    </p:spTree>
    <p:extLst>
      <p:ext uri="{BB962C8B-B14F-4D97-AF65-F5344CB8AC3E}">
        <p14:creationId xmlns:p14="http://schemas.microsoft.com/office/powerpoint/2010/main" val="25439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61240-1D3E-5523-CBFE-14DAD71ACDA8}"/>
              </a:ext>
            </a:extLst>
          </p:cNvPr>
          <p:cNvSpPr>
            <a:spLocks noGrp="1"/>
          </p:cNvSpPr>
          <p:nvPr>
            <p:ph type="title"/>
          </p:nvPr>
        </p:nvSpPr>
        <p:spPr>
          <a:xfrm>
            <a:off x="800100" y="5334000"/>
            <a:ext cx="7543800" cy="914400"/>
          </a:xfrm>
        </p:spPr>
        <p:txBody>
          <a:bodyPr/>
          <a:lstStyle/>
          <a:p>
            <a:pPr algn="ctr"/>
            <a:r>
              <a:rPr lang="en-US" dirty="0"/>
              <a:t>Charles Beard</a:t>
            </a:r>
          </a:p>
        </p:txBody>
      </p:sp>
      <p:pic>
        <p:nvPicPr>
          <p:cNvPr id="1026" name="Picture 2" descr="Charles Beard: Living Legend or Archaic Icon?">
            <a:extLst>
              <a:ext uri="{FF2B5EF4-FFF2-40B4-BE49-F238E27FC236}">
                <a16:creationId xmlns:a16="http://schemas.microsoft.com/office/drawing/2014/main" id="{038370C1-CFE5-98EF-EEC9-5D53FA4CA0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6620" y="239751"/>
            <a:ext cx="3750759" cy="470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9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F046-7EA3-E984-192E-E4E43C68FA4A}"/>
              </a:ext>
            </a:extLst>
          </p:cNvPr>
          <p:cNvSpPr>
            <a:spLocks noGrp="1"/>
          </p:cNvSpPr>
          <p:nvPr>
            <p:ph idx="1"/>
          </p:nvPr>
        </p:nvSpPr>
        <p:spPr>
          <a:xfrm>
            <a:off x="1360714" y="685802"/>
            <a:ext cx="7467600" cy="3450769"/>
          </a:xfrm>
        </p:spPr>
        <p:txBody>
          <a:bodyPr>
            <a:normAutofit/>
          </a:bodyPr>
          <a:lstStyle/>
          <a:p>
            <a:pPr marL="18288" indent="0">
              <a:buNone/>
            </a:pPr>
            <a:r>
              <a:rPr lang="en-US" sz="3200" dirty="0">
                <a:solidFill>
                  <a:srgbClr val="FF0000"/>
                </a:solidFill>
              </a:rPr>
              <a:t>Financial Distress</a:t>
            </a:r>
          </a:p>
          <a:p>
            <a:pPr lvl="1"/>
            <a:r>
              <a:rPr lang="en-US" sz="2800" dirty="0"/>
              <a:t>Failure to settle with Loyalist claims</a:t>
            </a:r>
          </a:p>
          <a:p>
            <a:pPr lvl="1"/>
            <a:r>
              <a:rPr lang="en-US" sz="2800" dirty="0"/>
              <a:t>The “rage of paper money”</a:t>
            </a:r>
          </a:p>
          <a:p>
            <a:pPr lvl="1"/>
            <a:r>
              <a:rPr lang="en-US" sz="2800" dirty="0"/>
              <a:t>The closure of the courts</a:t>
            </a:r>
          </a:p>
          <a:p>
            <a:pPr lvl="1"/>
            <a:r>
              <a:rPr lang="en-US" sz="2800" dirty="0"/>
              <a:t>Barriers to interstate commerce</a:t>
            </a:r>
          </a:p>
        </p:txBody>
      </p:sp>
      <p:sp>
        <p:nvSpPr>
          <p:cNvPr id="3" name="Title 2">
            <a:extLst>
              <a:ext uri="{FF2B5EF4-FFF2-40B4-BE49-F238E27FC236}">
                <a16:creationId xmlns:a16="http://schemas.microsoft.com/office/drawing/2014/main" id="{5FBBF6B5-A438-2340-64AE-539E22BBC8CB}"/>
              </a:ext>
            </a:extLst>
          </p:cNvPr>
          <p:cNvSpPr>
            <a:spLocks noGrp="1"/>
          </p:cNvSpPr>
          <p:nvPr>
            <p:ph type="title"/>
          </p:nvPr>
        </p:nvSpPr>
        <p:spPr>
          <a:xfrm>
            <a:off x="0" y="4876799"/>
            <a:ext cx="9144000" cy="903515"/>
          </a:xfrm>
        </p:spPr>
        <p:txBody>
          <a:bodyPr/>
          <a:lstStyle/>
          <a:p>
            <a:pPr algn="ctr"/>
            <a:r>
              <a:rPr lang="en-US" sz="3600" dirty="0"/>
              <a:t>The Financial Argument for Nationalism</a:t>
            </a:r>
          </a:p>
        </p:txBody>
      </p:sp>
    </p:spTree>
    <p:extLst>
      <p:ext uri="{BB962C8B-B14F-4D97-AF65-F5344CB8AC3E}">
        <p14:creationId xmlns:p14="http://schemas.microsoft.com/office/powerpoint/2010/main" val="348102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31480-782C-8FB0-1FDF-7904D5F9F45B}"/>
              </a:ext>
            </a:extLst>
          </p:cNvPr>
          <p:cNvSpPr>
            <a:spLocks noGrp="1"/>
          </p:cNvSpPr>
          <p:nvPr>
            <p:ph idx="1"/>
          </p:nvPr>
        </p:nvSpPr>
        <p:spPr>
          <a:xfrm>
            <a:off x="769434" y="685801"/>
            <a:ext cx="7460166" cy="3607419"/>
          </a:xfrm>
        </p:spPr>
        <p:txBody>
          <a:bodyPr>
            <a:normAutofit/>
          </a:bodyPr>
          <a:lstStyle/>
          <a:p>
            <a:pPr marL="18288" indent="0">
              <a:buNone/>
            </a:pPr>
            <a:r>
              <a:rPr lang="en-US" sz="2800" dirty="0">
                <a:solidFill>
                  <a:srgbClr val="FF0000"/>
                </a:solidFill>
              </a:rPr>
              <a:t>N Hampshire has not paid a shilling, since peace, and does not mean to pay one to all eternity.</a:t>
            </a:r>
          </a:p>
          <a:p>
            <a:pPr marL="18288" indent="0">
              <a:buNone/>
            </a:pPr>
            <a:endParaRPr lang="en-US" sz="2800" dirty="0">
              <a:solidFill>
                <a:srgbClr val="FF0000"/>
              </a:solidFill>
            </a:endParaRPr>
          </a:p>
          <a:p>
            <a:pPr marL="18288" indent="0">
              <a:buNone/>
            </a:pPr>
            <a:r>
              <a:rPr lang="en-US" sz="2800" dirty="0">
                <a:solidFill>
                  <a:srgbClr val="FF0000"/>
                </a:solidFill>
              </a:rPr>
              <a:t>In N York they pay well because they can do it by plundering N Jersey and Connecticut</a:t>
            </a:r>
          </a:p>
        </p:txBody>
      </p:sp>
      <p:sp>
        <p:nvSpPr>
          <p:cNvPr id="3" name="Title 2">
            <a:extLst>
              <a:ext uri="{FF2B5EF4-FFF2-40B4-BE49-F238E27FC236}">
                <a16:creationId xmlns:a16="http://schemas.microsoft.com/office/drawing/2014/main" id="{11071E7F-7195-B24F-7E51-A49970859FBF}"/>
              </a:ext>
            </a:extLst>
          </p:cNvPr>
          <p:cNvSpPr>
            <a:spLocks noGrp="1"/>
          </p:cNvSpPr>
          <p:nvPr>
            <p:ph type="title"/>
          </p:nvPr>
        </p:nvSpPr>
        <p:spPr>
          <a:xfrm>
            <a:off x="0" y="4876800"/>
            <a:ext cx="9144000" cy="944137"/>
          </a:xfrm>
        </p:spPr>
        <p:txBody>
          <a:bodyPr/>
          <a:lstStyle/>
          <a:p>
            <a:pPr algn="ctr"/>
            <a:r>
              <a:rPr lang="en-US" sz="2800" dirty="0"/>
              <a:t>William Grayson to James Monroe, May 29, 1787</a:t>
            </a:r>
          </a:p>
        </p:txBody>
      </p:sp>
    </p:spTree>
    <p:extLst>
      <p:ext uri="{BB962C8B-B14F-4D97-AF65-F5344CB8AC3E}">
        <p14:creationId xmlns:p14="http://schemas.microsoft.com/office/powerpoint/2010/main" val="267299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BF046-7EA3-E984-192E-E4E43C68FA4A}"/>
              </a:ext>
            </a:extLst>
          </p:cNvPr>
          <p:cNvSpPr>
            <a:spLocks noGrp="1"/>
          </p:cNvSpPr>
          <p:nvPr>
            <p:ph idx="1"/>
          </p:nvPr>
        </p:nvSpPr>
        <p:spPr>
          <a:xfrm>
            <a:off x="713678" y="685802"/>
            <a:ext cx="8114636" cy="3440149"/>
          </a:xfrm>
        </p:spPr>
        <p:txBody>
          <a:bodyPr>
            <a:normAutofit/>
          </a:bodyPr>
          <a:lstStyle/>
          <a:p>
            <a:pPr marL="18288" indent="0">
              <a:buNone/>
            </a:pPr>
            <a:r>
              <a:rPr lang="en-US" sz="3200" dirty="0">
                <a:solidFill>
                  <a:srgbClr val="FF0000"/>
                </a:solidFill>
              </a:rPr>
              <a:t>Quarrels with Spain over the Mississippi</a:t>
            </a:r>
          </a:p>
          <a:p>
            <a:pPr marL="18288" indent="0">
              <a:buNone/>
            </a:pPr>
            <a:endParaRPr lang="en-US" sz="3200" dirty="0">
              <a:solidFill>
                <a:srgbClr val="FF0000"/>
              </a:solidFill>
            </a:endParaRPr>
          </a:p>
          <a:p>
            <a:pPr marL="18288" indent="0">
              <a:buNone/>
            </a:pPr>
            <a:r>
              <a:rPr lang="en-US" sz="3500" dirty="0">
                <a:solidFill>
                  <a:srgbClr val="FF0000"/>
                </a:solidFill>
              </a:rPr>
              <a:t>British control over western forts</a:t>
            </a:r>
          </a:p>
        </p:txBody>
      </p:sp>
      <p:sp>
        <p:nvSpPr>
          <p:cNvPr id="3" name="Title 2">
            <a:extLst>
              <a:ext uri="{FF2B5EF4-FFF2-40B4-BE49-F238E27FC236}">
                <a16:creationId xmlns:a16="http://schemas.microsoft.com/office/drawing/2014/main" id="{5FBBF6B5-A438-2340-64AE-539E22BBC8CB}"/>
              </a:ext>
            </a:extLst>
          </p:cNvPr>
          <p:cNvSpPr>
            <a:spLocks noGrp="1"/>
          </p:cNvSpPr>
          <p:nvPr>
            <p:ph type="title"/>
          </p:nvPr>
        </p:nvSpPr>
        <p:spPr>
          <a:xfrm>
            <a:off x="0" y="4876799"/>
            <a:ext cx="9144000" cy="903515"/>
          </a:xfrm>
        </p:spPr>
        <p:txBody>
          <a:bodyPr/>
          <a:lstStyle/>
          <a:p>
            <a:pPr algn="ctr"/>
            <a:r>
              <a:rPr lang="en-US" sz="3200" dirty="0"/>
              <a:t>The Foreign Policy Argument for Nationalism</a:t>
            </a:r>
          </a:p>
        </p:txBody>
      </p:sp>
    </p:spTree>
    <p:extLst>
      <p:ext uri="{BB962C8B-B14F-4D97-AF65-F5344CB8AC3E}">
        <p14:creationId xmlns:p14="http://schemas.microsoft.com/office/powerpoint/2010/main" val="166480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45340-2D61-E21B-DA27-D316FB5F7AE9}"/>
              </a:ext>
            </a:extLst>
          </p:cNvPr>
          <p:cNvSpPr>
            <a:spLocks noGrp="1"/>
          </p:cNvSpPr>
          <p:nvPr>
            <p:ph type="title"/>
          </p:nvPr>
        </p:nvSpPr>
        <p:spPr>
          <a:xfrm>
            <a:off x="777240" y="5160936"/>
            <a:ext cx="7514353" cy="1131376"/>
          </a:xfrm>
        </p:spPr>
        <p:txBody>
          <a:bodyPr/>
          <a:lstStyle/>
          <a:p>
            <a:pPr algn="ctr"/>
            <a:r>
              <a:rPr lang="en-US" dirty="0"/>
              <a:t>United States 1787</a:t>
            </a:r>
          </a:p>
        </p:txBody>
      </p:sp>
      <p:pic>
        <p:nvPicPr>
          <p:cNvPr id="7170" name="Picture 2">
            <a:extLst>
              <a:ext uri="{FF2B5EF4-FFF2-40B4-BE49-F238E27FC236}">
                <a16:creationId xmlns:a16="http://schemas.microsoft.com/office/drawing/2014/main" id="{066D13E2-AE66-A3DC-F9EB-03216D372B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770" y="154983"/>
            <a:ext cx="7740459" cy="520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1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0E7DA-F77A-00CC-EC26-596159202BBC}"/>
              </a:ext>
            </a:extLst>
          </p:cNvPr>
          <p:cNvSpPr>
            <a:spLocks noGrp="1"/>
          </p:cNvSpPr>
          <p:nvPr>
            <p:ph type="title"/>
          </p:nvPr>
        </p:nvSpPr>
        <p:spPr>
          <a:xfrm>
            <a:off x="174171" y="5344885"/>
            <a:ext cx="9046029" cy="838201"/>
          </a:xfrm>
        </p:spPr>
        <p:txBody>
          <a:bodyPr/>
          <a:lstStyle/>
          <a:p>
            <a:pPr algn="ctr"/>
            <a:r>
              <a:rPr lang="en-US" dirty="0"/>
              <a:t>Mobs: Fort Wilson, Oct.1779</a:t>
            </a:r>
          </a:p>
        </p:txBody>
      </p:sp>
      <p:pic>
        <p:nvPicPr>
          <p:cNvPr id="1028" name="Picture 4">
            <a:extLst>
              <a:ext uri="{FF2B5EF4-FFF2-40B4-BE49-F238E27FC236}">
                <a16:creationId xmlns:a16="http://schemas.microsoft.com/office/drawing/2014/main" id="{20FED126-908F-F9FA-384D-D58FAAD441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5229" y="174173"/>
            <a:ext cx="4338542" cy="47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9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033CE-1E83-6070-AE33-04F14CB7868D}"/>
              </a:ext>
            </a:extLst>
          </p:cNvPr>
          <p:cNvSpPr>
            <a:spLocks noGrp="1"/>
          </p:cNvSpPr>
          <p:nvPr>
            <p:ph idx="1"/>
          </p:nvPr>
        </p:nvSpPr>
        <p:spPr>
          <a:xfrm>
            <a:off x="533400" y="685802"/>
            <a:ext cx="8077200" cy="2645228"/>
          </a:xfrm>
        </p:spPr>
        <p:txBody>
          <a:bodyPr>
            <a:noAutofit/>
          </a:bodyPr>
          <a:lstStyle/>
          <a:p>
            <a:pPr marL="18288" indent="0">
              <a:buNone/>
            </a:pPr>
            <a:r>
              <a:rPr lang="en-US" sz="2400" dirty="0">
                <a:effectLst/>
                <a:latin typeface="Times New Roman" panose="02020603050405020304" pitchFamily="18" charset="0"/>
                <a:cs typeface="Times New Roman" panose="02020603050405020304" pitchFamily="18" charset="0"/>
              </a:rPr>
              <a:t>“</a:t>
            </a:r>
            <a:r>
              <a:rPr lang="en-US" sz="2400" b="0" i="0" dirty="0">
                <a:effectLst/>
                <a:latin typeface="Times New Roman" panose="02020603050405020304" pitchFamily="18" charset="0"/>
                <a:cs typeface="Times New Roman" panose="02020603050405020304" pitchFamily="18" charset="0"/>
              </a:rPr>
              <a:t>We imagined that the mildness of our government and </a:t>
            </a:r>
            <a:r>
              <a:rPr lang="en-US" sz="2400" b="0" i="1" dirty="0">
                <a:effectLst/>
                <a:latin typeface="Times New Roman" panose="02020603050405020304" pitchFamily="18" charset="0"/>
                <a:cs typeface="Times New Roman" panose="02020603050405020304" pitchFamily="18" charset="0"/>
              </a:rPr>
              <a:t>the virtue </a:t>
            </a:r>
            <a:r>
              <a:rPr lang="en-US" sz="2400" b="0" i="0" dirty="0">
                <a:effectLst/>
                <a:latin typeface="Times New Roman" panose="02020603050405020304" pitchFamily="18" charset="0"/>
                <a:cs typeface="Times New Roman" panose="02020603050405020304" pitchFamily="18" charset="0"/>
              </a:rPr>
              <a:t>of the people were so correspondent, that we were not as other nations requiring brutal force to support the laws—But we find that we are men, actual men, possessing all the turbulent passions belonging to that animal and that we must have a government proper and adequate for him.” </a:t>
            </a:r>
          </a:p>
          <a:p>
            <a:pPr marL="18288" indent="0">
              <a:buNone/>
            </a:pPr>
            <a:r>
              <a:rPr lang="en-US" sz="2400" dirty="0">
                <a:solidFill>
                  <a:srgbClr val="FF0000"/>
                </a:solidFill>
                <a:effectLst/>
                <a:latin typeface="Times New Roman" panose="02020603050405020304" pitchFamily="18" charset="0"/>
                <a:cs typeface="Times New Roman" panose="02020603050405020304" pitchFamily="18" charset="0"/>
              </a:rPr>
              <a:t>---</a:t>
            </a:r>
            <a:r>
              <a:rPr lang="en-US" sz="2400" b="0" i="0" dirty="0">
                <a:solidFill>
                  <a:srgbClr val="FF0000"/>
                </a:solidFill>
                <a:effectLst/>
                <a:latin typeface="Times New Roman" panose="02020603050405020304" pitchFamily="18" charset="0"/>
                <a:cs typeface="Times New Roman" panose="02020603050405020304" pitchFamily="18" charset="0"/>
              </a:rPr>
              <a:t>Henry Knox to George Washington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A7D8C7-83D1-17FE-E4BE-F37EE89BB8EA}"/>
              </a:ext>
            </a:extLst>
          </p:cNvPr>
          <p:cNvSpPr>
            <a:spLocks noGrp="1"/>
          </p:cNvSpPr>
          <p:nvPr>
            <p:ph type="title"/>
          </p:nvPr>
        </p:nvSpPr>
        <p:spPr>
          <a:xfrm>
            <a:off x="108857" y="4876799"/>
            <a:ext cx="9035143" cy="870857"/>
          </a:xfrm>
        </p:spPr>
        <p:txBody>
          <a:bodyPr/>
          <a:lstStyle/>
          <a:p>
            <a:pPr algn="ctr"/>
            <a:r>
              <a:rPr lang="en-US" sz="3600" dirty="0"/>
              <a:t>Shay’s rebellion in western Massachusetts, Jan-Feb 1787 </a:t>
            </a:r>
          </a:p>
        </p:txBody>
      </p:sp>
    </p:spTree>
    <p:extLst>
      <p:ext uri="{BB962C8B-B14F-4D97-AF65-F5344CB8AC3E}">
        <p14:creationId xmlns:p14="http://schemas.microsoft.com/office/powerpoint/2010/main" val="301924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3AB1C-24C3-61B5-19BE-35C54417A8E9}"/>
              </a:ext>
            </a:extLst>
          </p:cNvPr>
          <p:cNvSpPr>
            <a:spLocks noGrp="1"/>
          </p:cNvSpPr>
          <p:nvPr>
            <p:ph idx="1"/>
          </p:nvPr>
        </p:nvSpPr>
        <p:spPr>
          <a:xfrm>
            <a:off x="108857" y="468087"/>
            <a:ext cx="8752114" cy="3809999"/>
          </a:xfrm>
        </p:spPr>
        <p:txBody>
          <a:bodyPr>
            <a:noAutofit/>
          </a:bodyPr>
          <a:lstStyle/>
          <a:p>
            <a:pPr marL="18288" indent="0">
              <a:buNone/>
            </a:pPr>
            <a:r>
              <a:rPr lang="en-US" sz="2800" b="0" i="0" dirty="0">
                <a:effectLst/>
                <a:latin typeface="Georgia" panose="02040502050405020303" pitchFamily="18" charset="0"/>
              </a:rPr>
              <a:t>“For the sole and express purpose of revising the Articles of Confederation and reporting to Congress and the several [state] Legislatures such alterations and provisions therein as shall when agreed to in Congress and confirmed by the States render the federal Constitution  adequate to the exigencies of Government and the preservation of the Union.”</a:t>
            </a:r>
            <a:endParaRPr lang="en-US" sz="2800" dirty="0"/>
          </a:p>
        </p:txBody>
      </p:sp>
      <p:sp>
        <p:nvSpPr>
          <p:cNvPr id="3" name="Title 2">
            <a:extLst>
              <a:ext uri="{FF2B5EF4-FFF2-40B4-BE49-F238E27FC236}">
                <a16:creationId xmlns:a16="http://schemas.microsoft.com/office/drawing/2014/main" id="{4BD2D514-E92D-7F83-BA67-1966163CCD72}"/>
              </a:ext>
            </a:extLst>
          </p:cNvPr>
          <p:cNvSpPr>
            <a:spLocks noGrp="1"/>
          </p:cNvSpPr>
          <p:nvPr>
            <p:ph type="title"/>
          </p:nvPr>
        </p:nvSpPr>
        <p:spPr>
          <a:xfrm>
            <a:off x="1" y="4876800"/>
            <a:ext cx="8969828" cy="1077686"/>
          </a:xfrm>
        </p:spPr>
        <p:txBody>
          <a:bodyPr/>
          <a:lstStyle/>
          <a:p>
            <a:pPr algn="ctr"/>
            <a:r>
              <a:rPr lang="en-US" sz="2800" dirty="0"/>
              <a:t>Congress authorizes the Constitutional Convention Feb. 21, 1787</a:t>
            </a:r>
          </a:p>
        </p:txBody>
      </p:sp>
    </p:spTree>
    <p:extLst>
      <p:ext uri="{BB962C8B-B14F-4D97-AF65-F5344CB8AC3E}">
        <p14:creationId xmlns:p14="http://schemas.microsoft.com/office/powerpoint/2010/main" val="64727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67A027-A991-2BD4-57A1-98948AAD152B}"/>
              </a:ext>
            </a:extLst>
          </p:cNvPr>
          <p:cNvSpPr>
            <a:spLocks noGrp="1"/>
          </p:cNvSpPr>
          <p:nvPr>
            <p:ph type="title"/>
          </p:nvPr>
        </p:nvSpPr>
        <p:spPr>
          <a:xfrm>
            <a:off x="411480" y="5434738"/>
            <a:ext cx="8321040" cy="1183037"/>
          </a:xfrm>
        </p:spPr>
        <p:txBody>
          <a:bodyPr/>
          <a:lstStyle/>
          <a:p>
            <a:pPr algn="ctr"/>
            <a:r>
              <a:rPr lang="en-US" dirty="0"/>
              <a:t>The Fascination with Britain</a:t>
            </a:r>
          </a:p>
        </p:txBody>
      </p:sp>
      <p:pic>
        <p:nvPicPr>
          <p:cNvPr id="3076" name="Picture 4" descr="10 Things You Should Know About Voltaire - HISTORY">
            <a:extLst>
              <a:ext uri="{FF2B5EF4-FFF2-40B4-BE49-F238E27FC236}">
                <a16:creationId xmlns:a16="http://schemas.microsoft.com/office/drawing/2014/main" id="{F1C57A7A-793F-11D1-CD61-40505BF86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3" y="1"/>
            <a:ext cx="9160604" cy="5129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D3FFBF-D265-4F66-FF67-C81F01EC737E}"/>
              </a:ext>
            </a:extLst>
          </p:cNvPr>
          <p:cNvSpPr txBox="1"/>
          <p:nvPr/>
        </p:nvSpPr>
        <p:spPr>
          <a:xfrm>
            <a:off x="5780868" y="900042"/>
            <a:ext cx="3188961" cy="1384995"/>
          </a:xfrm>
          <a:prstGeom prst="rect">
            <a:avLst/>
          </a:prstGeom>
          <a:noFill/>
        </p:spPr>
        <p:txBody>
          <a:bodyPr wrap="square" rtlCol="0">
            <a:spAutoFit/>
          </a:bodyPr>
          <a:lstStyle/>
          <a:p>
            <a:r>
              <a:rPr lang="en-US" sz="2800" dirty="0"/>
              <a:t>Voltaire,</a:t>
            </a:r>
          </a:p>
          <a:p>
            <a:r>
              <a:rPr lang="en-US" sz="2800" i="1" dirty="0"/>
              <a:t>Letters on the English</a:t>
            </a:r>
            <a:r>
              <a:rPr lang="en-US" sz="2800" dirty="0"/>
              <a:t>, 1733</a:t>
            </a:r>
          </a:p>
        </p:txBody>
      </p:sp>
    </p:spTree>
    <p:extLst>
      <p:ext uri="{BB962C8B-B14F-4D97-AF65-F5344CB8AC3E}">
        <p14:creationId xmlns:p14="http://schemas.microsoft.com/office/powerpoint/2010/main" val="395350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E02FA-663C-EC45-A62B-C799275F45C1}"/>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FC1AB94A-0711-7042-8511-D3F5A3963247}"/>
              </a:ext>
            </a:extLst>
          </p:cNvPr>
          <p:cNvSpPr>
            <a:spLocks noGrp="1"/>
          </p:cNvSpPr>
          <p:nvPr>
            <p:ph type="title"/>
          </p:nvPr>
        </p:nvSpPr>
        <p:spPr>
          <a:xfrm>
            <a:off x="370114" y="4876800"/>
            <a:ext cx="8294915" cy="925286"/>
          </a:xfrm>
        </p:spPr>
        <p:txBody>
          <a:bodyPr/>
          <a:lstStyle/>
          <a:p>
            <a:pPr algn="ctr"/>
            <a:r>
              <a:rPr lang="en-US" dirty="0"/>
              <a:t>Who wasn’t in Philadelphia</a:t>
            </a:r>
          </a:p>
        </p:txBody>
      </p:sp>
    </p:spTree>
    <p:extLst>
      <p:ext uri="{BB962C8B-B14F-4D97-AF65-F5344CB8AC3E}">
        <p14:creationId xmlns:p14="http://schemas.microsoft.com/office/powerpoint/2010/main" val="207043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18EDD-E4D8-B3D1-02F2-49304DFC8554}"/>
              </a:ext>
            </a:extLst>
          </p:cNvPr>
          <p:cNvSpPr>
            <a:spLocks noGrp="1"/>
          </p:cNvSpPr>
          <p:nvPr>
            <p:ph type="title"/>
          </p:nvPr>
        </p:nvSpPr>
        <p:spPr>
          <a:xfrm>
            <a:off x="0" y="5400019"/>
            <a:ext cx="9144000" cy="1183037"/>
          </a:xfrm>
        </p:spPr>
        <p:txBody>
          <a:bodyPr/>
          <a:lstStyle/>
          <a:p>
            <a:r>
              <a:rPr lang="en-US" sz="2400" b="1" i="0" dirty="0">
                <a:effectLst/>
                <a:latin typeface="Roboto" panose="02000000000000000000" pitchFamily="2" charset="0"/>
              </a:rPr>
              <a:t>“When the legislative and executive powers are united in the same</a:t>
            </a:r>
            <a:r>
              <a:rPr lang="en-US" sz="2400" b="0" i="0" dirty="0">
                <a:effectLst/>
                <a:latin typeface="Roboto" panose="02000000000000000000" pitchFamily="2" charset="0"/>
              </a:rPr>
              <a:t> person, or in the same body of magistrates, there can be no liberty</a:t>
            </a:r>
            <a:r>
              <a:rPr lang="en-US" sz="2000" b="0" i="0" dirty="0">
                <a:effectLst/>
                <a:latin typeface="Roboto" panose="02000000000000000000" pitchFamily="2" charset="0"/>
              </a:rPr>
              <a:t>.</a:t>
            </a:r>
            <a:endParaRPr lang="en-US" sz="2000" dirty="0"/>
          </a:p>
        </p:txBody>
      </p:sp>
      <p:pic>
        <p:nvPicPr>
          <p:cNvPr id="2050" name="Picture 2" descr="Montesquieu - Freedom From Religion Foundation">
            <a:extLst>
              <a:ext uri="{FF2B5EF4-FFF2-40B4-BE49-F238E27FC236}">
                <a16:creationId xmlns:a16="http://schemas.microsoft.com/office/drawing/2014/main" id="{68485CD2-DFEF-0302-0224-6C514EFE8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9898" y="-833"/>
            <a:ext cx="3766088" cy="4623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F4BBE9-E7A3-C485-A30C-EE362D46411E}"/>
              </a:ext>
            </a:extLst>
          </p:cNvPr>
          <p:cNvSpPr txBox="1"/>
          <p:nvPr/>
        </p:nvSpPr>
        <p:spPr>
          <a:xfrm>
            <a:off x="5145437" y="2107769"/>
            <a:ext cx="3890075" cy="1384995"/>
          </a:xfrm>
          <a:prstGeom prst="rect">
            <a:avLst/>
          </a:prstGeom>
          <a:noFill/>
        </p:spPr>
        <p:txBody>
          <a:bodyPr wrap="square" rtlCol="0">
            <a:spAutoFit/>
          </a:bodyPr>
          <a:lstStyle/>
          <a:p>
            <a:r>
              <a:rPr lang="en-US" sz="2800" dirty="0"/>
              <a:t>Montesquieu</a:t>
            </a:r>
          </a:p>
          <a:p>
            <a:endParaRPr lang="en-US" sz="2800" dirty="0"/>
          </a:p>
          <a:p>
            <a:r>
              <a:rPr lang="en-US" sz="2800" i="1" dirty="0" err="1"/>
              <a:t>L’esprit</a:t>
            </a:r>
            <a:r>
              <a:rPr lang="en-US" sz="2800" i="1" dirty="0"/>
              <a:t> des </a:t>
            </a:r>
            <a:r>
              <a:rPr lang="en-US" sz="2800" i="1" dirty="0" err="1"/>
              <a:t>lois</a:t>
            </a:r>
            <a:r>
              <a:rPr lang="en-US" sz="2800" dirty="0"/>
              <a:t>, 1748</a:t>
            </a:r>
          </a:p>
        </p:txBody>
      </p:sp>
    </p:spTree>
    <p:extLst>
      <p:ext uri="{BB962C8B-B14F-4D97-AF65-F5344CB8AC3E}">
        <p14:creationId xmlns:p14="http://schemas.microsoft.com/office/powerpoint/2010/main" val="325158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18EDD-E4D8-B3D1-02F2-49304DFC8554}"/>
              </a:ext>
            </a:extLst>
          </p:cNvPr>
          <p:cNvSpPr>
            <a:spLocks noGrp="1"/>
          </p:cNvSpPr>
          <p:nvPr>
            <p:ph type="title"/>
          </p:nvPr>
        </p:nvSpPr>
        <p:spPr>
          <a:xfrm>
            <a:off x="0" y="5400019"/>
            <a:ext cx="9144000" cy="1183037"/>
          </a:xfrm>
        </p:spPr>
        <p:txBody>
          <a:bodyPr/>
          <a:lstStyle/>
          <a:p>
            <a:pPr algn="ctr"/>
            <a:r>
              <a:rPr lang="en-US" sz="2400" b="1" i="0" dirty="0">
                <a:effectLst/>
                <a:latin typeface="Roboto" panose="02000000000000000000" pitchFamily="2" charset="0"/>
              </a:rPr>
              <a:t>And do you agree with that?</a:t>
            </a:r>
            <a:endParaRPr lang="en-US" sz="2000" dirty="0"/>
          </a:p>
        </p:txBody>
      </p:sp>
      <p:pic>
        <p:nvPicPr>
          <p:cNvPr id="2050" name="Picture 2" descr="Montesquieu - Freedom From Religion Foundation">
            <a:extLst>
              <a:ext uri="{FF2B5EF4-FFF2-40B4-BE49-F238E27FC236}">
                <a16:creationId xmlns:a16="http://schemas.microsoft.com/office/drawing/2014/main" id="{68485CD2-DFEF-0302-0224-6C514EFE8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9898" y="-833"/>
            <a:ext cx="3766088" cy="4623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F4BBE9-E7A3-C485-A30C-EE362D46411E}"/>
              </a:ext>
            </a:extLst>
          </p:cNvPr>
          <p:cNvSpPr txBox="1"/>
          <p:nvPr/>
        </p:nvSpPr>
        <p:spPr>
          <a:xfrm>
            <a:off x="5145437" y="2107769"/>
            <a:ext cx="3890075" cy="1384995"/>
          </a:xfrm>
          <a:prstGeom prst="rect">
            <a:avLst/>
          </a:prstGeom>
          <a:noFill/>
        </p:spPr>
        <p:txBody>
          <a:bodyPr wrap="square" rtlCol="0">
            <a:spAutoFit/>
          </a:bodyPr>
          <a:lstStyle/>
          <a:p>
            <a:r>
              <a:rPr lang="en-US" sz="2800" dirty="0"/>
              <a:t>Montesquieu</a:t>
            </a:r>
          </a:p>
          <a:p>
            <a:endParaRPr lang="en-US" sz="2800" dirty="0"/>
          </a:p>
          <a:p>
            <a:r>
              <a:rPr lang="en-US" sz="2800" i="1" dirty="0" err="1"/>
              <a:t>L’esprit</a:t>
            </a:r>
            <a:r>
              <a:rPr lang="en-US" sz="2800" i="1" dirty="0"/>
              <a:t> des </a:t>
            </a:r>
            <a:r>
              <a:rPr lang="en-US" sz="2800" i="1" dirty="0" err="1"/>
              <a:t>lois</a:t>
            </a:r>
            <a:r>
              <a:rPr lang="en-US" sz="2800" dirty="0"/>
              <a:t>, 1748</a:t>
            </a:r>
          </a:p>
        </p:txBody>
      </p:sp>
    </p:spTree>
    <p:extLst>
      <p:ext uri="{BB962C8B-B14F-4D97-AF65-F5344CB8AC3E}">
        <p14:creationId xmlns:p14="http://schemas.microsoft.com/office/powerpoint/2010/main" val="258054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A029E8-002E-D450-24FE-FCC83958279D}"/>
              </a:ext>
            </a:extLst>
          </p:cNvPr>
          <p:cNvSpPr>
            <a:spLocks noGrp="1"/>
          </p:cNvSpPr>
          <p:nvPr>
            <p:ph type="title"/>
          </p:nvPr>
        </p:nvSpPr>
        <p:spPr>
          <a:xfrm>
            <a:off x="0" y="5083629"/>
            <a:ext cx="9405257" cy="881743"/>
          </a:xfrm>
        </p:spPr>
        <p:txBody>
          <a:bodyPr/>
          <a:lstStyle/>
          <a:p>
            <a:pPr algn="ctr"/>
            <a:r>
              <a:rPr lang="en-US" sz="2400" dirty="0"/>
              <a:t>Is there one perfect formula for governments everywhere?</a:t>
            </a:r>
            <a:br>
              <a:rPr lang="en-US" sz="2400" dirty="0"/>
            </a:br>
            <a:r>
              <a:rPr lang="en-US" sz="4000" dirty="0">
                <a:solidFill>
                  <a:srgbClr val="C00000"/>
                </a:solidFill>
              </a:rPr>
              <a:t>If so, it’s exportable</a:t>
            </a:r>
          </a:p>
        </p:txBody>
      </p:sp>
      <p:pic>
        <p:nvPicPr>
          <p:cNvPr id="1030" name="Picture 6" descr="George W. Bush quote: The desire for freedom resides in every human heart.  And...">
            <a:extLst>
              <a:ext uri="{FF2B5EF4-FFF2-40B4-BE49-F238E27FC236}">
                <a16:creationId xmlns:a16="http://schemas.microsoft.com/office/drawing/2014/main" id="{155B4040-2324-A0B8-6426-424A94292E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520" y="446314"/>
            <a:ext cx="8140960" cy="384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3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0CFC8-F3B8-1C9E-5196-664958CEEB3E}"/>
              </a:ext>
            </a:extLst>
          </p:cNvPr>
          <p:cNvSpPr>
            <a:spLocks noGrp="1"/>
          </p:cNvSpPr>
          <p:nvPr>
            <p:ph type="title"/>
          </p:nvPr>
        </p:nvSpPr>
        <p:spPr>
          <a:xfrm>
            <a:off x="0" y="5715000"/>
            <a:ext cx="9144000" cy="1143000"/>
          </a:xfrm>
        </p:spPr>
        <p:txBody>
          <a:bodyPr/>
          <a:lstStyle/>
          <a:p>
            <a:r>
              <a:rPr lang="en-US" sz="4000" dirty="0"/>
              <a:t>The Queen in Parliament as Sovereign</a:t>
            </a:r>
          </a:p>
        </p:txBody>
      </p:sp>
      <p:pic>
        <p:nvPicPr>
          <p:cNvPr id="4100" name="Picture 4" descr="The Royal Family on Twitter: &quot;𝟏𝟗𝟓𝟖: For the first time in history, the  Sovereign is photographed reading the speech at the State Opening of  Parliament. Traditions surrounding State Opening and the delivery">
            <a:extLst>
              <a:ext uri="{FF2B5EF4-FFF2-40B4-BE49-F238E27FC236}">
                <a16:creationId xmlns:a16="http://schemas.microsoft.com/office/drawing/2014/main" id="{A93E1C1F-ECF9-BA44-DDCB-B339005A36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1892" y="151956"/>
            <a:ext cx="7082035" cy="544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3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22" y="5419241"/>
            <a:ext cx="7543800" cy="914400"/>
          </a:xfrm>
        </p:spPr>
        <p:txBody>
          <a:bodyPr>
            <a:normAutofit fontScale="90000"/>
          </a:bodyPr>
          <a:lstStyle/>
          <a:p>
            <a:pPr algn="ctr"/>
            <a:r>
              <a:rPr lang="en-US" dirty="0"/>
              <a:t>Virginia Capitol, Williamsburg, 1776</a:t>
            </a:r>
          </a:p>
        </p:txBody>
      </p:sp>
      <p:pic>
        <p:nvPicPr>
          <p:cNvPr id="4" name="Content Placeholder 3" descr="1024px-MJK50112_Capitol_(Williamsburg,_Virginia).jpg"/>
          <p:cNvPicPr>
            <a:picLocks noGrp="1" noChangeAspect="1"/>
          </p:cNvPicPr>
          <p:nvPr>
            <p:ph idx="1"/>
          </p:nvPr>
        </p:nvPicPr>
        <p:blipFill>
          <a:blip r:embed="rId3">
            <a:extLst>
              <a:ext uri="{28A0092B-C50C-407E-A947-70E740481C1C}">
                <a14:useLocalDpi xmlns:a14="http://schemas.microsoft.com/office/drawing/2010/main" val="0"/>
              </a:ext>
            </a:extLst>
          </a:blip>
          <a:srcRect t="8773" b="8773"/>
          <a:stretch>
            <a:fillRect/>
          </a:stretch>
        </p:blipFill>
        <p:spPr>
          <a:xfrm>
            <a:off x="1671622" y="685801"/>
            <a:ext cx="6096000" cy="3657599"/>
          </a:xfrm>
        </p:spPr>
      </p:pic>
    </p:spTree>
    <p:extLst>
      <p:ext uri="{BB962C8B-B14F-4D97-AF65-F5344CB8AC3E}">
        <p14:creationId xmlns:p14="http://schemas.microsoft.com/office/powerpoint/2010/main" val="5666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9E43B-26F4-F992-29CA-89E15318850C}"/>
              </a:ext>
            </a:extLst>
          </p:cNvPr>
          <p:cNvSpPr>
            <a:spLocks noGrp="1"/>
          </p:cNvSpPr>
          <p:nvPr>
            <p:ph type="title"/>
          </p:nvPr>
        </p:nvSpPr>
        <p:spPr>
          <a:xfrm>
            <a:off x="92529" y="5388429"/>
            <a:ext cx="8958942" cy="849086"/>
          </a:xfrm>
        </p:spPr>
        <p:txBody>
          <a:bodyPr/>
          <a:lstStyle/>
          <a:p>
            <a:pPr algn="ctr"/>
            <a:r>
              <a:rPr lang="en-US" sz="4000" dirty="0"/>
              <a:t>Virginia Constitution, June 12, 1776</a:t>
            </a:r>
          </a:p>
        </p:txBody>
      </p:sp>
      <p:pic>
        <p:nvPicPr>
          <p:cNvPr id="4" name="Content Placeholder 3" descr="681_118298841845.jpg">
            <a:extLst>
              <a:ext uri="{FF2B5EF4-FFF2-40B4-BE49-F238E27FC236}">
                <a16:creationId xmlns:a16="http://schemas.microsoft.com/office/drawing/2014/main" id="{A677C593-5828-F5FB-AB86-BAE9D9801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39485"/>
            <a:ext cx="4299284" cy="4805083"/>
          </a:xfrm>
          <a:prstGeom prst="rect">
            <a:avLst/>
          </a:prstGeom>
        </p:spPr>
      </p:pic>
    </p:spTree>
    <p:extLst>
      <p:ext uri="{BB962C8B-B14F-4D97-AF65-F5344CB8AC3E}">
        <p14:creationId xmlns:p14="http://schemas.microsoft.com/office/powerpoint/2010/main" val="46117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9E43B-26F4-F992-29CA-89E15318850C}"/>
              </a:ext>
            </a:extLst>
          </p:cNvPr>
          <p:cNvSpPr>
            <a:spLocks noGrp="1"/>
          </p:cNvSpPr>
          <p:nvPr>
            <p:ph type="title"/>
          </p:nvPr>
        </p:nvSpPr>
        <p:spPr>
          <a:xfrm>
            <a:off x="92529" y="5388429"/>
            <a:ext cx="8958942" cy="1146186"/>
          </a:xfrm>
        </p:spPr>
        <p:txBody>
          <a:bodyPr/>
          <a:lstStyle/>
          <a:p>
            <a:pPr algn="ctr"/>
            <a:r>
              <a:rPr lang="en-US" sz="4000" dirty="0"/>
              <a:t>On a scale of one to ten, is this a government of separation of powers?</a:t>
            </a:r>
          </a:p>
        </p:txBody>
      </p:sp>
      <p:pic>
        <p:nvPicPr>
          <p:cNvPr id="4" name="Content Placeholder 3" descr="681_118298841845.jpg">
            <a:extLst>
              <a:ext uri="{FF2B5EF4-FFF2-40B4-BE49-F238E27FC236}">
                <a16:creationId xmlns:a16="http://schemas.microsoft.com/office/drawing/2014/main" id="{A677C593-5828-F5FB-AB86-BAE9D9801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39485"/>
            <a:ext cx="4299284" cy="4805083"/>
          </a:xfrm>
          <a:prstGeom prst="rect">
            <a:avLst/>
          </a:prstGeom>
        </p:spPr>
      </p:pic>
    </p:spTree>
    <p:extLst>
      <p:ext uri="{BB962C8B-B14F-4D97-AF65-F5344CB8AC3E}">
        <p14:creationId xmlns:p14="http://schemas.microsoft.com/office/powerpoint/2010/main" val="1027101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4099</TotalTime>
  <Words>424</Words>
  <Application>Microsoft Macintosh PowerPoint</Application>
  <PresentationFormat>On-screen Show (4:3)</PresentationFormat>
  <Paragraphs>51</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Georgia</vt:lpstr>
      <vt:lpstr>Palatino Linotype</vt:lpstr>
      <vt:lpstr>Roboto</vt:lpstr>
      <vt:lpstr>Times New Roman</vt:lpstr>
      <vt:lpstr>Wingdings</vt:lpstr>
      <vt:lpstr>Elemental</vt:lpstr>
      <vt:lpstr>Structure of Liberty</vt:lpstr>
      <vt:lpstr>The Fascination with Britain</vt:lpstr>
      <vt:lpstr>“When the legislative and executive powers are united in the same person, or in the same body of magistrates, there can be no liberty.</vt:lpstr>
      <vt:lpstr>And do you agree with that?</vt:lpstr>
      <vt:lpstr>Is there one perfect formula for governments everywhere? If so, it’s exportable</vt:lpstr>
      <vt:lpstr>The Queen in Parliament as Sovereign</vt:lpstr>
      <vt:lpstr>Virginia Capitol, Williamsburg, 1776</vt:lpstr>
      <vt:lpstr>Virginia Constitution, June 12, 1776</vt:lpstr>
      <vt:lpstr>On a scale of one to ten, is this a government of separation of powers?</vt:lpstr>
      <vt:lpstr>The Annapolis Conference</vt:lpstr>
      <vt:lpstr>Louis-Guillaume Otto</vt:lpstr>
      <vt:lpstr>Charles Beard</vt:lpstr>
      <vt:lpstr>The Financial Argument for Nationalism</vt:lpstr>
      <vt:lpstr>William Grayson to James Monroe, May 29, 1787</vt:lpstr>
      <vt:lpstr>The Foreign Policy Argument for Nationalism</vt:lpstr>
      <vt:lpstr>United States 1787</vt:lpstr>
      <vt:lpstr>Mobs: Fort Wilson, Oct.1779</vt:lpstr>
      <vt:lpstr>Shay’s rebellion in western Massachusetts, Jan-Feb 1787 </vt:lpstr>
      <vt:lpstr>Congress authorizes the Constitutional Convention Feb. 21, 1787</vt:lpstr>
      <vt:lpstr>Who wasn’t in Philadelphia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Back</dc:title>
  <dc:creator>F.H. Buckley</dc:creator>
  <cp:lastModifiedBy>Francis Buckley</cp:lastModifiedBy>
  <cp:revision>251</cp:revision>
  <dcterms:created xsi:type="dcterms:W3CDTF">2016-01-11T21:20:36Z</dcterms:created>
  <dcterms:modified xsi:type="dcterms:W3CDTF">2023-02-09T00:51:52Z</dcterms:modified>
</cp:coreProperties>
</file>