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5" r:id="rId1"/>
    <p:sldMasterId id="2147483717" r:id="rId2"/>
  </p:sldMasterIdLst>
  <p:notesMasterIdLst>
    <p:notesMasterId r:id="rId216"/>
  </p:notesMasterIdLst>
  <p:handoutMasterIdLst>
    <p:handoutMasterId r:id="rId217"/>
  </p:handoutMasterIdLst>
  <p:sldIdLst>
    <p:sldId id="587" r:id="rId3"/>
    <p:sldId id="647" r:id="rId4"/>
    <p:sldId id="588" r:id="rId5"/>
    <p:sldId id="600" r:id="rId6"/>
    <p:sldId id="599" r:id="rId7"/>
    <p:sldId id="669" r:id="rId8"/>
    <p:sldId id="601" r:id="rId9"/>
    <p:sldId id="713" r:id="rId10"/>
    <p:sldId id="871" r:id="rId11"/>
    <p:sldId id="872" r:id="rId12"/>
    <p:sldId id="873" r:id="rId13"/>
    <p:sldId id="877" r:id="rId14"/>
    <p:sldId id="874" r:id="rId15"/>
    <p:sldId id="649" r:id="rId16"/>
    <p:sldId id="875" r:id="rId17"/>
    <p:sldId id="876" r:id="rId18"/>
    <p:sldId id="878" r:id="rId19"/>
    <p:sldId id="879" r:id="rId20"/>
    <p:sldId id="653" r:id="rId21"/>
    <p:sldId id="670" r:id="rId22"/>
    <p:sldId id="777" r:id="rId23"/>
    <p:sldId id="759" r:id="rId24"/>
    <p:sldId id="671" r:id="rId25"/>
    <p:sldId id="648" r:id="rId26"/>
    <p:sldId id="681" r:id="rId27"/>
    <p:sldId id="674" r:id="rId28"/>
    <p:sldId id="675" r:id="rId29"/>
    <p:sldId id="778" r:id="rId30"/>
    <p:sldId id="779" r:id="rId31"/>
    <p:sldId id="654" r:id="rId32"/>
    <p:sldId id="676" r:id="rId33"/>
    <p:sldId id="780" r:id="rId34"/>
    <p:sldId id="602" r:id="rId35"/>
    <p:sldId id="677" r:id="rId36"/>
    <p:sldId id="678" r:id="rId37"/>
    <p:sldId id="679" r:id="rId38"/>
    <p:sldId id="657" r:id="rId39"/>
    <p:sldId id="606" r:id="rId40"/>
    <p:sldId id="760" r:id="rId41"/>
    <p:sldId id="761" r:id="rId42"/>
    <p:sldId id="880" r:id="rId43"/>
    <p:sldId id="607" r:id="rId44"/>
    <p:sldId id="712" r:id="rId45"/>
    <p:sldId id="612" r:id="rId46"/>
    <p:sldId id="613" r:id="rId47"/>
    <p:sldId id="658" r:id="rId48"/>
    <p:sldId id="614" r:id="rId49"/>
    <p:sldId id="659" r:id="rId50"/>
    <p:sldId id="616" r:id="rId51"/>
    <p:sldId id="660" r:id="rId52"/>
    <p:sldId id="661" r:id="rId53"/>
    <p:sldId id="617" r:id="rId54"/>
    <p:sldId id="618" r:id="rId55"/>
    <p:sldId id="619" r:id="rId56"/>
    <p:sldId id="783" r:id="rId57"/>
    <p:sldId id="784" r:id="rId58"/>
    <p:sldId id="785" r:id="rId59"/>
    <p:sldId id="789" r:id="rId60"/>
    <p:sldId id="787" r:id="rId61"/>
    <p:sldId id="795" r:id="rId62"/>
    <p:sldId id="788" r:id="rId63"/>
    <p:sldId id="790" r:id="rId64"/>
    <p:sldId id="608" r:id="rId65"/>
    <p:sldId id="680" r:id="rId66"/>
    <p:sldId id="663" r:id="rId67"/>
    <p:sldId id="664" r:id="rId68"/>
    <p:sldId id="683" r:id="rId69"/>
    <p:sldId id="668" r:id="rId70"/>
    <p:sldId id="667" r:id="rId71"/>
    <p:sldId id="793" r:id="rId72"/>
    <p:sldId id="684" r:id="rId73"/>
    <p:sldId id="894" r:id="rId74"/>
    <p:sldId id="717" r:id="rId75"/>
    <p:sldId id="959" r:id="rId76"/>
    <p:sldId id="960" r:id="rId77"/>
    <p:sldId id="781" r:id="rId78"/>
    <p:sldId id="885" r:id="rId79"/>
    <p:sldId id="889" r:id="rId80"/>
    <p:sldId id="589" r:id="rId81"/>
    <p:sldId id="998" r:id="rId82"/>
    <p:sldId id="716" r:id="rId83"/>
    <p:sldId id="890" r:id="rId84"/>
    <p:sldId id="891" r:id="rId85"/>
    <p:sldId id="892" r:id="rId86"/>
    <p:sldId id="986" r:id="rId87"/>
    <p:sldId id="893" r:id="rId88"/>
    <p:sldId id="888" r:id="rId89"/>
    <p:sldId id="987" r:id="rId90"/>
    <p:sldId id="797" r:id="rId91"/>
    <p:sldId id="1000" r:id="rId92"/>
    <p:sldId id="961" r:id="rId93"/>
    <p:sldId id="698" r:id="rId94"/>
    <p:sldId id="835" r:id="rId95"/>
    <p:sldId id="895" r:id="rId96"/>
    <p:sldId id="896" r:id="rId97"/>
    <p:sldId id="722" r:id="rId98"/>
    <p:sldId id="775" r:id="rId99"/>
    <p:sldId id="988" r:id="rId100"/>
    <p:sldId id="903" r:id="rId101"/>
    <p:sldId id="837" r:id="rId102"/>
    <p:sldId id="1004" r:id="rId103"/>
    <p:sldId id="1005" r:id="rId104"/>
    <p:sldId id="1175" r:id="rId105"/>
    <p:sldId id="1003" r:id="rId106"/>
    <p:sldId id="719" r:id="rId107"/>
    <p:sldId id="904" r:id="rId108"/>
    <p:sldId id="724" r:id="rId109"/>
    <p:sldId id="1007" r:id="rId110"/>
    <p:sldId id="897" r:id="rId111"/>
    <p:sldId id="898" r:id="rId112"/>
    <p:sldId id="899" r:id="rId113"/>
    <p:sldId id="840" r:id="rId114"/>
    <p:sldId id="849" r:id="rId115"/>
    <p:sldId id="841" r:id="rId116"/>
    <p:sldId id="750" r:id="rId117"/>
    <p:sldId id="1013" r:id="rId118"/>
    <p:sldId id="814" r:id="rId119"/>
    <p:sldId id="1008" r:id="rId120"/>
    <p:sldId id="1009" r:id="rId121"/>
    <p:sldId id="1010" r:id="rId122"/>
    <p:sldId id="1018" r:id="rId123"/>
    <p:sldId id="936" r:id="rId124"/>
    <p:sldId id="624" r:id="rId125"/>
    <p:sldId id="882" r:id="rId126"/>
    <p:sldId id="965" r:id="rId127"/>
    <p:sldId id="1177" r:id="rId128"/>
    <p:sldId id="907" r:id="rId129"/>
    <p:sldId id="843" r:id="rId130"/>
    <p:sldId id="625" r:id="rId131"/>
    <p:sldId id="816" r:id="rId132"/>
    <p:sldId id="844" r:id="rId133"/>
    <p:sldId id="989" r:id="rId134"/>
    <p:sldId id="774" r:id="rId135"/>
    <p:sldId id="764" r:id="rId136"/>
    <p:sldId id="765" r:id="rId137"/>
    <p:sldId id="963" r:id="rId138"/>
    <p:sldId id="766" r:id="rId139"/>
    <p:sldId id="817" r:id="rId140"/>
    <p:sldId id="768" r:id="rId141"/>
    <p:sldId id="818" r:id="rId142"/>
    <p:sldId id="819" r:id="rId143"/>
    <p:sldId id="706" r:id="rId144"/>
    <p:sldId id="822" r:id="rId145"/>
    <p:sldId id="705" r:id="rId146"/>
    <p:sldId id="909" r:id="rId147"/>
    <p:sldId id="845" r:id="rId148"/>
    <p:sldId id="771" r:id="rId149"/>
    <p:sldId id="1016" r:id="rId150"/>
    <p:sldId id="968" r:id="rId151"/>
    <p:sldId id="847" r:id="rId152"/>
    <p:sldId id="732" r:id="rId153"/>
    <p:sldId id="916" r:id="rId154"/>
    <p:sldId id="918" r:id="rId155"/>
    <p:sldId id="830" r:id="rId156"/>
    <p:sldId id="995" r:id="rId157"/>
    <p:sldId id="997" r:id="rId158"/>
    <p:sldId id="996" r:id="rId159"/>
    <p:sldId id="798" r:id="rId160"/>
    <p:sldId id="802" r:id="rId161"/>
    <p:sldId id="803" r:id="rId162"/>
    <p:sldId id="919" r:id="rId163"/>
    <p:sldId id="848" r:id="rId164"/>
    <p:sldId id="951" r:id="rId165"/>
    <p:sldId id="950" r:id="rId166"/>
    <p:sldId id="854" r:id="rId167"/>
    <p:sldId id="1176" r:id="rId168"/>
    <p:sldId id="1174" r:id="rId169"/>
    <p:sldId id="1011" r:id="rId170"/>
    <p:sldId id="952" r:id="rId171"/>
    <p:sldId id="851" r:id="rId172"/>
    <p:sldId id="932" r:id="rId173"/>
    <p:sldId id="640" r:id="rId174"/>
    <p:sldId id="925" r:id="rId175"/>
    <p:sldId id="924" r:id="rId176"/>
    <p:sldId id="1178" r:id="rId177"/>
    <p:sldId id="933" r:id="rId178"/>
    <p:sldId id="632" r:id="rId179"/>
    <p:sldId id="934" r:id="rId180"/>
    <p:sldId id="634" r:id="rId181"/>
    <p:sldId id="926" r:id="rId182"/>
    <p:sldId id="1179" r:id="rId183"/>
    <p:sldId id="979" r:id="rId184"/>
    <p:sldId id="935" r:id="rId185"/>
    <p:sldId id="927" r:id="rId186"/>
    <p:sldId id="635" r:id="rId187"/>
    <p:sldId id="928" r:id="rId188"/>
    <p:sldId id="972" r:id="rId189"/>
    <p:sldId id="984" r:id="rId190"/>
    <p:sldId id="633" r:id="rId191"/>
    <p:sldId id="946" r:id="rId192"/>
    <p:sldId id="636" r:id="rId193"/>
    <p:sldId id="930" r:id="rId194"/>
    <p:sldId id="637" r:id="rId195"/>
    <p:sldId id="931" r:id="rId196"/>
    <p:sldId id="1017" r:id="rId197"/>
    <p:sldId id="630" r:id="rId198"/>
    <p:sldId id="939" r:id="rId199"/>
    <p:sldId id="742" r:id="rId200"/>
    <p:sldId id="942" r:id="rId201"/>
    <p:sldId id="974" r:id="rId202"/>
    <p:sldId id="943" r:id="rId203"/>
    <p:sldId id="985" r:id="rId204"/>
    <p:sldId id="975" r:id="rId205"/>
    <p:sldId id="856" r:id="rId206"/>
    <p:sldId id="857" r:id="rId207"/>
    <p:sldId id="859" r:id="rId208"/>
    <p:sldId id="860" r:id="rId209"/>
    <p:sldId id="957" r:id="rId210"/>
    <p:sldId id="644" r:id="rId211"/>
    <p:sldId id="754" r:id="rId212"/>
    <p:sldId id="866" r:id="rId213"/>
    <p:sldId id="758" r:id="rId214"/>
    <p:sldId id="869" r:id="rId2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Verdan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Verdan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Verdan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Verdana" charset="0"/>
        <a:ea typeface="MS PGothic" charset="0"/>
        <a:cs typeface="MS PGothic" charset="0"/>
      </a:defRPr>
    </a:lvl5pPr>
    <a:lvl6pPr marL="2286000" algn="l" defTabSz="457200" rtl="0" eaLnBrk="1" latinLnBrk="0" hangingPunct="1">
      <a:defRPr kern="1200">
        <a:solidFill>
          <a:schemeClr val="tx1"/>
        </a:solidFill>
        <a:latin typeface="Verdana" charset="0"/>
        <a:ea typeface="MS PGothic" charset="0"/>
        <a:cs typeface="MS PGothic" charset="0"/>
      </a:defRPr>
    </a:lvl6pPr>
    <a:lvl7pPr marL="2743200" algn="l" defTabSz="457200" rtl="0" eaLnBrk="1" latinLnBrk="0" hangingPunct="1">
      <a:defRPr kern="1200">
        <a:solidFill>
          <a:schemeClr val="tx1"/>
        </a:solidFill>
        <a:latin typeface="Verdana" charset="0"/>
        <a:ea typeface="MS PGothic" charset="0"/>
        <a:cs typeface="MS PGothic" charset="0"/>
      </a:defRPr>
    </a:lvl7pPr>
    <a:lvl8pPr marL="3200400" algn="l" defTabSz="457200" rtl="0" eaLnBrk="1" latinLnBrk="0" hangingPunct="1">
      <a:defRPr kern="1200">
        <a:solidFill>
          <a:schemeClr val="tx1"/>
        </a:solidFill>
        <a:latin typeface="Verdana" charset="0"/>
        <a:ea typeface="MS PGothic" charset="0"/>
        <a:cs typeface="MS PGothic" charset="0"/>
      </a:defRPr>
    </a:lvl8pPr>
    <a:lvl9pPr marL="3657600" algn="l" defTabSz="457200" rtl="0" eaLnBrk="1" latinLnBrk="0" hangingPunct="1">
      <a:defRPr kern="1200">
        <a:solidFill>
          <a:schemeClr val="tx1"/>
        </a:solidFill>
        <a:latin typeface="Verdan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3300"/>
    <a:srgbClr val="006600"/>
    <a:srgbClr val="FFFFFF"/>
    <a:srgbClr val="FFCCCC"/>
    <a:srgbClr val="00CC00"/>
    <a:srgbClr val="BFF3FD"/>
    <a:srgbClr val="FCFEB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p:cViewPr varScale="1">
        <p:scale>
          <a:sx n="117" d="100"/>
          <a:sy n="117" d="100"/>
        </p:scale>
        <p:origin x="148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57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notesMaster" Target="notesMasters/notes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handoutMaster" Target="handoutMasters/handoutMaster1.xml"/><Relationship Id="rId6" Type="http://schemas.openxmlformats.org/officeDocument/2006/relationships/slide" Target="slides/slide4.xml"/><Relationship Id="rId23" Type="http://schemas.openxmlformats.org/officeDocument/2006/relationships/slide" Target="slides/slide21.xml"/><Relationship Id="rId119" Type="http://schemas.openxmlformats.org/officeDocument/2006/relationships/slide" Target="slides/slide117.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13" Type="http://schemas.openxmlformats.org/officeDocument/2006/relationships/slide" Target="slides/slide11.xml"/><Relationship Id="rId109" Type="http://schemas.openxmlformats.org/officeDocument/2006/relationships/slide" Target="slides/slide107.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presProps" Target="presProps.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viewProps" Target="viewProps.xml"/><Relationship Id="rId3" Type="http://schemas.openxmlformats.org/officeDocument/2006/relationships/slide" Target="slides/slide1.xml"/><Relationship Id="rId214" Type="http://schemas.openxmlformats.org/officeDocument/2006/relationships/slide" Target="slides/slide212.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theme" Target="theme/theme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tableStyles" Target="tableStyles.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202" Type="http://schemas.openxmlformats.org/officeDocument/2006/relationships/slide" Target="slides/slide200.xml"/><Relationship Id="rId18" Type="http://schemas.openxmlformats.org/officeDocument/2006/relationships/slide" Target="slides/slide16.xml"/><Relationship Id="rId39" Type="http://schemas.openxmlformats.org/officeDocument/2006/relationships/slide" Target="slides/slide37.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 Type="http://schemas.openxmlformats.org/officeDocument/2006/relationships/slideMaster" Target="slideMasters/slideMaster2.xml"/><Relationship Id="rId29" Type="http://schemas.openxmlformats.org/officeDocument/2006/relationships/slide" Target="slides/slide27.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9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3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21914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1914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charset="0"/>
              </a:defRPr>
            </a:lvl1pPr>
          </a:lstStyle>
          <a:p>
            <a:pPr>
              <a:defRPr/>
            </a:pPr>
            <a:fld id="{89B7A31A-8219-2B43-8EF2-69DEC01C1A0F}" type="slidenum">
              <a:rPr lang="en-US"/>
              <a:pPr>
                <a:defRPr/>
              </a:pPr>
              <a:t>‹#›</a:t>
            </a:fld>
            <a:endParaRPr lang="en-US"/>
          </a:p>
        </p:txBody>
      </p:sp>
    </p:spTree>
    <p:extLst>
      <p:ext uri="{BB962C8B-B14F-4D97-AF65-F5344CB8AC3E}">
        <p14:creationId xmlns:p14="http://schemas.microsoft.com/office/powerpoint/2010/main" val="352689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39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239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39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cs typeface="+mn-cs"/>
              </a:defRPr>
            </a:lvl1pPr>
          </a:lstStyle>
          <a:p>
            <a:pPr>
              <a:defRPr/>
            </a:pPr>
            <a:endParaRPr lang="en-US"/>
          </a:p>
        </p:txBody>
      </p:sp>
      <p:sp>
        <p:nvSpPr>
          <p:cNvPr id="1239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65159C8C-7F6D-924B-A646-5840ECDE29D6}" type="slidenum">
              <a:rPr lang="en-US"/>
              <a:pPr>
                <a:defRPr/>
              </a:pPr>
              <a:t>‹#›</a:t>
            </a:fld>
            <a:endParaRPr lang="en-US"/>
          </a:p>
        </p:txBody>
      </p:sp>
    </p:spTree>
    <p:extLst>
      <p:ext uri="{BB962C8B-B14F-4D97-AF65-F5344CB8AC3E}">
        <p14:creationId xmlns:p14="http://schemas.microsoft.com/office/powerpoint/2010/main" val="1682895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BC64BA5-CD95-DD42-976D-D78E136C5512}" type="slidenum">
              <a:rPr lang="en-US" sz="1200">
                <a:latin typeface="Times New Roman" charset="0"/>
              </a:rPr>
              <a:pPr/>
              <a:t>1</a:t>
            </a:fld>
            <a:endParaRPr lang="en-US" sz="1200">
              <a:latin typeface="Times New Roman"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61B2046-1833-F949-AEC1-3C2709F3E670}" type="slidenum">
              <a:rPr lang="en-US" sz="1200">
                <a:latin typeface="Times New Roman" charset="0"/>
              </a:rPr>
              <a:pPr/>
              <a:t>15</a:t>
            </a:fld>
            <a:endParaRPr lang="en-US" sz="1200">
              <a:latin typeface="Times New Roman"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a:ln/>
        </p:spPr>
      </p:sp>
      <p:sp>
        <p:nvSpPr>
          <p:cNvPr id="2447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Rot="1" noChangeAspect="1" noChangeArrowheads="1" noTextEdit="1"/>
          </p:cNvSpPr>
          <p:nvPr>
            <p:ph type="sldImg"/>
          </p:nvPr>
        </p:nvSpPr>
        <p:spPr>
          <a:ln/>
        </p:spPr>
      </p:sp>
      <p:sp>
        <p:nvSpPr>
          <p:cNvPr id="2447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Rot="1" noChangeAspect="1" noChangeArrowheads="1" noTextEdit="1"/>
          </p:cNvSpPr>
          <p:nvPr>
            <p:ph type="sldImg"/>
          </p:nvPr>
        </p:nvSpPr>
        <p:spPr>
          <a:ln/>
        </p:spPr>
      </p:sp>
      <p:sp>
        <p:nvSpPr>
          <p:cNvPr id="2467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246D0FE9-8111-7741-94B8-FD1768257C6E}" type="slidenum">
              <a:rPr lang="en-US" sz="1200">
                <a:latin typeface="Times New Roman" charset="0"/>
              </a:rPr>
              <a:pPr algn="r" eaLnBrk="1" hangingPunct="1"/>
              <a:t>119</a:t>
            </a:fld>
            <a:endParaRPr lang="en-US" sz="1200">
              <a:latin typeface="Times New Roman" charset="0"/>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
        <p:nvSpPr>
          <p:cNvPr id="265220"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200">
              <a:latin typeface="Times New Roman" charset="0"/>
            </a:endParaRPr>
          </a:p>
        </p:txBody>
      </p:sp>
      <p:sp>
        <p:nvSpPr>
          <p:cNvPr id="265221"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6B4AC33-2407-834C-BA6B-08FEE05E1E64}" type="slidenum">
              <a:rPr lang="en-US" sz="1200">
                <a:latin typeface="Times New Roman" charset="0"/>
              </a:rPr>
              <a:pPr algn="r" eaLnBrk="1" hangingPunct="1"/>
              <a:t>120</a:t>
            </a:fld>
            <a:endParaRPr lang="en-US" sz="1200">
              <a:latin typeface="Times New Roman" charset="0"/>
            </a:endParaRP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
        <p:nvSpPr>
          <p:cNvPr id="234500" name="Date Placeholder 4"/>
          <p:cNvSpPr>
            <a:spLocks noGrp="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200">
              <a:latin typeface="Times New Roman" charset="0"/>
            </a:endParaRPr>
          </a:p>
        </p:txBody>
      </p:sp>
      <p:sp>
        <p:nvSpPr>
          <p:cNvPr id="234501" name="Footer Placeholder 5"/>
          <p:cNvSpPr>
            <a:spLocks noGrp="1"/>
          </p:cNvSpPr>
          <p:nvPr>
            <p:ph type="ftr" sz="quarter" idx="4"/>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endParaRPr lang="en-US" sz="1200">
              <a:latin typeface="Times New Roman"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BC64BA5-CD95-DD42-976D-D78E136C5512}" type="slidenum">
              <a:rPr lang="en-US" sz="1200">
                <a:latin typeface="Times New Roman" charset="0"/>
              </a:rPr>
              <a:pPr/>
              <a:t>121</a:t>
            </a:fld>
            <a:endParaRPr lang="en-US" sz="1200">
              <a:latin typeface="Times New Roman"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MS PGothic"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noTextEdit="1"/>
          </p:cNvSpPr>
          <p:nvPr>
            <p:ph type="sldImg"/>
          </p:nvPr>
        </p:nvSpPr>
        <p:spPr>
          <a:ln/>
        </p:spPr>
      </p:sp>
      <p:sp>
        <p:nvSpPr>
          <p:cNvPr id="1167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66915284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noTextEdit="1"/>
          </p:cNvSpPr>
          <p:nvPr>
            <p:ph type="sldImg"/>
          </p:nvPr>
        </p:nvSpPr>
        <p:spPr>
          <a:ln/>
        </p:spPr>
      </p:sp>
      <p:sp>
        <p:nvSpPr>
          <p:cNvPr id="2488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2488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6B7DE0-C64A-B749-843B-170BF782549C}" type="slidenum">
              <a:rPr lang="en-US" sz="1200">
                <a:latin typeface="Times New Roman" charset="0"/>
              </a:rPr>
              <a:pPr/>
              <a:t>123</a:t>
            </a:fld>
            <a:endParaRPr lang="en-US" sz="1200">
              <a:latin typeface="Times New Roman" charset="0"/>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Rectangle 2"/>
          <p:cNvSpPr>
            <a:spLocks noGrp="1" noRot="1" noChangeAspect="1" noChangeArrowheads="1" noTextEdit="1"/>
          </p:cNvSpPr>
          <p:nvPr>
            <p:ph type="sldImg"/>
          </p:nvPr>
        </p:nvSpPr>
        <p:spPr>
          <a:ln/>
        </p:spPr>
      </p:sp>
      <p:sp>
        <p:nvSpPr>
          <p:cNvPr id="22630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739160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B9E3891-8B28-BF41-AAA9-23702FD31166}" type="slidenum">
              <a:rPr lang="en-US" sz="1200">
                <a:latin typeface="Times New Roman" charset="0"/>
              </a:rPr>
              <a:pPr/>
              <a:t>16</a:t>
            </a:fld>
            <a:endParaRPr lang="en-US" sz="1200">
              <a:latin typeface="Times New Roman"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2"/>
          <p:cNvSpPr>
            <a:spLocks noGrp="1" noRot="1" noChangeAspect="1" noChangeArrowheads="1" noTextEdit="1"/>
          </p:cNvSpPr>
          <p:nvPr>
            <p:ph type="sldImg"/>
          </p:nvPr>
        </p:nvSpPr>
        <p:spPr>
          <a:ln/>
        </p:spPr>
      </p:sp>
      <p:sp>
        <p:nvSpPr>
          <p:cNvPr id="2570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8422935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2181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12788334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noTextEdit="1"/>
          </p:cNvSpPr>
          <p:nvPr>
            <p:ph type="sldImg"/>
          </p:nvPr>
        </p:nvSpPr>
        <p:spPr>
          <a:ln/>
        </p:spPr>
      </p:sp>
      <p:sp>
        <p:nvSpPr>
          <p:cNvPr id="2529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2529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79A9362-3A0B-4145-A1E3-6B795BE082FB}" type="slidenum">
              <a:rPr lang="en-US" sz="1200">
                <a:latin typeface="Times New Roman" charset="0"/>
              </a:rPr>
              <a:pPr/>
              <a:t>127</a:t>
            </a:fld>
            <a:endParaRPr lang="en-US" sz="1200">
              <a:latin typeface="Times New Roman" charset="0"/>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noTextEdit="1"/>
          </p:cNvSpPr>
          <p:nvPr>
            <p:ph type="sldImg"/>
          </p:nvPr>
        </p:nvSpPr>
        <p:spPr>
          <a:ln/>
        </p:spPr>
      </p:sp>
      <p:sp>
        <p:nvSpPr>
          <p:cNvPr id="2549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2549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CA7480F-CA14-484E-85F3-CD6DD855D20C}" type="slidenum">
              <a:rPr lang="en-US" sz="1200">
                <a:latin typeface="Times New Roman" charset="0"/>
              </a:rPr>
              <a:pPr/>
              <a:t>128</a:t>
            </a:fld>
            <a:endParaRPr lang="en-US" sz="1200">
              <a:latin typeface="Times New Roman" charset="0"/>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Rectangle 2"/>
          <p:cNvSpPr>
            <a:spLocks noGrp="1" noRot="1" noChangeAspect="1" noChangeArrowheads="1" noTextEdit="1"/>
          </p:cNvSpPr>
          <p:nvPr>
            <p:ph type="sldImg"/>
          </p:nvPr>
        </p:nvSpPr>
        <p:spPr>
          <a:ln/>
        </p:spPr>
      </p:sp>
      <p:sp>
        <p:nvSpPr>
          <p:cNvPr id="2611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Rectangle 2"/>
          <p:cNvSpPr>
            <a:spLocks noGrp="1" noRot="1" noChangeAspect="1" noChangeArrowheads="1" noTextEdit="1"/>
          </p:cNvSpPr>
          <p:nvPr>
            <p:ph type="sldImg"/>
          </p:nvPr>
        </p:nvSpPr>
        <p:spPr>
          <a:ln/>
        </p:spPr>
      </p:sp>
      <p:sp>
        <p:nvSpPr>
          <p:cNvPr id="2590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a:ln/>
        </p:spPr>
      </p:sp>
      <p:sp>
        <p:nvSpPr>
          <p:cNvPr id="2631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2"/>
          <p:cNvSpPr>
            <a:spLocks noGrp="1" noRot="1" noChangeAspect="1" noChangeArrowheads="1" noTextEdit="1"/>
          </p:cNvSpPr>
          <p:nvPr>
            <p:ph type="sldImg"/>
          </p:nvPr>
        </p:nvSpPr>
        <p:spPr>
          <a:ln/>
        </p:spPr>
      </p:sp>
      <p:sp>
        <p:nvSpPr>
          <p:cNvPr id="2631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2"/>
          <p:cNvSpPr>
            <a:spLocks noGrp="1" noRot="1" noChangeAspect="1" noChangeArrowheads="1" noTextEdit="1"/>
          </p:cNvSpPr>
          <p:nvPr>
            <p:ph type="sldImg"/>
          </p:nvPr>
        </p:nvSpPr>
        <p:spPr>
          <a:ln/>
        </p:spPr>
      </p:sp>
      <p:sp>
        <p:nvSpPr>
          <p:cNvPr id="2652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Rot="1" noChangeAspect="1" noChangeArrowheads="1" noTextEdit="1"/>
          </p:cNvSpPr>
          <p:nvPr>
            <p:ph type="sldImg"/>
          </p:nvPr>
        </p:nvSpPr>
        <p:spPr>
          <a:ln/>
        </p:spPr>
      </p:sp>
      <p:sp>
        <p:nvSpPr>
          <p:cNvPr id="2672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C59A757-6DC4-7D47-9A1E-499AAE22D7BE}" type="slidenum">
              <a:rPr lang="en-US" sz="1200">
                <a:latin typeface="Times New Roman" charset="0"/>
              </a:rPr>
              <a:pPr/>
              <a:t>17</a:t>
            </a:fld>
            <a:endParaRPr lang="en-US" sz="1200">
              <a:latin typeface="Times New Roman"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Rot="1" noChangeAspect="1" noChangeArrowheads="1" noTextEdit="1"/>
          </p:cNvSpPr>
          <p:nvPr>
            <p:ph type="sldImg"/>
          </p:nvPr>
        </p:nvSpPr>
        <p:spPr>
          <a:ln/>
        </p:spPr>
      </p:sp>
      <p:sp>
        <p:nvSpPr>
          <p:cNvPr id="2693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Grp="1" noRot="1" noChangeAspect="1" noChangeArrowheads="1" noTextEdit="1"/>
          </p:cNvSpPr>
          <p:nvPr>
            <p:ph type="sldImg"/>
          </p:nvPr>
        </p:nvSpPr>
        <p:spPr>
          <a:ln/>
        </p:spPr>
      </p:sp>
      <p:sp>
        <p:nvSpPr>
          <p:cNvPr id="2713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Rot="1" noChangeAspect="1" noChangeArrowheads="1" noTextEdit="1"/>
          </p:cNvSpPr>
          <p:nvPr>
            <p:ph type="sldImg"/>
          </p:nvPr>
        </p:nvSpPr>
        <p:spPr>
          <a:ln/>
        </p:spPr>
      </p:sp>
      <p:sp>
        <p:nvSpPr>
          <p:cNvPr id="273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Rot="1" noChangeAspect="1" noChangeArrowheads="1" noTextEdit="1"/>
          </p:cNvSpPr>
          <p:nvPr>
            <p:ph type="sldImg"/>
          </p:nvPr>
        </p:nvSpPr>
        <p:spPr>
          <a:ln/>
        </p:spPr>
      </p:sp>
      <p:sp>
        <p:nvSpPr>
          <p:cNvPr id="2754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Rectangle 2"/>
          <p:cNvSpPr>
            <a:spLocks noGrp="1" noRot="1" noChangeAspect="1" noChangeArrowheads="1" noTextEdit="1"/>
          </p:cNvSpPr>
          <p:nvPr>
            <p:ph type="sldImg"/>
          </p:nvPr>
        </p:nvSpPr>
        <p:spPr>
          <a:ln/>
        </p:spPr>
      </p:sp>
      <p:sp>
        <p:nvSpPr>
          <p:cNvPr id="2775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Rectangle 2"/>
          <p:cNvSpPr>
            <a:spLocks noGrp="1" noRot="1" noChangeAspect="1" noChangeArrowheads="1" noTextEdit="1"/>
          </p:cNvSpPr>
          <p:nvPr>
            <p:ph type="sldImg"/>
          </p:nvPr>
        </p:nvSpPr>
        <p:spPr>
          <a:ln/>
        </p:spPr>
      </p:sp>
      <p:sp>
        <p:nvSpPr>
          <p:cNvPr id="2795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Rectangle 2"/>
          <p:cNvSpPr>
            <a:spLocks noGrp="1" noRot="1" noChangeAspect="1" noChangeArrowheads="1" noTextEdit="1"/>
          </p:cNvSpPr>
          <p:nvPr>
            <p:ph type="sldImg"/>
          </p:nvPr>
        </p:nvSpPr>
        <p:spPr>
          <a:ln/>
        </p:spPr>
      </p:sp>
      <p:sp>
        <p:nvSpPr>
          <p:cNvPr id="2816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2"/>
          <p:cNvSpPr>
            <a:spLocks noGrp="1" noRot="1" noChangeAspect="1" noChangeArrowheads="1" noTextEdit="1"/>
          </p:cNvSpPr>
          <p:nvPr>
            <p:ph type="sldImg"/>
          </p:nvPr>
        </p:nvSpPr>
        <p:spPr>
          <a:ln/>
        </p:spPr>
      </p:sp>
      <p:sp>
        <p:nvSpPr>
          <p:cNvPr id="2836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2"/>
          <p:cNvSpPr>
            <a:spLocks noGrp="1" noRot="1" noChangeAspect="1" noChangeArrowheads="1" noTextEdit="1"/>
          </p:cNvSpPr>
          <p:nvPr>
            <p:ph type="sldImg"/>
          </p:nvPr>
        </p:nvSpPr>
        <p:spPr>
          <a:ln/>
        </p:spPr>
      </p:sp>
      <p:sp>
        <p:nvSpPr>
          <p:cNvPr id="2856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Rot="1" noChangeAspect="1" noChangeArrowheads="1" noTextEdit="1"/>
          </p:cNvSpPr>
          <p:nvPr>
            <p:ph type="sldImg"/>
          </p:nvPr>
        </p:nvSpPr>
        <p:spPr>
          <a:ln/>
        </p:spPr>
      </p:sp>
      <p:sp>
        <p:nvSpPr>
          <p:cNvPr id="2877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8B264DF-BEC6-4842-93B1-77F74D174906}" type="slidenum">
              <a:rPr lang="en-US" sz="1200">
                <a:latin typeface="Times New Roman" charset="0"/>
              </a:rPr>
              <a:pPr/>
              <a:t>18</a:t>
            </a:fld>
            <a:endParaRPr lang="en-US" sz="1200">
              <a:latin typeface="Times New Roman"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ln/>
        </p:spPr>
      </p:sp>
      <p:sp>
        <p:nvSpPr>
          <p:cNvPr id="2918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ln/>
        </p:spPr>
      </p:sp>
      <p:sp>
        <p:nvSpPr>
          <p:cNvPr id="3020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ln/>
        </p:spPr>
      </p:sp>
      <p:sp>
        <p:nvSpPr>
          <p:cNvPr id="3000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Grp="1" noRot="1" noChangeAspect="1" noChangeArrowheads="1" noTextEdit="1"/>
          </p:cNvSpPr>
          <p:nvPr>
            <p:ph type="sldImg"/>
          </p:nvPr>
        </p:nvSpPr>
        <p:spPr>
          <a:ln/>
        </p:spPr>
      </p:sp>
      <p:sp>
        <p:nvSpPr>
          <p:cNvPr id="3041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2"/>
          <p:cNvSpPr>
            <a:spLocks noGrp="1" noRot="1" noChangeAspect="1" noChangeArrowheads="1" noTextEdit="1"/>
          </p:cNvSpPr>
          <p:nvPr>
            <p:ph type="sldImg"/>
          </p:nvPr>
        </p:nvSpPr>
        <p:spPr>
          <a:ln/>
        </p:spPr>
      </p:sp>
      <p:sp>
        <p:nvSpPr>
          <p:cNvPr id="3102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Rectangle 2"/>
          <p:cNvSpPr>
            <a:spLocks noGrp="1" noRot="1" noChangeAspect="1" noChangeArrowheads="1" noTextEdit="1"/>
          </p:cNvSpPr>
          <p:nvPr>
            <p:ph type="sldImg"/>
          </p:nvPr>
        </p:nvSpPr>
        <p:spPr>
          <a:ln/>
        </p:spPr>
      </p:sp>
      <p:sp>
        <p:nvSpPr>
          <p:cNvPr id="3164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CE2DCCF-F1FA-1742-B9D5-B0636E53E693}" type="slidenum">
              <a:rPr lang="en-US" sz="1200">
                <a:latin typeface="Times New Roman" charset="0"/>
              </a:rPr>
              <a:pPr/>
              <a:t>158</a:t>
            </a:fld>
            <a:endParaRPr lang="en-US" sz="1200">
              <a:latin typeface="Times New Roman" charset="0"/>
            </a:endParaRPr>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DAB2E74-89EA-8443-8C82-D5912142CF8F}" type="slidenum">
              <a:rPr lang="en-US" sz="1200">
                <a:latin typeface="Times New Roman" charset="0"/>
              </a:rPr>
              <a:pPr/>
              <a:t>159</a:t>
            </a:fld>
            <a:endParaRPr lang="en-US" sz="1200">
              <a:latin typeface="Times New Roman" charset="0"/>
            </a:endParaRPr>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CA4E40B-6AB8-1341-9259-BC7BAAB29B0C}" type="slidenum">
              <a:rPr lang="en-US" sz="1200">
                <a:latin typeface="Times New Roman" charset="0"/>
              </a:rPr>
              <a:pPr/>
              <a:t>160</a:t>
            </a:fld>
            <a:endParaRPr lang="en-US" sz="1200">
              <a:latin typeface="Times New Roman" charset="0"/>
            </a:endParaRPr>
          </a:p>
        </p:txBody>
      </p:sp>
      <p:sp>
        <p:nvSpPr>
          <p:cNvPr id="335874" name="Rectangle 2"/>
          <p:cNvSpPr>
            <a:spLocks noGrp="1" noRot="1" noChangeAspect="1" noChangeArrowheads="1" noTextEdit="1"/>
          </p:cNvSpPr>
          <p:nvPr>
            <p:ph type="sldImg"/>
          </p:nvPr>
        </p:nvSpPr>
        <p:spPr>
          <a:ln/>
        </p:spPr>
      </p:sp>
      <p:sp>
        <p:nvSpPr>
          <p:cNvPr id="3358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noTextEdit="1"/>
          </p:cNvSpPr>
          <p:nvPr>
            <p:ph type="sldImg"/>
          </p:nvPr>
        </p:nvSpPr>
        <p:spPr>
          <a:ln/>
        </p:spPr>
      </p:sp>
      <p:sp>
        <p:nvSpPr>
          <p:cNvPr id="2488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2488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6B7DE0-C64A-B749-843B-170BF782549C}" type="slidenum">
              <a:rPr lang="en-US" sz="1200">
                <a:latin typeface="Times New Roman" charset="0"/>
              </a:rPr>
              <a:pPr/>
              <a:t>166</a:t>
            </a:fld>
            <a:endParaRPr lang="en-US" sz="1200">
              <a:latin typeface="Times New Roman" charset="0"/>
            </a:endParaRPr>
          </a:p>
        </p:txBody>
      </p:sp>
    </p:spTree>
    <p:extLst>
      <p:ext uri="{BB962C8B-B14F-4D97-AF65-F5344CB8AC3E}">
        <p14:creationId xmlns:p14="http://schemas.microsoft.com/office/powerpoint/2010/main" val="261931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D72A10B-517B-C646-8EF1-4E4966F1D238}" type="slidenum">
              <a:rPr lang="en-US" sz="1200">
                <a:latin typeface="Times New Roman" charset="0"/>
              </a:rPr>
              <a:pPr/>
              <a:t>19</a:t>
            </a:fld>
            <a:endParaRPr lang="en-US" sz="1200">
              <a:latin typeface="Times New Roman" charset="0"/>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Grp="1" noRot="1" noChangeAspect="1" noChangeArrowheads="1" noTextEdit="1"/>
          </p:cNvSpPr>
          <p:nvPr>
            <p:ph type="sldImg"/>
          </p:nvPr>
        </p:nvSpPr>
        <p:spPr>
          <a:ln/>
        </p:spPr>
      </p:sp>
      <p:sp>
        <p:nvSpPr>
          <p:cNvPr id="2222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1801337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noTextEdit="1"/>
          </p:cNvSpPr>
          <p:nvPr>
            <p:ph type="sldImg"/>
          </p:nvPr>
        </p:nvSpPr>
        <p:spPr>
          <a:ln/>
        </p:spPr>
      </p:sp>
      <p:sp>
        <p:nvSpPr>
          <p:cNvPr id="2529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2529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79A9362-3A0B-4145-A1E3-6B795BE082FB}" type="slidenum">
              <a:rPr lang="en-US" sz="1200">
                <a:latin typeface="Times New Roman" charset="0"/>
              </a:rPr>
              <a:pPr/>
              <a:t>168</a:t>
            </a:fld>
            <a:endParaRPr lang="en-US" sz="1200">
              <a:latin typeface="Times New Roman" charset="0"/>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Slide Image Placeholder 1"/>
          <p:cNvSpPr>
            <a:spLocks noGrp="1" noRot="1" noChangeAspect="1" noTextEdit="1"/>
          </p:cNvSpPr>
          <p:nvPr>
            <p:ph type="sldImg"/>
          </p:nvPr>
        </p:nvSpPr>
        <p:spPr>
          <a:ln/>
        </p:spPr>
      </p:sp>
      <p:sp>
        <p:nvSpPr>
          <p:cNvPr id="3440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
        <p:nvSpPr>
          <p:cNvPr id="3440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97CBD73-06A7-5048-99DF-2607C7283EAB}" type="slidenum">
              <a:rPr lang="en-US" sz="1200">
                <a:latin typeface="Times New Roman" charset="0"/>
              </a:rPr>
              <a:pPr/>
              <a:t>169</a:t>
            </a:fld>
            <a:endParaRPr lang="en-US" sz="1200">
              <a:latin typeface="Times New Roman"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Rot="1" noChangeAspect="1" noChangeArrowheads="1" noTextEdit="1"/>
          </p:cNvSpPr>
          <p:nvPr>
            <p:ph type="sldImg"/>
          </p:nvPr>
        </p:nvSpPr>
        <p:spPr>
          <a:ln/>
        </p:spPr>
      </p:sp>
      <p:sp>
        <p:nvSpPr>
          <p:cNvPr id="3461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ln/>
        </p:spPr>
      </p:sp>
      <p:sp>
        <p:nvSpPr>
          <p:cNvPr id="3481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2"/>
          <p:cNvSpPr>
            <a:spLocks noGrp="1" noRot="1" noChangeAspect="1" noChangeArrowheads="1" noTextEdit="1"/>
          </p:cNvSpPr>
          <p:nvPr>
            <p:ph type="sldImg"/>
          </p:nvPr>
        </p:nvSpPr>
        <p:spPr>
          <a:ln/>
        </p:spPr>
      </p:sp>
      <p:sp>
        <p:nvSpPr>
          <p:cNvPr id="3502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2"/>
          <p:cNvSpPr>
            <a:spLocks noGrp="1" noRot="1" noChangeAspect="1" noChangeArrowheads="1" noTextEdit="1"/>
          </p:cNvSpPr>
          <p:nvPr>
            <p:ph type="sldImg"/>
          </p:nvPr>
        </p:nvSpPr>
        <p:spPr>
          <a:ln/>
        </p:spPr>
      </p:sp>
      <p:sp>
        <p:nvSpPr>
          <p:cNvPr id="35430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Rot="1" noChangeAspect="1" noChangeArrowheads="1" noTextEdit="1"/>
          </p:cNvSpPr>
          <p:nvPr>
            <p:ph type="sldImg"/>
          </p:nvPr>
        </p:nvSpPr>
        <p:spPr>
          <a:ln/>
        </p:spPr>
      </p:sp>
      <p:sp>
        <p:nvSpPr>
          <p:cNvPr id="352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2"/>
          <p:cNvSpPr>
            <a:spLocks noGrp="1" noRot="1" noChangeAspect="1" noChangeArrowheads="1" noTextEdit="1"/>
          </p:cNvSpPr>
          <p:nvPr>
            <p:ph type="sldImg"/>
          </p:nvPr>
        </p:nvSpPr>
        <p:spPr>
          <a:ln/>
        </p:spPr>
      </p:sp>
      <p:sp>
        <p:nvSpPr>
          <p:cNvPr id="352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111664184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437A587-5038-CE43-A02C-3F2298A6A676}" type="slidenum">
              <a:rPr lang="en-US" sz="1200">
                <a:latin typeface="Times New Roman" charset="0"/>
              </a:rPr>
              <a:pPr/>
              <a:t>20</a:t>
            </a:fld>
            <a:endParaRPr lang="en-US" sz="1200">
              <a:latin typeface="Times New Roman" charset="0"/>
            </a:endParaRPr>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2"/>
          <p:cNvSpPr>
            <a:spLocks noGrp="1" noRot="1" noChangeAspect="1" noChangeArrowheads="1" noTextEdit="1"/>
          </p:cNvSpPr>
          <p:nvPr>
            <p:ph type="sldImg"/>
          </p:nvPr>
        </p:nvSpPr>
        <p:spPr>
          <a:ln/>
        </p:spPr>
      </p:sp>
      <p:sp>
        <p:nvSpPr>
          <p:cNvPr id="3563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3" name="Rectangle 2"/>
          <p:cNvSpPr>
            <a:spLocks noGrp="1" noRot="1" noChangeAspect="1" noChangeArrowheads="1" noTextEdit="1"/>
          </p:cNvSpPr>
          <p:nvPr>
            <p:ph type="sldImg"/>
          </p:nvPr>
        </p:nvSpPr>
        <p:spPr>
          <a:ln/>
        </p:spPr>
      </p:sp>
      <p:sp>
        <p:nvSpPr>
          <p:cNvPr id="3614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5159C8C-7F6D-924B-A646-5840ECDE29D6}" type="slidenum">
              <a:rPr lang="en-US" smtClean="0"/>
              <a:pPr>
                <a:defRPr/>
              </a:pPr>
              <a:t>184</a:t>
            </a:fld>
            <a:endParaRPr lang="en-US"/>
          </a:p>
        </p:txBody>
      </p:sp>
    </p:spTree>
    <p:extLst>
      <p:ext uri="{BB962C8B-B14F-4D97-AF65-F5344CB8AC3E}">
        <p14:creationId xmlns:p14="http://schemas.microsoft.com/office/powerpoint/2010/main" val="89876668"/>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69" name="Rectangle 2"/>
          <p:cNvSpPr>
            <a:spLocks noGrp="1" noRot="1" noChangeAspect="1" noChangeArrowheads="1" noTextEdit="1"/>
          </p:cNvSpPr>
          <p:nvPr>
            <p:ph type="sldImg"/>
          </p:nvPr>
        </p:nvSpPr>
        <p:spPr>
          <a:ln/>
        </p:spPr>
      </p:sp>
      <p:sp>
        <p:nvSpPr>
          <p:cNvPr id="3655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Grp="1" noRot="1" noChangeAspect="1" noChangeArrowheads="1" noTextEdit="1"/>
          </p:cNvSpPr>
          <p:nvPr>
            <p:ph type="sldImg"/>
          </p:nvPr>
        </p:nvSpPr>
        <p:spPr>
          <a:ln/>
        </p:spPr>
      </p:sp>
      <p:sp>
        <p:nvSpPr>
          <p:cNvPr id="3717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2"/>
          <p:cNvSpPr>
            <a:spLocks noGrp="1" noRot="1" noChangeAspect="1" noChangeArrowheads="1" noTextEdit="1"/>
          </p:cNvSpPr>
          <p:nvPr>
            <p:ph type="sldImg"/>
          </p:nvPr>
        </p:nvSpPr>
        <p:spPr>
          <a:ln/>
        </p:spPr>
      </p:sp>
      <p:sp>
        <p:nvSpPr>
          <p:cNvPr id="3747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7" name="Rectangle 2"/>
          <p:cNvSpPr>
            <a:spLocks noGrp="1" noRot="1" noChangeAspect="1" noChangeArrowheads="1" noTextEdit="1"/>
          </p:cNvSpPr>
          <p:nvPr>
            <p:ph type="sldImg"/>
          </p:nvPr>
        </p:nvSpPr>
        <p:spPr>
          <a:ln/>
        </p:spPr>
      </p:sp>
      <p:sp>
        <p:nvSpPr>
          <p:cNvPr id="3778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2"/>
          <p:cNvSpPr>
            <a:spLocks noGrp="1" noRot="1" noChangeAspect="1" noChangeArrowheads="1" noTextEdit="1"/>
          </p:cNvSpPr>
          <p:nvPr>
            <p:ph type="sldImg"/>
          </p:nvPr>
        </p:nvSpPr>
        <p:spPr>
          <a:ln/>
        </p:spPr>
      </p:sp>
      <p:sp>
        <p:nvSpPr>
          <p:cNvPr id="3481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ChangeArrowheads="1" noTextEdit="1"/>
          </p:cNvSpPr>
          <p:nvPr>
            <p:ph type="sldImg"/>
          </p:nvPr>
        </p:nvSpPr>
        <p:spPr>
          <a:ln/>
        </p:spPr>
      </p:sp>
      <p:sp>
        <p:nvSpPr>
          <p:cNvPr id="3809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2"/>
          <p:cNvSpPr>
            <a:spLocks noGrp="1" noRot="1" noChangeAspect="1" noChangeArrowheads="1" noTextEdit="1"/>
          </p:cNvSpPr>
          <p:nvPr>
            <p:ph type="sldImg"/>
          </p:nvPr>
        </p:nvSpPr>
        <p:spPr>
          <a:ln/>
        </p:spPr>
      </p:sp>
      <p:sp>
        <p:nvSpPr>
          <p:cNvPr id="4085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91EDFF3-4EFC-674C-B454-3BD487266C80}" type="slidenum">
              <a:rPr lang="en-US" sz="1200">
                <a:latin typeface="Times New Roman" charset="0"/>
              </a:rPr>
              <a:pPr/>
              <a:t>21</a:t>
            </a:fld>
            <a:endParaRPr lang="en-US" sz="1200">
              <a:latin typeface="Times New Roman" charset="0"/>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2"/>
          <p:cNvSpPr>
            <a:spLocks noGrp="1" noRot="1" noChangeAspect="1" noChangeArrowheads="1" noTextEdit="1"/>
          </p:cNvSpPr>
          <p:nvPr>
            <p:ph type="sldImg"/>
          </p:nvPr>
        </p:nvSpPr>
        <p:spPr>
          <a:ln/>
        </p:spPr>
      </p:sp>
      <p:sp>
        <p:nvSpPr>
          <p:cNvPr id="4106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2"/>
          <p:cNvSpPr>
            <a:spLocks noGrp="1" noRot="1" noChangeAspect="1" noChangeArrowheads="1" noTextEdit="1"/>
          </p:cNvSpPr>
          <p:nvPr>
            <p:ph type="sldImg"/>
          </p:nvPr>
        </p:nvSpPr>
        <p:spPr>
          <a:ln/>
        </p:spPr>
      </p:sp>
      <p:sp>
        <p:nvSpPr>
          <p:cNvPr id="4167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2"/>
          <p:cNvSpPr>
            <a:spLocks noGrp="1" noRot="1" noChangeAspect="1" noChangeArrowheads="1" noTextEdit="1"/>
          </p:cNvSpPr>
          <p:nvPr>
            <p:ph type="sldImg"/>
          </p:nvPr>
        </p:nvSpPr>
        <p:spPr>
          <a:ln/>
        </p:spPr>
      </p:sp>
      <p:sp>
        <p:nvSpPr>
          <p:cNvPr id="4188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2"/>
          <p:cNvSpPr>
            <a:spLocks noGrp="1" noRot="1" noChangeAspect="1" noChangeArrowheads="1" noTextEdit="1"/>
          </p:cNvSpPr>
          <p:nvPr>
            <p:ph type="sldImg"/>
          </p:nvPr>
        </p:nvSpPr>
        <p:spPr>
          <a:ln/>
        </p:spPr>
      </p:sp>
      <p:sp>
        <p:nvSpPr>
          <p:cNvPr id="4126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1" name="Rectangle 2"/>
          <p:cNvSpPr>
            <a:spLocks noGrp="1" noRot="1" noChangeAspect="1" noChangeArrowheads="1" noTextEdit="1"/>
          </p:cNvSpPr>
          <p:nvPr>
            <p:ph type="sldImg"/>
          </p:nvPr>
        </p:nvSpPr>
        <p:spPr>
          <a:ln/>
        </p:spPr>
      </p:sp>
      <p:sp>
        <p:nvSpPr>
          <p:cNvPr id="4147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2"/>
          <p:cNvSpPr>
            <a:spLocks noGrp="1" noRot="1" noChangeAspect="1" noChangeArrowheads="1" noTextEdit="1"/>
          </p:cNvSpPr>
          <p:nvPr>
            <p:ph type="sldImg"/>
          </p:nvPr>
        </p:nvSpPr>
        <p:spPr>
          <a:ln/>
        </p:spPr>
      </p:sp>
      <p:sp>
        <p:nvSpPr>
          <p:cNvPr id="4208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3" name="Rectangle 2"/>
          <p:cNvSpPr>
            <a:spLocks noGrp="1" noRot="1" noChangeAspect="1" noChangeArrowheads="1" noTextEdit="1"/>
          </p:cNvSpPr>
          <p:nvPr>
            <p:ph type="sldImg"/>
          </p:nvPr>
        </p:nvSpPr>
        <p:spPr>
          <a:ln/>
        </p:spPr>
      </p:sp>
      <p:sp>
        <p:nvSpPr>
          <p:cNvPr id="4229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7" name="Rectangle 2"/>
          <p:cNvSpPr>
            <a:spLocks noGrp="1" noRot="1" noChangeAspect="1" noChangeArrowheads="1" noTextEdit="1"/>
          </p:cNvSpPr>
          <p:nvPr>
            <p:ph type="sldImg"/>
          </p:nvPr>
        </p:nvSpPr>
        <p:spPr>
          <a:ln/>
        </p:spPr>
      </p:sp>
      <p:sp>
        <p:nvSpPr>
          <p:cNvPr id="4290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Rot="1" noChangeAspect="1" noChangeArrowheads="1" noTextEdit="1"/>
          </p:cNvSpPr>
          <p:nvPr>
            <p:ph type="sldImg"/>
          </p:nvPr>
        </p:nvSpPr>
        <p:spPr>
          <a:ln/>
        </p:spPr>
      </p:sp>
      <p:sp>
        <p:nvSpPr>
          <p:cNvPr id="4331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Rot="1" noChangeAspect="1" noChangeArrowheads="1" noTextEdit="1"/>
          </p:cNvSpPr>
          <p:nvPr>
            <p:ph type="sldImg"/>
          </p:nvPr>
        </p:nvSpPr>
        <p:spPr>
          <a:ln/>
        </p:spPr>
      </p:sp>
      <p:sp>
        <p:nvSpPr>
          <p:cNvPr id="4352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97FA05B-5E37-2040-8265-DC6DD96E4BAA}" type="slidenum">
              <a:rPr lang="en-US" sz="1200">
                <a:latin typeface="Times New Roman" charset="0"/>
              </a:rPr>
              <a:pPr/>
              <a:t>22</a:t>
            </a:fld>
            <a:endParaRPr lang="en-US" sz="1200">
              <a:latin typeface="Times New Roman" charset="0"/>
            </a:endParaRPr>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Rot="1" noChangeAspect="1" noChangeArrowheads="1" noTextEdit="1"/>
          </p:cNvSpPr>
          <p:nvPr>
            <p:ph type="sldImg"/>
          </p:nvPr>
        </p:nvSpPr>
        <p:spPr>
          <a:ln/>
        </p:spPr>
      </p:sp>
      <p:sp>
        <p:nvSpPr>
          <p:cNvPr id="4372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2"/>
          <p:cNvSpPr>
            <a:spLocks noGrp="1" noRot="1" noChangeAspect="1" noChangeArrowheads="1" noTextEdit="1"/>
          </p:cNvSpPr>
          <p:nvPr>
            <p:ph type="sldImg"/>
          </p:nvPr>
        </p:nvSpPr>
        <p:spPr>
          <a:ln/>
        </p:spPr>
      </p:sp>
      <p:sp>
        <p:nvSpPr>
          <p:cNvPr id="4392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Rot="1" noChangeAspect="1" noChangeArrowheads="1" noTextEdit="1"/>
          </p:cNvSpPr>
          <p:nvPr>
            <p:ph type="sldImg"/>
          </p:nvPr>
        </p:nvSpPr>
        <p:spPr>
          <a:ln/>
        </p:spPr>
      </p:sp>
      <p:sp>
        <p:nvSpPr>
          <p:cNvPr id="4413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75602FD-8EF3-3241-BFEB-98172BB217AF}" type="slidenum">
              <a:rPr lang="en-US" sz="1200">
                <a:latin typeface="Times New Roman" charset="0"/>
              </a:rPr>
              <a:pPr/>
              <a:t>23</a:t>
            </a:fld>
            <a:endParaRPr lang="en-US" sz="1200">
              <a:latin typeface="Times New Roman"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1182C06-DD2E-4A43-8982-0FF90E3324BF}" type="slidenum">
              <a:rPr lang="en-US" sz="1200">
                <a:latin typeface="Times New Roman" charset="0"/>
              </a:rPr>
              <a:pPr/>
              <a:t>24</a:t>
            </a:fld>
            <a:endParaRPr lang="en-US" sz="1200">
              <a:latin typeface="Times New Roman" charset="0"/>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18213B1-56AA-FD41-A2FB-F61312AC1F74}" type="slidenum">
              <a:rPr lang="en-US" sz="1200">
                <a:latin typeface="Times New Roman" charset="0"/>
              </a:rPr>
              <a:pPr/>
              <a:t>25</a:t>
            </a:fld>
            <a:endParaRPr lang="en-US" sz="1200">
              <a:latin typeface="Times New Roman"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4E0DB4F-5121-C34F-AD33-510C2AA171A0}" type="slidenum">
              <a:rPr lang="en-US" sz="1200">
                <a:latin typeface="Times New Roman" charset="0"/>
              </a:rPr>
              <a:pPr/>
              <a:t>26</a:t>
            </a:fld>
            <a:endParaRPr lang="en-US" sz="1200">
              <a:latin typeface="Times New Roman"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1CF9BE6-E028-F946-881E-5C6DDECD7224}" type="slidenum">
              <a:rPr lang="en-US" sz="1200">
                <a:latin typeface="Times New Roman" charset="0"/>
              </a:rPr>
              <a:pPr/>
              <a:t>27</a:t>
            </a:fld>
            <a:endParaRPr lang="en-US" sz="1200">
              <a:latin typeface="Times New Roman"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407403F-3902-6B45-AE2F-F307D445D605}" type="slidenum">
              <a:rPr lang="en-US" sz="1200">
                <a:latin typeface="Times New Roman" charset="0"/>
              </a:rPr>
              <a:pPr/>
              <a:t>28</a:t>
            </a:fld>
            <a:endParaRPr lang="en-US" sz="1200">
              <a:latin typeface="Times New Roman"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FAA338D-4432-0F49-B2F5-575CD8934FF7}" type="slidenum">
              <a:rPr lang="en-US" sz="1200">
                <a:latin typeface="Times New Roman" charset="0"/>
              </a:rPr>
              <a:pPr/>
              <a:t>29</a:t>
            </a:fld>
            <a:endParaRPr lang="en-US" sz="1200">
              <a:latin typeface="Times New Roman"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58E6B49-B941-EE4F-9E3A-7A82DE31516D}" type="slidenum">
              <a:rPr lang="en-US" sz="1200">
                <a:latin typeface="Times New Roman" charset="0"/>
              </a:rPr>
              <a:pPr/>
              <a:t>30</a:t>
            </a:fld>
            <a:endParaRPr lang="en-US" sz="1200">
              <a:latin typeface="Times New Roman"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E296D12-4DAA-2B48-9CC5-95C7E34EBA13}" type="slidenum">
              <a:rPr lang="en-US" sz="1200">
                <a:latin typeface="Times New Roman" charset="0"/>
              </a:rPr>
              <a:pPr/>
              <a:t>31</a:t>
            </a:fld>
            <a:endParaRPr lang="en-US" sz="1200">
              <a:latin typeface="Times New Roman"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1E96D52-A3F0-A442-B448-34626C0052D5}" type="slidenum">
              <a:rPr lang="en-US" sz="1200">
                <a:latin typeface="Times New Roman" charset="0"/>
              </a:rPr>
              <a:pPr/>
              <a:t>32</a:t>
            </a:fld>
            <a:endParaRPr lang="en-US" sz="1200">
              <a:latin typeface="Times New Roman"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E9B6E9C-B775-684B-8BB3-71080BFFC9AB}" type="slidenum">
              <a:rPr lang="en-US" sz="1200">
                <a:latin typeface="Times New Roman" charset="0"/>
              </a:rPr>
              <a:pPr/>
              <a:t>33</a:t>
            </a:fld>
            <a:endParaRPr lang="en-US" sz="1200">
              <a:latin typeface="Times New Roman"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137C2BA-F3E9-0B48-8B6D-E0DA3313F479}" type="slidenum">
              <a:rPr lang="en-US" sz="1200">
                <a:latin typeface="Times New Roman" charset="0"/>
              </a:rPr>
              <a:pPr/>
              <a:t>34</a:t>
            </a:fld>
            <a:endParaRPr lang="en-US" sz="1200">
              <a:latin typeface="Times New Roman"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6FD55AC-040D-0141-AC7B-6348A61FDBD7}" type="slidenum">
              <a:rPr lang="en-US" sz="1200">
                <a:latin typeface="Times New Roman" charset="0"/>
              </a:rPr>
              <a:pPr/>
              <a:t>35</a:t>
            </a:fld>
            <a:endParaRPr lang="en-US" sz="1200">
              <a:latin typeface="Times New Roman"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4292423-E000-264C-B3EB-E6F865D2FF1E}" type="slidenum">
              <a:rPr lang="en-US" sz="1200">
                <a:latin typeface="Times New Roman" charset="0"/>
              </a:rPr>
              <a:pPr/>
              <a:t>36</a:t>
            </a:fld>
            <a:endParaRPr lang="en-US" sz="1200">
              <a:latin typeface="Times New Roman" charset="0"/>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97F7365-7482-7F4F-BDA2-9B2B0CC8F417}" type="slidenum">
              <a:rPr lang="en-US" sz="1200">
                <a:latin typeface="Times New Roman" charset="0"/>
              </a:rPr>
              <a:pPr/>
              <a:t>37</a:t>
            </a:fld>
            <a:endParaRPr lang="en-US" sz="1200">
              <a:latin typeface="Times New Roman"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FC15B5A-7786-614D-B7FB-724E7A9BEB93}" type="slidenum">
              <a:rPr lang="en-US" sz="1200">
                <a:latin typeface="Times New Roman" charset="0"/>
              </a:rPr>
              <a:pPr/>
              <a:t>38</a:t>
            </a:fld>
            <a:endParaRPr lang="en-US" sz="1200">
              <a:latin typeface="Times New Roman"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1DC2F70-87C6-8843-88D8-3CC7985CF87F}" type="slidenum">
              <a:rPr lang="en-US" sz="1200">
                <a:latin typeface="Times New Roman" charset="0"/>
              </a:rPr>
              <a:pPr/>
              <a:t>39</a:t>
            </a:fld>
            <a:endParaRPr lang="en-US" sz="1200">
              <a:latin typeface="Times New Roman" charset="0"/>
            </a:endParaRPr>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F88418F-6AAE-254F-9F95-B61776DE000D}" type="slidenum">
              <a:rPr lang="en-US" sz="1200">
                <a:latin typeface="Times New Roman" charset="0"/>
              </a:rPr>
              <a:pPr/>
              <a:t>40</a:t>
            </a:fld>
            <a:endParaRPr lang="en-US" sz="1200">
              <a:latin typeface="Times New Roman"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A58217-304B-7141-803F-8BEFFE1F0FA4}" type="slidenum">
              <a:rPr lang="en-US" sz="1200">
                <a:latin typeface="Times New Roman" charset="0"/>
              </a:rPr>
              <a:pPr/>
              <a:t>41</a:t>
            </a:fld>
            <a:endParaRPr lang="en-US" sz="1200">
              <a:latin typeface="Times New Roman"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85173AE-04CF-C042-B6ED-83887389E4F5}" type="slidenum">
              <a:rPr lang="en-US" sz="1200">
                <a:latin typeface="Times New Roman" charset="0"/>
              </a:rPr>
              <a:pPr/>
              <a:t>42</a:t>
            </a:fld>
            <a:endParaRPr lang="en-US" sz="1200">
              <a:latin typeface="Times New Roman"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EBFF231-5A1F-B34E-AADA-A35FEC3891CB}" type="slidenum">
              <a:rPr lang="en-US" sz="1200">
                <a:latin typeface="Times New Roman" charset="0"/>
              </a:rPr>
              <a:pPr/>
              <a:t>43</a:t>
            </a:fld>
            <a:endParaRPr lang="en-US" sz="1200">
              <a:latin typeface="Times New Roman"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4279EC7-C15A-134C-9885-70E4AE04FCB4}" type="slidenum">
              <a:rPr lang="en-US" sz="1200">
                <a:latin typeface="Times New Roman" charset="0"/>
              </a:rPr>
              <a:pPr/>
              <a:t>4</a:t>
            </a:fld>
            <a:endParaRPr lang="en-US" sz="1200">
              <a:latin typeface="Times New Roman"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AFC7ED2-E741-264D-85CA-F1B8D470CE68}" type="slidenum">
              <a:rPr lang="en-US" sz="1200">
                <a:latin typeface="Times New Roman" charset="0"/>
              </a:rPr>
              <a:pPr/>
              <a:t>49</a:t>
            </a:fld>
            <a:endParaRPr lang="en-US" sz="1200">
              <a:latin typeface="Times New Roman"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CFE9C6-DC5C-7242-A5F6-6DE461CCC33E}" type="slidenum">
              <a:rPr lang="en-US" sz="1200">
                <a:latin typeface="Times New Roman" charset="0"/>
              </a:rPr>
              <a:pPr/>
              <a:t>50</a:t>
            </a:fld>
            <a:endParaRPr lang="en-US" sz="1200">
              <a:latin typeface="Times New Roman" charset="0"/>
            </a:endParaRPr>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D0A480A-4AA8-CA43-B729-E36DAC56737C}" type="slidenum">
              <a:rPr lang="en-US" sz="1200">
                <a:latin typeface="Times New Roman" charset="0"/>
              </a:rPr>
              <a:pPr/>
              <a:t>51</a:t>
            </a:fld>
            <a:endParaRPr lang="en-US" sz="1200">
              <a:latin typeface="Times New Roman"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BE12BBA-B301-6B4C-8215-15ACAA6B7CC9}" type="slidenum">
              <a:rPr lang="en-US" sz="1200">
                <a:latin typeface="Times New Roman" charset="0"/>
              </a:rPr>
              <a:pPr/>
              <a:t>52</a:t>
            </a:fld>
            <a:endParaRPr lang="en-US" sz="1200">
              <a:latin typeface="Times New Roman"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BF9F18B-598F-7141-90A9-172103B6488C}" type="slidenum">
              <a:rPr lang="en-US" sz="1200">
                <a:latin typeface="Times New Roman" charset="0"/>
              </a:rPr>
              <a:pPr/>
              <a:t>53</a:t>
            </a:fld>
            <a:endParaRPr lang="en-US" sz="1200">
              <a:latin typeface="Times New Roman" charset="0"/>
            </a:endParaRPr>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2090454-C61E-F248-87E7-6CCD7DEAB38B}" type="slidenum">
              <a:rPr lang="en-US" sz="1200">
                <a:latin typeface="Times New Roman" charset="0"/>
              </a:rPr>
              <a:pPr/>
              <a:t>54</a:t>
            </a:fld>
            <a:endParaRPr lang="en-US" sz="1200">
              <a:latin typeface="Times New Roman" charset="0"/>
            </a:endParaRPr>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9775472-3063-1A45-A72B-1DFFEEFAFA19}" type="slidenum">
              <a:rPr lang="en-US" sz="1200">
                <a:latin typeface="Times New Roman" charset="0"/>
              </a:rPr>
              <a:pPr/>
              <a:t>5</a:t>
            </a:fld>
            <a:endParaRPr lang="en-US" sz="1200">
              <a:latin typeface="Times New Roman"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199F747-06DB-5144-B0DD-A0459A52B961}" type="slidenum">
              <a:rPr lang="en-US" sz="1200">
                <a:latin typeface="Times New Roman" charset="0"/>
              </a:rPr>
              <a:pPr/>
              <a:t>55</a:t>
            </a:fld>
            <a:endParaRPr lang="en-US" sz="1200">
              <a:latin typeface="Times New Roman" charset="0"/>
            </a:endParaRPr>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CDBFD70-96E5-2E40-B821-828C6CA3FCEC}" type="slidenum">
              <a:rPr lang="en-US" sz="1200">
                <a:latin typeface="Times New Roman" charset="0"/>
              </a:rPr>
              <a:pPr/>
              <a:t>56</a:t>
            </a:fld>
            <a:endParaRPr lang="en-US" sz="1200">
              <a:latin typeface="Times New Roman" charset="0"/>
            </a:endParaRPr>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3EAF919-2E93-8449-970A-84EB30A72CEC}" type="slidenum">
              <a:rPr lang="en-US" sz="1200">
                <a:latin typeface="Times New Roman" charset="0"/>
              </a:rPr>
              <a:pPr/>
              <a:t>57</a:t>
            </a:fld>
            <a:endParaRPr lang="en-US" sz="1200">
              <a:latin typeface="Times New Roman" charset="0"/>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FEBC972-B6FC-1643-9744-05BB303CF29A}" type="slidenum">
              <a:rPr lang="en-US" sz="1200">
                <a:latin typeface="Times New Roman" charset="0"/>
              </a:rPr>
              <a:pPr/>
              <a:t>58</a:t>
            </a:fld>
            <a:endParaRPr lang="en-US" sz="1200">
              <a:latin typeface="Times New Roman" charset="0"/>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CC2A79E-FCBB-704F-B66F-510D27589EBD}" type="slidenum">
              <a:rPr lang="en-US" sz="1200">
                <a:latin typeface="Times New Roman" charset="0"/>
              </a:rPr>
              <a:pPr/>
              <a:t>59</a:t>
            </a:fld>
            <a:endParaRPr lang="en-US" sz="1200">
              <a:latin typeface="Times New Roman" charset="0"/>
            </a:endParaRPr>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B56E4BC-2683-3E49-800D-AF11C295B597}" type="slidenum">
              <a:rPr lang="en-US" sz="1200">
                <a:latin typeface="Times New Roman" charset="0"/>
              </a:rPr>
              <a:pPr/>
              <a:t>60</a:t>
            </a:fld>
            <a:endParaRPr lang="en-US" sz="1200">
              <a:latin typeface="Times New Roman" charset="0"/>
            </a:endParaRPr>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8AC6AEF-461F-104E-BA2E-004D65989D80}" type="slidenum">
              <a:rPr lang="en-US" sz="1200">
                <a:latin typeface="Times New Roman" charset="0"/>
              </a:rPr>
              <a:pPr/>
              <a:t>61</a:t>
            </a:fld>
            <a:endParaRPr lang="en-US" sz="1200">
              <a:latin typeface="Times New Roman" charset="0"/>
            </a:endParaRPr>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F1477A5-3B0A-7640-9299-E3DA52E70F5A}" type="slidenum">
              <a:rPr lang="en-US" sz="1200">
                <a:latin typeface="Times New Roman" charset="0"/>
              </a:rPr>
              <a:pPr/>
              <a:t>62</a:t>
            </a:fld>
            <a:endParaRPr lang="en-US" sz="1200">
              <a:latin typeface="Times New Roman" charset="0"/>
            </a:endParaRPr>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3C56D1F-0ABE-E04D-88E0-D0407424FCE9}" type="slidenum">
              <a:rPr lang="en-US" sz="1200">
                <a:latin typeface="Times New Roman" charset="0"/>
              </a:rPr>
              <a:pPr/>
              <a:t>63</a:t>
            </a:fld>
            <a:endParaRPr lang="en-US" sz="1200">
              <a:latin typeface="Times New Roman"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8A050C2-16D7-5E48-8E57-D12FD910F33A}" type="slidenum">
              <a:rPr lang="en-US" sz="1200">
                <a:latin typeface="Times New Roman" charset="0"/>
              </a:rPr>
              <a:pPr/>
              <a:t>64</a:t>
            </a:fld>
            <a:endParaRPr lang="en-US" sz="1200">
              <a:latin typeface="Times New Roman"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788D7EB-7534-F94B-99D1-EB3209AE29D8}" type="slidenum">
              <a:rPr lang="en-US" sz="1200">
                <a:latin typeface="Times New Roman" charset="0"/>
              </a:rPr>
              <a:pPr/>
              <a:t>6</a:t>
            </a:fld>
            <a:endParaRPr lang="en-US" sz="1200">
              <a:latin typeface="Times New Roman" charset="0"/>
            </a:endParaRPr>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4FDC1CC-8619-CC47-BE13-CBEF9C2119BF}" type="slidenum">
              <a:rPr lang="en-US" sz="1200">
                <a:latin typeface="Times New Roman" charset="0"/>
              </a:rPr>
              <a:pPr/>
              <a:t>65</a:t>
            </a:fld>
            <a:endParaRPr lang="en-US" sz="1200">
              <a:latin typeface="Times New Roman"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970C8D1-D17D-DA41-9699-F51AE7C71D5C}" type="slidenum">
              <a:rPr lang="en-US" sz="1200">
                <a:latin typeface="Times New Roman" charset="0"/>
              </a:rPr>
              <a:pPr/>
              <a:t>71</a:t>
            </a:fld>
            <a:endParaRPr lang="en-US" sz="1200">
              <a:latin typeface="Times New Roman"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821869D-33A9-DE45-B54D-84C5A316F3FD}" type="slidenum">
              <a:rPr lang="en-US" sz="1200">
                <a:latin typeface="Times New Roman" charset="0"/>
              </a:rPr>
              <a:pPr/>
              <a:t>72</a:t>
            </a:fld>
            <a:endParaRPr lang="en-US" sz="1200">
              <a:latin typeface="Times New Roman"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1FF6415-446E-3E47-9110-D19E1822E207}" type="slidenum">
              <a:rPr lang="en-US" sz="1200">
                <a:latin typeface="Times New Roman" charset="0"/>
              </a:rPr>
              <a:pPr/>
              <a:t>73</a:t>
            </a:fld>
            <a:endParaRPr lang="en-US" sz="1200">
              <a:latin typeface="Times New Roman"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EA822C8-BF54-8E41-B5A0-B76A722AD13A}" type="slidenum">
              <a:rPr lang="en-US" sz="1200">
                <a:latin typeface="Times New Roman" charset="0"/>
              </a:rPr>
              <a:pPr/>
              <a:t>74</a:t>
            </a:fld>
            <a:endParaRPr lang="en-US" sz="1200">
              <a:latin typeface="Times New Roman"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2"/>
          <p:cNvSpPr>
            <a:spLocks noGrp="1" noRot="1" noChangeAspect="1" noChangeArrowheads="1" noTextEdit="1"/>
          </p:cNvSpPr>
          <p:nvPr>
            <p:ph type="sldImg"/>
          </p:nvPr>
        </p:nvSpPr>
        <p:spPr>
          <a:ln/>
        </p:spPr>
      </p:sp>
      <p:sp>
        <p:nvSpPr>
          <p:cNvPr id="1792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2"/>
          <p:cNvSpPr>
            <a:spLocks noGrp="1" noRot="1" noChangeAspect="1" noChangeArrowheads="1" noTextEdit="1"/>
          </p:cNvSpPr>
          <p:nvPr>
            <p:ph type="sldImg"/>
          </p:nvPr>
        </p:nvSpPr>
        <p:spPr>
          <a:ln/>
        </p:spPr>
      </p:sp>
      <p:sp>
        <p:nvSpPr>
          <p:cNvPr id="1812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2"/>
          <p:cNvSpPr>
            <a:spLocks noGrp="1" noRot="1" noChangeAspect="1" noChangeArrowheads="1" noTextEdit="1"/>
          </p:cNvSpPr>
          <p:nvPr>
            <p:ph type="sldImg"/>
          </p:nvPr>
        </p:nvSpPr>
        <p:spPr>
          <a:ln/>
        </p:spPr>
      </p:sp>
      <p:sp>
        <p:nvSpPr>
          <p:cNvPr id="1832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2"/>
          <p:cNvSpPr>
            <a:spLocks noGrp="1" noRot="1" noChangeAspect="1" noChangeArrowheads="1" noTextEdit="1"/>
          </p:cNvSpPr>
          <p:nvPr>
            <p:ph type="sldImg"/>
          </p:nvPr>
        </p:nvSpPr>
        <p:spPr>
          <a:ln/>
        </p:spPr>
      </p:sp>
      <p:sp>
        <p:nvSpPr>
          <p:cNvPr id="1873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3C04025-4AD0-0747-9745-66FB97482F76}" type="slidenum">
              <a:rPr lang="en-US" sz="1200">
                <a:latin typeface="Times New Roman" charset="0"/>
              </a:rPr>
              <a:pPr/>
              <a:t>7</a:t>
            </a:fld>
            <a:endParaRPr lang="en-US" sz="1200">
              <a:latin typeface="Times New Roman"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Grp="1" noRot="1" noChangeAspect="1" noChangeArrowheads="1" noTextEdit="1"/>
          </p:cNvSpPr>
          <p:nvPr>
            <p:ph type="sldImg"/>
          </p:nvPr>
        </p:nvSpPr>
        <p:spPr>
          <a:ln/>
        </p:spPr>
      </p:sp>
      <p:sp>
        <p:nvSpPr>
          <p:cNvPr id="1853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2"/>
          <p:cNvSpPr>
            <a:spLocks noGrp="1" noRot="1" noChangeAspect="1" noChangeArrowheads="1" noTextEdit="1"/>
          </p:cNvSpPr>
          <p:nvPr>
            <p:ph type="sldImg"/>
          </p:nvPr>
        </p:nvSpPr>
        <p:spPr>
          <a:ln/>
        </p:spPr>
      </p:sp>
      <p:sp>
        <p:nvSpPr>
          <p:cNvPr id="1894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2"/>
          <p:cNvSpPr>
            <a:spLocks noGrp="1" noRot="1" noChangeAspect="1" noChangeArrowheads="1" noTextEdit="1"/>
          </p:cNvSpPr>
          <p:nvPr>
            <p:ph type="sldImg"/>
          </p:nvPr>
        </p:nvSpPr>
        <p:spPr>
          <a:ln/>
        </p:spPr>
      </p:sp>
      <p:sp>
        <p:nvSpPr>
          <p:cNvPr id="1914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2"/>
          <p:cNvSpPr>
            <a:spLocks noGrp="1" noRot="1" noChangeAspect="1" noChangeArrowheads="1" noTextEdit="1"/>
          </p:cNvSpPr>
          <p:nvPr>
            <p:ph type="sldImg"/>
          </p:nvPr>
        </p:nvSpPr>
        <p:spPr>
          <a:ln/>
        </p:spPr>
      </p:sp>
      <p:sp>
        <p:nvSpPr>
          <p:cNvPr id="1935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2"/>
          <p:cNvSpPr>
            <a:spLocks noGrp="1" noRot="1" noChangeAspect="1" noChangeArrowheads="1" noTextEdit="1"/>
          </p:cNvSpPr>
          <p:nvPr>
            <p:ph type="sldImg"/>
          </p:nvPr>
        </p:nvSpPr>
        <p:spPr>
          <a:ln/>
        </p:spPr>
      </p:sp>
      <p:sp>
        <p:nvSpPr>
          <p:cNvPr id="1955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2"/>
          <p:cNvSpPr>
            <a:spLocks noGrp="1" noRot="1" noChangeAspect="1" noChangeArrowheads="1" noTextEdit="1"/>
          </p:cNvSpPr>
          <p:nvPr>
            <p:ph type="sldImg"/>
          </p:nvPr>
        </p:nvSpPr>
        <p:spPr>
          <a:ln/>
        </p:spPr>
      </p:sp>
      <p:sp>
        <p:nvSpPr>
          <p:cNvPr id="1976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Grp="1" noRot="1" noChangeAspect="1" noChangeArrowheads="1" noTextEdit="1"/>
          </p:cNvSpPr>
          <p:nvPr>
            <p:ph type="sldImg"/>
          </p:nvPr>
        </p:nvSpPr>
        <p:spPr>
          <a:ln/>
        </p:spPr>
      </p:sp>
      <p:sp>
        <p:nvSpPr>
          <p:cNvPr id="20173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826E8BF-5C96-D44E-A653-E37528EE8E1F}" type="slidenum">
              <a:rPr lang="en-US" sz="1200">
                <a:latin typeface="Times New Roman" charset="0"/>
              </a:rPr>
              <a:pPr/>
              <a:t>8</a:t>
            </a:fld>
            <a:endParaRPr lang="en-US" sz="1200">
              <a:latin typeface="Times New Roman"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Grp="1" noRot="1" noChangeAspect="1" noChangeArrowheads="1" noTextEdit="1"/>
          </p:cNvSpPr>
          <p:nvPr>
            <p:ph type="sldImg"/>
          </p:nvPr>
        </p:nvSpPr>
        <p:spPr>
          <a:ln/>
        </p:spPr>
      </p:sp>
      <p:sp>
        <p:nvSpPr>
          <p:cNvPr id="20377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p:cNvSpPr>
            <a:spLocks noGrp="1" noRot="1" noChangeAspect="1" noChangeArrowheads="1" noTextEdit="1"/>
          </p:cNvSpPr>
          <p:nvPr>
            <p:ph type="sldImg"/>
          </p:nvPr>
        </p:nvSpPr>
        <p:spPr>
          <a:ln/>
        </p:spPr>
      </p:sp>
      <p:sp>
        <p:nvSpPr>
          <p:cNvPr id="20582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a:ln/>
        </p:spPr>
      </p:sp>
      <p:sp>
        <p:nvSpPr>
          <p:cNvPr id="2078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p:cNvSpPr>
            <a:spLocks noGrp="1" noRot="1" noChangeAspect="1" noChangeArrowheads="1" noTextEdit="1"/>
          </p:cNvSpPr>
          <p:nvPr>
            <p:ph type="sldImg"/>
          </p:nvPr>
        </p:nvSpPr>
        <p:spPr>
          <a:ln/>
        </p:spPr>
      </p:sp>
      <p:sp>
        <p:nvSpPr>
          <p:cNvPr id="2078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Rectangle 2"/>
          <p:cNvSpPr>
            <a:spLocks noGrp="1" noRot="1" noChangeAspect="1" noChangeArrowheads="1" noTextEdit="1"/>
          </p:cNvSpPr>
          <p:nvPr>
            <p:ph type="sldImg"/>
          </p:nvPr>
        </p:nvSpPr>
        <p:spPr>
          <a:ln/>
        </p:spPr>
      </p:sp>
      <p:sp>
        <p:nvSpPr>
          <p:cNvPr id="20992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Rot="1" noChangeAspect="1" noChangeArrowheads="1" noTextEdit="1"/>
          </p:cNvSpPr>
          <p:nvPr>
            <p:ph type="sldImg"/>
          </p:nvPr>
        </p:nvSpPr>
        <p:spPr>
          <a:ln/>
        </p:spPr>
      </p:sp>
      <p:sp>
        <p:nvSpPr>
          <p:cNvPr id="21401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2"/>
          <p:cNvSpPr>
            <a:spLocks noGrp="1" noRot="1" noChangeAspect="1" noChangeArrowheads="1" noTextEdit="1"/>
          </p:cNvSpPr>
          <p:nvPr>
            <p:ph type="sldImg"/>
          </p:nvPr>
        </p:nvSpPr>
        <p:spPr>
          <a:ln/>
        </p:spPr>
      </p:sp>
      <p:sp>
        <p:nvSpPr>
          <p:cNvPr id="2242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ln/>
        </p:spPr>
      </p:sp>
      <p:sp>
        <p:nvSpPr>
          <p:cNvPr id="2283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Rot="1" noChangeAspect="1" noChangeArrowheads="1" noTextEdit="1"/>
          </p:cNvSpPr>
          <p:nvPr>
            <p:ph type="sldImg"/>
          </p:nvPr>
        </p:nvSpPr>
        <p:spPr>
          <a:ln/>
        </p:spPr>
      </p:sp>
      <p:sp>
        <p:nvSpPr>
          <p:cNvPr id="2283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extLst>
      <p:ext uri="{BB962C8B-B14F-4D97-AF65-F5344CB8AC3E}">
        <p14:creationId xmlns:p14="http://schemas.microsoft.com/office/powerpoint/2010/main" val="33728749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ChangeArrowheads="1" noTextEdit="1"/>
          </p:cNvSpPr>
          <p:nvPr>
            <p:ph type="sldImg"/>
          </p:nvPr>
        </p:nvSpPr>
        <p:spPr>
          <a:ln/>
        </p:spPr>
      </p:sp>
      <p:sp>
        <p:nvSpPr>
          <p:cNvPr id="19968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99583D8-B76A-6A4B-8C7E-A602EE57141A}" type="slidenum">
              <a:rPr lang="en-US" sz="1200">
                <a:latin typeface="Times New Roman" charset="0"/>
              </a:rPr>
              <a:pPr/>
              <a:t>14</a:t>
            </a:fld>
            <a:endParaRPr lang="en-US" sz="1200">
              <a:latin typeface="Times New Roman" charset="0"/>
            </a:endParaRPr>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Rot="1" noChangeAspect="1" noChangeArrowheads="1" noTextEdit="1"/>
          </p:cNvSpPr>
          <p:nvPr>
            <p:ph type="sldImg"/>
          </p:nvPr>
        </p:nvSpPr>
        <p:spPr>
          <a:ln/>
        </p:spPr>
      </p:sp>
      <p:sp>
        <p:nvSpPr>
          <p:cNvPr id="21606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Rectangle 2"/>
          <p:cNvSpPr>
            <a:spLocks noGrp="1" noRot="1" noChangeAspect="1" noChangeArrowheads="1" noTextEdit="1"/>
          </p:cNvSpPr>
          <p:nvPr>
            <p:ph type="sldImg"/>
          </p:nvPr>
        </p:nvSpPr>
        <p:spPr>
          <a:ln/>
        </p:spPr>
      </p:sp>
      <p:sp>
        <p:nvSpPr>
          <p:cNvPr id="2181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a:ln/>
        </p:spPr>
      </p:sp>
      <p:sp>
        <p:nvSpPr>
          <p:cNvPr id="2201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Rectangle 2"/>
          <p:cNvSpPr>
            <a:spLocks noGrp="1" noRot="1" noChangeAspect="1" noChangeArrowheads="1" noTextEdit="1"/>
          </p:cNvSpPr>
          <p:nvPr>
            <p:ph type="sldImg"/>
          </p:nvPr>
        </p:nvSpPr>
        <p:spPr>
          <a:ln/>
        </p:spPr>
      </p:sp>
      <p:sp>
        <p:nvSpPr>
          <p:cNvPr id="2201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Rot="1" noChangeAspect="1" noChangeArrowheads="1" noTextEdit="1"/>
          </p:cNvSpPr>
          <p:nvPr>
            <p:ph type="sldImg"/>
          </p:nvPr>
        </p:nvSpPr>
        <p:spPr>
          <a:ln/>
        </p:spPr>
      </p:sp>
      <p:sp>
        <p:nvSpPr>
          <p:cNvPr id="2304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2"/>
          <p:cNvSpPr>
            <a:spLocks noGrp="1" noRot="1" noChangeAspect="1" noChangeArrowheads="1" noTextEdit="1"/>
          </p:cNvSpPr>
          <p:nvPr>
            <p:ph type="sldImg"/>
          </p:nvPr>
        </p:nvSpPr>
        <p:spPr>
          <a:ln/>
        </p:spPr>
      </p:sp>
      <p:sp>
        <p:nvSpPr>
          <p:cNvPr id="2344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2"/>
          <p:cNvSpPr>
            <a:spLocks noGrp="1" noRot="1" noChangeAspect="1" noChangeArrowheads="1" noTextEdit="1"/>
          </p:cNvSpPr>
          <p:nvPr>
            <p:ph type="sldImg"/>
          </p:nvPr>
        </p:nvSpPr>
        <p:spPr>
          <a:ln/>
        </p:spPr>
      </p:sp>
      <p:sp>
        <p:nvSpPr>
          <p:cNvPr id="2365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2"/>
          <p:cNvSpPr>
            <a:spLocks noGrp="1" noRot="1" noChangeAspect="1" noChangeArrowheads="1" noTextEdit="1"/>
          </p:cNvSpPr>
          <p:nvPr>
            <p:ph type="sldImg"/>
          </p:nvPr>
        </p:nvSpPr>
        <p:spPr>
          <a:ln/>
        </p:spPr>
      </p:sp>
      <p:sp>
        <p:nvSpPr>
          <p:cNvPr id="23859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ln/>
        </p:spPr>
      </p:sp>
      <p:sp>
        <p:nvSpPr>
          <p:cNvPr id="2406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Rot="1" noChangeAspect="1" noChangeArrowheads="1" noTextEdit="1"/>
          </p:cNvSpPr>
          <p:nvPr>
            <p:ph type="sldImg"/>
          </p:nvPr>
        </p:nvSpPr>
        <p:spPr>
          <a:ln/>
        </p:spPr>
      </p:sp>
      <p:sp>
        <p:nvSpPr>
          <p:cNvPr id="2426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MS PGothic"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357378"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35737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7086600" y="6248400"/>
            <a:ext cx="1905000" cy="3810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1295400" y="6400800"/>
            <a:ext cx="1905000" cy="457200"/>
          </a:xfrm>
        </p:spPr>
        <p:txBody>
          <a:bodyPr/>
          <a:lstStyle>
            <a:lvl1pPr>
              <a:defRPr/>
            </a:lvl1pPr>
          </a:lstStyle>
          <a:p>
            <a:pPr>
              <a:defRPr/>
            </a:pPr>
            <a:fld id="{DD182947-C4DB-724E-A5A0-A831643B8527}" type="slidenum">
              <a:rPr lang="en-US"/>
              <a:pPr>
                <a:defRPr/>
              </a:pPr>
              <a:t>‹#›</a:t>
            </a:fld>
            <a:endParaRPr lang="en-US"/>
          </a:p>
        </p:txBody>
      </p:sp>
    </p:spTree>
    <p:extLst>
      <p:ext uri="{BB962C8B-B14F-4D97-AF65-F5344CB8AC3E}">
        <p14:creationId xmlns:p14="http://schemas.microsoft.com/office/powerpoint/2010/main" val="3175940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F5B4389-B005-C64D-9967-5295E2E8B5C7}" type="slidenum">
              <a:rPr lang="en-US"/>
              <a:pPr>
                <a:defRPr/>
              </a:pPr>
              <a:t>‹#›</a:t>
            </a:fld>
            <a:endParaRPr lang="en-US"/>
          </a:p>
        </p:txBody>
      </p:sp>
    </p:spTree>
    <p:extLst>
      <p:ext uri="{BB962C8B-B14F-4D97-AF65-F5344CB8AC3E}">
        <p14:creationId xmlns:p14="http://schemas.microsoft.com/office/powerpoint/2010/main" val="2776155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0C9D5A0-D281-484F-AE15-5FA0B10D3D31}" type="slidenum">
              <a:rPr lang="en-US"/>
              <a:pPr>
                <a:defRPr/>
              </a:pPr>
              <a:t>‹#›</a:t>
            </a:fld>
            <a:endParaRPr lang="en-US"/>
          </a:p>
        </p:txBody>
      </p:sp>
    </p:spTree>
    <p:extLst>
      <p:ext uri="{BB962C8B-B14F-4D97-AF65-F5344CB8AC3E}">
        <p14:creationId xmlns:p14="http://schemas.microsoft.com/office/powerpoint/2010/main" val="4124525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53662B18-737D-B340-A7E8-CD56735B3F40}"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398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34E9276C-68E6-DA43-ABCA-E2910F25E50B}"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69505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4051E83C-E6D6-2345-8947-82E6FB239695}"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85687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E8DDD528-FAFD-4348-B07B-1BC7C4961BCF}"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8174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8" name="Rectangle 7"/>
          <p:cNvSpPr>
            <a:spLocks noGrp="1" noChangeArrowheads="1"/>
          </p:cNvSpPr>
          <p:nvPr>
            <p:ph type="sldNum" sz="quarter" idx="11"/>
          </p:nvPr>
        </p:nvSpPr>
        <p:spPr>
          <a:ln/>
        </p:spPr>
        <p:txBody>
          <a:bodyPr/>
          <a:lstStyle>
            <a:lvl1pPr>
              <a:defRPr/>
            </a:lvl1pPr>
          </a:lstStyle>
          <a:p>
            <a:pPr>
              <a:defRPr/>
            </a:pPr>
            <a:fld id="{5BFF9227-F589-1F47-B821-0D6761A8B233}" type="slidenum">
              <a:rPr lang="en-US"/>
              <a:pPr>
                <a:defRPr/>
              </a:pPr>
              <a:t>‹#›</a:t>
            </a:fld>
            <a:endParaRPr lang="en-US"/>
          </a:p>
        </p:txBody>
      </p:sp>
      <p:sp>
        <p:nvSpPr>
          <p:cNvPr id="9"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196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4" name="Rectangle 7"/>
          <p:cNvSpPr>
            <a:spLocks noGrp="1" noChangeArrowheads="1"/>
          </p:cNvSpPr>
          <p:nvPr>
            <p:ph type="sldNum" sz="quarter" idx="11"/>
          </p:nvPr>
        </p:nvSpPr>
        <p:spPr>
          <a:ln/>
        </p:spPr>
        <p:txBody>
          <a:bodyPr/>
          <a:lstStyle>
            <a:lvl1pPr>
              <a:defRPr/>
            </a:lvl1pPr>
          </a:lstStyle>
          <a:p>
            <a:pPr>
              <a:defRPr/>
            </a:pPr>
            <a:fld id="{05ADE192-31D9-DE42-9F65-13E29779A579}" type="slidenum">
              <a:rPr lang="en-US"/>
              <a:pPr>
                <a:defRPr/>
              </a:pPr>
              <a:t>‹#›</a:t>
            </a:fld>
            <a:endParaRPr lang="en-US"/>
          </a:p>
        </p:txBody>
      </p:sp>
      <p:sp>
        <p:nvSpPr>
          <p:cNvPr id="5"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7413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3" name="Rectangle 7"/>
          <p:cNvSpPr>
            <a:spLocks noGrp="1" noChangeArrowheads="1"/>
          </p:cNvSpPr>
          <p:nvPr>
            <p:ph type="sldNum" sz="quarter" idx="11"/>
          </p:nvPr>
        </p:nvSpPr>
        <p:spPr>
          <a:ln/>
        </p:spPr>
        <p:txBody>
          <a:bodyPr/>
          <a:lstStyle>
            <a:lvl1pPr>
              <a:defRPr/>
            </a:lvl1pPr>
          </a:lstStyle>
          <a:p>
            <a:pPr>
              <a:defRPr/>
            </a:pPr>
            <a:fld id="{95151FE4-CAAE-9443-800B-BF93FC0272C8}" type="slidenum">
              <a:rPr lang="en-US"/>
              <a:pPr>
                <a:defRPr/>
              </a:pPr>
              <a:t>‹#›</a:t>
            </a:fld>
            <a:endParaRPr lang="en-US"/>
          </a:p>
        </p:txBody>
      </p:sp>
      <p:sp>
        <p:nvSpPr>
          <p:cNvPr id="4"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306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B89076B8-7E39-E149-ABAA-0D12B8163005}"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0567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8ECA1E6-E207-B044-AC69-7B9104433391}" type="slidenum">
              <a:rPr lang="en-US"/>
              <a:pPr>
                <a:defRPr/>
              </a:pPr>
              <a:t>‹#›</a:t>
            </a:fld>
            <a:endParaRPr lang="en-US"/>
          </a:p>
        </p:txBody>
      </p:sp>
    </p:spTree>
    <p:extLst>
      <p:ext uri="{BB962C8B-B14F-4D97-AF65-F5344CB8AC3E}">
        <p14:creationId xmlns:p14="http://schemas.microsoft.com/office/powerpoint/2010/main" val="3632420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6" name="Rectangle 7"/>
          <p:cNvSpPr>
            <a:spLocks noGrp="1" noChangeArrowheads="1"/>
          </p:cNvSpPr>
          <p:nvPr>
            <p:ph type="sldNum" sz="quarter" idx="11"/>
          </p:nvPr>
        </p:nvSpPr>
        <p:spPr>
          <a:ln/>
        </p:spPr>
        <p:txBody>
          <a:bodyPr/>
          <a:lstStyle>
            <a:lvl1pPr>
              <a:defRPr/>
            </a:lvl1pPr>
          </a:lstStyle>
          <a:p>
            <a:pPr>
              <a:defRPr/>
            </a:pPr>
            <a:fld id="{DE91127E-2CFA-EE46-98A2-582020C02A50}" type="slidenum">
              <a:rPr lang="en-US"/>
              <a:pPr>
                <a:defRPr/>
              </a:pPr>
              <a:t>‹#›</a:t>
            </a:fld>
            <a:endParaRPr lang="en-US"/>
          </a:p>
        </p:txBody>
      </p:sp>
      <p:sp>
        <p:nvSpPr>
          <p:cNvPr id="7"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89837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D21460F0-618C-8C43-9D71-6AB34A11EFB6}"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933610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 </a:t>
            </a:r>
          </a:p>
        </p:txBody>
      </p:sp>
      <p:sp>
        <p:nvSpPr>
          <p:cNvPr id="5" name="Rectangle 7"/>
          <p:cNvSpPr>
            <a:spLocks noGrp="1" noChangeArrowheads="1"/>
          </p:cNvSpPr>
          <p:nvPr>
            <p:ph type="sldNum" sz="quarter" idx="11"/>
          </p:nvPr>
        </p:nvSpPr>
        <p:spPr>
          <a:ln/>
        </p:spPr>
        <p:txBody>
          <a:bodyPr/>
          <a:lstStyle>
            <a:lvl1pPr>
              <a:defRPr/>
            </a:lvl1pPr>
          </a:lstStyle>
          <a:p>
            <a:pPr>
              <a:defRPr/>
            </a:pPr>
            <a:fld id="{F9B6DD3A-B24C-864A-9246-F5C07859E73D}" type="slidenum">
              <a:rPr lang="en-US"/>
              <a:pPr>
                <a:defRPr/>
              </a:pPr>
              <a:t>‹#›</a:t>
            </a:fld>
            <a:endParaRPr lang="en-US"/>
          </a:p>
        </p:txBody>
      </p:sp>
      <p:sp>
        <p:nvSpPr>
          <p:cNvPr id="6" name="AutoShape 8">
            <a:hlinkClick r:id="" action="ppaction://hlinkshowjump?jump=previousslide" highlightClick="1"/>
          </p:cNvPr>
          <p:cNvSpPr>
            <a:spLocks noGrp="1" noChangeArrowheads="1"/>
          </p:cNvSpPr>
          <p:nvPr userDrawn="1">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4834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81E03A94-EF67-4D4F-8C09-197E8B418CB7}" type="slidenum">
              <a:rPr lang="en-US"/>
              <a:pPr>
                <a:defRPr/>
              </a:pPr>
              <a:t>‹#›</a:t>
            </a:fld>
            <a:endParaRPr lang="en-US"/>
          </a:p>
        </p:txBody>
      </p:sp>
    </p:spTree>
    <p:extLst>
      <p:ext uri="{BB962C8B-B14F-4D97-AF65-F5344CB8AC3E}">
        <p14:creationId xmlns:p14="http://schemas.microsoft.com/office/powerpoint/2010/main" val="317125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0C6E3C-4A4D-D641-AFBB-307BA58D52B2}" type="slidenum">
              <a:rPr lang="en-US"/>
              <a:pPr>
                <a:defRPr/>
              </a:pPr>
              <a:t>‹#›</a:t>
            </a:fld>
            <a:endParaRPr lang="en-US"/>
          </a:p>
        </p:txBody>
      </p:sp>
    </p:spTree>
    <p:extLst>
      <p:ext uri="{BB962C8B-B14F-4D97-AF65-F5344CB8AC3E}">
        <p14:creationId xmlns:p14="http://schemas.microsoft.com/office/powerpoint/2010/main" val="233780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3AF0CAE4-EE58-8445-9ACD-BDC5785D2021}" type="slidenum">
              <a:rPr lang="en-US"/>
              <a:pPr>
                <a:defRPr/>
              </a:pPr>
              <a:t>‹#›</a:t>
            </a:fld>
            <a:endParaRPr lang="en-US"/>
          </a:p>
        </p:txBody>
      </p:sp>
    </p:spTree>
    <p:extLst>
      <p:ext uri="{BB962C8B-B14F-4D97-AF65-F5344CB8AC3E}">
        <p14:creationId xmlns:p14="http://schemas.microsoft.com/office/powerpoint/2010/main" val="2896358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447F86CC-8C60-3849-A97D-D778EA02487A}" type="slidenum">
              <a:rPr lang="en-US"/>
              <a:pPr>
                <a:defRPr/>
              </a:pPr>
              <a:t>‹#›</a:t>
            </a:fld>
            <a:endParaRPr lang="en-US"/>
          </a:p>
        </p:txBody>
      </p:sp>
    </p:spTree>
    <p:extLst>
      <p:ext uri="{BB962C8B-B14F-4D97-AF65-F5344CB8AC3E}">
        <p14:creationId xmlns:p14="http://schemas.microsoft.com/office/powerpoint/2010/main" val="207923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A116F286-8BD6-394A-9289-AF8BCDC3558D}" type="slidenum">
              <a:rPr lang="en-US"/>
              <a:pPr>
                <a:defRPr/>
              </a:pPr>
              <a:t>‹#›</a:t>
            </a:fld>
            <a:endParaRPr lang="en-US"/>
          </a:p>
        </p:txBody>
      </p:sp>
    </p:spTree>
    <p:extLst>
      <p:ext uri="{BB962C8B-B14F-4D97-AF65-F5344CB8AC3E}">
        <p14:creationId xmlns:p14="http://schemas.microsoft.com/office/powerpoint/2010/main" val="1974251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E1C6AAC1-9140-5742-81B4-31E1E33F57F3}" type="slidenum">
              <a:rPr lang="en-US"/>
              <a:pPr>
                <a:defRPr/>
              </a:pPr>
              <a:t>‹#›</a:t>
            </a:fld>
            <a:endParaRPr lang="en-US"/>
          </a:p>
        </p:txBody>
      </p:sp>
    </p:spTree>
    <p:extLst>
      <p:ext uri="{BB962C8B-B14F-4D97-AF65-F5344CB8AC3E}">
        <p14:creationId xmlns:p14="http://schemas.microsoft.com/office/powerpoint/2010/main" val="152709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20FF2446-4FD8-4A48-8DF8-0BC2EA5AC625}" type="slidenum">
              <a:rPr lang="en-US"/>
              <a:pPr>
                <a:defRPr/>
              </a:pPr>
              <a:t>‹#›</a:t>
            </a:fld>
            <a:endParaRPr lang="en-US"/>
          </a:p>
        </p:txBody>
      </p:sp>
    </p:spTree>
    <p:extLst>
      <p:ext uri="{BB962C8B-B14F-4D97-AF65-F5344CB8AC3E}">
        <p14:creationId xmlns:p14="http://schemas.microsoft.com/office/powerpoint/2010/main" val="4062501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 Target="../slides/slide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 Target="../slides/slid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56358" name="Rectangle 6"/>
          <p:cNvSpPr>
            <a:spLocks noGrp="1" noChangeArrowheads="1"/>
          </p:cNvSpPr>
          <p:nvPr>
            <p:ph type="dt" sz="half" idx="2"/>
          </p:nvPr>
        </p:nvSpPr>
        <p:spPr bwMode="auto">
          <a:xfrm>
            <a:off x="1828800" y="6248400"/>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Verdana" pitchFamily="34" charset="0"/>
                <a:ea typeface="+mn-ea"/>
                <a:cs typeface="+mn-cs"/>
              </a:defRPr>
            </a:lvl1pPr>
          </a:lstStyle>
          <a:p>
            <a:pPr>
              <a:defRPr/>
            </a:pPr>
            <a:endParaRPr lang="en-US"/>
          </a:p>
        </p:txBody>
      </p:sp>
      <p:sp>
        <p:nvSpPr>
          <p:cNvPr id="356359"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Verdana" pitchFamily="34" charset="0"/>
                <a:ea typeface="+mn-ea"/>
                <a:cs typeface="+mn-cs"/>
              </a:defRPr>
            </a:lvl1pPr>
          </a:lstStyle>
          <a:p>
            <a:pPr>
              <a:defRPr/>
            </a:pPr>
            <a:endParaRPr lang="en-US"/>
          </a:p>
        </p:txBody>
      </p:sp>
      <p:sp>
        <p:nvSpPr>
          <p:cNvPr id="356360" name="Rectangle 8"/>
          <p:cNvSpPr>
            <a:spLocks noGrp="1" noChangeArrowheads="1"/>
          </p:cNvSpPr>
          <p:nvPr>
            <p:ph type="sldNum" sz="quarter" idx="4"/>
          </p:nvPr>
        </p:nvSpPr>
        <p:spPr bwMode="auto">
          <a:xfrm>
            <a:off x="0" y="6624638"/>
            <a:ext cx="5334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9C347A91-AA81-8A40-9016-57B59600F115}" type="slidenum">
              <a:rPr lang="en-US"/>
              <a:pPr>
                <a:defRPr/>
              </a:pPr>
              <a:t>‹#›</a:t>
            </a:fld>
            <a:endParaRPr lang="en-US"/>
          </a:p>
        </p:txBody>
      </p:sp>
      <p:sp>
        <p:nvSpPr>
          <p:cNvPr id="1033" name="AutoShape 9">
            <a:hlinkClick r:id="" action="ppaction://hlinkshowjump?jump=previousslide" highlightClick="1"/>
          </p:cNvPr>
          <p:cNvSpPr>
            <a:spLocks noChangeArrowheads="1"/>
          </p:cNvSpPr>
          <p:nvPr userDrawn="1"/>
        </p:nvSpPr>
        <p:spPr bwMode="auto">
          <a:xfrm>
            <a:off x="7620000" y="6324600"/>
            <a:ext cx="762000" cy="5334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
        <p:nvSpPr>
          <p:cNvPr id="1034" name="AutoShape 11">
            <a:hlinkClick r:id="rId13" action="ppaction://hlinksldjump" highlightClick="1"/>
          </p:cNvPr>
          <p:cNvSpPr>
            <a:spLocks noChangeArrowheads="1"/>
          </p:cNvSpPr>
          <p:nvPr userDrawn="1"/>
        </p:nvSpPr>
        <p:spPr bwMode="auto">
          <a:xfrm>
            <a:off x="6553200" y="6324600"/>
            <a:ext cx="914400" cy="533400"/>
          </a:xfrm>
          <a:prstGeom prst="actionButtonBeginning">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
        <p:nvSpPr>
          <p:cNvPr id="1035" name="AutoShape 12">
            <a:hlinkClick r:id="" action="ppaction://hlinkshowjump?jump=nextslide" highlightClick="1"/>
          </p:cNvPr>
          <p:cNvSpPr>
            <a:spLocks noChangeArrowheads="1"/>
          </p:cNvSpPr>
          <p:nvPr userDrawn="1"/>
        </p:nvSpPr>
        <p:spPr bwMode="auto">
          <a:xfrm>
            <a:off x="8382000" y="6324600"/>
            <a:ext cx="762000" cy="528638"/>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Tree>
  </p:cSld>
  <p:clrMap bg1="lt1" tx1="dk1" bg2="lt2" tx2="dk2" accent1="accent1" accent2="accent2" accent3="accent3" accent4="accent4" accent5="accent5" accent6="accent6" hlink="hlink" folHlink="folHlink"/>
  <p:sldLayoutIdLst>
    <p:sldLayoutId id="2147485877" r:id="rId1"/>
    <p:sldLayoutId id="2147485856" r:id="rId2"/>
    <p:sldLayoutId id="2147485857" r:id="rId3"/>
    <p:sldLayoutId id="2147485858" r:id="rId4"/>
    <p:sldLayoutId id="2147485859" r:id="rId5"/>
    <p:sldLayoutId id="2147485860" r:id="rId6"/>
    <p:sldLayoutId id="2147485861" r:id="rId7"/>
    <p:sldLayoutId id="2147485862" r:id="rId8"/>
    <p:sldLayoutId id="2147485863" r:id="rId9"/>
    <p:sldLayoutId id="2147485864" r:id="rId10"/>
    <p:sldLayoutId id="2147485865" r:id="rId11"/>
  </p:sldLayoutIdLst>
  <p:hf hdr="0" ftr="0" dt="0"/>
  <p:txStyles>
    <p:titleStyle>
      <a:lvl1pPr algn="l" rtl="0" eaLnBrk="0" fontAlgn="base" hangingPunct="0">
        <a:spcBef>
          <a:spcPct val="0"/>
        </a:spcBef>
        <a:spcAft>
          <a:spcPct val="0"/>
        </a:spcAft>
        <a:defRPr sz="38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2pPr>
      <a:lvl3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3pPr>
      <a:lvl4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4pPr>
      <a:lvl5pPr algn="l" rtl="0" eaLnBrk="0" fontAlgn="base" hangingPunct="0">
        <a:spcBef>
          <a:spcPct val="0"/>
        </a:spcBef>
        <a:spcAft>
          <a:spcPct val="0"/>
        </a:spcAft>
        <a:defRPr sz="3800">
          <a:solidFill>
            <a:schemeClr val="tx2"/>
          </a:solidFill>
          <a:latin typeface="Verdana" pitchFamily="34" charset="0"/>
          <a:ea typeface="MS PGothic" pitchFamily="34" charset="-128"/>
          <a:cs typeface="MS PGothic"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MS PGothic" pitchFamily="34" charset="-128"/>
          <a:cs typeface="MS PGothic"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MS PGothic" pitchFamily="34" charset="-128"/>
          <a:cs typeface="MS PGothic"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MS PGothic" pitchFamily="34" charset="-128"/>
          <a:cs typeface="MS PGothic"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MS PGothic" pitchFamily="34" charset="-128"/>
          <a:cs typeface="MS PGothic"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MS PGothic" pitchFamily="34" charset="-128"/>
          <a:cs typeface="MS PGothic"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ea typeface="+mn-ea"/>
                <a:cs typeface="+mn-cs"/>
              </a:defRPr>
            </a:lvl1pPr>
          </a:lstStyle>
          <a:p>
            <a:pPr>
              <a:defRPr/>
            </a:pPr>
            <a:r>
              <a:rPr lang="en-US"/>
              <a:t> </a:t>
            </a:r>
          </a:p>
        </p:txBody>
      </p:sp>
      <p:sp>
        <p:nvSpPr>
          <p:cNvPr id="409607" name="Rectangle 7"/>
          <p:cNvSpPr>
            <a:spLocks noGrp="1" noChangeArrowheads="1"/>
          </p:cNvSpPr>
          <p:nvPr>
            <p:ph type="sldNum" sz="quarter" idx="4"/>
          </p:nvPr>
        </p:nvSpPr>
        <p:spPr bwMode="auto">
          <a:xfrm>
            <a:off x="-1371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55B1CCE-3685-E146-A5FB-BD099EFDC655}" type="slidenum">
              <a:rPr lang="en-US"/>
              <a:pPr>
                <a:defRPr/>
              </a:pPr>
              <a:t>‹#›</a:t>
            </a:fld>
            <a:endParaRPr lang="en-US"/>
          </a:p>
        </p:txBody>
      </p:sp>
      <p:sp>
        <p:nvSpPr>
          <p:cNvPr id="409608" name="AutoShape 8">
            <a:hlinkClick r:id="" action="ppaction://hlinkshowjump?jump=previousslide" highlightClick="1"/>
          </p:cNvPr>
          <p:cNvSpPr>
            <a:spLocks noGrp="1" noChangeArrowheads="1"/>
          </p:cNvSpPr>
          <p:nvPr userDrawn="1">
            <p:ph type="dt" sz="half" idx="2"/>
          </p:nvPr>
        </p:nvSpPr>
        <p:spPr bwMode="auto">
          <a:xfrm>
            <a:off x="1600200" y="6096000"/>
            <a:ext cx="5562600" cy="476250"/>
          </a:xfrm>
          <a:prstGeom prst="actionButtonBackPrevious">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ea typeface="+mn-ea"/>
                <a:cs typeface="+mn-cs"/>
              </a:defRPr>
            </a:lvl1pPr>
          </a:lstStyle>
          <a:p>
            <a:pPr>
              <a:defRPr/>
            </a:pPr>
            <a:endParaRPr lang="en-US"/>
          </a:p>
        </p:txBody>
      </p:sp>
      <p:sp>
        <p:nvSpPr>
          <p:cNvPr id="13319" name="AutoShape 9">
            <a:hlinkClick r:id="" action="ppaction://hlinkshowjump?jump=previousslide" highlightClick="1"/>
          </p:cNvPr>
          <p:cNvSpPr>
            <a:spLocks noChangeArrowheads="1"/>
          </p:cNvSpPr>
          <p:nvPr userDrawn="1"/>
        </p:nvSpPr>
        <p:spPr bwMode="auto">
          <a:xfrm>
            <a:off x="7620000" y="6324600"/>
            <a:ext cx="838200" cy="533400"/>
          </a:xfrm>
          <a:prstGeom prst="actionButtonBackPrevious">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
        <p:nvSpPr>
          <p:cNvPr id="13320" name="AutoShape 11">
            <a:hlinkClick r:id="rId13" action="ppaction://hlinksldjump" highlightClick="1"/>
          </p:cNvPr>
          <p:cNvSpPr>
            <a:spLocks noChangeArrowheads="1"/>
          </p:cNvSpPr>
          <p:nvPr userDrawn="1"/>
        </p:nvSpPr>
        <p:spPr bwMode="auto">
          <a:xfrm>
            <a:off x="6629400" y="6324600"/>
            <a:ext cx="914400" cy="533400"/>
          </a:xfrm>
          <a:prstGeom prst="actionButtonBeginning">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
        <p:nvSpPr>
          <p:cNvPr id="13321" name="AutoShape 12">
            <a:hlinkClick r:id="" action="ppaction://hlinkshowjump?jump=nextslide" highlightClick="1"/>
          </p:cNvPr>
          <p:cNvSpPr>
            <a:spLocks noChangeArrowheads="1"/>
          </p:cNvSpPr>
          <p:nvPr userDrawn="1"/>
        </p:nvSpPr>
        <p:spPr bwMode="auto">
          <a:xfrm>
            <a:off x="8458200" y="6324600"/>
            <a:ext cx="685800" cy="533400"/>
          </a:xfrm>
          <a:prstGeom prst="actionButtonForwardNex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a:defRPr sz="2400">
                <a:solidFill>
                  <a:schemeClr val="tx1"/>
                </a:solidFill>
                <a:latin typeface="Verdana" pitchFamily="34" charset="0"/>
                <a:ea typeface="MS PGothic" pitchFamily="34" charset="-128"/>
              </a:defRPr>
            </a:lvl1pPr>
            <a:lvl2pPr marL="742950" indent="-285750">
              <a:defRPr sz="2400">
                <a:solidFill>
                  <a:schemeClr val="tx1"/>
                </a:solidFill>
                <a:latin typeface="Verdana" pitchFamily="34" charset="0"/>
                <a:ea typeface="MS PGothic" pitchFamily="34" charset="-128"/>
              </a:defRPr>
            </a:lvl2pPr>
            <a:lvl3pPr marL="1143000" indent="-228600">
              <a:defRPr sz="2400">
                <a:solidFill>
                  <a:schemeClr val="tx1"/>
                </a:solidFill>
                <a:latin typeface="Verdana" pitchFamily="34" charset="0"/>
                <a:ea typeface="MS PGothic" pitchFamily="34" charset="-128"/>
              </a:defRPr>
            </a:lvl3pPr>
            <a:lvl4pPr marL="1600200" indent="-228600">
              <a:defRPr sz="2400">
                <a:solidFill>
                  <a:schemeClr val="tx1"/>
                </a:solidFill>
                <a:latin typeface="Verdana" pitchFamily="34" charset="0"/>
                <a:ea typeface="MS PGothic" pitchFamily="34" charset="-128"/>
              </a:defRPr>
            </a:lvl4pPr>
            <a:lvl5pPr marL="2057400" indent="-228600">
              <a:defRPr sz="24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Verdana" pitchFamily="34" charset="0"/>
                <a:ea typeface="MS PGothic" pitchFamily="34" charset="-128"/>
              </a:defRPr>
            </a:lvl9pPr>
          </a:lstStyle>
          <a:p>
            <a:pPr>
              <a:defRPr/>
            </a:pPr>
            <a:endParaRPr lang="en-US" altLang="en-US" sz="1800">
              <a:cs typeface="+mn-cs"/>
            </a:endParaRPr>
          </a:p>
        </p:txBody>
      </p:sp>
    </p:spTree>
  </p:cSld>
  <p:clrMap bg1="lt1" tx1="dk1" bg2="lt2" tx2="dk2" accent1="accent1" accent2="accent2" accent3="accent3" accent4="accent4" accent5="accent5" accent6="accent6" hlink="hlink" folHlink="folHlink"/>
  <p:sldLayoutIdLst>
    <p:sldLayoutId id="2147485866" r:id="rId1"/>
    <p:sldLayoutId id="2147485867" r:id="rId2"/>
    <p:sldLayoutId id="2147485868" r:id="rId3"/>
    <p:sldLayoutId id="2147485869" r:id="rId4"/>
    <p:sldLayoutId id="2147485870" r:id="rId5"/>
    <p:sldLayoutId id="2147485871" r:id="rId6"/>
    <p:sldLayoutId id="2147485872" r:id="rId7"/>
    <p:sldLayoutId id="2147485873" r:id="rId8"/>
    <p:sldLayoutId id="2147485874" r:id="rId9"/>
    <p:sldLayoutId id="2147485875" r:id="rId10"/>
    <p:sldLayoutId id="2147485876" r:id="rId11"/>
  </p:sldLayoutIdLst>
  <p:hf hdr="0" dt="0"/>
  <p:txStyles>
    <p:titleStyle>
      <a:lvl1pPr algn="ctr" rtl="0" eaLnBrk="0" fontAlgn="base" hangingPunct="0">
        <a:spcBef>
          <a:spcPct val="0"/>
        </a:spcBef>
        <a:spcAft>
          <a:spcPct val="0"/>
        </a:spcAft>
        <a:defRPr sz="3200">
          <a:solidFill>
            <a:srgbClr val="CC0000"/>
          </a:solidFill>
          <a:latin typeface="+mj-lt"/>
          <a:ea typeface="MS PGothic" pitchFamily="34" charset="-128"/>
          <a:cs typeface="MS PGothic" charset="0"/>
        </a:defRPr>
      </a:lvl1pPr>
      <a:lvl2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2pPr>
      <a:lvl3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3pPr>
      <a:lvl4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4pPr>
      <a:lvl5pPr algn="ctr" rtl="0" eaLnBrk="0" fontAlgn="base" hangingPunct="0">
        <a:spcBef>
          <a:spcPct val="0"/>
        </a:spcBef>
        <a:spcAft>
          <a:spcPct val="0"/>
        </a:spcAft>
        <a:defRPr sz="3200">
          <a:solidFill>
            <a:srgbClr val="CC0000"/>
          </a:solidFill>
          <a:latin typeface="Arial" charset="0"/>
          <a:ea typeface="MS PGothic" pitchFamily="34" charset="-128"/>
          <a:cs typeface="MS PGothic" charset="0"/>
        </a:defRPr>
      </a:lvl5pPr>
      <a:lvl6pPr marL="457200" algn="ctr" rtl="0" fontAlgn="base">
        <a:spcBef>
          <a:spcPct val="0"/>
        </a:spcBef>
        <a:spcAft>
          <a:spcPct val="0"/>
        </a:spcAft>
        <a:defRPr sz="3200">
          <a:solidFill>
            <a:srgbClr val="CC0000"/>
          </a:solidFill>
          <a:latin typeface="Arial" charset="0"/>
        </a:defRPr>
      </a:lvl6pPr>
      <a:lvl7pPr marL="914400" algn="ctr" rtl="0" fontAlgn="base">
        <a:spcBef>
          <a:spcPct val="0"/>
        </a:spcBef>
        <a:spcAft>
          <a:spcPct val="0"/>
        </a:spcAft>
        <a:defRPr sz="3200">
          <a:solidFill>
            <a:srgbClr val="CC0000"/>
          </a:solidFill>
          <a:latin typeface="Arial" charset="0"/>
        </a:defRPr>
      </a:lvl7pPr>
      <a:lvl8pPr marL="1371600" algn="ctr" rtl="0" fontAlgn="base">
        <a:spcBef>
          <a:spcPct val="0"/>
        </a:spcBef>
        <a:spcAft>
          <a:spcPct val="0"/>
        </a:spcAft>
        <a:defRPr sz="3200">
          <a:solidFill>
            <a:srgbClr val="CC0000"/>
          </a:solidFill>
          <a:latin typeface="Arial" charset="0"/>
        </a:defRPr>
      </a:lvl8pPr>
      <a:lvl9pPr marL="1828800" algn="ctr" rtl="0" fontAlgn="base">
        <a:spcBef>
          <a:spcPct val="0"/>
        </a:spcBef>
        <a:spcAft>
          <a:spcPct val="0"/>
        </a:spcAft>
        <a:defRPr sz="3200">
          <a:solidFill>
            <a:srgbClr val="CC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hyperlink" Target="mailto:fbuckley@gmu.edu"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90AC50-5CD7-B440-A88E-42B8321A0567}" type="slidenum">
              <a:rPr lang="en-US" sz="1200"/>
              <a:pPr/>
              <a:t>1</a:t>
            </a:fld>
            <a:endParaRPr lang="en-US" sz="1200"/>
          </a:p>
        </p:txBody>
      </p:sp>
      <p:sp>
        <p:nvSpPr>
          <p:cNvPr id="27650" name="Rectangle 2"/>
          <p:cNvSpPr>
            <a:spLocks noGrp="1" noChangeArrowheads="1"/>
          </p:cNvSpPr>
          <p:nvPr>
            <p:ph type="title"/>
          </p:nvPr>
        </p:nvSpPr>
        <p:spPr>
          <a:xfrm>
            <a:off x="574675" y="304800"/>
            <a:ext cx="8569325" cy="1219200"/>
          </a:xfrm>
        </p:spPr>
        <p:txBody>
          <a:bodyPr/>
          <a:lstStyle/>
          <a:p>
            <a:pPr eaLnBrk="1" hangingPunct="1"/>
            <a:r>
              <a:rPr lang="en-US" sz="3200" dirty="0">
                <a:latin typeface="Verdana" charset="0"/>
                <a:ea typeface="MS PGothic" charset="0"/>
              </a:rPr>
              <a:t>George Mason School of Law</a:t>
            </a:r>
          </a:p>
        </p:txBody>
      </p:sp>
      <p:sp>
        <p:nvSpPr>
          <p:cNvPr id="27651"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solidFill>
                <a:srgbClr val="990000"/>
              </a:solidFill>
              <a:latin typeface="Verdana" charset="0"/>
              <a:ea typeface="MS PGothic" charset="0"/>
            </a:endParaRPr>
          </a:p>
          <a:p>
            <a:pPr algn="ctr" eaLnBrk="1" hangingPunct="1">
              <a:lnSpc>
                <a:spcPct val="90000"/>
              </a:lnSpc>
              <a:buFont typeface="Wingdings" charset="0"/>
              <a:buNone/>
            </a:pPr>
            <a:r>
              <a:rPr lang="en-US" sz="3600" dirty="0">
                <a:latin typeface="Verdana" charset="0"/>
                <a:ea typeface="MS PGothic" charset="0"/>
              </a:rPr>
              <a:t>J. Warranties</a:t>
            </a:r>
          </a:p>
          <a:p>
            <a:pPr algn="ctr" eaLnBrk="1" hangingPunct="1">
              <a:lnSpc>
                <a:spcPct val="90000"/>
              </a:lnSpc>
              <a:buFont typeface="Wingdings" charset="0"/>
              <a:buNone/>
            </a:pPr>
            <a:r>
              <a:rPr lang="en-US" sz="1800" dirty="0">
                <a:solidFill>
                  <a:srgbClr val="C00000"/>
                </a:solidFill>
                <a:latin typeface="Verdana" charset="0"/>
                <a:ea typeface="MS PGothic" charset="0"/>
              </a:rPr>
              <a:t>This file may be downloaded only by registered students in my class, and may not be shared by them</a:t>
            </a: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a:p>
            <a:pPr algn="ctr" eaLnBrk="1" hangingPunct="1">
              <a:lnSpc>
                <a:spcPct val="90000"/>
              </a:lnSpc>
              <a:buFont typeface="Wingdings" charset="0"/>
              <a:buNone/>
            </a:pPr>
            <a:endParaRPr lang="en-US" dirty="0">
              <a:latin typeface="Verdana" charset="0"/>
              <a:ea typeface="MS P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a:latin typeface="Verdana" charset="0"/>
                <a:ea typeface="MS PGothic" charset="0"/>
              </a:rPr>
              <a:t>Pascal’s Wager</a:t>
            </a:r>
          </a:p>
        </p:txBody>
      </p:sp>
      <p:sp>
        <p:nvSpPr>
          <p:cNvPr id="4505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D8B4F3B-706A-9A43-9500-B1407807A066}" type="slidenum">
              <a:rPr lang="en-US" sz="1200"/>
              <a:pPr/>
              <a:t>10</a:t>
            </a:fld>
            <a:endParaRPr lang="en-US" sz="1200"/>
          </a:p>
        </p:txBody>
      </p:sp>
      <p:pic>
        <p:nvPicPr>
          <p:cNvPr id="45059" name="Picture 9"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871663"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nvGraphicFramePr>
        <p:xfrm>
          <a:off x="1143000" y="2667000"/>
          <a:ext cx="6096000" cy="2836864"/>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189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Verdana" charset="0"/>
                        <a:ea typeface="MS PGothic" charset="0"/>
                        <a:cs typeface="MS PGothic" charset="0"/>
                      </a:endParaRP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Exists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Doesn’t Exist</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Believe</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go to Heaven</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Nothing Happens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8239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don’t believe</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go to Hell</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Nothing Happens</a:t>
                      </a:r>
                    </a:p>
                  </a:txBody>
                  <a:tcPr marT="45730" marB="457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p:txBody>
          <a:bodyPr/>
          <a:lstStyle/>
          <a:p>
            <a:r>
              <a:rPr lang="en-US">
                <a:solidFill>
                  <a:schemeClr val="tx1"/>
                </a:solidFill>
                <a:latin typeface="Verdana" charset="0"/>
                <a:ea typeface="MS PGothic" charset="0"/>
              </a:rPr>
              <a:t>Merchantability</a:t>
            </a:r>
          </a:p>
        </p:txBody>
      </p:sp>
      <p:sp>
        <p:nvSpPr>
          <p:cNvPr id="212994" name="Content Placeholder 2"/>
          <p:cNvSpPr>
            <a:spLocks noGrp="1"/>
          </p:cNvSpPr>
          <p:nvPr>
            <p:ph idx="1"/>
          </p:nvPr>
        </p:nvSpPr>
        <p:spPr/>
        <p:txBody>
          <a:bodyPr/>
          <a:lstStyle/>
          <a:p>
            <a:endParaRPr lang="en-US" dirty="0">
              <a:solidFill>
                <a:srgbClr val="B90000"/>
              </a:solidFill>
              <a:latin typeface="Verdana" charset="0"/>
              <a:ea typeface="MS PGothic" charset="0"/>
            </a:endParaRPr>
          </a:p>
          <a:p>
            <a:r>
              <a:rPr lang="en-US" dirty="0">
                <a:solidFill>
                  <a:srgbClr val="B90000"/>
                </a:solidFill>
                <a:latin typeface="Verdana" charset="0"/>
                <a:ea typeface="MS PGothic" charset="0"/>
              </a:rPr>
              <a:t>Latent vs. Patent Defects</a:t>
            </a:r>
          </a:p>
          <a:p>
            <a:pPr lvl="1"/>
            <a:r>
              <a:rPr lang="en-US" dirty="0">
                <a:latin typeface="Verdana" charset="0"/>
                <a:ea typeface="MS PGothic" charset="0"/>
              </a:rPr>
              <a:t>UCC § 2-314, </a:t>
            </a:r>
            <a:r>
              <a:rPr lang="en-US" dirty="0" err="1">
                <a:latin typeface="Verdana" charset="0"/>
                <a:ea typeface="MS PGothic" charset="0"/>
              </a:rPr>
              <a:t>cmt</a:t>
            </a:r>
            <a:r>
              <a:rPr lang="en-US" dirty="0">
                <a:latin typeface="Verdana" charset="0"/>
                <a:ea typeface="MS PGothic" charset="0"/>
              </a:rPr>
              <a:t>. 13</a:t>
            </a:r>
          </a:p>
          <a:p>
            <a:pPr lvl="2"/>
            <a:r>
              <a:rPr lang="en-US" sz="2000" dirty="0">
                <a:latin typeface="Verdana" charset="0"/>
                <a:ea typeface="MS PGothic" charset="0"/>
              </a:rPr>
              <a:t>Action by the buyer following an examination of the goods which ought to have indicated the defect complained of can be shown as matter bearing on whether the breach itself was the cause of the injury.</a:t>
            </a:r>
            <a:endParaRPr lang="en-US" sz="2000" dirty="0">
              <a:solidFill>
                <a:srgbClr val="B90000"/>
              </a:solidFill>
              <a:latin typeface="Verdana" charset="0"/>
              <a:ea typeface="MS PGothic" charset="0"/>
            </a:endParaRPr>
          </a:p>
          <a:p>
            <a:pPr>
              <a:buFont typeface="Wingdings" charset="0"/>
              <a:buNone/>
            </a:pPr>
            <a:endParaRPr lang="en-US" dirty="0">
              <a:latin typeface="Verdana" charset="0"/>
              <a:ea typeface="MS PGothic" charset="0"/>
            </a:endParaRPr>
          </a:p>
        </p:txBody>
      </p:sp>
      <p:sp>
        <p:nvSpPr>
          <p:cNvPr id="2129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CC3502E-74CF-C64C-8CAB-1825B453D8F2}" type="slidenum">
              <a:rPr lang="en-US" sz="1200"/>
              <a:pPr/>
              <a:t>100</a:t>
            </a:fld>
            <a:endParaRPr lang="en-US" sz="120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p:txBody>
          <a:bodyPr/>
          <a:lstStyle/>
          <a:p>
            <a:r>
              <a:rPr lang="en-US">
                <a:latin typeface="Verdana" charset="0"/>
                <a:ea typeface="MS PGothic" charset="0"/>
              </a:rPr>
              <a:t>Implied Warranties</a:t>
            </a:r>
          </a:p>
        </p:txBody>
      </p:sp>
      <p:sp>
        <p:nvSpPr>
          <p:cNvPr id="223234"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Qu. Non-UCC cases</a:t>
            </a:r>
          </a:p>
          <a:p>
            <a:pPr lvl="1"/>
            <a:r>
              <a:rPr lang="en-US" dirty="0">
                <a:latin typeface="Verdana" charset="0"/>
                <a:ea typeface="MS PGothic" charset="0"/>
              </a:rPr>
              <a:t>Cf. </a:t>
            </a:r>
            <a:r>
              <a:rPr lang="en-US" dirty="0" err="1">
                <a:latin typeface="Verdana" charset="0"/>
                <a:ea typeface="MS PGothic" charset="0"/>
              </a:rPr>
              <a:t>Gulash</a:t>
            </a:r>
            <a:r>
              <a:rPr lang="en-US" dirty="0">
                <a:latin typeface="Verdana" charset="0"/>
                <a:ea typeface="MS PGothic" charset="0"/>
              </a:rPr>
              <a:t> at 663</a:t>
            </a:r>
          </a:p>
        </p:txBody>
      </p:sp>
      <p:sp>
        <p:nvSpPr>
          <p:cNvPr id="22323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C3D2FF9-3D92-894E-823C-29012E1E4D3A}" type="slidenum">
              <a:rPr lang="en-US" sz="1200"/>
              <a:pPr/>
              <a:t>101</a:t>
            </a:fld>
            <a:endParaRPr lang="en-US" sz="1200"/>
          </a:p>
        </p:txBody>
      </p:sp>
    </p:spTree>
    <p:extLst>
      <p:ext uri="{BB962C8B-B14F-4D97-AF65-F5344CB8AC3E}">
        <p14:creationId xmlns:p14="http://schemas.microsoft.com/office/powerpoint/2010/main" val="686936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74675" y="304800"/>
            <a:ext cx="8569325" cy="1219200"/>
          </a:xfrm>
        </p:spPr>
        <p:txBody>
          <a:bodyPr/>
          <a:lstStyle/>
          <a:p>
            <a:pPr>
              <a:defRPr/>
            </a:pPr>
            <a:r>
              <a:rPr lang="en-US" sz="3200" dirty="0">
                <a:solidFill>
                  <a:schemeClr val="accent6"/>
                </a:solidFill>
                <a:ea typeface="+mj-ea"/>
                <a:cs typeface="+mj-cs"/>
              </a:rPr>
              <a:t>Warranty of Workmanlike Performance</a:t>
            </a:r>
          </a:p>
        </p:txBody>
      </p:sp>
      <p:sp>
        <p:nvSpPr>
          <p:cNvPr id="227330" name="Content Placeholder 2"/>
          <p:cNvSpPr>
            <a:spLocks noGrp="1"/>
          </p:cNvSpPr>
          <p:nvPr>
            <p:ph idx="1"/>
          </p:nvPr>
        </p:nvSpPr>
        <p:spPr/>
        <p:txBody>
          <a:bodyPr/>
          <a:lstStyle/>
          <a:p>
            <a:r>
              <a:rPr lang="en-US">
                <a:latin typeface="Verdana" charset="0"/>
                <a:ea typeface="MS PGothic" charset="0"/>
              </a:rPr>
              <a:t>Construction and services contracts</a:t>
            </a:r>
          </a:p>
          <a:p>
            <a:pPr lvl="1"/>
            <a:r>
              <a:rPr lang="en-US">
                <a:latin typeface="Verdana" charset="0"/>
                <a:ea typeface="MS PGothic" charset="0"/>
              </a:rPr>
              <a:t>Crawley at 661</a:t>
            </a:r>
          </a:p>
        </p:txBody>
      </p:sp>
      <p:sp>
        <p:nvSpPr>
          <p:cNvPr id="22733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F01FB5-CA84-C94C-9F68-5AA4FCC13D2B}" type="slidenum">
              <a:rPr lang="en-US" sz="1200"/>
              <a:pPr/>
              <a:t>102</a:t>
            </a:fld>
            <a:endParaRPr lang="en-US" sz="1200"/>
          </a:p>
        </p:txBody>
      </p:sp>
      <p:pic>
        <p:nvPicPr>
          <p:cNvPr id="227332" name="Picture 4" descr="house-falling-dow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09900"/>
            <a:ext cx="4140200"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8340093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574675" y="304800"/>
            <a:ext cx="8569325" cy="1219200"/>
          </a:xfrm>
        </p:spPr>
        <p:txBody>
          <a:bodyPr/>
          <a:lstStyle/>
          <a:p>
            <a:pPr>
              <a:defRPr/>
            </a:pPr>
            <a:r>
              <a:rPr lang="en-US" sz="3200" dirty="0">
                <a:solidFill>
                  <a:schemeClr val="accent6"/>
                </a:solidFill>
                <a:ea typeface="+mj-ea"/>
                <a:cs typeface="+mj-cs"/>
              </a:rPr>
              <a:t>Warranty of Workmanlike Performance</a:t>
            </a:r>
          </a:p>
        </p:txBody>
      </p:sp>
      <p:sp>
        <p:nvSpPr>
          <p:cNvPr id="227330" name="Content Placeholder 2"/>
          <p:cNvSpPr>
            <a:spLocks noGrp="1"/>
          </p:cNvSpPr>
          <p:nvPr>
            <p:ph idx="1"/>
          </p:nvPr>
        </p:nvSpPr>
        <p:spPr/>
        <p:txBody>
          <a:bodyPr/>
          <a:lstStyle/>
          <a:p>
            <a:r>
              <a:rPr lang="en-US" dirty="0">
                <a:latin typeface="Verdana" charset="0"/>
                <a:ea typeface="MS PGothic" charset="0"/>
              </a:rPr>
              <a:t>Construction and services contracts</a:t>
            </a:r>
          </a:p>
          <a:p>
            <a:pPr lvl="1"/>
            <a:r>
              <a:rPr lang="en-US" dirty="0">
                <a:latin typeface="Verdana" charset="0"/>
                <a:ea typeface="MS PGothic" charset="0"/>
              </a:rPr>
              <a:t>Crawley at 661</a:t>
            </a:r>
          </a:p>
          <a:p>
            <a:pPr lvl="1"/>
            <a:r>
              <a:rPr lang="en-US" dirty="0">
                <a:latin typeface="Verdana" charset="0"/>
                <a:ea typeface="MS PGothic" charset="0"/>
              </a:rPr>
              <a:t>What is an “end result warranty”?</a:t>
            </a:r>
          </a:p>
          <a:p>
            <a:pPr lvl="2"/>
            <a:r>
              <a:rPr lang="en-US" dirty="0">
                <a:latin typeface="Verdana" charset="0"/>
                <a:ea typeface="MS PGothic" charset="0"/>
              </a:rPr>
              <a:t>Obligations of result vs. obligations of means</a:t>
            </a:r>
          </a:p>
        </p:txBody>
      </p:sp>
      <p:sp>
        <p:nvSpPr>
          <p:cNvPr id="22733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BF01FB5-CA84-C94C-9F68-5AA4FCC13D2B}" type="slidenum">
              <a:rPr lang="en-US" sz="1200"/>
              <a:pPr/>
              <a:t>103</a:t>
            </a:fld>
            <a:endParaRPr lang="en-US" sz="1200"/>
          </a:p>
        </p:txBody>
      </p:sp>
    </p:spTree>
    <p:extLst>
      <p:ext uri="{BB962C8B-B14F-4D97-AF65-F5344CB8AC3E}">
        <p14:creationId xmlns:p14="http://schemas.microsoft.com/office/powerpoint/2010/main" val="41332419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74675" y="304800"/>
            <a:ext cx="8569325" cy="1219200"/>
          </a:xfrm>
        </p:spPr>
        <p:txBody>
          <a:bodyPr/>
          <a:lstStyle/>
          <a:p>
            <a:pPr>
              <a:defRPr/>
            </a:pPr>
            <a:r>
              <a:rPr lang="en-US" dirty="0">
                <a:solidFill>
                  <a:schemeClr val="accent6"/>
                </a:solidFill>
                <a:ea typeface="+mj-ea"/>
                <a:cs typeface="+mj-cs"/>
              </a:rPr>
              <a:t>UCC Implied Warranties</a:t>
            </a:r>
          </a:p>
        </p:txBody>
      </p:sp>
      <p:sp>
        <p:nvSpPr>
          <p:cNvPr id="198658"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Merchantability: 2-314</a:t>
            </a:r>
          </a:p>
          <a:p>
            <a:endParaRPr lang="en-US" dirty="0">
              <a:latin typeface="Verdana" charset="0"/>
              <a:ea typeface="MS PGothic" charset="0"/>
            </a:endParaRPr>
          </a:p>
          <a:p>
            <a:r>
              <a:rPr lang="en-US" dirty="0">
                <a:solidFill>
                  <a:schemeClr val="accent2"/>
                </a:solidFill>
                <a:latin typeface="Verdana" charset="0"/>
                <a:ea typeface="MS PGothic" charset="0"/>
              </a:rPr>
              <a:t>Fitness: 2-315</a:t>
            </a:r>
          </a:p>
          <a:p>
            <a:endParaRPr lang="en-US" dirty="0">
              <a:latin typeface="Verdana" charset="0"/>
              <a:ea typeface="MS PGothic" charset="0"/>
            </a:endParaRPr>
          </a:p>
          <a:p>
            <a:r>
              <a:rPr lang="en-US" dirty="0">
                <a:latin typeface="Verdana" charset="0"/>
                <a:ea typeface="MS PGothic" charset="0"/>
              </a:rPr>
              <a:t>Title: 2-312</a:t>
            </a:r>
          </a:p>
        </p:txBody>
      </p:sp>
      <p:sp>
        <p:nvSpPr>
          <p:cNvPr id="1986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A4C4D8F-4D68-E044-9AB1-88B4F281CD94}" type="slidenum">
              <a:rPr lang="en-US" sz="1200"/>
              <a:pPr/>
              <a:t>104</a:t>
            </a:fld>
            <a:endParaRPr lang="en-US" sz="1200"/>
          </a:p>
        </p:txBody>
      </p:sp>
    </p:spTree>
    <p:extLst>
      <p:ext uri="{BB962C8B-B14F-4D97-AF65-F5344CB8AC3E}">
        <p14:creationId xmlns:p14="http://schemas.microsoft.com/office/powerpoint/2010/main" val="15908064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sz="3200">
                <a:solidFill>
                  <a:schemeClr val="accent2"/>
                </a:solidFill>
                <a:latin typeface="Verdana" charset="0"/>
                <a:ea typeface="MS PGothic" charset="0"/>
              </a:rPr>
              <a:t>Fitness for Purpose: UCC § 2-315 </a:t>
            </a:r>
          </a:p>
        </p:txBody>
      </p:sp>
      <p:sp>
        <p:nvSpPr>
          <p:cNvPr id="215042" name="Content Placeholder 2"/>
          <p:cNvSpPr>
            <a:spLocks noGrp="1"/>
          </p:cNvSpPr>
          <p:nvPr>
            <p:ph idx="1"/>
          </p:nvPr>
        </p:nvSpPr>
        <p:spPr/>
        <p:txBody>
          <a:bodyPr/>
          <a:lstStyle/>
          <a:p>
            <a:pPr marL="0" indent="0">
              <a:buFont typeface="Wingdings" charset="0"/>
              <a:buNone/>
            </a:pPr>
            <a:endParaRPr lang="en-US" dirty="0">
              <a:latin typeface="Verdana" charset="0"/>
              <a:ea typeface="MS PGothic" charset="0"/>
            </a:endParaRPr>
          </a:p>
          <a:p>
            <a:pPr marL="0" indent="0"/>
            <a:r>
              <a:rPr lang="en-US" sz="2800" dirty="0">
                <a:latin typeface="Verdana" charset="0"/>
                <a:ea typeface="MS PGothic" charset="0"/>
              </a:rPr>
              <a:t> Where the seller at the time of contracting has reason to know any particular purpose for which the goods are required and that the buyer is relying on the seller's skill or judgment to select or furnish suitable goods, there is unless excluded or modified under the next section an implied warranty that the goods shall be fit for such purpose.</a:t>
            </a:r>
            <a:endParaRPr lang="en-US" sz="2800" dirty="0">
              <a:solidFill>
                <a:srgbClr val="B90000"/>
              </a:solidFill>
              <a:latin typeface="Verdana" charset="0"/>
              <a:ea typeface="MS PGothic" charset="0"/>
            </a:endParaRPr>
          </a:p>
        </p:txBody>
      </p:sp>
      <p:sp>
        <p:nvSpPr>
          <p:cNvPr id="2150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DDFBE17-369F-F048-952A-BE5494E33A54}" type="slidenum">
              <a:rPr lang="en-US" sz="1200"/>
              <a:pPr/>
              <a:t>105</a:t>
            </a:fld>
            <a:endParaRPr lang="en-US" sz="12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sz="3200">
                <a:latin typeface="Verdana" charset="0"/>
                <a:ea typeface="MS PGothic" charset="0"/>
              </a:rPr>
              <a:t>Fitness for Purpose: UCC § 2-315 </a:t>
            </a:r>
          </a:p>
        </p:txBody>
      </p:sp>
      <p:sp>
        <p:nvSpPr>
          <p:cNvPr id="227330" name="Content Placeholder 2"/>
          <p:cNvSpPr>
            <a:spLocks noGrp="1"/>
          </p:cNvSpPr>
          <p:nvPr>
            <p:ph idx="1"/>
          </p:nvPr>
        </p:nvSpPr>
        <p:spPr>
          <a:xfrm>
            <a:off x="566738" y="1752600"/>
            <a:ext cx="8001000" cy="4419600"/>
          </a:xfrm>
        </p:spPr>
        <p:txBody>
          <a:bodyPr/>
          <a:lstStyle/>
          <a:p>
            <a:pPr marL="0" indent="0">
              <a:buFont typeface="Wingdings" charset="0"/>
              <a:buNone/>
              <a:defRPr/>
            </a:pPr>
            <a:endParaRPr lang="en-US" dirty="0">
              <a:ea typeface="MS PGothic" charset="0"/>
            </a:endParaRPr>
          </a:p>
          <a:p>
            <a:pPr>
              <a:defRPr/>
            </a:pPr>
            <a:r>
              <a:rPr lang="en-US" sz="2800" dirty="0"/>
              <a:t>Where the seller at the time of contracting </a:t>
            </a:r>
            <a:r>
              <a:rPr lang="en-US" sz="2800" dirty="0">
                <a:solidFill>
                  <a:srgbClr val="CC0000"/>
                </a:solidFill>
              </a:rPr>
              <a:t>has reason to know any particular purpose </a:t>
            </a:r>
            <a:r>
              <a:rPr lang="en-US" sz="2800" dirty="0"/>
              <a:t>for which the goods are required and that the </a:t>
            </a:r>
            <a:r>
              <a:rPr lang="en-US" sz="2800" dirty="0">
                <a:solidFill>
                  <a:srgbClr val="CC0000"/>
                </a:solidFill>
              </a:rPr>
              <a:t>buyer is relying on the seller's skill or judgment</a:t>
            </a:r>
            <a:r>
              <a:rPr lang="en-US" sz="2800" dirty="0"/>
              <a:t> to select or furnish suitable goods, there is unless excluded or modified under the next section an implied warranty that the goods shall be </a:t>
            </a:r>
            <a:r>
              <a:rPr lang="en-US" sz="2800" dirty="0">
                <a:solidFill>
                  <a:srgbClr val="CC0000"/>
                </a:solidFill>
              </a:rPr>
              <a:t>fit for such purpose</a:t>
            </a:r>
            <a:r>
              <a:rPr lang="en-US" sz="2800" dirty="0"/>
              <a:t>.</a:t>
            </a:r>
            <a:endParaRPr lang="en-US" sz="2800" dirty="0">
              <a:solidFill>
                <a:srgbClr val="B90000"/>
              </a:solidFill>
              <a:ea typeface="MS PGothic" charset="0"/>
            </a:endParaRPr>
          </a:p>
        </p:txBody>
      </p:sp>
      <p:sp>
        <p:nvSpPr>
          <p:cNvPr id="21709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6405AB-C26C-7349-AD9B-9465D5511283}" type="slidenum">
              <a:rPr lang="en-US" sz="1200"/>
              <a:pPr/>
              <a:t>106</a:t>
            </a:fld>
            <a:endParaRPr lang="en-US" sz="120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Verdana" charset="0"/>
                <a:ea typeface="MS PGothic" charset="0"/>
              </a:rPr>
              <a:t>Implied UCC Warranties</a:t>
            </a:r>
          </a:p>
        </p:txBody>
      </p:sp>
      <p:sp>
        <p:nvSpPr>
          <p:cNvPr id="219138"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What does fitness add to merchantability, and how does the warranty change the buyer’s incentives?</a:t>
            </a:r>
          </a:p>
        </p:txBody>
      </p:sp>
      <p:sp>
        <p:nvSpPr>
          <p:cNvPr id="2191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8C0A7D-EC5F-294C-8A1E-D0E008F1E2D3}" type="slidenum">
              <a:rPr lang="en-US" sz="1200"/>
              <a:pPr/>
              <a:t>107</a:t>
            </a:fld>
            <a:endParaRPr lang="en-US" sz="120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Verdana" charset="0"/>
                <a:ea typeface="MS PGothic" charset="0"/>
              </a:rPr>
              <a:t>Implied UCC Warranties</a:t>
            </a:r>
          </a:p>
        </p:txBody>
      </p:sp>
      <p:sp>
        <p:nvSpPr>
          <p:cNvPr id="219138"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000000"/>
                </a:solidFill>
                <a:latin typeface="Verdana" charset="0"/>
                <a:ea typeface="MS PGothic" charset="0"/>
              </a:rPr>
              <a:t>What does fitness add to merchantability, and how does the warranty change the buyer’s incentives?</a:t>
            </a:r>
          </a:p>
          <a:p>
            <a:r>
              <a:rPr lang="en-US" dirty="0">
                <a:solidFill>
                  <a:srgbClr val="B90000"/>
                </a:solidFill>
                <a:latin typeface="Verdana" charset="0"/>
                <a:ea typeface="MS PGothic" charset="0"/>
              </a:rPr>
              <a:t>The incentive to force out information</a:t>
            </a:r>
          </a:p>
        </p:txBody>
      </p:sp>
      <p:sp>
        <p:nvSpPr>
          <p:cNvPr id="2191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8C0A7D-EC5F-294C-8A1E-D0E008F1E2D3}" type="slidenum">
              <a:rPr lang="en-US" sz="1200"/>
              <a:pPr/>
              <a:t>108</a:t>
            </a:fld>
            <a:endParaRPr lang="en-US" sz="1200"/>
          </a:p>
        </p:txBody>
      </p:sp>
    </p:spTree>
    <p:extLst>
      <p:ext uri="{BB962C8B-B14F-4D97-AF65-F5344CB8AC3E}">
        <p14:creationId xmlns:p14="http://schemas.microsoft.com/office/powerpoint/2010/main" val="17348759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a:solidFill>
                  <a:schemeClr val="accent6"/>
                </a:solidFill>
                <a:ea typeface="+mj-ea"/>
                <a:cs typeface="+mj-cs"/>
              </a:rPr>
              <a:t>Exemption Clauses</a:t>
            </a:r>
          </a:p>
        </p:txBody>
      </p:sp>
      <p:sp>
        <p:nvSpPr>
          <p:cNvPr id="229378" name="Content Placeholder 2"/>
          <p:cNvSpPr>
            <a:spLocks noGrp="1"/>
          </p:cNvSpPr>
          <p:nvPr>
            <p:ph idx="1"/>
          </p:nvPr>
        </p:nvSpPr>
        <p:spPr/>
        <p:txBody>
          <a:bodyPr/>
          <a:lstStyle/>
          <a:p>
            <a:endParaRPr lang="en-US" dirty="0">
              <a:latin typeface="Verdana" charset="0"/>
              <a:ea typeface="MS PGothic" charset="0"/>
            </a:endParaRPr>
          </a:p>
          <a:p>
            <a:r>
              <a:rPr lang="en-US" sz="2400" b="1" dirty="0">
                <a:solidFill>
                  <a:srgbClr val="B90000"/>
                </a:solidFill>
                <a:latin typeface="Verdana" charset="0"/>
                <a:ea typeface="MS PGothic" charset="0"/>
              </a:rPr>
              <a:t>UCC§ 2-316(1)(a) </a:t>
            </a:r>
            <a:r>
              <a:rPr lang="en-US" sz="2400" dirty="0">
                <a:latin typeface="Verdana" charset="0"/>
                <a:ea typeface="MS PGothic" charset="0"/>
              </a:rPr>
              <a:t>Words or conduct relevant to the creation of an express warranty and </a:t>
            </a:r>
            <a:r>
              <a:rPr lang="en-US" sz="2400" dirty="0">
                <a:solidFill>
                  <a:srgbClr val="B90000"/>
                </a:solidFill>
                <a:latin typeface="Verdana" charset="0"/>
                <a:ea typeface="MS PGothic" charset="0"/>
              </a:rPr>
              <a:t>words or conduct tending to negate or limit warranty </a:t>
            </a:r>
            <a:r>
              <a:rPr lang="en-US" sz="2400" dirty="0">
                <a:latin typeface="Verdana" charset="0"/>
                <a:ea typeface="MS PGothic" charset="0"/>
              </a:rPr>
              <a:t>shall be </a:t>
            </a:r>
            <a:r>
              <a:rPr lang="en-US" sz="2400" dirty="0">
                <a:solidFill>
                  <a:srgbClr val="B90000"/>
                </a:solidFill>
                <a:latin typeface="Verdana" charset="0"/>
                <a:ea typeface="MS PGothic" charset="0"/>
              </a:rPr>
              <a:t>construed wherever reasonable as consistent </a:t>
            </a:r>
            <a:r>
              <a:rPr lang="en-US" sz="2400" dirty="0">
                <a:latin typeface="Verdana" charset="0"/>
                <a:ea typeface="MS PGothic" charset="0"/>
              </a:rPr>
              <a:t>with each other; but subject to the provisions of this Article on </a:t>
            </a:r>
            <a:r>
              <a:rPr lang="en-US" sz="2400" dirty="0" err="1">
                <a:latin typeface="Verdana" charset="0"/>
                <a:ea typeface="MS PGothic" charset="0"/>
              </a:rPr>
              <a:t>parol</a:t>
            </a:r>
            <a:r>
              <a:rPr lang="en-US" sz="2400" dirty="0">
                <a:latin typeface="Verdana" charset="0"/>
                <a:ea typeface="MS PGothic" charset="0"/>
              </a:rPr>
              <a:t> or extrinsic evidence (Section 2-202) negation or limitation is </a:t>
            </a:r>
            <a:r>
              <a:rPr lang="en-US" sz="2400" dirty="0">
                <a:solidFill>
                  <a:srgbClr val="B90000"/>
                </a:solidFill>
                <a:latin typeface="Verdana" charset="0"/>
                <a:ea typeface="MS PGothic" charset="0"/>
              </a:rPr>
              <a:t>inoperative to the extent that such construction is unreasonable</a:t>
            </a:r>
            <a:r>
              <a:rPr lang="en-US" sz="2400" dirty="0">
                <a:latin typeface="Verdana" charset="0"/>
                <a:ea typeface="MS PGothic" charset="0"/>
              </a:rPr>
              <a:t>.</a:t>
            </a:r>
          </a:p>
        </p:txBody>
      </p:sp>
      <p:sp>
        <p:nvSpPr>
          <p:cNvPr id="2293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448F23B-62C6-1B46-B13A-D873EF22C374}" type="slidenum">
              <a:rPr lang="en-US" sz="1200"/>
              <a:pPr/>
              <a:t>109</a:t>
            </a:fld>
            <a:endParaRPr lang="en-US"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a:latin typeface="Verdana" charset="0"/>
                <a:ea typeface="MS PGothic" charset="0"/>
              </a:rPr>
              <a:t>Pascal’s Wager</a:t>
            </a:r>
          </a:p>
        </p:txBody>
      </p:sp>
      <p:sp>
        <p:nvSpPr>
          <p:cNvPr id="4608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237C582-9207-4F40-99EA-D2427E6E9ACF}" type="slidenum">
              <a:rPr lang="en-US" sz="1200"/>
              <a:pPr/>
              <a:t>11</a:t>
            </a:fld>
            <a:endParaRPr lang="en-US" sz="1200"/>
          </a:p>
        </p:txBody>
      </p:sp>
      <p:pic>
        <p:nvPicPr>
          <p:cNvPr id="46083" name="Picture 9"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871663"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262397414"/>
              </p:ext>
            </p:extLst>
          </p:nvPr>
        </p:nvGraphicFramePr>
        <p:xfrm>
          <a:off x="1143000" y="2667000"/>
          <a:ext cx="6096000" cy="246857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188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FFFFFF"/>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Exists</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Doesn’t Exist</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I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B90000"/>
                          </a:solidFill>
                          <a:effectLst/>
                          <a:latin typeface="Verdana" charset="0"/>
                          <a:ea typeface="MS PGothic" charset="0"/>
                          <a:cs typeface="MS PGothic" charset="0"/>
                        </a:rPr>
                        <a:t>p(+ ∞)</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(1-p</a:t>
                      </a:r>
                      <a:r>
                        <a:rPr kumimoji="0" lang="en-US" sz="2400" b="0" i="0" u="none" strike="noStrike" cap="none" normalizeH="0" baseline="0">
                          <a:ln>
                            <a:noFill/>
                          </a:ln>
                          <a:solidFill>
                            <a:srgbClr val="000000"/>
                          </a:solidFill>
                          <a:effectLst/>
                          <a:latin typeface="Verdana" charset="0"/>
                          <a:ea typeface="MS PGothic" charset="0"/>
                          <a:cs typeface="MS PGothic" charset="0"/>
                        </a:rPr>
                        <a:t>)-10</a:t>
                      </a: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822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don’t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(1-p)10</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a:solidFill>
                  <a:srgbClr val="000000"/>
                </a:solidFill>
              </a:rPr>
              <a:t>Exemption Clauses</a:t>
            </a:r>
            <a:endParaRPr lang="en-US" dirty="0">
              <a:solidFill>
                <a:schemeClr val="tx1"/>
              </a:solidFill>
              <a:ea typeface="+mj-ea"/>
              <a:cs typeface="+mj-cs"/>
            </a:endParaRPr>
          </a:p>
        </p:txBody>
      </p:sp>
      <p:sp>
        <p:nvSpPr>
          <p:cNvPr id="233474" name="Content Placeholder 2"/>
          <p:cNvSpPr>
            <a:spLocks noGrp="1"/>
          </p:cNvSpPr>
          <p:nvPr>
            <p:ph idx="1"/>
          </p:nvPr>
        </p:nvSpPr>
        <p:spPr/>
        <p:txBody>
          <a:bodyPr/>
          <a:lstStyle/>
          <a:p>
            <a:endParaRPr lang="en-US">
              <a:latin typeface="Verdana" charset="0"/>
              <a:ea typeface="MS PGothic" charset="0"/>
            </a:endParaRPr>
          </a:p>
          <a:p>
            <a:r>
              <a:rPr lang="en-US" sz="2400" b="1">
                <a:solidFill>
                  <a:srgbClr val="B90000"/>
                </a:solidFill>
                <a:latin typeface="Verdana" charset="0"/>
                <a:ea typeface="MS PGothic" charset="0"/>
              </a:rPr>
              <a:t>UCC§ 2-316(2)</a:t>
            </a:r>
            <a:r>
              <a:rPr lang="en-US" sz="2400">
                <a:latin typeface="Verdana" charset="0"/>
                <a:ea typeface="MS PGothic" charset="0"/>
              </a:rPr>
              <a:t>. Subject to subsection (3), to exclude or modify the implied warranty of merchantability or any part of it the language </a:t>
            </a:r>
            <a:r>
              <a:rPr lang="en-US" sz="2400">
                <a:solidFill>
                  <a:srgbClr val="B90000"/>
                </a:solidFill>
                <a:latin typeface="Verdana" charset="0"/>
                <a:ea typeface="MS PGothic" charset="0"/>
              </a:rPr>
              <a:t>must mention merchantability </a:t>
            </a:r>
            <a:r>
              <a:rPr lang="en-US" sz="2400">
                <a:latin typeface="Verdana" charset="0"/>
                <a:ea typeface="MS PGothic" charset="0"/>
              </a:rPr>
              <a:t>and in case of a writing must be </a:t>
            </a:r>
            <a:r>
              <a:rPr lang="en-US" sz="2400">
                <a:solidFill>
                  <a:srgbClr val="B90000"/>
                </a:solidFill>
                <a:latin typeface="Verdana" charset="0"/>
                <a:ea typeface="MS PGothic" charset="0"/>
              </a:rPr>
              <a:t>conspicuous</a:t>
            </a:r>
            <a:r>
              <a:rPr lang="en-US" sz="2400">
                <a:latin typeface="Verdana" charset="0"/>
                <a:ea typeface="MS PGothic" charset="0"/>
              </a:rPr>
              <a:t>, and to exclude or modify any implied warranty of fitness the exclusion must be </a:t>
            </a:r>
            <a:r>
              <a:rPr lang="en-US" sz="2400">
                <a:solidFill>
                  <a:srgbClr val="B90000"/>
                </a:solidFill>
                <a:latin typeface="Verdana" charset="0"/>
                <a:ea typeface="MS PGothic" charset="0"/>
              </a:rPr>
              <a:t>by a writing </a:t>
            </a:r>
            <a:r>
              <a:rPr lang="en-US" sz="2400">
                <a:latin typeface="Verdana" charset="0"/>
                <a:ea typeface="MS PGothic" charset="0"/>
              </a:rPr>
              <a:t>and conspicuous. </a:t>
            </a:r>
          </a:p>
        </p:txBody>
      </p:sp>
      <p:sp>
        <p:nvSpPr>
          <p:cNvPr id="23347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99D1C23-61E9-1648-AED9-B370F9BFB52B}" type="slidenum">
              <a:rPr lang="en-US" sz="1200"/>
              <a:pPr/>
              <a:t>110</a:t>
            </a:fld>
            <a:endParaRPr lang="en-US" sz="120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a:solidFill>
                  <a:srgbClr val="000000"/>
                </a:solidFill>
              </a:rPr>
              <a:t>Exemption Clauses</a:t>
            </a:r>
            <a:endParaRPr lang="en-US" dirty="0">
              <a:solidFill>
                <a:schemeClr val="accent6"/>
              </a:solidFill>
              <a:ea typeface="+mj-ea"/>
              <a:cs typeface="+mj-cs"/>
            </a:endParaRPr>
          </a:p>
        </p:txBody>
      </p:sp>
      <p:sp>
        <p:nvSpPr>
          <p:cNvPr id="235522" name="Content Placeholder 2"/>
          <p:cNvSpPr>
            <a:spLocks noGrp="1"/>
          </p:cNvSpPr>
          <p:nvPr>
            <p:ph idx="1"/>
          </p:nvPr>
        </p:nvSpPr>
        <p:spPr/>
        <p:txBody>
          <a:bodyPr/>
          <a:lstStyle/>
          <a:p>
            <a:endParaRPr lang="en-US">
              <a:latin typeface="Verdana" charset="0"/>
              <a:ea typeface="MS PGothic" charset="0"/>
            </a:endParaRPr>
          </a:p>
          <a:p>
            <a:r>
              <a:rPr lang="en-US" sz="2400" b="1">
                <a:solidFill>
                  <a:srgbClr val="B90000"/>
                </a:solidFill>
                <a:latin typeface="Verdana" charset="0"/>
                <a:ea typeface="MS PGothic" charset="0"/>
              </a:rPr>
              <a:t>UCC§ 2-316(3)(a) </a:t>
            </a:r>
            <a:r>
              <a:rPr lang="en-US" sz="2400" b="1">
                <a:latin typeface="Verdana" charset="0"/>
                <a:ea typeface="MS PGothic" charset="0"/>
              </a:rPr>
              <a:t>…</a:t>
            </a:r>
            <a:r>
              <a:rPr lang="en-US" sz="2400">
                <a:latin typeface="Verdana" charset="0"/>
                <a:ea typeface="MS PGothic" charset="0"/>
              </a:rPr>
              <a:t>unless the circumstances indicate otherwise, all implied warranties are excluded by expressions like "</a:t>
            </a:r>
            <a:r>
              <a:rPr lang="en-US" sz="2400">
                <a:solidFill>
                  <a:srgbClr val="B90000"/>
                </a:solidFill>
                <a:latin typeface="Verdana" charset="0"/>
                <a:ea typeface="MS PGothic" charset="0"/>
              </a:rPr>
              <a:t>as is</a:t>
            </a:r>
            <a:r>
              <a:rPr lang="en-US" sz="2400">
                <a:latin typeface="Verdana" charset="0"/>
                <a:ea typeface="MS PGothic" charset="0"/>
              </a:rPr>
              <a:t>", "with all faults" or other language which in common understanding calls the buyer's attention to the exclusion of warranties and makes plain that there is no implied warranty</a:t>
            </a:r>
          </a:p>
        </p:txBody>
      </p:sp>
      <p:sp>
        <p:nvSpPr>
          <p:cNvPr id="2355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5D04DFE-CC78-AA4F-84E1-84707D4F4B79}" type="slidenum">
              <a:rPr lang="en-US" sz="1200"/>
              <a:pPr/>
              <a:t>111</a:t>
            </a:fld>
            <a:endParaRPr lang="en-US" sz="12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p:txBody>
          <a:bodyPr/>
          <a:lstStyle/>
          <a:p>
            <a:r>
              <a:rPr lang="en-US">
                <a:solidFill>
                  <a:schemeClr val="tx1"/>
                </a:solidFill>
                <a:latin typeface="Verdana" charset="0"/>
                <a:ea typeface="MS PGothic" charset="0"/>
              </a:rPr>
              <a:t>Exemption Clauses </a:t>
            </a:r>
          </a:p>
        </p:txBody>
      </p:sp>
      <p:sp>
        <p:nvSpPr>
          <p:cNvPr id="10240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err="1">
                <a:solidFill>
                  <a:schemeClr val="accent6"/>
                </a:solidFill>
                <a:ea typeface="+mn-ea"/>
                <a:cs typeface="+mn-cs"/>
              </a:rPr>
              <a:t>Pelc</a:t>
            </a:r>
            <a:r>
              <a:rPr lang="en-US" dirty="0">
                <a:solidFill>
                  <a:schemeClr val="accent6"/>
                </a:solidFill>
                <a:ea typeface="+mn-ea"/>
                <a:cs typeface="+mn-cs"/>
              </a:rPr>
              <a:t> v. Simmonds at 664</a:t>
            </a:r>
          </a:p>
          <a:p>
            <a:pPr lvl="1">
              <a:buFont typeface="Wingdings" pitchFamily="2" charset="2"/>
              <a:buNone/>
              <a:defRPr/>
            </a:pPr>
            <a:endParaRPr lang="en-US" dirty="0">
              <a:ea typeface="ＭＳ Ｐゴシック" charset="0"/>
            </a:endParaRPr>
          </a:p>
        </p:txBody>
      </p:sp>
      <p:sp>
        <p:nvSpPr>
          <p:cNvPr id="23757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68EDD64-BE1A-874A-9C3A-0C161C369A73}" type="slidenum">
              <a:rPr lang="en-US" sz="1200"/>
              <a:pPr/>
              <a:t>112</a:t>
            </a:fld>
            <a:endParaRPr lang="en-US" sz="1200"/>
          </a:p>
        </p:txBody>
      </p:sp>
      <p:pic>
        <p:nvPicPr>
          <p:cNvPr id="2375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276600"/>
            <a:ext cx="47625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6248400" y="6324600"/>
            <a:ext cx="1755775" cy="369888"/>
          </a:xfrm>
          <a:prstGeom prst="rect">
            <a:avLst/>
          </a:prstGeom>
          <a:solidFill>
            <a:srgbClr val="CCFFCC"/>
          </a:solidFill>
          <a:ln>
            <a:solidFill>
              <a:srgbClr val="C00000"/>
            </a:solidFill>
          </a:ln>
        </p:spPr>
        <p:txBody>
          <a:bodyPr wrap="none">
            <a:spAutoFit/>
          </a:bodyPr>
          <a:lstStyle/>
          <a:p>
            <a:pPr>
              <a:defRPr/>
            </a:pPr>
            <a:r>
              <a:rPr lang="en-US" dirty="0">
                <a:solidFill>
                  <a:schemeClr val="accent6"/>
                </a:solidFill>
                <a:latin typeface="Verdana" pitchFamily="34" charset="0"/>
                <a:ea typeface="+mn-ea"/>
                <a:cs typeface="+mn-cs"/>
              </a:rPr>
              <a:t>1978 Sunbird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lstStyle/>
          <a:p>
            <a:r>
              <a:rPr lang="en-US">
                <a:solidFill>
                  <a:schemeClr val="tx1"/>
                </a:solidFill>
                <a:latin typeface="Verdana" charset="0"/>
                <a:ea typeface="MS PGothic" charset="0"/>
              </a:rPr>
              <a:t>Exemption Clauses </a:t>
            </a:r>
          </a:p>
        </p:txBody>
      </p:sp>
      <p:sp>
        <p:nvSpPr>
          <p:cNvPr id="10342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err="1">
                <a:ea typeface="+mn-ea"/>
                <a:cs typeface="+mn-cs"/>
              </a:rPr>
              <a:t>Pelc</a:t>
            </a:r>
            <a:r>
              <a:rPr lang="en-US" dirty="0">
                <a:ea typeface="+mn-ea"/>
                <a:cs typeface="+mn-cs"/>
              </a:rPr>
              <a:t> v. Simmonds at 664</a:t>
            </a:r>
          </a:p>
          <a:p>
            <a:pPr lvl="1">
              <a:buFont typeface="Wingdings" pitchFamily="2" charset="2"/>
              <a:buChar char="n"/>
              <a:defRPr/>
            </a:pPr>
            <a:r>
              <a:rPr lang="en-US" dirty="0">
                <a:solidFill>
                  <a:schemeClr val="accent6"/>
                </a:solidFill>
                <a:ea typeface="ＭＳ Ｐゴシック" charset="0"/>
              </a:rPr>
              <a:t>Oral statements by Simmons</a:t>
            </a:r>
          </a:p>
          <a:p>
            <a:pPr lvl="2">
              <a:buFont typeface="Wingdings" pitchFamily="2" charset="2"/>
              <a:buChar char="o"/>
              <a:defRPr/>
            </a:pPr>
            <a:r>
              <a:rPr lang="en-US" dirty="0">
                <a:ea typeface="ＭＳ Ｐゴシック" charset="0"/>
              </a:rPr>
              <a:t>Only thing wrong is the a/c</a:t>
            </a:r>
          </a:p>
          <a:p>
            <a:pPr lvl="2">
              <a:buFont typeface="Wingdings" pitchFamily="2" charset="2"/>
              <a:buChar char="o"/>
              <a:defRPr/>
            </a:pPr>
            <a:r>
              <a:rPr lang="en-US" dirty="0">
                <a:ea typeface="ＭＳ Ｐゴシック" charset="0"/>
              </a:rPr>
              <a:t>Good little car, above average</a:t>
            </a:r>
          </a:p>
          <a:p>
            <a:pPr lvl="1">
              <a:buFont typeface="Wingdings" pitchFamily="2" charset="2"/>
              <a:buNone/>
              <a:defRPr/>
            </a:pPr>
            <a:endParaRPr lang="en-US" dirty="0">
              <a:ea typeface="ＭＳ Ｐゴシック" charset="0"/>
            </a:endParaRPr>
          </a:p>
        </p:txBody>
      </p:sp>
      <p:sp>
        <p:nvSpPr>
          <p:cNvPr id="2396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77304B4-9B8D-6044-BE2B-562E57CB7B3B}" type="slidenum">
              <a:rPr lang="en-US" sz="1200"/>
              <a:pPr/>
              <a:t>113</a:t>
            </a:fld>
            <a:endParaRPr lang="en-US" sz="1200"/>
          </a:p>
        </p:txBody>
      </p:sp>
      <p:pic>
        <p:nvPicPr>
          <p:cNvPr id="23962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2250" y="0"/>
            <a:ext cx="2571750"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solidFill>
                  <a:schemeClr val="tx1"/>
                </a:solidFill>
                <a:latin typeface="Verdana" charset="0"/>
                <a:ea typeface="MS PGothic" charset="0"/>
              </a:rPr>
              <a:t>Exemption Clauses </a:t>
            </a:r>
          </a:p>
        </p:txBody>
      </p:sp>
      <p:sp>
        <p:nvSpPr>
          <p:cNvPr id="10342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err="1">
                <a:ea typeface="+mn-ea"/>
                <a:cs typeface="+mn-cs"/>
              </a:rPr>
              <a:t>Pelc</a:t>
            </a:r>
            <a:r>
              <a:rPr lang="en-US" dirty="0">
                <a:ea typeface="+mn-ea"/>
                <a:cs typeface="+mn-cs"/>
              </a:rPr>
              <a:t> v. Simmonds at 664</a:t>
            </a:r>
          </a:p>
          <a:p>
            <a:pPr lvl="1">
              <a:buFont typeface="Wingdings" pitchFamily="2" charset="2"/>
              <a:buChar char="n"/>
              <a:defRPr/>
            </a:pPr>
            <a:r>
              <a:rPr lang="en-US" dirty="0">
                <a:solidFill>
                  <a:schemeClr val="accent6"/>
                </a:solidFill>
                <a:ea typeface="ＭＳ Ｐゴシック" charset="0"/>
              </a:rPr>
              <a:t>History of the car</a:t>
            </a:r>
          </a:p>
        </p:txBody>
      </p:sp>
      <p:sp>
        <p:nvSpPr>
          <p:cNvPr id="24166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104DB44-F44E-E845-B3D5-E7763EEF523D}" type="slidenum">
              <a:rPr lang="en-US" sz="1200"/>
              <a:pPr/>
              <a:t>114</a:t>
            </a:fld>
            <a:endParaRPr lang="en-US" sz="1200"/>
          </a:p>
        </p:txBody>
      </p:sp>
      <p:pic>
        <p:nvPicPr>
          <p:cNvPr id="24166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572250" y="0"/>
            <a:ext cx="2571750" cy="1933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idx="4294967295"/>
          </p:nvPr>
        </p:nvSpPr>
        <p:spPr/>
        <p:txBody>
          <a:bodyPr/>
          <a:lstStyle/>
          <a:p>
            <a:r>
              <a:rPr lang="en-US">
                <a:solidFill>
                  <a:schemeClr val="tx1"/>
                </a:solidFill>
                <a:latin typeface="Verdana" charset="0"/>
                <a:ea typeface="MS PGothic" charset="0"/>
              </a:rPr>
              <a:t>Exemption Clauses </a:t>
            </a:r>
          </a:p>
        </p:txBody>
      </p:sp>
      <p:sp>
        <p:nvSpPr>
          <p:cNvPr id="243714" name="Content Placeholder 2"/>
          <p:cNvSpPr>
            <a:spLocks noGrp="1"/>
          </p:cNvSpPr>
          <p:nvPr>
            <p:ph idx="4294967295"/>
          </p:nvPr>
        </p:nvSpPr>
        <p:spPr/>
        <p:txBody>
          <a:bodyPr/>
          <a:lstStyle/>
          <a:p>
            <a:r>
              <a:rPr lang="en-US">
                <a:latin typeface="Verdana" charset="0"/>
                <a:ea typeface="MS PGothic" charset="0"/>
              </a:rPr>
              <a:t>Pelc v. Simmonds</a:t>
            </a:r>
          </a:p>
          <a:p>
            <a:pPr lvl="1"/>
            <a:r>
              <a:rPr lang="en-US">
                <a:latin typeface="Verdana" charset="0"/>
                <a:ea typeface="MS PGothic" charset="0"/>
              </a:rPr>
              <a:t>Oral statements by Simmons</a:t>
            </a:r>
          </a:p>
          <a:p>
            <a:pPr lvl="2"/>
            <a:r>
              <a:rPr lang="en-US">
                <a:latin typeface="Verdana" charset="0"/>
                <a:ea typeface="MS PGothic" charset="0"/>
              </a:rPr>
              <a:t>Only thing wrong is the a/c</a:t>
            </a:r>
          </a:p>
          <a:p>
            <a:pPr lvl="2"/>
            <a:r>
              <a:rPr lang="en-US">
                <a:latin typeface="Verdana" charset="0"/>
                <a:ea typeface="MS PGothic" charset="0"/>
              </a:rPr>
              <a:t>Good little car, above average</a:t>
            </a:r>
          </a:p>
          <a:p>
            <a:pPr lvl="1"/>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As is</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 clause. UCC § 2-316(3)(a)</a:t>
            </a:r>
            <a:endParaRPr lang="en-US">
              <a:solidFill>
                <a:schemeClr val="accent2"/>
              </a:solidFill>
              <a:latin typeface="Verdana" charset="0"/>
              <a:ea typeface="MS PGothic" charset="0"/>
            </a:endParaRPr>
          </a:p>
        </p:txBody>
      </p:sp>
      <p:sp>
        <p:nvSpPr>
          <p:cNvPr id="243715"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AA1D19F-EB52-3B43-AF87-44C1ABFE45BB}" type="slidenum">
              <a:rPr lang="en-US" sz="1200"/>
              <a:pPr algn="r" eaLnBrk="1" hangingPunct="1"/>
              <a:t>115</a:t>
            </a:fld>
            <a:endParaRPr lang="en-US" sz="12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idx="4294967295"/>
          </p:nvPr>
        </p:nvSpPr>
        <p:spPr/>
        <p:txBody>
          <a:bodyPr/>
          <a:lstStyle/>
          <a:p>
            <a:r>
              <a:rPr lang="en-US">
                <a:solidFill>
                  <a:schemeClr val="tx1"/>
                </a:solidFill>
                <a:latin typeface="Verdana" charset="0"/>
                <a:ea typeface="MS PGothic" charset="0"/>
              </a:rPr>
              <a:t>Exemption Clauses </a:t>
            </a:r>
          </a:p>
        </p:txBody>
      </p:sp>
      <p:sp>
        <p:nvSpPr>
          <p:cNvPr id="243714" name="Content Placeholder 2"/>
          <p:cNvSpPr>
            <a:spLocks noGrp="1"/>
          </p:cNvSpPr>
          <p:nvPr>
            <p:ph idx="4294967295"/>
          </p:nvPr>
        </p:nvSpPr>
        <p:spPr/>
        <p:txBody>
          <a:bodyPr/>
          <a:lstStyle/>
          <a:p>
            <a:r>
              <a:rPr lang="en-US" dirty="0">
                <a:latin typeface="Verdana" charset="0"/>
                <a:ea typeface="MS PGothic" charset="0"/>
              </a:rPr>
              <a:t>Jones v. </a:t>
            </a:r>
            <a:r>
              <a:rPr lang="en-US" dirty="0" err="1">
                <a:latin typeface="Verdana" charset="0"/>
                <a:ea typeface="MS PGothic" charset="0"/>
              </a:rPr>
              <a:t>Kellner</a:t>
            </a:r>
            <a:endParaRPr lang="en-US" dirty="0">
              <a:latin typeface="Verdana" charset="0"/>
              <a:ea typeface="MS PGothic" charset="0"/>
            </a:endParaRPr>
          </a:p>
          <a:p>
            <a:pPr lvl="1"/>
            <a:r>
              <a:rPr lang="ja-JP" altLang="en-US" dirty="0">
                <a:solidFill>
                  <a:schemeClr val="accent2"/>
                </a:solidFill>
                <a:latin typeface="Verdana" charset="0"/>
                <a:ea typeface="MS PGothic" charset="0"/>
              </a:rPr>
              <a:t>“</a:t>
            </a:r>
            <a:r>
              <a:rPr lang="en-US" altLang="ja-JP" dirty="0">
                <a:solidFill>
                  <a:schemeClr val="accent2"/>
                </a:solidFill>
                <a:latin typeface="Verdana" charset="0"/>
                <a:ea typeface="MS PGothic" charset="0"/>
              </a:rPr>
              <a:t>As is</a:t>
            </a:r>
            <a:r>
              <a:rPr lang="ja-JP" altLang="en-US" dirty="0">
                <a:solidFill>
                  <a:schemeClr val="accent2"/>
                </a:solidFill>
                <a:latin typeface="Verdana" charset="0"/>
                <a:ea typeface="MS PGothic" charset="0"/>
              </a:rPr>
              <a:t>”</a:t>
            </a:r>
            <a:r>
              <a:rPr lang="en-US" altLang="ja-JP" dirty="0">
                <a:solidFill>
                  <a:schemeClr val="accent2"/>
                </a:solidFill>
                <a:latin typeface="Verdana" charset="0"/>
                <a:ea typeface="MS PGothic" charset="0"/>
              </a:rPr>
              <a:t> clause and “A-1 condition mechanically”</a:t>
            </a:r>
          </a:p>
          <a:p>
            <a:pPr lvl="1"/>
            <a:r>
              <a:rPr lang="en-US" sz="2000" dirty="0">
                <a:solidFill>
                  <a:srgbClr val="B90000"/>
                </a:solidFill>
                <a:latin typeface="Verdana" charset="0"/>
                <a:ea typeface="MS PGothic" charset="0"/>
              </a:rPr>
              <a:t>UCC§ 2-316(1)(a) </a:t>
            </a:r>
            <a:r>
              <a:rPr lang="en-US" sz="2000" dirty="0">
                <a:latin typeface="Verdana" charset="0"/>
                <a:ea typeface="MS PGothic" charset="0"/>
              </a:rPr>
              <a:t>Words or conduct relevant to the creation of an express warranty and </a:t>
            </a:r>
            <a:r>
              <a:rPr lang="en-US" sz="2000" dirty="0">
                <a:solidFill>
                  <a:srgbClr val="B90000"/>
                </a:solidFill>
                <a:latin typeface="Verdana" charset="0"/>
                <a:ea typeface="MS PGothic" charset="0"/>
              </a:rPr>
              <a:t>words or conduct tending to negate or limit warranty </a:t>
            </a:r>
            <a:r>
              <a:rPr lang="en-US" sz="2000" dirty="0">
                <a:latin typeface="Verdana" charset="0"/>
                <a:ea typeface="MS PGothic" charset="0"/>
              </a:rPr>
              <a:t>shall be </a:t>
            </a:r>
            <a:r>
              <a:rPr lang="en-US" sz="2000" dirty="0">
                <a:solidFill>
                  <a:srgbClr val="B90000"/>
                </a:solidFill>
                <a:latin typeface="Verdana" charset="0"/>
                <a:ea typeface="MS PGothic" charset="0"/>
              </a:rPr>
              <a:t>construed wherever reasonable as consistent </a:t>
            </a:r>
            <a:r>
              <a:rPr lang="en-US" sz="2000" dirty="0">
                <a:latin typeface="Verdana" charset="0"/>
                <a:ea typeface="MS PGothic" charset="0"/>
              </a:rPr>
              <a:t>with each other; but subject to the provisions of this Article on </a:t>
            </a:r>
            <a:r>
              <a:rPr lang="en-US" sz="2000" dirty="0" err="1">
                <a:latin typeface="Verdana" charset="0"/>
                <a:ea typeface="MS PGothic" charset="0"/>
              </a:rPr>
              <a:t>parol</a:t>
            </a:r>
            <a:r>
              <a:rPr lang="en-US" sz="2000" dirty="0">
                <a:latin typeface="Verdana" charset="0"/>
                <a:ea typeface="MS PGothic" charset="0"/>
              </a:rPr>
              <a:t> or extrinsic evidence (Section 2-202) negation or limitation is </a:t>
            </a:r>
            <a:r>
              <a:rPr lang="en-US" sz="2000" dirty="0">
                <a:solidFill>
                  <a:srgbClr val="B90000"/>
                </a:solidFill>
                <a:latin typeface="Verdana" charset="0"/>
                <a:ea typeface="MS PGothic" charset="0"/>
              </a:rPr>
              <a:t>inoperative to the extent that such construction is unreasonable</a:t>
            </a:r>
            <a:r>
              <a:rPr lang="en-US" sz="2000" dirty="0">
                <a:latin typeface="Verdana" charset="0"/>
                <a:ea typeface="MS PGothic" charset="0"/>
              </a:rPr>
              <a:t>.</a:t>
            </a:r>
          </a:p>
          <a:p>
            <a:pPr lvl="1"/>
            <a:endParaRPr lang="en-US" dirty="0">
              <a:solidFill>
                <a:schemeClr val="accent2"/>
              </a:solidFill>
              <a:latin typeface="Verdana" charset="0"/>
              <a:ea typeface="MS PGothic" charset="0"/>
            </a:endParaRPr>
          </a:p>
        </p:txBody>
      </p:sp>
      <p:sp>
        <p:nvSpPr>
          <p:cNvPr id="243715"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AA1D19F-EB52-3B43-AF87-44C1ABFE45BB}" type="slidenum">
              <a:rPr lang="en-US" sz="1200"/>
              <a:pPr algn="r" eaLnBrk="1" hangingPunct="1"/>
              <a:t>116</a:t>
            </a:fld>
            <a:endParaRPr lang="en-US" sz="1200"/>
          </a:p>
        </p:txBody>
      </p:sp>
    </p:spTree>
    <p:extLst>
      <p:ext uri="{BB962C8B-B14F-4D97-AF65-F5344CB8AC3E}">
        <p14:creationId xmlns:p14="http://schemas.microsoft.com/office/powerpoint/2010/main" val="324048155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Verdana" charset="0"/>
                <a:ea typeface="MS PGothic" charset="0"/>
              </a:rPr>
              <a:t>Exemption Clauses </a:t>
            </a:r>
          </a:p>
        </p:txBody>
      </p:sp>
      <p:sp>
        <p:nvSpPr>
          <p:cNvPr id="8294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What if there is an allegation of fraudulent concealment?</a:t>
            </a:r>
          </a:p>
          <a:p>
            <a:pPr lvl="2">
              <a:buFont typeface="Wingdings" pitchFamily="2" charset="2"/>
              <a:buChar char="o"/>
              <a:defRPr/>
            </a:pPr>
            <a:r>
              <a:rPr lang="en-US" dirty="0">
                <a:ea typeface="ＭＳ Ｐゴシック" charset="0"/>
              </a:rPr>
              <a:t> Morris at 666: Where was the fraud?</a:t>
            </a:r>
          </a:p>
        </p:txBody>
      </p:sp>
      <p:sp>
        <p:nvSpPr>
          <p:cNvPr id="2457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10FBC92-6A5A-C643-911E-DCA42F903C10}" type="slidenum">
              <a:rPr lang="en-US" sz="1200"/>
              <a:pPr/>
              <a:t>117</a:t>
            </a:fld>
            <a:endParaRPr lang="en-US" sz="120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Verdana" charset="0"/>
                <a:ea typeface="MS PGothic" charset="0"/>
              </a:rPr>
              <a:t>Exemption Clauses </a:t>
            </a:r>
          </a:p>
        </p:txBody>
      </p:sp>
      <p:sp>
        <p:nvSpPr>
          <p:cNvPr id="8294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What if there is an allegation of fraudulent concealment?</a:t>
            </a:r>
          </a:p>
          <a:p>
            <a:pPr lvl="2">
              <a:buFont typeface="Wingdings" pitchFamily="2" charset="2"/>
              <a:buChar char="o"/>
              <a:defRPr/>
            </a:pPr>
            <a:r>
              <a:rPr lang="en-US" dirty="0">
                <a:ea typeface="ＭＳ Ｐゴシック" charset="0"/>
              </a:rPr>
              <a:t> Morris at 666: Where was the fraud?</a:t>
            </a:r>
          </a:p>
          <a:p>
            <a:pPr lvl="2">
              <a:buFont typeface="Wingdings" pitchFamily="2" charset="2"/>
              <a:buChar char="o"/>
              <a:defRPr/>
            </a:pPr>
            <a:r>
              <a:rPr lang="en-US" dirty="0">
                <a:ea typeface="ＭＳ Ｐゴシック" charset="0"/>
              </a:rPr>
              <a:t>Recall </a:t>
            </a:r>
            <a:r>
              <a:rPr lang="en-US" dirty="0" err="1">
                <a:ea typeface="ＭＳ Ｐゴシック" charset="0"/>
              </a:rPr>
              <a:t>Obde</a:t>
            </a:r>
            <a:endParaRPr lang="en-US" dirty="0">
              <a:ea typeface="ＭＳ Ｐゴシック" charset="0"/>
            </a:endParaRPr>
          </a:p>
        </p:txBody>
      </p:sp>
      <p:sp>
        <p:nvSpPr>
          <p:cNvPr id="2457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10FBC92-6A5A-C643-911E-DCA42F903C10}" type="slidenum">
              <a:rPr lang="en-US" sz="1200"/>
              <a:pPr/>
              <a:t>118</a:t>
            </a:fld>
            <a:endParaRPr lang="en-US" sz="1200"/>
          </a:p>
        </p:txBody>
      </p:sp>
    </p:spTree>
    <p:extLst>
      <p:ext uri="{BB962C8B-B14F-4D97-AF65-F5344CB8AC3E}">
        <p14:creationId xmlns:p14="http://schemas.microsoft.com/office/powerpoint/2010/main" val="39734509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3"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E8C10F7-2B62-484C-9C66-AA3708E5DFB8}" type="slidenum">
              <a:rPr lang="en-US" sz="1200"/>
              <a:pPr algn="r" eaLnBrk="1" hangingPunct="1"/>
              <a:t>119</a:t>
            </a:fld>
            <a:endParaRPr lang="en-US" sz="1200"/>
          </a:p>
        </p:txBody>
      </p:sp>
      <p:sp>
        <p:nvSpPr>
          <p:cNvPr id="264194" name="Rectangle 2"/>
          <p:cNvSpPr>
            <a:spLocks noGrp="1" noChangeArrowheads="1"/>
          </p:cNvSpPr>
          <p:nvPr>
            <p:ph type="title" idx="4294967295"/>
          </p:nvPr>
        </p:nvSpPr>
        <p:spPr>
          <a:xfrm>
            <a:off x="574675" y="304800"/>
            <a:ext cx="8569325" cy="1219200"/>
          </a:xfrm>
        </p:spPr>
        <p:txBody>
          <a:bodyPr/>
          <a:lstStyle/>
          <a:p>
            <a:pPr eaLnBrk="1" hangingPunct="1"/>
            <a:r>
              <a:rPr lang="en-US" sz="2800">
                <a:solidFill>
                  <a:schemeClr val="accent2"/>
                </a:solidFill>
                <a:latin typeface="Verdana" charset="0"/>
                <a:ea typeface="MS PGothic" charset="0"/>
              </a:rPr>
              <a:t>Restatement § 160: Silence vs. Concealment</a:t>
            </a:r>
          </a:p>
        </p:txBody>
      </p:sp>
      <p:sp>
        <p:nvSpPr>
          <p:cNvPr id="117764" name="Rectangle 3"/>
          <p:cNvSpPr>
            <a:spLocks noGrp="1" noChangeArrowheads="1"/>
          </p:cNvSpPr>
          <p:nvPr>
            <p:ph type="body" idx="4294967295"/>
          </p:nvPr>
        </p:nvSpPr>
        <p:spPr/>
        <p:txBody>
          <a:bodyPr/>
          <a:lstStyle/>
          <a:p>
            <a:pPr eaLnBrk="1" hangingPunct="1">
              <a:buFont typeface="Wingdings" pitchFamily="2" charset="2"/>
              <a:buChar char="o"/>
              <a:defRPr/>
            </a:pPr>
            <a:endParaRPr lang="en-US" altLang="en-US" sz="2400" dirty="0"/>
          </a:p>
          <a:p>
            <a:pPr eaLnBrk="1" hangingPunct="1">
              <a:buFont typeface="Wingdings" pitchFamily="2" charset="2"/>
              <a:buChar char="o"/>
              <a:defRPr/>
            </a:pPr>
            <a:r>
              <a:rPr lang="en-US" altLang="en-US" sz="2400" b="1" dirty="0">
                <a:solidFill>
                  <a:schemeClr val="accent6"/>
                </a:solidFill>
              </a:rPr>
              <a:t>Action</a:t>
            </a:r>
            <a:r>
              <a:rPr lang="en-US" altLang="en-US" sz="2400" dirty="0"/>
              <a:t> intended or known to be likely to prevent another from learning a fact is equivalent to an assertion that a fact does not exist</a:t>
            </a:r>
            <a:r>
              <a:rPr lang="en-US" altLang="en-US" dirty="0"/>
              <a:t>	</a:t>
            </a:r>
          </a:p>
        </p:txBody>
      </p:sp>
      <p:sp>
        <p:nvSpPr>
          <p:cNvPr id="264196"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27602BD-A991-1043-B827-ADF9A7CF76D4}" type="slidenum">
              <a:rPr lang="en-US" sz="1200"/>
              <a:pPr/>
              <a:t>119</a:t>
            </a:fld>
            <a:endParaRPr lang="en-US" sz="1200"/>
          </a:p>
        </p:txBody>
      </p:sp>
    </p:spTree>
    <p:extLst>
      <p:ext uri="{BB962C8B-B14F-4D97-AF65-F5344CB8AC3E}">
        <p14:creationId xmlns:p14="http://schemas.microsoft.com/office/powerpoint/2010/main" val="77105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a:latin typeface="Verdana" charset="0"/>
                <a:ea typeface="MS PGothic" charset="0"/>
              </a:rPr>
              <a:t>Pascal’s Wager</a:t>
            </a:r>
          </a:p>
        </p:txBody>
      </p:sp>
      <p:sp>
        <p:nvSpPr>
          <p:cNvPr id="4710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B4FC1B6-9E2A-F046-A2E2-E2096587788C}" type="slidenum">
              <a:rPr lang="en-US" sz="1200"/>
              <a:pPr/>
              <a:t>12</a:t>
            </a:fld>
            <a:endParaRPr lang="en-US" sz="1200"/>
          </a:p>
        </p:txBody>
      </p:sp>
      <p:pic>
        <p:nvPicPr>
          <p:cNvPr id="47107" name="Picture 9"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871663"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nvGraphicFramePr>
        <p:xfrm>
          <a:off x="1143000" y="2667000"/>
          <a:ext cx="6096000" cy="246857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188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Exists</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Doesn’t Exist</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- 10</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822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don’t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+ 10</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47126" name="TextBox 4"/>
          <p:cNvSpPr txBox="1">
            <a:spLocks noChangeArrowheads="1"/>
          </p:cNvSpPr>
          <p:nvPr/>
        </p:nvSpPr>
        <p:spPr bwMode="auto">
          <a:xfrm>
            <a:off x="1219200" y="5562600"/>
            <a:ext cx="6046788" cy="523875"/>
          </a:xfrm>
          <a:prstGeom prst="rect">
            <a:avLst/>
          </a:prstGeom>
          <a:solidFill>
            <a:srgbClr val="FFCCCC"/>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800">
                <a:solidFill>
                  <a:srgbClr val="CC0000"/>
                </a:solidFill>
              </a:rPr>
              <a:t>Is there a flaw in the reasoning?</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3473" name="Slide Number Placeholder 5"/>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EE1B4D3-7D05-1F41-A4C1-DB2C6D5685A1}" type="slidenum">
              <a:rPr lang="en-US" sz="1200"/>
              <a:pPr algn="r" eaLnBrk="1" hangingPunct="1"/>
              <a:t>120</a:t>
            </a:fld>
            <a:endParaRPr lang="en-US" sz="1200"/>
          </a:p>
        </p:txBody>
      </p:sp>
      <p:sp>
        <p:nvSpPr>
          <p:cNvPr id="233474" name="Rectangle 2"/>
          <p:cNvSpPr>
            <a:spLocks noGrp="1" noChangeArrowheads="1"/>
          </p:cNvSpPr>
          <p:nvPr>
            <p:ph type="title" idx="4294967295"/>
          </p:nvPr>
        </p:nvSpPr>
        <p:spPr>
          <a:xfrm>
            <a:off x="574675" y="304800"/>
            <a:ext cx="8569325" cy="1219200"/>
          </a:xfrm>
        </p:spPr>
        <p:txBody>
          <a:bodyPr/>
          <a:lstStyle/>
          <a:p>
            <a:pPr eaLnBrk="1" hangingPunct="1"/>
            <a:r>
              <a:rPr lang="en-US" sz="2800">
                <a:solidFill>
                  <a:srgbClr val="000000"/>
                </a:solidFill>
                <a:latin typeface="Verdana" charset="0"/>
                <a:ea typeface="MS PGothic" charset="0"/>
              </a:rPr>
              <a:t>Restatement § 161: When non-disclosure is equivalent to an assertion</a:t>
            </a:r>
          </a:p>
        </p:txBody>
      </p:sp>
      <p:sp>
        <p:nvSpPr>
          <p:cNvPr id="233475" name="Rectangle 3"/>
          <p:cNvSpPr>
            <a:spLocks noGrp="1" noChangeArrowheads="1"/>
          </p:cNvSpPr>
          <p:nvPr>
            <p:ph type="body" idx="4294967295"/>
          </p:nvPr>
        </p:nvSpPr>
        <p:spPr/>
        <p:txBody>
          <a:bodyPr/>
          <a:lstStyle/>
          <a:p>
            <a:pPr eaLnBrk="1" hangingPunct="1"/>
            <a:r>
              <a:rPr lang="en-US" sz="2400">
                <a:latin typeface="Verdana" charset="0"/>
                <a:ea typeface="MS PGothic" charset="0"/>
              </a:rPr>
              <a:t>A person's non-disclosure of a fact known to him is equivalent to an assertion that the fact does not exist in the following cases only: </a:t>
            </a:r>
          </a:p>
          <a:p>
            <a:pPr>
              <a:spcBef>
                <a:spcPct val="0"/>
              </a:spcBef>
              <a:buFont typeface="Wingdings" charset="0"/>
              <a:buNone/>
            </a:pPr>
            <a:r>
              <a:rPr lang="en-US" sz="2400">
                <a:latin typeface="Verdana" charset="0"/>
                <a:ea typeface="MS PGothic" charset="0"/>
              </a:rPr>
              <a:t>(b) where he knows that disclosure of the fact would correct a mistake of the other party as to a </a:t>
            </a:r>
            <a:r>
              <a:rPr lang="en-US" sz="2400">
                <a:solidFill>
                  <a:srgbClr val="B90000"/>
                </a:solidFill>
                <a:latin typeface="Verdana" charset="0"/>
                <a:ea typeface="MS PGothic" charset="0"/>
              </a:rPr>
              <a:t>basic assumption</a:t>
            </a:r>
            <a:r>
              <a:rPr lang="en-US" sz="2400">
                <a:latin typeface="Verdana" charset="0"/>
                <a:ea typeface="MS PGothic" charset="0"/>
              </a:rPr>
              <a:t> on which the party is making the contract and if non-disclosure of the fact amounts to a failure to act in </a:t>
            </a:r>
            <a:r>
              <a:rPr lang="en-US" sz="2400">
                <a:solidFill>
                  <a:srgbClr val="B90000"/>
                </a:solidFill>
                <a:latin typeface="Verdana" charset="0"/>
                <a:ea typeface="MS PGothic" charset="0"/>
              </a:rPr>
              <a:t>good faith and in accordance with reasonable standards of fair dealing</a:t>
            </a:r>
            <a:r>
              <a:rPr lang="en-US" sz="2400">
                <a:latin typeface="Verdana" charset="0"/>
                <a:ea typeface="MS PGothic" charset="0"/>
              </a:rPr>
              <a:t>.</a:t>
            </a:r>
          </a:p>
          <a:p>
            <a:pPr>
              <a:spcBef>
                <a:spcPct val="0"/>
              </a:spcBef>
              <a:buFont typeface="Wingdings" charset="0"/>
              <a:buNone/>
            </a:pPr>
            <a:r>
              <a:rPr lang="en-US">
                <a:latin typeface="Verdana" charset="0"/>
                <a:ea typeface="MS PGothic" charset="0"/>
              </a:rPr>
              <a:t>	</a:t>
            </a:r>
          </a:p>
        </p:txBody>
      </p:sp>
      <p:sp>
        <p:nvSpPr>
          <p:cNvPr id="233476"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0320D12-DF3A-A44A-AFED-3C60AEA6148D}" type="slidenum">
              <a:rPr lang="en-US" sz="1200"/>
              <a:pPr/>
              <a:t>120</a:t>
            </a:fld>
            <a:endParaRPr lang="en-US" sz="1200"/>
          </a:p>
        </p:txBody>
      </p:sp>
    </p:spTree>
    <p:extLst>
      <p:ext uri="{BB962C8B-B14F-4D97-AF65-F5344CB8AC3E}">
        <p14:creationId xmlns:p14="http://schemas.microsoft.com/office/powerpoint/2010/main" val="196097742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90AC50-5CD7-B440-A88E-42B8321A0567}" type="slidenum">
              <a:rPr lang="en-US" sz="1200"/>
              <a:pPr/>
              <a:t>121</a:t>
            </a:fld>
            <a:endParaRPr lang="en-US" sz="1200"/>
          </a:p>
        </p:txBody>
      </p:sp>
      <p:sp>
        <p:nvSpPr>
          <p:cNvPr id="27650" name="Rectangle 2"/>
          <p:cNvSpPr>
            <a:spLocks noGrp="1" noChangeArrowheads="1"/>
          </p:cNvSpPr>
          <p:nvPr>
            <p:ph type="title"/>
          </p:nvPr>
        </p:nvSpPr>
        <p:spPr>
          <a:xfrm>
            <a:off x="574675" y="304800"/>
            <a:ext cx="8569325" cy="1219200"/>
          </a:xfrm>
        </p:spPr>
        <p:txBody>
          <a:bodyPr/>
          <a:lstStyle/>
          <a:p>
            <a:pPr eaLnBrk="1" hangingPunct="1"/>
            <a:r>
              <a:rPr lang="en-US" sz="3200">
                <a:latin typeface="Verdana" charset="0"/>
                <a:ea typeface="MS PGothic" charset="0"/>
              </a:rPr>
              <a:t>George Mason School of Law</a:t>
            </a:r>
          </a:p>
        </p:txBody>
      </p:sp>
      <p:sp>
        <p:nvSpPr>
          <p:cNvPr id="27651" name="Rectangle 3"/>
          <p:cNvSpPr>
            <a:spLocks noGrp="1" noChangeArrowheads="1"/>
          </p:cNvSpPr>
          <p:nvPr>
            <p:ph type="body" idx="1"/>
          </p:nvPr>
        </p:nvSpPr>
        <p:spPr/>
        <p:txBody>
          <a:bodyPr/>
          <a:lstStyle/>
          <a:p>
            <a:pPr eaLnBrk="1" hangingPunct="1">
              <a:lnSpc>
                <a:spcPct val="90000"/>
              </a:lnSpc>
            </a:pPr>
            <a:endParaRPr lang="en-US" dirty="0">
              <a:latin typeface="Verdana" charset="0"/>
              <a:ea typeface="MS PGothic" charset="0"/>
            </a:endParaRPr>
          </a:p>
          <a:p>
            <a:pPr algn="ctr" eaLnBrk="1" hangingPunct="1">
              <a:lnSpc>
                <a:spcPct val="90000"/>
              </a:lnSpc>
              <a:buFont typeface="Wingdings" charset="0"/>
              <a:buNone/>
            </a:pPr>
            <a:r>
              <a:rPr lang="en-US" sz="3600" dirty="0">
                <a:solidFill>
                  <a:srgbClr val="990000"/>
                </a:solidFill>
                <a:latin typeface="Verdana" charset="0"/>
                <a:ea typeface="MS PGothic" charset="0"/>
              </a:rPr>
              <a:t>Contracts II</a:t>
            </a:r>
          </a:p>
          <a:p>
            <a:pPr algn="ctr" eaLnBrk="1" hangingPunct="1">
              <a:lnSpc>
                <a:spcPct val="90000"/>
              </a:lnSpc>
              <a:buFont typeface="Wingdings" charset="0"/>
              <a:buNone/>
            </a:pPr>
            <a:endParaRPr lang="en-US" sz="3600" dirty="0">
              <a:solidFill>
                <a:srgbClr val="990000"/>
              </a:solidFill>
              <a:latin typeface="Verdana" charset="0"/>
              <a:ea typeface="MS PGothic" charset="0"/>
            </a:endParaRPr>
          </a:p>
          <a:p>
            <a:pPr algn="ctr" eaLnBrk="1" hangingPunct="1">
              <a:lnSpc>
                <a:spcPct val="90000"/>
              </a:lnSpc>
              <a:buFont typeface="Wingdings" charset="0"/>
              <a:buNone/>
            </a:pPr>
            <a:r>
              <a:rPr lang="en-US" sz="3600" dirty="0">
                <a:latin typeface="Verdana" charset="0"/>
                <a:ea typeface="MS PGothic" charset="0"/>
              </a:rPr>
              <a:t>J. Warranties</a:t>
            </a:r>
          </a:p>
          <a:p>
            <a:pPr algn="ctr" eaLnBrk="1" hangingPunct="1">
              <a:lnSpc>
                <a:spcPct val="90000"/>
              </a:lnSpc>
              <a:buFont typeface="Wingdings" charset="0"/>
              <a:buNone/>
            </a:pPr>
            <a:r>
              <a:rPr lang="en-US" sz="1800" dirty="0">
                <a:solidFill>
                  <a:srgbClr val="C00000"/>
                </a:solidFill>
                <a:latin typeface="Verdana" charset="0"/>
                <a:ea typeface="MS PGothic" charset="0"/>
              </a:rPr>
              <a:t>This file may be downloaded only by registered students in my class, and may not be shared by them</a:t>
            </a:r>
          </a:p>
          <a:p>
            <a:pPr algn="ctr" eaLnBrk="1" hangingPunct="1">
              <a:lnSpc>
                <a:spcPct val="90000"/>
              </a:lnSpc>
              <a:buFont typeface="Wingdings" charset="0"/>
              <a:buNone/>
            </a:pPr>
            <a:endParaRPr lang="en-US" sz="2400" dirty="0">
              <a:latin typeface="Verdana" charset="0"/>
              <a:ea typeface="MS PGothic" charset="0"/>
            </a:endParaRPr>
          </a:p>
          <a:p>
            <a:pPr algn="ctr" eaLnBrk="1" hangingPunct="1">
              <a:lnSpc>
                <a:spcPct val="90000"/>
              </a:lnSpc>
              <a:buFont typeface="Wingdings" charset="0"/>
              <a:buNone/>
            </a:pPr>
            <a:r>
              <a:rPr lang="en-US" sz="2400" dirty="0">
                <a:latin typeface="Verdana" charset="0"/>
                <a:ea typeface="MS PGothic" charset="0"/>
              </a:rPr>
              <a:t>F.H. Buckley</a:t>
            </a:r>
          </a:p>
          <a:p>
            <a:pPr algn="ctr" eaLnBrk="1" hangingPunct="1">
              <a:lnSpc>
                <a:spcPct val="90000"/>
              </a:lnSpc>
              <a:buFont typeface="Wingdings" charset="0"/>
              <a:buNone/>
            </a:pPr>
            <a:r>
              <a:rPr lang="en-US" dirty="0">
                <a:latin typeface="Verdana" charset="0"/>
                <a:ea typeface="MS PGothic" charset="0"/>
                <a:hlinkClick r:id="rId3"/>
              </a:rPr>
              <a:t>fbuckley@gmu.edu</a:t>
            </a:r>
            <a:endParaRPr lang="en-US" dirty="0">
              <a:latin typeface="Verdana" charset="0"/>
              <a:ea typeface="MS PGothic" charset="0"/>
            </a:endParaRPr>
          </a:p>
          <a:p>
            <a:pPr algn="ctr" eaLnBrk="1" hangingPunct="1">
              <a:lnSpc>
                <a:spcPct val="90000"/>
              </a:lnSpc>
              <a:buFont typeface="Wingdings" charset="0"/>
              <a:buNone/>
            </a:pPr>
            <a:endParaRPr lang="en-US" dirty="0">
              <a:latin typeface="Verdana" charset="0"/>
              <a:ea typeface="MS PGothic" charset="0"/>
            </a:endParaRPr>
          </a:p>
        </p:txBody>
      </p:sp>
    </p:spTree>
    <p:extLst>
      <p:ext uri="{BB962C8B-B14F-4D97-AF65-F5344CB8AC3E}">
        <p14:creationId xmlns:p14="http://schemas.microsoft.com/office/powerpoint/2010/main" val="413278305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FFFBC45-23C5-5443-8124-E90F117E7F01}" type="slidenum">
              <a:rPr lang="en-US" sz="1200"/>
              <a:pPr/>
              <a:t>122</a:t>
            </a:fld>
            <a:endParaRPr lang="en-US" sz="1200"/>
          </a:p>
        </p:txBody>
      </p:sp>
      <p:sp>
        <p:nvSpPr>
          <p:cNvPr id="115714" name="Title 1"/>
          <p:cNvSpPr>
            <a:spLocks noGrp="1"/>
          </p:cNvSpPr>
          <p:nvPr>
            <p:ph type="title"/>
          </p:nvPr>
        </p:nvSpPr>
        <p:spPr>
          <a:xfrm>
            <a:off x="533400" y="304800"/>
            <a:ext cx="8001000" cy="1216025"/>
          </a:xfrm>
        </p:spPr>
        <p:txBody>
          <a:bodyPr/>
          <a:lstStyle/>
          <a:p>
            <a:r>
              <a:rPr lang="en-US" dirty="0">
                <a:solidFill>
                  <a:srgbClr val="B90000"/>
                </a:solidFill>
                <a:latin typeface="Verdana" charset="0"/>
                <a:ea typeface="MS PGothic" charset="0"/>
              </a:rPr>
              <a:t>Different kinds of promises</a:t>
            </a:r>
          </a:p>
        </p:txBody>
      </p:sp>
      <p:sp>
        <p:nvSpPr>
          <p:cNvPr id="5124" name="Content Placeholder 2"/>
          <p:cNvSpPr>
            <a:spLocks noGrp="1"/>
          </p:cNvSpPr>
          <p:nvPr>
            <p:ph idx="1"/>
          </p:nvPr>
        </p:nvSpPr>
        <p:spPr>
          <a:xfrm>
            <a:off x="566738" y="1752600"/>
            <a:ext cx="8577262" cy="4419600"/>
          </a:xfrm>
        </p:spPr>
        <p:txBody>
          <a:bodyPr/>
          <a:lstStyle/>
          <a:p>
            <a:pPr>
              <a:buFont typeface="Wingdings" pitchFamily="2" charset="2"/>
              <a:buChar char="o"/>
              <a:defRPr/>
            </a:pPr>
            <a:r>
              <a:rPr lang="en-US" dirty="0">
                <a:solidFill>
                  <a:schemeClr val="accent6"/>
                </a:solidFill>
                <a:ea typeface="+mn-ea"/>
                <a:cs typeface="+mn-cs"/>
              </a:rPr>
              <a:t>How to tell them apart?</a:t>
            </a:r>
          </a:p>
        </p:txBody>
      </p:sp>
      <p:sp>
        <p:nvSpPr>
          <p:cNvPr id="11571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F611FC3-2965-514E-86D2-96ECF854BE22}" type="slidenum">
              <a:rPr lang="en-US" sz="1200"/>
              <a:pPr algn="r" eaLnBrk="1" hangingPunct="1"/>
              <a:t>122</a:t>
            </a:fld>
            <a:endParaRPr lang="en-US" sz="1200"/>
          </a:p>
        </p:txBody>
      </p:sp>
      <p:sp>
        <p:nvSpPr>
          <p:cNvPr id="7" name="Oval 6"/>
          <p:cNvSpPr/>
          <p:nvPr/>
        </p:nvSpPr>
        <p:spPr bwMode="auto">
          <a:xfrm>
            <a:off x="304800" y="2819400"/>
            <a:ext cx="3733800" cy="3886200"/>
          </a:xfrm>
          <a:prstGeom prst="ellipse">
            <a:avLst/>
          </a:prstGeom>
          <a:solidFill>
            <a:srgbClr val="BFF3FD"/>
          </a:solidFill>
          <a:ln w="9525" cap="flat" cmpd="sng" algn="ctr">
            <a:solidFill>
              <a:schemeClr val="tx1"/>
            </a:solidFill>
            <a:prstDash val="solid"/>
            <a:round/>
            <a:headEnd type="none" w="med" len="med"/>
            <a:tailEnd type="none" w="med" len="med"/>
          </a:ln>
          <a:effectLst/>
        </p:spPr>
        <p:txBody>
          <a:bodyPr/>
          <a:lstStyle/>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defRPr/>
            </a:pPr>
            <a:endParaRPr lang="en-US" dirty="0">
              <a:latin typeface="Verdana" pitchFamily="34" charset="0"/>
              <a:ea typeface="+mn-ea"/>
              <a:cs typeface="+mn-cs"/>
            </a:endParaRPr>
          </a:p>
          <a:p>
            <a:pPr algn="ctr">
              <a:defRPr/>
            </a:pPr>
            <a:r>
              <a:rPr lang="en-US" sz="2400" dirty="0">
                <a:solidFill>
                  <a:schemeClr val="accent6"/>
                </a:solidFill>
                <a:latin typeface="Verdana" pitchFamily="34" charset="0"/>
                <a:ea typeface="+mn-ea"/>
                <a:cs typeface="+mn-cs"/>
              </a:rPr>
              <a:t>Promissory Conditions</a:t>
            </a:r>
          </a:p>
        </p:txBody>
      </p:sp>
      <p:sp>
        <p:nvSpPr>
          <p:cNvPr id="9" name="Oval 8"/>
          <p:cNvSpPr/>
          <p:nvPr/>
        </p:nvSpPr>
        <p:spPr bwMode="auto">
          <a:xfrm>
            <a:off x="4724400" y="2743200"/>
            <a:ext cx="3733800" cy="3886200"/>
          </a:xfrm>
          <a:prstGeom prst="ellipse">
            <a:avLst/>
          </a:prstGeom>
          <a:solidFill>
            <a:srgbClr val="CCFFCC"/>
          </a:solidFill>
          <a:ln w="9525" cap="flat" cmpd="sng" algn="ctr">
            <a:solidFill>
              <a:schemeClr val="tx1"/>
            </a:solidFill>
            <a:prstDash val="solid"/>
            <a:round/>
            <a:headEnd type="none" w="med" len="med"/>
            <a:tailEnd type="none" w="med" len="med"/>
          </a:ln>
          <a:effectLst/>
        </p:spPr>
        <p:txBody>
          <a:bodyPr/>
          <a:lstStyle/>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endParaRPr lang="en-US" sz="2400" dirty="0">
              <a:solidFill>
                <a:schemeClr val="accent6"/>
              </a:solidFill>
              <a:latin typeface="Verdana" pitchFamily="34" charset="0"/>
              <a:ea typeface="ＭＳ Ｐゴシック" charset="0"/>
              <a:cs typeface="ＭＳ Ｐゴシック" charset="0"/>
            </a:endParaRPr>
          </a:p>
          <a:p>
            <a:pPr algn="ctr">
              <a:defRPr/>
            </a:pPr>
            <a:r>
              <a:rPr lang="en-US" sz="2400" dirty="0">
                <a:solidFill>
                  <a:schemeClr val="accent6"/>
                </a:solidFill>
                <a:latin typeface="Verdana" pitchFamily="34" charset="0"/>
                <a:ea typeface="ＭＳ Ｐゴシック" charset="0"/>
                <a:cs typeface="ＭＳ Ｐゴシック" charset="0"/>
              </a:rPr>
              <a:t>Warranties</a:t>
            </a:r>
          </a:p>
        </p:txBody>
      </p:sp>
    </p:spTree>
    <p:extLst>
      <p:ext uri="{BB962C8B-B14F-4D97-AF65-F5344CB8AC3E}">
        <p14:creationId xmlns:p14="http://schemas.microsoft.com/office/powerpoint/2010/main" val="5582287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574675" y="304800"/>
            <a:ext cx="8569325" cy="1143000"/>
          </a:xfrm>
        </p:spPr>
        <p:txBody>
          <a:bodyPr/>
          <a:lstStyle/>
          <a:p>
            <a:r>
              <a:rPr lang="en-US" sz="3200">
                <a:solidFill>
                  <a:schemeClr val="accent2"/>
                </a:solidFill>
                <a:latin typeface="Verdana" charset="0"/>
                <a:ea typeface="MS PGothic" charset="0"/>
              </a:rPr>
              <a:t>What if the performance is slightly defective?</a:t>
            </a:r>
          </a:p>
        </p:txBody>
      </p:sp>
      <p:sp>
        <p:nvSpPr>
          <p:cNvPr id="24781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B719E04-6CDA-6440-96D7-4B74BD0B053B}" type="slidenum">
              <a:rPr lang="en-US" sz="1200"/>
              <a:pPr/>
              <a:t>123</a:t>
            </a:fld>
            <a:endParaRPr lang="en-US" sz="1200"/>
          </a:p>
        </p:txBody>
      </p:sp>
      <p:sp>
        <p:nvSpPr>
          <p:cNvPr id="247811" name="Content Placeholder 1"/>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When are rejection rights triggered?</a:t>
            </a:r>
          </a:p>
          <a:p>
            <a:pPr lvl="1"/>
            <a:r>
              <a:rPr lang="en-US" dirty="0">
                <a:solidFill>
                  <a:srgbClr val="B90000"/>
                </a:solidFill>
                <a:latin typeface="Verdana" charset="0"/>
                <a:ea typeface="MS PGothic" charset="0"/>
              </a:rPr>
              <a:t>Non-sales Law</a:t>
            </a:r>
            <a:r>
              <a:rPr lang="en-US" dirty="0">
                <a:latin typeface="Verdana" charset="0"/>
                <a:ea typeface="MS PGothic" charset="0"/>
              </a:rPr>
              <a:t>: Substantial breaches only</a:t>
            </a:r>
          </a:p>
          <a:p>
            <a:pPr lvl="1"/>
            <a:r>
              <a:rPr lang="en-US" dirty="0">
                <a:solidFill>
                  <a:srgbClr val="B90000"/>
                </a:solidFill>
                <a:latin typeface="Verdana" charset="0"/>
                <a:ea typeface="MS PGothic" charset="0"/>
              </a:rPr>
              <a:t>Sales Law</a:t>
            </a:r>
            <a:r>
              <a:rPr lang="en-US" dirty="0">
                <a:latin typeface="Verdana" charset="0"/>
                <a:ea typeface="MS PGothic" charset="0"/>
              </a:rPr>
              <a:t>: Any defect: Perfect Tender Rule</a:t>
            </a:r>
          </a:p>
          <a:p>
            <a:pPr lvl="1"/>
            <a:endParaRPr lang="en-US" dirty="0">
              <a:latin typeface="Verdana" charset="0"/>
              <a:ea typeface="MS PGothic" charset="0"/>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2E0AB7B-6F67-A949-9169-EF77FD4BDF46}" type="slidenum">
              <a:rPr lang="en-US" sz="1200"/>
              <a:pPr/>
              <a:t>124</a:t>
            </a:fld>
            <a:endParaRPr lang="en-US" sz="1200"/>
          </a:p>
        </p:txBody>
      </p:sp>
      <p:sp>
        <p:nvSpPr>
          <p:cNvPr id="225282" name="Title 1"/>
          <p:cNvSpPr>
            <a:spLocks noGrp="1"/>
          </p:cNvSpPr>
          <p:nvPr>
            <p:ph type="title" idx="4294967295"/>
          </p:nvPr>
        </p:nvSpPr>
        <p:spPr>
          <a:xfrm>
            <a:off x="381000" y="304800"/>
            <a:ext cx="8001000" cy="1216025"/>
          </a:xfrm>
        </p:spPr>
        <p:txBody>
          <a:bodyPr/>
          <a:lstStyle/>
          <a:p>
            <a:r>
              <a:rPr lang="en-US" dirty="0">
                <a:solidFill>
                  <a:srgbClr val="000000"/>
                </a:solidFill>
                <a:latin typeface="Verdana" charset="0"/>
                <a:ea typeface="MS PGothic" charset="0"/>
              </a:rPr>
              <a:t>Non-sales law presumptions in the Restatement</a:t>
            </a:r>
          </a:p>
        </p:txBody>
      </p:sp>
      <p:sp>
        <p:nvSpPr>
          <p:cNvPr id="225283" name="Content Placeholder 2"/>
          <p:cNvSpPr>
            <a:spLocks noGrp="1"/>
          </p:cNvSpPr>
          <p:nvPr>
            <p:ph idx="4294967295"/>
          </p:nvPr>
        </p:nvSpPr>
        <p:spPr/>
        <p:txBody>
          <a:bodyPr/>
          <a:lstStyle/>
          <a:p>
            <a:r>
              <a:rPr lang="en-US" sz="2400" dirty="0">
                <a:solidFill>
                  <a:srgbClr val="000000"/>
                </a:solidFill>
                <a:latin typeface="Verdana" charset="0"/>
                <a:ea typeface="MS PGothic" charset="0"/>
              </a:rPr>
              <a:t>Restatement § 227(2) Unless the contract is of a type under which only one party generally undertakes duties, when it is doubtful whether (a) </a:t>
            </a:r>
            <a:r>
              <a:rPr lang="en-US" sz="2400" dirty="0">
                <a:solidFill>
                  <a:srgbClr val="B90000"/>
                </a:solidFill>
                <a:latin typeface="Verdana" charset="0"/>
                <a:ea typeface="MS PGothic" charset="0"/>
              </a:rPr>
              <a:t>a duty is imposed on an </a:t>
            </a:r>
            <a:r>
              <a:rPr lang="en-US" sz="2400" dirty="0" err="1">
                <a:solidFill>
                  <a:srgbClr val="B90000"/>
                </a:solidFill>
                <a:latin typeface="Verdana" charset="0"/>
                <a:ea typeface="MS PGothic" charset="0"/>
              </a:rPr>
              <a:t>obligee</a:t>
            </a:r>
            <a:r>
              <a:rPr lang="en-US" sz="2400" dirty="0">
                <a:solidFill>
                  <a:srgbClr val="B90000"/>
                </a:solidFill>
                <a:latin typeface="Verdana" charset="0"/>
                <a:ea typeface="MS PGothic" charset="0"/>
              </a:rPr>
              <a:t> that an event occur</a:t>
            </a:r>
            <a:r>
              <a:rPr lang="en-US" sz="2400" dirty="0">
                <a:solidFill>
                  <a:srgbClr val="000000"/>
                </a:solidFill>
                <a:latin typeface="Verdana" charset="0"/>
                <a:ea typeface="MS PGothic" charset="0"/>
              </a:rPr>
              <a:t>, or (b) the event is made a condition of the obligor's duty, or (c) the event is made a condition of the obligor's duty and a duty is imposed on the </a:t>
            </a:r>
            <a:r>
              <a:rPr lang="en-US" sz="2400" dirty="0" err="1">
                <a:solidFill>
                  <a:srgbClr val="000000"/>
                </a:solidFill>
                <a:latin typeface="Verdana" charset="0"/>
                <a:ea typeface="MS PGothic" charset="0"/>
              </a:rPr>
              <a:t>obligee</a:t>
            </a:r>
            <a:r>
              <a:rPr lang="en-US" sz="2400" dirty="0">
                <a:solidFill>
                  <a:srgbClr val="000000"/>
                </a:solidFill>
                <a:latin typeface="Verdana" charset="0"/>
                <a:ea typeface="MS PGothic" charset="0"/>
              </a:rPr>
              <a:t> that the event occur, </a:t>
            </a:r>
            <a:r>
              <a:rPr lang="en-US" sz="2400" dirty="0">
                <a:solidFill>
                  <a:srgbClr val="B90000"/>
                </a:solidFill>
                <a:latin typeface="Verdana" charset="0"/>
                <a:ea typeface="MS PGothic" charset="0"/>
              </a:rPr>
              <a:t>the first interpretation is preferred if the event is within the </a:t>
            </a:r>
            <a:r>
              <a:rPr lang="en-US" sz="2400" dirty="0" err="1">
                <a:solidFill>
                  <a:srgbClr val="B90000"/>
                </a:solidFill>
                <a:latin typeface="Verdana" charset="0"/>
                <a:ea typeface="MS PGothic" charset="0"/>
              </a:rPr>
              <a:t>obligee's</a:t>
            </a:r>
            <a:r>
              <a:rPr lang="en-US" sz="2400" dirty="0">
                <a:solidFill>
                  <a:srgbClr val="B90000"/>
                </a:solidFill>
                <a:latin typeface="Verdana" charset="0"/>
                <a:ea typeface="MS PGothic" charset="0"/>
              </a:rPr>
              <a:t> control.</a:t>
            </a:r>
          </a:p>
          <a:p>
            <a:pPr lvl="1"/>
            <a:r>
              <a:rPr lang="en-US" sz="2000" dirty="0">
                <a:solidFill>
                  <a:srgbClr val="B90000"/>
                </a:solidFill>
                <a:latin typeface="Verdana" charset="0"/>
                <a:ea typeface="MS PGothic" charset="0"/>
              </a:rPr>
              <a:t>I.e., bare promise</a:t>
            </a:r>
          </a:p>
          <a:p>
            <a:pPr lvl="1">
              <a:buFont typeface="Wingdings" charset="0"/>
              <a:buNone/>
            </a:pPr>
            <a:endParaRPr lang="en-US" dirty="0">
              <a:latin typeface="Verdana" charset="0"/>
              <a:ea typeface="MS PGothic" charset="0"/>
            </a:endParaRPr>
          </a:p>
        </p:txBody>
      </p:sp>
      <p:sp>
        <p:nvSpPr>
          <p:cNvPr id="2252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44D46154-7D1E-864A-B457-F24346EA5386}" type="slidenum">
              <a:rPr lang="en-US" sz="1200"/>
              <a:pPr algn="r" eaLnBrk="1" hangingPunct="1"/>
              <a:t>124</a:t>
            </a:fld>
            <a:endParaRPr lang="en-US" sz="1200"/>
          </a:p>
        </p:txBody>
      </p:sp>
    </p:spTree>
    <p:extLst>
      <p:ext uri="{BB962C8B-B14F-4D97-AF65-F5344CB8AC3E}">
        <p14:creationId xmlns:p14="http://schemas.microsoft.com/office/powerpoint/2010/main" val="153967575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A2EABEE-EAC7-FE42-9EC6-B3FAC43F436E}" type="slidenum">
              <a:rPr lang="en-US" sz="1200"/>
              <a:pPr/>
              <a:t>125</a:t>
            </a:fld>
            <a:endParaRPr lang="en-US" sz="1200"/>
          </a:p>
        </p:txBody>
      </p:sp>
      <p:sp>
        <p:nvSpPr>
          <p:cNvPr id="256002" name="Title 1"/>
          <p:cNvSpPr>
            <a:spLocks noGrp="1"/>
          </p:cNvSpPr>
          <p:nvPr>
            <p:ph type="title" idx="4294967295"/>
          </p:nvPr>
        </p:nvSpPr>
        <p:spPr>
          <a:xfrm>
            <a:off x="381000" y="304800"/>
            <a:ext cx="8001000" cy="1216025"/>
          </a:xfrm>
        </p:spPr>
        <p:txBody>
          <a:bodyPr/>
          <a:lstStyle/>
          <a:p>
            <a:r>
              <a:rPr lang="en-US" dirty="0">
                <a:solidFill>
                  <a:srgbClr val="000000"/>
                </a:solidFill>
                <a:latin typeface="Verdana" charset="0"/>
                <a:ea typeface="MS PGothic" charset="0"/>
              </a:rPr>
              <a:t>Non-sales Law</a:t>
            </a:r>
            <a:br>
              <a:rPr lang="en-US" dirty="0">
                <a:solidFill>
                  <a:schemeClr val="accent2"/>
                </a:solidFill>
                <a:latin typeface="Verdana" charset="0"/>
                <a:ea typeface="MS PGothic" charset="0"/>
              </a:rPr>
            </a:br>
            <a:r>
              <a:rPr lang="en-US" dirty="0">
                <a:solidFill>
                  <a:schemeClr val="accent2"/>
                </a:solidFill>
                <a:latin typeface="Verdana" charset="0"/>
                <a:ea typeface="MS PGothic" charset="0"/>
              </a:rPr>
              <a:t>The bias against forfeiture</a:t>
            </a:r>
          </a:p>
        </p:txBody>
      </p:sp>
      <p:sp>
        <p:nvSpPr>
          <p:cNvPr id="256003" name="Content Placeholder 2"/>
          <p:cNvSpPr>
            <a:spLocks noGrp="1"/>
          </p:cNvSpPr>
          <p:nvPr>
            <p:ph idx="4294967295"/>
          </p:nvPr>
        </p:nvSpPr>
        <p:spPr/>
        <p:txBody>
          <a:bodyPr/>
          <a:lstStyle/>
          <a:p>
            <a:endParaRPr lang="en-US" sz="2400">
              <a:solidFill>
                <a:srgbClr val="B90000"/>
              </a:solidFill>
              <a:latin typeface="Verdana" charset="0"/>
              <a:ea typeface="MS PGothic" charset="0"/>
            </a:endParaRPr>
          </a:p>
          <a:p>
            <a:r>
              <a:rPr lang="en-US" sz="2400">
                <a:solidFill>
                  <a:srgbClr val="B90000"/>
                </a:solidFill>
                <a:latin typeface="Verdana" charset="0"/>
                <a:ea typeface="MS PGothic" charset="0"/>
              </a:rPr>
              <a:t>Restatement § 227(1) </a:t>
            </a:r>
            <a:r>
              <a:rPr lang="en-US" sz="2400">
                <a:solidFill>
                  <a:srgbClr val="000000"/>
                </a:solidFill>
                <a:latin typeface="Verdana" charset="0"/>
                <a:ea typeface="MS PGothic" charset="0"/>
              </a:rPr>
              <a:t>In resolving doubts as to whether an event is made a condition of an obligor's duty, and as to the nature of such an event, an interpretation is preferred that will </a:t>
            </a:r>
            <a:r>
              <a:rPr lang="en-US" sz="2400">
                <a:solidFill>
                  <a:srgbClr val="B90000"/>
                </a:solidFill>
                <a:latin typeface="Verdana" charset="0"/>
                <a:ea typeface="MS PGothic" charset="0"/>
              </a:rPr>
              <a:t>reduce the obligee's risk of forfeiture</a:t>
            </a:r>
            <a:r>
              <a:rPr lang="en-US" sz="2400">
                <a:solidFill>
                  <a:srgbClr val="000000"/>
                </a:solidFill>
                <a:latin typeface="Verdana" charset="0"/>
                <a:ea typeface="MS PGothic" charset="0"/>
              </a:rPr>
              <a:t>, unless the event is within the obligee's control or the circumstances indicate that he has assumed the risk.</a:t>
            </a:r>
          </a:p>
        </p:txBody>
      </p:sp>
      <p:sp>
        <p:nvSpPr>
          <p:cNvPr id="25600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B5574446-44A7-5845-8E15-F40AF29C997B}" type="slidenum">
              <a:rPr lang="en-US" sz="1200"/>
              <a:pPr algn="r" eaLnBrk="1" hangingPunct="1"/>
              <a:t>125</a:t>
            </a:fld>
            <a:endParaRPr lang="en-US" sz="1200"/>
          </a:p>
        </p:txBody>
      </p:sp>
    </p:spTree>
    <p:extLst>
      <p:ext uri="{BB962C8B-B14F-4D97-AF65-F5344CB8AC3E}">
        <p14:creationId xmlns:p14="http://schemas.microsoft.com/office/powerpoint/2010/main" val="40225313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8"/>
          <p:cNvSpPr>
            <a:spLocks noGrp="1" noChangeArrowheads="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2BBBC49-C425-3842-9F7B-993B1C780EA8}" type="slidenum">
              <a:rPr lang="en-US" sz="1200"/>
              <a:pPr/>
              <a:t>126</a:t>
            </a:fld>
            <a:endParaRPr lang="en-US" sz="1200"/>
          </a:p>
        </p:txBody>
      </p:sp>
      <p:sp>
        <p:nvSpPr>
          <p:cNvPr id="217090" name="Title 1"/>
          <p:cNvSpPr>
            <a:spLocks noGrp="1"/>
          </p:cNvSpPr>
          <p:nvPr>
            <p:ph type="title" idx="4294967295"/>
          </p:nvPr>
        </p:nvSpPr>
        <p:spPr>
          <a:xfrm>
            <a:off x="381000" y="304800"/>
            <a:ext cx="8001000" cy="1216025"/>
          </a:xfrm>
        </p:spPr>
        <p:txBody>
          <a:bodyPr/>
          <a:lstStyle/>
          <a:p>
            <a:r>
              <a:rPr lang="en-US">
                <a:latin typeface="Verdana" charset="0"/>
                <a:ea typeface="MS PGothic" charset="0"/>
              </a:rPr>
              <a:t>Howard</a:t>
            </a:r>
          </a:p>
        </p:txBody>
      </p:sp>
      <p:sp>
        <p:nvSpPr>
          <p:cNvPr id="217091" name="Content Placeholder 2"/>
          <p:cNvSpPr>
            <a:spLocks noGrp="1"/>
          </p:cNvSpPr>
          <p:nvPr>
            <p:ph idx="4294967295"/>
          </p:nvPr>
        </p:nvSpPr>
        <p:spPr/>
        <p:txBody>
          <a:bodyPr/>
          <a:lstStyle/>
          <a:p>
            <a:r>
              <a:rPr lang="en-US">
                <a:latin typeface="Verdana" charset="0"/>
                <a:ea typeface="MS PGothic" charset="0"/>
              </a:rPr>
              <a:t>What are the options?</a:t>
            </a:r>
          </a:p>
          <a:p>
            <a:pPr lvl="2"/>
            <a:r>
              <a:rPr lang="en-US" sz="2800">
                <a:solidFill>
                  <a:srgbClr val="B90000"/>
                </a:solidFill>
                <a:latin typeface="Verdana" charset="0"/>
                <a:ea typeface="MS PGothic" charset="0"/>
              </a:rPr>
              <a:t>Held a Bare promise</a:t>
            </a:r>
            <a:endParaRPr lang="en-US" sz="2800">
              <a:latin typeface="Verdana" charset="0"/>
              <a:ea typeface="MS PGothic" charset="0"/>
            </a:endParaRPr>
          </a:p>
          <a:p>
            <a:pPr lvl="1"/>
            <a:endParaRPr lang="en-US">
              <a:latin typeface="Verdana" charset="0"/>
              <a:ea typeface="MS PGothic" charset="0"/>
            </a:endParaRPr>
          </a:p>
        </p:txBody>
      </p:sp>
      <p:sp>
        <p:nvSpPr>
          <p:cNvPr id="2170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686B70C-DE08-DC4D-93E3-15F7B218EAB3}" type="slidenum">
              <a:rPr lang="en-US" sz="1200"/>
              <a:pPr algn="r" eaLnBrk="1" hangingPunct="1"/>
              <a:t>126</a:t>
            </a:fld>
            <a:endParaRPr lang="en-US" sz="1200"/>
          </a:p>
        </p:txBody>
      </p:sp>
      <p:pic>
        <p:nvPicPr>
          <p:cNvPr id="217093" name="Picture 5" descr="tobacco-crop-thailand_~PGB15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34200" y="152400"/>
            <a:ext cx="2057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255404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a:xfrm>
            <a:off x="574675" y="304800"/>
            <a:ext cx="8569325" cy="1143000"/>
          </a:xfrm>
        </p:spPr>
        <p:txBody>
          <a:bodyPr/>
          <a:lstStyle/>
          <a:p>
            <a:r>
              <a:rPr lang="en-US" sz="3200" dirty="0">
                <a:solidFill>
                  <a:srgbClr val="B90000"/>
                </a:solidFill>
                <a:latin typeface="Verdana" charset="0"/>
                <a:ea typeface="MS PGothic" charset="0"/>
              </a:rPr>
              <a:t>Non-sales Law: </a:t>
            </a:r>
            <a:br>
              <a:rPr lang="en-US" sz="3200" dirty="0">
                <a:solidFill>
                  <a:srgbClr val="B90000"/>
                </a:solidFill>
                <a:latin typeface="Verdana" charset="0"/>
                <a:ea typeface="MS PGothic" charset="0"/>
              </a:rPr>
            </a:br>
            <a:r>
              <a:rPr lang="en-US" sz="3200" dirty="0">
                <a:solidFill>
                  <a:srgbClr val="B90000"/>
                </a:solidFill>
                <a:latin typeface="Verdana" charset="0"/>
                <a:ea typeface="MS PGothic" charset="0"/>
              </a:rPr>
              <a:t>Criterion of a promissory condition: Substantial Performance</a:t>
            </a:r>
          </a:p>
        </p:txBody>
      </p:sp>
      <p:sp>
        <p:nvSpPr>
          <p:cNvPr id="251906" name="Content Placeholder 2"/>
          <p:cNvSpPr>
            <a:spLocks noGrp="1"/>
          </p:cNvSpPr>
          <p:nvPr>
            <p:ph idx="1"/>
          </p:nvPr>
        </p:nvSpPr>
        <p:spPr>
          <a:xfrm>
            <a:off x="566738" y="1752600"/>
            <a:ext cx="8348662" cy="4267200"/>
          </a:xfrm>
        </p:spPr>
        <p:txBody>
          <a:bodyPr/>
          <a:lstStyle/>
          <a:p>
            <a:endParaRPr lang="en-US" dirty="0">
              <a:latin typeface="Verdana" charset="0"/>
              <a:ea typeface="MS PGothic" charset="0"/>
            </a:endParaRPr>
          </a:p>
          <a:p>
            <a:r>
              <a:rPr lang="en-US" dirty="0">
                <a:latin typeface="Verdana" charset="0"/>
                <a:ea typeface="MS PGothic" charset="0"/>
              </a:rPr>
              <a:t>Restatement § 237: It is a </a:t>
            </a:r>
            <a:r>
              <a:rPr lang="en-US" dirty="0">
                <a:solidFill>
                  <a:srgbClr val="B90000"/>
                </a:solidFill>
                <a:latin typeface="Verdana" charset="0"/>
                <a:ea typeface="MS PGothic" charset="0"/>
              </a:rPr>
              <a:t>condition</a:t>
            </a:r>
            <a:r>
              <a:rPr lang="en-US" dirty="0">
                <a:latin typeface="Verdana" charset="0"/>
                <a:ea typeface="MS PGothic" charset="0"/>
              </a:rPr>
              <a:t> of each party’s remaining duties to render performances … that there be no uncured </a:t>
            </a:r>
            <a:r>
              <a:rPr lang="en-US" dirty="0">
                <a:solidFill>
                  <a:srgbClr val="B90000"/>
                </a:solidFill>
                <a:latin typeface="Verdana" charset="0"/>
                <a:ea typeface="MS PGothic" charset="0"/>
              </a:rPr>
              <a:t>material failure</a:t>
            </a:r>
          </a:p>
          <a:p>
            <a:pPr lvl="1">
              <a:buFont typeface="Wingdings" charset="0"/>
              <a:buNone/>
            </a:pPr>
            <a:endParaRPr lang="en-US" dirty="0">
              <a:latin typeface="Verdana" charset="0"/>
              <a:ea typeface="MS PGothic" charset="0"/>
            </a:endParaRPr>
          </a:p>
        </p:txBody>
      </p:sp>
      <p:sp>
        <p:nvSpPr>
          <p:cNvPr id="2519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E50D5D6-DF7C-2941-ABBF-E0207DD78629}" type="slidenum">
              <a:rPr lang="en-US" sz="1200"/>
              <a:pPr/>
              <a:t>127</a:t>
            </a:fld>
            <a:endParaRPr lang="en-US" sz="12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a:xfrm>
            <a:off x="574675" y="304800"/>
            <a:ext cx="8569325" cy="1143000"/>
          </a:xfrm>
        </p:spPr>
        <p:txBody>
          <a:bodyPr/>
          <a:lstStyle/>
          <a:p>
            <a:r>
              <a:rPr lang="en-US" sz="3200">
                <a:solidFill>
                  <a:srgbClr val="B90000"/>
                </a:solidFill>
                <a:latin typeface="Verdana" charset="0"/>
                <a:ea typeface="MS PGothic" charset="0"/>
              </a:rPr>
              <a:t>Non-sales Law: Substantial Performance</a:t>
            </a:r>
            <a:endParaRPr lang="en-US" sz="3200">
              <a:solidFill>
                <a:schemeClr val="accent2"/>
              </a:solidFill>
              <a:latin typeface="Verdana" charset="0"/>
              <a:ea typeface="MS PGothic" charset="0"/>
            </a:endParaRPr>
          </a:p>
        </p:txBody>
      </p:sp>
      <p:sp>
        <p:nvSpPr>
          <p:cNvPr id="253954" name="Content Placeholder 2"/>
          <p:cNvSpPr>
            <a:spLocks noGrp="1"/>
          </p:cNvSpPr>
          <p:nvPr>
            <p:ph idx="1"/>
          </p:nvPr>
        </p:nvSpPr>
        <p:spPr>
          <a:xfrm>
            <a:off x="566738" y="1752600"/>
            <a:ext cx="8348662" cy="4267200"/>
          </a:xfrm>
        </p:spPr>
        <p:txBody>
          <a:bodyPr/>
          <a:lstStyle/>
          <a:p>
            <a:endParaRPr lang="en-US">
              <a:latin typeface="Verdana" charset="0"/>
              <a:ea typeface="MS PGothic" charset="0"/>
            </a:endParaRPr>
          </a:p>
          <a:p>
            <a:r>
              <a:rPr lang="en-US">
                <a:solidFill>
                  <a:srgbClr val="B90000"/>
                </a:solidFill>
                <a:latin typeface="Verdana" charset="0"/>
                <a:ea typeface="MS PGothic" charset="0"/>
              </a:rPr>
              <a:t>Materiality: Restatement § 241</a:t>
            </a:r>
          </a:p>
          <a:p>
            <a:pPr lvl="1"/>
            <a:r>
              <a:rPr lang="en-US">
                <a:solidFill>
                  <a:schemeClr val="tx2"/>
                </a:solidFill>
                <a:latin typeface="Verdana" charset="0"/>
                <a:ea typeface="MS PGothic" charset="0"/>
              </a:rPr>
              <a:t>Deprived of the benefit?</a:t>
            </a:r>
          </a:p>
          <a:p>
            <a:pPr lvl="1"/>
            <a:r>
              <a:rPr lang="en-US">
                <a:solidFill>
                  <a:schemeClr val="tx2"/>
                </a:solidFill>
                <a:latin typeface="Verdana" charset="0"/>
                <a:ea typeface="MS PGothic" charset="0"/>
              </a:rPr>
              <a:t>Damages are adequate compensation</a:t>
            </a:r>
          </a:p>
          <a:p>
            <a:pPr lvl="1"/>
            <a:r>
              <a:rPr lang="en-US">
                <a:solidFill>
                  <a:schemeClr val="tx2"/>
                </a:solidFill>
                <a:latin typeface="Verdana" charset="0"/>
                <a:ea typeface="MS PGothic" charset="0"/>
              </a:rPr>
              <a:t>Forfeiture</a:t>
            </a:r>
          </a:p>
          <a:p>
            <a:pPr lvl="1"/>
            <a:r>
              <a:rPr lang="en-US">
                <a:solidFill>
                  <a:schemeClr val="tx2"/>
                </a:solidFill>
                <a:latin typeface="Verdana" charset="0"/>
                <a:ea typeface="MS PGothic" charset="0"/>
              </a:rPr>
              <a:t>Likelihood of cure</a:t>
            </a:r>
          </a:p>
          <a:p>
            <a:pPr lvl="1"/>
            <a:r>
              <a:rPr lang="en-US">
                <a:solidFill>
                  <a:schemeClr val="tx2"/>
                </a:solidFill>
                <a:latin typeface="Verdana" charset="0"/>
                <a:ea typeface="MS PGothic" charset="0"/>
              </a:rPr>
              <a:t>Standards of faith and fair dealing</a:t>
            </a:r>
          </a:p>
          <a:p>
            <a:pPr lvl="1"/>
            <a:endParaRPr lang="en-US">
              <a:solidFill>
                <a:srgbClr val="B90000"/>
              </a:solidFill>
              <a:latin typeface="Verdana" charset="0"/>
              <a:ea typeface="MS PGothic" charset="0"/>
            </a:endParaRPr>
          </a:p>
          <a:p>
            <a:pPr lvl="1">
              <a:buFont typeface="Wingdings" charset="0"/>
              <a:buNone/>
            </a:pPr>
            <a:endParaRPr lang="en-US">
              <a:latin typeface="Verdana" charset="0"/>
              <a:ea typeface="MS PGothic" charset="0"/>
            </a:endParaRPr>
          </a:p>
        </p:txBody>
      </p:sp>
      <p:sp>
        <p:nvSpPr>
          <p:cNvPr id="2539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DE27930-4F1F-D04D-97AF-7C81B438966B}" type="slidenum">
              <a:rPr lang="en-US" sz="1200"/>
              <a:pPr/>
              <a:t>128</a:t>
            </a:fld>
            <a:endParaRPr lang="en-US" sz="120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a:xfrm>
            <a:off x="574675" y="304800"/>
            <a:ext cx="8569325" cy="1219200"/>
          </a:xfrm>
        </p:spPr>
        <p:txBody>
          <a:bodyPr/>
          <a:lstStyle/>
          <a:p>
            <a:r>
              <a:rPr lang="en-US" sz="3200" dirty="0">
                <a:latin typeface="Verdana" charset="0"/>
                <a:ea typeface="MS PGothic" charset="0"/>
              </a:rPr>
              <a:t>Substantial Performance </a:t>
            </a:r>
            <a:br>
              <a:rPr lang="en-US" sz="3200" dirty="0">
                <a:latin typeface="Verdana" charset="0"/>
                <a:ea typeface="MS PGothic" charset="0"/>
              </a:rPr>
            </a:br>
            <a:r>
              <a:rPr lang="en-US" sz="3200" dirty="0">
                <a:latin typeface="Verdana" charset="0"/>
                <a:ea typeface="MS PGothic" charset="0"/>
              </a:rPr>
              <a:t>in Jacob &amp; Young at 66</a:t>
            </a:r>
          </a:p>
        </p:txBody>
      </p:sp>
      <p:sp>
        <p:nvSpPr>
          <p:cNvPr id="260098" name="Content Placeholder 2"/>
          <p:cNvSpPr>
            <a:spLocks noGrp="1"/>
          </p:cNvSpPr>
          <p:nvPr>
            <p:ph idx="1"/>
          </p:nvPr>
        </p:nvSpPr>
        <p:spPr/>
        <p:txBody>
          <a:bodyPr/>
          <a:lstStyle/>
          <a:p>
            <a:pPr>
              <a:buFont typeface="Wingdings" charset="0"/>
              <a:buNone/>
            </a:pPr>
            <a:endParaRPr lang="en-US">
              <a:solidFill>
                <a:schemeClr val="accent2"/>
              </a:solidFill>
              <a:latin typeface="Verdana" charset="0"/>
              <a:ea typeface="MS PGothic" charset="0"/>
            </a:endParaRPr>
          </a:p>
          <a:p>
            <a:endParaRPr lang="en-US">
              <a:latin typeface="Verdana" charset="0"/>
              <a:ea typeface="MS PGothic" charset="0"/>
            </a:endParaRPr>
          </a:p>
          <a:p>
            <a:pPr>
              <a:buFont typeface="Wingdings" charset="0"/>
              <a:buNone/>
            </a:pPr>
            <a:endParaRPr lang="en-US">
              <a:latin typeface="Verdana" charset="0"/>
              <a:ea typeface="MS PGothic" charset="0"/>
            </a:endParaRPr>
          </a:p>
        </p:txBody>
      </p:sp>
      <p:sp>
        <p:nvSpPr>
          <p:cNvPr id="2600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5664B3B-A14C-9C44-B6D8-C3E265E5653E}" type="slidenum">
              <a:rPr lang="en-US" sz="1200"/>
              <a:pPr/>
              <a:t>129</a:t>
            </a:fld>
            <a:endParaRPr lang="en-US"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atin typeface="Verdana" charset="0"/>
                <a:ea typeface="MS PGothic" charset="0"/>
              </a:rPr>
              <a:t>Pascal’s Wager</a:t>
            </a:r>
          </a:p>
        </p:txBody>
      </p:sp>
      <p:sp>
        <p:nvSpPr>
          <p:cNvPr id="4813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32DBEC6-3AD6-DD4A-897E-7AC53EA1A1BC}" type="slidenum">
              <a:rPr lang="en-US" sz="1200"/>
              <a:pPr/>
              <a:t>13</a:t>
            </a:fld>
            <a:endParaRPr lang="en-US" sz="1200"/>
          </a:p>
        </p:txBody>
      </p:sp>
      <p:pic>
        <p:nvPicPr>
          <p:cNvPr id="48131" name="Picture 9"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871663"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nvGraphicFramePr>
        <p:xfrm>
          <a:off x="1143000" y="2667000"/>
          <a:ext cx="6096000" cy="2468575"/>
        </p:xfrm>
        <a:graphic>
          <a:graphicData uri="http://schemas.openxmlformats.org/drawingml/2006/table">
            <a:tbl>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11887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rgbClr val="FFFFFF"/>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Exists</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Verdana" charset="0"/>
                          <a:ea typeface="MS PGothic" charset="0"/>
                          <a:cs typeface="MS PGothic" charset="0"/>
                        </a:rPr>
                        <a:t>God Doesn’t Exist</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570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- 10</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8227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I don’t believe</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Verdana" charset="0"/>
                        <a:ea typeface="MS PGothic" charset="0"/>
                        <a:cs typeface="MS PGothic" charset="0"/>
                      </a:endParaRP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Verdana" charset="0"/>
                          <a:ea typeface="MS PGothic" charset="0"/>
                          <a:cs typeface="MS PGothic" charset="0"/>
                        </a:rPr>
                        <a:t>+ 10</a:t>
                      </a:r>
                    </a:p>
                  </a:txBody>
                  <a:tcPr marT="45633" marB="4563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bl>
          </a:graphicData>
        </a:graphic>
      </p:graphicFrame>
      <p:sp>
        <p:nvSpPr>
          <p:cNvPr id="48150" name="TextBox 4"/>
          <p:cNvSpPr txBox="1">
            <a:spLocks noChangeArrowheads="1"/>
          </p:cNvSpPr>
          <p:nvPr/>
        </p:nvSpPr>
        <p:spPr bwMode="auto">
          <a:xfrm>
            <a:off x="1219200" y="5410200"/>
            <a:ext cx="6353175" cy="954088"/>
          </a:xfrm>
          <a:prstGeom prst="rect">
            <a:avLst/>
          </a:prstGeom>
          <a:solidFill>
            <a:srgbClr val="FFCCCC"/>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2800">
                <a:solidFill>
                  <a:srgbClr val="CC0000"/>
                </a:solidFill>
              </a:rPr>
              <a:t>If so—he still had to invent </a:t>
            </a:r>
          </a:p>
          <a:p>
            <a:r>
              <a:rPr lang="en-US" sz="2800">
                <a:solidFill>
                  <a:srgbClr val="CC0000"/>
                </a:solidFill>
              </a:rPr>
              <a:t>probability theory to make it work</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6A4A245-6B00-2E49-AF52-135E56EE18C5}" type="slidenum">
              <a:rPr lang="en-US" sz="1200"/>
              <a:pPr/>
              <a:t>130</a:t>
            </a:fld>
            <a:endParaRPr lang="en-US" sz="1200"/>
          </a:p>
        </p:txBody>
      </p:sp>
      <p:sp>
        <p:nvSpPr>
          <p:cNvPr id="275458" name="Title 1"/>
          <p:cNvSpPr>
            <a:spLocks noGrp="1"/>
          </p:cNvSpPr>
          <p:nvPr>
            <p:ph type="title"/>
          </p:nvPr>
        </p:nvSpPr>
        <p:spPr/>
        <p:txBody>
          <a:bodyPr/>
          <a:lstStyle/>
          <a:p>
            <a:pPr>
              <a:defRPr/>
            </a:pPr>
            <a:r>
              <a:rPr lang="en-US" sz="3600" dirty="0">
                <a:solidFill>
                  <a:schemeClr val="accent6"/>
                </a:solidFill>
              </a:rPr>
              <a:t>Jacob &amp; </a:t>
            </a:r>
            <a:r>
              <a:rPr lang="en-US" sz="3600" dirty="0" err="1">
                <a:solidFill>
                  <a:schemeClr val="accent6"/>
                </a:solidFill>
              </a:rPr>
              <a:t>Youngs</a:t>
            </a:r>
            <a:r>
              <a:rPr lang="en-US" sz="3600" dirty="0">
                <a:solidFill>
                  <a:schemeClr val="accent6"/>
                </a:solidFill>
              </a:rPr>
              <a:t> v. Kent at 66</a:t>
            </a:r>
          </a:p>
        </p:txBody>
      </p:sp>
      <p:sp>
        <p:nvSpPr>
          <p:cNvPr id="115716" name="Content Placeholder 2"/>
          <p:cNvSpPr>
            <a:spLocks noGrp="1"/>
          </p:cNvSpPr>
          <p:nvPr>
            <p:ph idx="1"/>
          </p:nvPr>
        </p:nvSpPr>
        <p:spPr>
          <a:xfrm>
            <a:off x="566738" y="1752600"/>
            <a:ext cx="8577262" cy="4267200"/>
          </a:xfrm>
        </p:spPr>
        <p:txBody>
          <a:bodyPr/>
          <a:lstStyle/>
          <a:p>
            <a:pPr>
              <a:buFont typeface="Wingdings" pitchFamily="2" charset="2"/>
              <a:buChar char="o"/>
              <a:defRPr/>
            </a:pPr>
            <a:endParaRPr lang="en-US" dirty="0">
              <a:solidFill>
                <a:schemeClr val="accent6"/>
              </a:solidFill>
              <a:ea typeface="+mn-ea"/>
              <a:cs typeface="+mn-cs"/>
            </a:endParaRPr>
          </a:p>
          <a:p>
            <a:pPr lvl="1">
              <a:buFont typeface="Wingdings" pitchFamily="2" charset="2"/>
              <a:buChar char="n"/>
              <a:defRPr/>
            </a:pPr>
            <a:endParaRPr lang="en-US" dirty="0">
              <a:ea typeface="ＭＳ Ｐゴシック" charset="0"/>
            </a:endParaRPr>
          </a:p>
          <a:p>
            <a:pPr>
              <a:buFont typeface="Wingdings" pitchFamily="2" charset="2"/>
              <a:buNone/>
              <a:defRPr/>
            </a:pPr>
            <a:endParaRPr lang="en-US" dirty="0">
              <a:ea typeface="+mn-ea"/>
              <a:cs typeface="+mn-cs"/>
            </a:endParaRPr>
          </a:p>
          <a:p>
            <a:pPr>
              <a:buFont typeface="Wingdings" pitchFamily="2" charset="2"/>
              <a:buChar char="o"/>
              <a:defRPr/>
            </a:pPr>
            <a:endParaRPr lang="en-US" dirty="0">
              <a:ea typeface="+mn-ea"/>
              <a:cs typeface="+mn-cs"/>
            </a:endParaRPr>
          </a:p>
          <a:p>
            <a:pPr lvl="2">
              <a:buFont typeface="Wingdings" pitchFamily="2" charset="2"/>
              <a:buNone/>
              <a:defRPr/>
            </a:pP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25805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EF516E95-DF27-1647-ABE5-2684C8137696}" type="slidenum">
              <a:rPr lang="en-US" sz="1200"/>
              <a:pPr algn="r" eaLnBrk="1" hangingPunct="1"/>
              <a:t>130</a:t>
            </a:fld>
            <a:endParaRPr lang="en-US" sz="1200"/>
          </a:p>
        </p:txBody>
      </p:sp>
      <p:pic>
        <p:nvPicPr>
          <p:cNvPr id="2" name="Picture 1"/>
          <p:cNvPicPr>
            <a:picLocks noChangeAspect="1"/>
          </p:cNvPicPr>
          <p:nvPr/>
        </p:nvPicPr>
        <p:blipFill>
          <a:blip r:embed="rId3"/>
          <a:stretch>
            <a:fillRect/>
          </a:stretch>
        </p:blipFill>
        <p:spPr>
          <a:xfrm>
            <a:off x="152400" y="152400"/>
            <a:ext cx="9092339" cy="6705600"/>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1348029-8732-CA4B-B90A-741E397F4F7B}" type="slidenum">
              <a:rPr lang="en-US" sz="1200"/>
              <a:pPr/>
              <a:t>131</a:t>
            </a:fld>
            <a:endParaRPr lang="en-US" sz="1200"/>
          </a:p>
        </p:txBody>
      </p:sp>
      <p:sp>
        <p:nvSpPr>
          <p:cNvPr id="262146" name="Title 1"/>
          <p:cNvSpPr>
            <a:spLocks noGrp="1"/>
          </p:cNvSpPr>
          <p:nvPr>
            <p:ph type="title"/>
          </p:nvPr>
        </p:nvSpPr>
        <p:spPr/>
        <p:txBody>
          <a:bodyPr/>
          <a:lstStyle/>
          <a:p>
            <a:r>
              <a:rPr lang="en-US" sz="3600">
                <a:solidFill>
                  <a:schemeClr val="tx1"/>
                </a:solidFill>
                <a:latin typeface="Verdana" charset="0"/>
                <a:ea typeface="MS PGothic" charset="0"/>
              </a:rPr>
              <a:t>Substantial Performance </a:t>
            </a:r>
          </a:p>
        </p:txBody>
      </p:sp>
      <p:sp>
        <p:nvSpPr>
          <p:cNvPr id="115716" name="Content Placeholder 2"/>
          <p:cNvSpPr>
            <a:spLocks noGrp="1"/>
          </p:cNvSpPr>
          <p:nvPr>
            <p:ph idx="1"/>
          </p:nvPr>
        </p:nvSpPr>
        <p:spPr>
          <a:xfrm>
            <a:off x="566738" y="1752600"/>
            <a:ext cx="8577262" cy="4267200"/>
          </a:xfrm>
        </p:spPr>
        <p:txBody>
          <a:bodyPr/>
          <a:lstStyle/>
          <a:p>
            <a:pPr>
              <a:buFont typeface="Wingdings" pitchFamily="2" charset="2"/>
              <a:buChar char="o"/>
              <a:defRPr/>
            </a:pPr>
            <a:endParaRPr lang="en-US" dirty="0">
              <a:solidFill>
                <a:schemeClr val="accent6"/>
              </a:solidFill>
              <a:ea typeface="+mn-ea"/>
              <a:cs typeface="+mn-cs"/>
            </a:endParaRPr>
          </a:p>
          <a:p>
            <a:pPr>
              <a:buFont typeface="Wingdings" pitchFamily="2" charset="2"/>
              <a:buChar char="o"/>
              <a:defRPr/>
            </a:pPr>
            <a:r>
              <a:rPr lang="en-US" dirty="0">
                <a:solidFill>
                  <a:schemeClr val="tx2"/>
                </a:solidFill>
                <a:ea typeface="+mn-ea"/>
                <a:cs typeface="+mn-cs"/>
              </a:rPr>
              <a:t>Jacob &amp; </a:t>
            </a:r>
            <a:r>
              <a:rPr lang="en-US" dirty="0" err="1">
                <a:solidFill>
                  <a:schemeClr val="tx2"/>
                </a:solidFill>
                <a:ea typeface="+mn-ea"/>
                <a:cs typeface="+mn-cs"/>
              </a:rPr>
              <a:t>Youngs</a:t>
            </a:r>
            <a:r>
              <a:rPr lang="en-US" dirty="0">
                <a:solidFill>
                  <a:schemeClr val="tx2"/>
                </a:solidFill>
                <a:ea typeface="+mn-ea"/>
                <a:cs typeface="+mn-cs"/>
              </a:rPr>
              <a:t> v. Kent at 66</a:t>
            </a:r>
          </a:p>
          <a:p>
            <a:pPr lvl="1">
              <a:buFont typeface="Wingdings" pitchFamily="2" charset="2"/>
              <a:buChar char="n"/>
              <a:defRPr/>
            </a:pPr>
            <a:r>
              <a:rPr lang="en-US" dirty="0">
                <a:solidFill>
                  <a:schemeClr val="accent6"/>
                </a:solidFill>
                <a:ea typeface="ＭＳ Ｐゴシック" charset="0"/>
              </a:rPr>
              <a:t>Was there a breach?</a:t>
            </a:r>
          </a:p>
          <a:p>
            <a:pPr lvl="1">
              <a:buFont typeface="Wingdings" pitchFamily="2" charset="2"/>
              <a:buChar char="n"/>
              <a:defRPr/>
            </a:pPr>
            <a:endParaRPr lang="en-US" dirty="0">
              <a:ea typeface="ＭＳ Ｐゴシック" charset="0"/>
            </a:endParaRPr>
          </a:p>
          <a:p>
            <a:pPr>
              <a:buFont typeface="Wingdings" pitchFamily="2" charset="2"/>
              <a:buNone/>
              <a:defRPr/>
            </a:pPr>
            <a:endParaRPr lang="en-US" dirty="0">
              <a:ea typeface="+mn-ea"/>
              <a:cs typeface="+mn-cs"/>
            </a:endParaRPr>
          </a:p>
          <a:p>
            <a:pPr>
              <a:buFont typeface="Wingdings" pitchFamily="2" charset="2"/>
              <a:buChar char="o"/>
              <a:defRPr/>
            </a:pPr>
            <a:endParaRPr lang="en-US" dirty="0">
              <a:ea typeface="+mn-ea"/>
              <a:cs typeface="+mn-cs"/>
            </a:endParaRPr>
          </a:p>
          <a:p>
            <a:pPr lvl="2">
              <a:buFont typeface="Wingdings" pitchFamily="2" charset="2"/>
              <a:buNone/>
              <a:defRPr/>
            </a:pP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2621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E677C67-C2E5-BD42-BF20-EBDB298A7A5C}" type="slidenum">
              <a:rPr lang="en-US" sz="1200"/>
              <a:pPr algn="r" eaLnBrk="1" hangingPunct="1"/>
              <a:t>131</a:t>
            </a:fld>
            <a:endParaRPr lang="en-US" sz="120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1348029-8732-CA4B-B90A-741E397F4F7B}" type="slidenum">
              <a:rPr lang="en-US" sz="1200"/>
              <a:pPr/>
              <a:t>132</a:t>
            </a:fld>
            <a:endParaRPr lang="en-US" sz="1200"/>
          </a:p>
        </p:txBody>
      </p:sp>
      <p:sp>
        <p:nvSpPr>
          <p:cNvPr id="262146" name="Title 1"/>
          <p:cNvSpPr>
            <a:spLocks noGrp="1"/>
          </p:cNvSpPr>
          <p:nvPr>
            <p:ph type="title"/>
          </p:nvPr>
        </p:nvSpPr>
        <p:spPr/>
        <p:txBody>
          <a:bodyPr/>
          <a:lstStyle/>
          <a:p>
            <a:r>
              <a:rPr lang="en-US" sz="3600">
                <a:solidFill>
                  <a:schemeClr val="tx1"/>
                </a:solidFill>
                <a:latin typeface="Verdana" charset="0"/>
                <a:ea typeface="MS PGothic" charset="0"/>
              </a:rPr>
              <a:t>Substantial Performance </a:t>
            </a:r>
          </a:p>
        </p:txBody>
      </p:sp>
      <p:sp>
        <p:nvSpPr>
          <p:cNvPr id="115716" name="Content Placeholder 2"/>
          <p:cNvSpPr>
            <a:spLocks noGrp="1"/>
          </p:cNvSpPr>
          <p:nvPr>
            <p:ph idx="1"/>
          </p:nvPr>
        </p:nvSpPr>
        <p:spPr>
          <a:xfrm>
            <a:off x="566738" y="1752600"/>
            <a:ext cx="8577262" cy="4267200"/>
          </a:xfrm>
        </p:spPr>
        <p:txBody>
          <a:bodyPr/>
          <a:lstStyle/>
          <a:p>
            <a:pPr>
              <a:buFont typeface="Wingdings" pitchFamily="2" charset="2"/>
              <a:buChar char="o"/>
              <a:defRPr/>
            </a:pPr>
            <a:endParaRPr lang="en-US" dirty="0">
              <a:solidFill>
                <a:schemeClr val="accent6"/>
              </a:solidFill>
              <a:ea typeface="+mn-ea"/>
              <a:cs typeface="+mn-cs"/>
            </a:endParaRPr>
          </a:p>
          <a:p>
            <a:pPr>
              <a:buFont typeface="Wingdings" pitchFamily="2" charset="2"/>
              <a:buChar char="o"/>
              <a:defRPr/>
            </a:pPr>
            <a:r>
              <a:rPr lang="en-US" dirty="0">
                <a:solidFill>
                  <a:schemeClr val="tx2"/>
                </a:solidFill>
                <a:ea typeface="+mn-ea"/>
                <a:cs typeface="+mn-cs"/>
              </a:rPr>
              <a:t>Jacob &amp; </a:t>
            </a:r>
            <a:r>
              <a:rPr lang="en-US" dirty="0" err="1">
                <a:solidFill>
                  <a:schemeClr val="tx2"/>
                </a:solidFill>
                <a:ea typeface="+mn-ea"/>
                <a:cs typeface="+mn-cs"/>
              </a:rPr>
              <a:t>Youngs</a:t>
            </a:r>
            <a:r>
              <a:rPr lang="en-US" dirty="0">
                <a:solidFill>
                  <a:schemeClr val="tx2"/>
                </a:solidFill>
                <a:ea typeface="+mn-ea"/>
                <a:cs typeface="+mn-cs"/>
              </a:rPr>
              <a:t> v. Kent </a:t>
            </a:r>
          </a:p>
          <a:p>
            <a:pPr lvl="1">
              <a:buFont typeface="Wingdings" pitchFamily="2" charset="2"/>
              <a:buChar char="n"/>
              <a:defRPr/>
            </a:pPr>
            <a:r>
              <a:rPr lang="en-US" dirty="0">
                <a:solidFill>
                  <a:srgbClr val="000000"/>
                </a:solidFill>
                <a:ea typeface="ＭＳ Ｐゴシック" charset="0"/>
              </a:rPr>
              <a:t>Was there a breach?</a:t>
            </a:r>
          </a:p>
          <a:p>
            <a:pPr lvl="1">
              <a:buFont typeface="Wingdings" pitchFamily="2" charset="2"/>
              <a:buChar char="n"/>
              <a:defRPr/>
            </a:pPr>
            <a:r>
              <a:rPr lang="en-US" dirty="0">
                <a:solidFill>
                  <a:schemeClr val="accent6"/>
                </a:solidFill>
                <a:ea typeface="ＭＳ Ｐゴシック" charset="0"/>
              </a:rPr>
              <a:t>How serious was it?</a:t>
            </a:r>
          </a:p>
          <a:p>
            <a:pPr lvl="1">
              <a:buFont typeface="Wingdings" pitchFamily="2" charset="2"/>
              <a:buChar char="n"/>
              <a:defRPr/>
            </a:pPr>
            <a:endParaRPr lang="en-US" dirty="0">
              <a:ea typeface="ＭＳ Ｐゴシック" charset="0"/>
            </a:endParaRPr>
          </a:p>
          <a:p>
            <a:pPr>
              <a:buFont typeface="Wingdings" pitchFamily="2" charset="2"/>
              <a:buNone/>
              <a:defRPr/>
            </a:pPr>
            <a:endParaRPr lang="en-US" dirty="0">
              <a:ea typeface="+mn-ea"/>
              <a:cs typeface="+mn-cs"/>
            </a:endParaRPr>
          </a:p>
          <a:p>
            <a:pPr>
              <a:buFont typeface="Wingdings" pitchFamily="2" charset="2"/>
              <a:buChar char="o"/>
              <a:defRPr/>
            </a:pPr>
            <a:endParaRPr lang="en-US" dirty="0">
              <a:ea typeface="+mn-ea"/>
              <a:cs typeface="+mn-cs"/>
            </a:endParaRPr>
          </a:p>
          <a:p>
            <a:pPr lvl="2">
              <a:buFont typeface="Wingdings" pitchFamily="2" charset="2"/>
              <a:buNone/>
              <a:defRPr/>
            </a:pPr>
            <a:endParaRPr lang="en-US" dirty="0">
              <a:ea typeface="ＭＳ Ｐゴシック" charset="0"/>
            </a:endParaRPr>
          </a:p>
          <a:p>
            <a:pPr lvl="1">
              <a:buFont typeface="Wingdings" pitchFamily="2" charset="2"/>
              <a:buChar char="n"/>
              <a:defRPr/>
            </a:pPr>
            <a:endParaRPr lang="en-US" dirty="0">
              <a:ea typeface="ＭＳ Ｐゴシック" charset="0"/>
            </a:endParaRPr>
          </a:p>
        </p:txBody>
      </p:sp>
      <p:sp>
        <p:nvSpPr>
          <p:cNvPr id="26214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E677C67-C2E5-BD42-BF20-EBDB298A7A5C}" type="slidenum">
              <a:rPr lang="en-US" sz="1200"/>
              <a:pPr algn="r" eaLnBrk="1" hangingPunct="1"/>
              <a:t>132</a:t>
            </a:fld>
            <a:endParaRPr lang="en-US" sz="1200"/>
          </a:p>
        </p:txBody>
      </p:sp>
    </p:spTree>
    <p:extLst>
      <p:ext uri="{BB962C8B-B14F-4D97-AF65-F5344CB8AC3E}">
        <p14:creationId xmlns:p14="http://schemas.microsoft.com/office/powerpoint/2010/main" val="71819227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FF33E87-619F-A443-899C-3C8F11E7CE1C}" type="slidenum">
              <a:rPr lang="en-US" sz="1200"/>
              <a:pPr/>
              <a:t>133</a:t>
            </a:fld>
            <a:endParaRPr lang="en-US" sz="1200"/>
          </a:p>
        </p:txBody>
      </p:sp>
      <p:sp>
        <p:nvSpPr>
          <p:cNvPr id="264194" name="Title 1"/>
          <p:cNvSpPr>
            <a:spLocks noGrp="1"/>
          </p:cNvSpPr>
          <p:nvPr>
            <p:ph type="title"/>
          </p:nvPr>
        </p:nvSpPr>
        <p:spPr/>
        <p:txBody>
          <a:bodyPr/>
          <a:lstStyle/>
          <a:p>
            <a:r>
              <a:rPr lang="en-US" sz="40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64195" name="Content Placeholder 2"/>
          <p:cNvSpPr>
            <a:spLocks noGrp="1"/>
          </p:cNvSpPr>
          <p:nvPr>
            <p:ph idx="1"/>
          </p:nvPr>
        </p:nvSpPr>
        <p:spPr>
          <a:xfrm>
            <a:off x="566738" y="1752600"/>
            <a:ext cx="8577262" cy="4267200"/>
          </a:xfrm>
        </p:spPr>
        <p:txBody>
          <a:bodyPr/>
          <a:lstStyle/>
          <a:p>
            <a:endParaRPr lang="en-US">
              <a:latin typeface="Verdana" charset="0"/>
              <a:ea typeface="MS PGothic" charset="0"/>
            </a:endParaRPr>
          </a:p>
          <a:p>
            <a:r>
              <a:rPr lang="en-US">
                <a:latin typeface="Verdana" charset="0"/>
                <a:ea typeface="MS PGothic" charset="0"/>
              </a:rPr>
              <a:t>Jacob &amp; Youngs v. Kent</a:t>
            </a:r>
          </a:p>
          <a:p>
            <a:pPr lvl="1"/>
            <a:r>
              <a:rPr lang="en-US">
                <a:solidFill>
                  <a:schemeClr val="accent2"/>
                </a:solidFill>
                <a:latin typeface="Verdana" charset="0"/>
                <a:ea typeface="MS PGothic" charset="0"/>
              </a:rPr>
              <a:t>What remedy does the </a:t>
            </a:r>
            <a:r>
              <a:rPr lang="el-GR">
                <a:solidFill>
                  <a:schemeClr val="accent2"/>
                </a:solidFill>
                <a:latin typeface="Verdana" charset="0"/>
                <a:ea typeface="MS PGothic" charset="0"/>
              </a:rPr>
              <a:t>Π</a:t>
            </a:r>
            <a:r>
              <a:rPr lang="en-US">
                <a:solidFill>
                  <a:schemeClr val="accent2"/>
                </a:solidFill>
                <a:latin typeface="Verdana" charset="0"/>
                <a:ea typeface="MS PGothic" charset="0"/>
              </a:rPr>
              <a:t> seek?</a:t>
            </a:r>
          </a:p>
          <a:p>
            <a:pPr lvl="1"/>
            <a:endParaRPr lang="en-US">
              <a:latin typeface="Verdana" charset="0"/>
              <a:ea typeface="MS PGothic" charset="0"/>
            </a:endParaRPr>
          </a:p>
          <a:p>
            <a:pPr>
              <a:buFont typeface="Wingdings" charset="0"/>
              <a:buNone/>
            </a:pPr>
            <a:endParaRPr lang="en-US">
              <a:latin typeface="Verdana" charset="0"/>
              <a:ea typeface="MS PGothic" charset="0"/>
            </a:endParaRPr>
          </a:p>
          <a:p>
            <a:endParaRPr lang="en-US">
              <a:latin typeface="Verdana" charset="0"/>
              <a:ea typeface="MS PGothic" charset="0"/>
            </a:endParaRPr>
          </a:p>
          <a:p>
            <a:pPr lvl="2">
              <a:buFont typeface="Wingdings" charset="0"/>
              <a:buNone/>
            </a:pPr>
            <a:endParaRPr lang="en-US">
              <a:latin typeface="Verdana" charset="0"/>
              <a:ea typeface="MS PGothic" charset="0"/>
            </a:endParaRPr>
          </a:p>
          <a:p>
            <a:pPr lvl="1"/>
            <a:endParaRPr lang="en-US">
              <a:latin typeface="Verdana" charset="0"/>
              <a:ea typeface="MS PGothic" charset="0"/>
            </a:endParaRPr>
          </a:p>
        </p:txBody>
      </p:sp>
      <p:sp>
        <p:nvSpPr>
          <p:cNvPr id="264196"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7FC34DE8-A132-5F49-B416-86AF6F1674DB}" type="slidenum">
              <a:rPr lang="en-US" sz="1200"/>
              <a:pPr algn="r" eaLnBrk="1" hangingPunct="1"/>
              <a:t>133</a:t>
            </a:fld>
            <a:endParaRPr lang="en-US" sz="120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36A0BA0-5F36-5442-8169-275DCF678256}" type="slidenum">
              <a:rPr lang="en-US" sz="1200"/>
              <a:pPr/>
              <a:t>134</a:t>
            </a:fld>
            <a:endParaRPr lang="en-US" sz="1200"/>
          </a:p>
        </p:txBody>
      </p:sp>
      <p:sp>
        <p:nvSpPr>
          <p:cNvPr id="266242"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66243" name="Content Placeholder 2"/>
          <p:cNvSpPr>
            <a:spLocks noGrp="1"/>
          </p:cNvSpPr>
          <p:nvPr>
            <p:ph idx="4294967295"/>
          </p:nvPr>
        </p:nvSpPr>
        <p:spPr>
          <a:xfrm>
            <a:off x="566738" y="1752600"/>
            <a:ext cx="8577262" cy="4267200"/>
          </a:xfrm>
        </p:spPr>
        <p:txBody>
          <a:bodyPr/>
          <a:lstStyle/>
          <a:p>
            <a:r>
              <a:rPr lang="en-US">
                <a:solidFill>
                  <a:schemeClr val="accent2"/>
                </a:solidFill>
                <a:latin typeface="Verdana" charset="0"/>
                <a:ea typeface="MS PGothic" charset="0"/>
              </a:rPr>
              <a:t>What are Dependent vs. Independent Promises, and why did it matter?</a:t>
            </a:r>
          </a:p>
        </p:txBody>
      </p:sp>
      <p:sp>
        <p:nvSpPr>
          <p:cNvPr id="26624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96370FF4-C09E-E94C-AD55-85AF57D21779}" type="slidenum">
              <a:rPr lang="en-US" sz="1200"/>
              <a:pPr algn="r" eaLnBrk="1" hangingPunct="1"/>
              <a:t>134</a:t>
            </a:fld>
            <a:endParaRPr lang="en-US" sz="1200"/>
          </a:p>
        </p:txBody>
      </p:sp>
      <p:pic>
        <p:nvPicPr>
          <p:cNvPr id="266245"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71800" y="2819400"/>
            <a:ext cx="2982913" cy="3314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46" name="Text Box 7"/>
          <p:cNvSpPr txBox="1">
            <a:spLocks noChangeArrowheads="1"/>
          </p:cNvSpPr>
          <p:nvPr/>
        </p:nvSpPr>
        <p:spPr bwMode="auto">
          <a:xfrm>
            <a:off x="3200400" y="6248400"/>
            <a:ext cx="2438400" cy="376238"/>
          </a:xfrm>
          <a:prstGeom prst="rect">
            <a:avLst/>
          </a:prstGeom>
          <a:solidFill>
            <a:schemeClr val="bg2"/>
          </a:solidFill>
          <a:ln w="9525">
            <a:solidFill>
              <a:schemeClr val="accent2"/>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Benjamin Cardozo</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CFE9405-54BA-9144-883D-7A46912B3F33}" type="slidenum">
              <a:rPr lang="en-US" sz="1200"/>
              <a:pPr/>
              <a:t>135</a:t>
            </a:fld>
            <a:endParaRPr lang="en-US" sz="1200"/>
          </a:p>
        </p:txBody>
      </p:sp>
      <p:sp>
        <p:nvSpPr>
          <p:cNvPr id="268290"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68291" name="Content Placeholder 2"/>
          <p:cNvSpPr>
            <a:spLocks noGrp="1"/>
          </p:cNvSpPr>
          <p:nvPr>
            <p:ph idx="4294967295"/>
          </p:nvPr>
        </p:nvSpPr>
        <p:spPr>
          <a:xfrm>
            <a:off x="566738" y="1752600"/>
            <a:ext cx="8577262" cy="4267200"/>
          </a:xfrm>
        </p:spPr>
        <p:txBody>
          <a:bodyPr/>
          <a:lstStyle/>
          <a:p>
            <a:endParaRPr lang="en-US">
              <a:latin typeface="Verdana" charset="0"/>
              <a:ea typeface="MS PGothic" charset="0"/>
            </a:endParaRPr>
          </a:p>
          <a:p>
            <a:r>
              <a:rPr lang="en-US">
                <a:latin typeface="Verdana" charset="0"/>
                <a:ea typeface="MS PGothic" charset="0"/>
              </a:rPr>
              <a:t>What are Dependent vs. Independent Promises?</a:t>
            </a:r>
          </a:p>
          <a:p>
            <a:pPr lvl="1"/>
            <a:r>
              <a:rPr lang="en-US">
                <a:latin typeface="Verdana" charset="0"/>
                <a:ea typeface="MS PGothic" charset="0"/>
              </a:rPr>
              <a:t>Dependent promises as </a:t>
            </a:r>
            <a:r>
              <a:rPr lang="ja-JP" altLang="en-US">
                <a:latin typeface="Verdana" charset="0"/>
                <a:ea typeface="MS PGothic" charset="0"/>
              </a:rPr>
              <a:t>“</a:t>
            </a:r>
            <a:r>
              <a:rPr lang="en-US" altLang="ja-JP">
                <a:solidFill>
                  <a:schemeClr val="accent2"/>
                </a:solidFill>
                <a:latin typeface="Verdana" charset="0"/>
                <a:ea typeface="MS PGothic" charset="0"/>
              </a:rPr>
              <a:t>conditions</a:t>
            </a:r>
            <a:r>
              <a:rPr lang="ja-JP" altLang="en-US">
                <a:latin typeface="Verdana" charset="0"/>
                <a:ea typeface="MS PGothic" charset="0"/>
              </a:rPr>
              <a:t>”</a:t>
            </a:r>
            <a:endParaRPr lang="en-US" altLang="ja-JP">
              <a:latin typeface="Verdana" charset="0"/>
              <a:ea typeface="MS PGothic" charset="0"/>
            </a:endParaRPr>
          </a:p>
          <a:p>
            <a:pPr lvl="2"/>
            <a:r>
              <a:rPr lang="en-US">
                <a:latin typeface="Verdana" charset="0"/>
                <a:ea typeface="MS PGothic" charset="0"/>
              </a:rPr>
              <a:t>Tender of price and of delivery under Article 2</a:t>
            </a:r>
          </a:p>
          <a:p>
            <a:pPr lvl="1"/>
            <a:r>
              <a:rPr lang="en-US">
                <a:latin typeface="Verdana" charset="0"/>
                <a:ea typeface="MS PGothic" charset="0"/>
              </a:rPr>
              <a:t>Independent promises as mere </a:t>
            </a:r>
            <a:r>
              <a:rPr lang="ja-JP" altLang="en-US">
                <a:latin typeface="Verdana" charset="0"/>
                <a:ea typeface="MS PGothic" charset="0"/>
              </a:rPr>
              <a:t>“</a:t>
            </a:r>
            <a:r>
              <a:rPr lang="en-US" altLang="ja-JP">
                <a:solidFill>
                  <a:schemeClr val="accent2"/>
                </a:solidFill>
                <a:latin typeface="Verdana" charset="0"/>
                <a:ea typeface="MS PGothic" charset="0"/>
              </a:rPr>
              <a:t>promises</a:t>
            </a:r>
            <a:r>
              <a:rPr lang="ja-JP" altLang="en-US">
                <a:latin typeface="Verdana" charset="0"/>
                <a:ea typeface="MS PGothic" charset="0"/>
              </a:rPr>
              <a:t>”</a:t>
            </a:r>
            <a:endParaRPr lang="en-US">
              <a:latin typeface="Verdana" charset="0"/>
              <a:ea typeface="MS PGothic" charset="0"/>
            </a:endParaRPr>
          </a:p>
        </p:txBody>
      </p:sp>
      <p:sp>
        <p:nvSpPr>
          <p:cNvPr id="26829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3490C1A3-B303-C84E-85CD-47ADFD94DBD5}" type="slidenum">
              <a:rPr lang="en-US" sz="1200"/>
              <a:pPr algn="r" eaLnBrk="1" hangingPunct="1"/>
              <a:t>135</a:t>
            </a:fld>
            <a:endParaRPr lang="en-US" sz="1200"/>
          </a:p>
        </p:txBody>
      </p:sp>
      <p:pic>
        <p:nvPicPr>
          <p:cNvPr id="268293"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797930-F8A6-914E-980F-C70E75322397}" type="slidenum">
              <a:rPr lang="en-US" sz="1200"/>
              <a:pPr/>
              <a:t>136</a:t>
            </a:fld>
            <a:endParaRPr lang="en-US" sz="1200"/>
          </a:p>
        </p:txBody>
      </p:sp>
      <p:sp>
        <p:nvSpPr>
          <p:cNvPr id="270338"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70339" name="Content Placeholder 2"/>
          <p:cNvSpPr>
            <a:spLocks noGrp="1"/>
          </p:cNvSpPr>
          <p:nvPr>
            <p:ph idx="4294967295"/>
          </p:nvPr>
        </p:nvSpPr>
        <p:spPr>
          <a:xfrm>
            <a:off x="566738" y="1752600"/>
            <a:ext cx="8577262" cy="4267200"/>
          </a:xfrm>
        </p:spPr>
        <p:txBody>
          <a:bodyPr/>
          <a:lstStyle/>
          <a:p>
            <a:endParaRPr lang="en-US">
              <a:latin typeface="Verdana" charset="0"/>
              <a:ea typeface="MS PGothic" charset="0"/>
            </a:endParaRPr>
          </a:p>
          <a:p>
            <a:r>
              <a:rPr lang="en-US">
                <a:solidFill>
                  <a:srgbClr val="B90000"/>
                </a:solidFill>
                <a:latin typeface="Verdana" charset="0"/>
                <a:ea typeface="MS PGothic" charset="0"/>
              </a:rPr>
              <a:t>Examples of Dependent Promises</a:t>
            </a:r>
          </a:p>
          <a:p>
            <a:pPr lvl="1"/>
            <a:r>
              <a:rPr lang="en-US">
                <a:latin typeface="Verdana" charset="0"/>
                <a:ea typeface="MS PGothic" charset="0"/>
              </a:rPr>
              <a:t>UCC 2-507, 2-511</a:t>
            </a:r>
          </a:p>
          <a:p>
            <a:pPr lvl="1"/>
            <a:endParaRPr lang="en-US">
              <a:latin typeface="Verdana" charset="0"/>
              <a:ea typeface="MS PGothic" charset="0"/>
            </a:endParaRPr>
          </a:p>
        </p:txBody>
      </p:sp>
      <p:sp>
        <p:nvSpPr>
          <p:cNvPr id="27034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2E1ACF5-23A7-6A4A-910D-564D3CD87A5D}" type="slidenum">
              <a:rPr lang="en-US" sz="1200"/>
              <a:pPr algn="r" eaLnBrk="1" hangingPunct="1"/>
              <a:t>136</a:t>
            </a:fld>
            <a:endParaRPr lang="en-US" sz="1200"/>
          </a:p>
        </p:txBody>
      </p:sp>
      <p:pic>
        <p:nvPicPr>
          <p:cNvPr id="270341"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4366CAD-9196-614D-ABC1-1A71B1F5B6DC}" type="slidenum">
              <a:rPr lang="en-US" sz="1200"/>
              <a:pPr/>
              <a:t>137</a:t>
            </a:fld>
            <a:endParaRPr lang="en-US" sz="1200"/>
          </a:p>
        </p:txBody>
      </p:sp>
      <p:sp>
        <p:nvSpPr>
          <p:cNvPr id="272386"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72387" name="Content Placeholder 2"/>
          <p:cNvSpPr>
            <a:spLocks noGrp="1"/>
          </p:cNvSpPr>
          <p:nvPr>
            <p:ph idx="4294967295"/>
          </p:nvPr>
        </p:nvSpPr>
        <p:spPr>
          <a:xfrm>
            <a:off x="566738" y="1752600"/>
            <a:ext cx="8577262" cy="4267200"/>
          </a:xfrm>
        </p:spPr>
        <p:txBody>
          <a:bodyPr/>
          <a:lstStyle/>
          <a:p>
            <a:endParaRPr lang="en-US">
              <a:latin typeface="Verdana" charset="0"/>
              <a:ea typeface="MS PGothic" charset="0"/>
            </a:endParaRPr>
          </a:p>
          <a:p>
            <a:r>
              <a:rPr lang="en-US">
                <a:latin typeface="Verdana" charset="0"/>
                <a:ea typeface="MS PGothic" charset="0"/>
              </a:rPr>
              <a:t>What are Dependent vs. Independent Promises?</a:t>
            </a:r>
          </a:p>
          <a:p>
            <a:pPr lvl="1"/>
            <a:r>
              <a:rPr lang="en-US">
                <a:latin typeface="Verdana" charset="0"/>
                <a:ea typeface="MS PGothic" charset="0"/>
              </a:rPr>
              <a:t>Dependent promises as </a:t>
            </a:r>
            <a:r>
              <a:rPr lang="ja-JP" altLang="en-US">
                <a:latin typeface="Verdana" charset="0"/>
                <a:ea typeface="MS PGothic" charset="0"/>
              </a:rPr>
              <a:t>“</a:t>
            </a:r>
            <a:r>
              <a:rPr lang="en-US" altLang="ja-JP">
                <a:latin typeface="Verdana" charset="0"/>
                <a:ea typeface="MS PGothic" charset="0"/>
              </a:rPr>
              <a:t>conditions</a:t>
            </a:r>
            <a:r>
              <a:rPr lang="ja-JP" altLang="en-US">
                <a:latin typeface="Verdana" charset="0"/>
                <a:ea typeface="MS PGothic" charset="0"/>
              </a:rPr>
              <a:t>”</a:t>
            </a:r>
            <a:endParaRPr lang="en-US" altLang="ja-JP">
              <a:latin typeface="Verdana" charset="0"/>
              <a:ea typeface="MS PGothic" charset="0"/>
            </a:endParaRPr>
          </a:p>
          <a:p>
            <a:pPr lvl="2"/>
            <a:r>
              <a:rPr lang="en-US">
                <a:latin typeface="Verdana" charset="0"/>
                <a:ea typeface="MS PGothic" charset="0"/>
              </a:rPr>
              <a:t>Tender of price and of delivery under Article 2</a:t>
            </a:r>
          </a:p>
          <a:p>
            <a:pPr lvl="1"/>
            <a:r>
              <a:rPr lang="en-US">
                <a:latin typeface="Verdana" charset="0"/>
                <a:ea typeface="MS PGothic" charset="0"/>
              </a:rPr>
              <a:t>Independent promises as mere </a:t>
            </a:r>
            <a:r>
              <a:rPr lang="ja-JP" altLang="en-US">
                <a:latin typeface="Verdana" charset="0"/>
                <a:ea typeface="MS PGothic" charset="0"/>
              </a:rPr>
              <a:t>“</a:t>
            </a:r>
            <a:r>
              <a:rPr lang="en-US" altLang="ja-JP">
                <a:latin typeface="Verdana" charset="0"/>
                <a:ea typeface="MS PGothic" charset="0"/>
              </a:rPr>
              <a:t>promises</a:t>
            </a:r>
            <a:r>
              <a:rPr lang="ja-JP" altLang="en-US">
                <a:latin typeface="Verdana" charset="0"/>
                <a:ea typeface="MS PGothic" charset="0"/>
              </a:rPr>
              <a:t>”</a:t>
            </a:r>
            <a:endParaRPr lang="en-US" altLang="ja-JP">
              <a:latin typeface="Verdana" charset="0"/>
              <a:ea typeface="MS PGothic" charset="0"/>
            </a:endParaRPr>
          </a:p>
          <a:p>
            <a:pPr lvl="1"/>
            <a:r>
              <a:rPr lang="en-US">
                <a:solidFill>
                  <a:schemeClr val="accent2"/>
                </a:solidFill>
                <a:latin typeface="Verdana" charset="0"/>
                <a:ea typeface="MS PGothic" charset="0"/>
              </a:rPr>
              <a:t>I know Cardozo called it a </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promise</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 but I</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m going to call it a </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warranty</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a:t>
            </a:r>
            <a:endParaRPr lang="en-US">
              <a:solidFill>
                <a:schemeClr val="accent2"/>
              </a:solidFill>
              <a:latin typeface="Verdana" charset="0"/>
              <a:ea typeface="MS PGothic" charset="0"/>
            </a:endParaRPr>
          </a:p>
        </p:txBody>
      </p:sp>
      <p:sp>
        <p:nvSpPr>
          <p:cNvPr id="2723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E16BCC6-E3A0-554B-83D4-F02B5B54609F}" type="slidenum">
              <a:rPr lang="en-US" sz="1200"/>
              <a:pPr algn="r" eaLnBrk="1" hangingPunct="1"/>
              <a:t>137</a:t>
            </a:fld>
            <a:endParaRPr lang="en-US" sz="1200"/>
          </a:p>
        </p:txBody>
      </p:sp>
      <p:pic>
        <p:nvPicPr>
          <p:cNvPr id="272389"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17D87D7-DF3B-7842-AF78-60479D5FDAA1}" type="slidenum">
              <a:rPr lang="en-US" sz="1200"/>
              <a:pPr/>
              <a:t>138</a:t>
            </a:fld>
            <a:endParaRPr lang="en-US" sz="1200"/>
          </a:p>
        </p:txBody>
      </p:sp>
      <p:sp>
        <p:nvSpPr>
          <p:cNvPr id="274434" name="Title 1"/>
          <p:cNvSpPr>
            <a:spLocks noGrp="1"/>
          </p:cNvSpPr>
          <p:nvPr>
            <p:ph type="title" idx="4294967295"/>
          </p:nvPr>
        </p:nvSpPr>
        <p:spPr/>
        <p:txBody>
          <a:bodyPr/>
          <a:lstStyle/>
          <a:p>
            <a:r>
              <a:rPr lang="en-US">
                <a:latin typeface="Verdana" charset="0"/>
                <a:ea typeface="MS PGothic" charset="0"/>
              </a:rPr>
              <a:t>Conditions and Warranties</a:t>
            </a:r>
          </a:p>
        </p:txBody>
      </p:sp>
      <p:sp>
        <p:nvSpPr>
          <p:cNvPr id="274435" name="Content Placeholder 2"/>
          <p:cNvSpPr>
            <a:spLocks noGrp="1"/>
          </p:cNvSpPr>
          <p:nvPr>
            <p:ph idx="4294967295"/>
          </p:nvPr>
        </p:nvSpPr>
        <p:spPr>
          <a:xfrm>
            <a:off x="685800" y="1600200"/>
            <a:ext cx="8458200" cy="4267200"/>
          </a:xfrm>
        </p:spPr>
        <p:txBody>
          <a:bodyPr/>
          <a:lstStyle/>
          <a:p>
            <a:pPr algn="ctr">
              <a:buFont typeface="Wingdings" charset="0"/>
              <a:buNone/>
            </a:pPr>
            <a:r>
              <a:rPr lang="en-US">
                <a:latin typeface="Verdana" charset="0"/>
                <a:ea typeface="MS PGothic" charset="0"/>
              </a:rPr>
              <a:t>Promises</a:t>
            </a:r>
          </a:p>
          <a:p>
            <a:pPr algn="ctr">
              <a:buFont typeface="Wingdings" charset="0"/>
              <a:buNone/>
            </a:pPr>
            <a:endParaRPr lang="en-US">
              <a:latin typeface="Verdana" charset="0"/>
              <a:ea typeface="MS PGothic" charset="0"/>
            </a:endParaRPr>
          </a:p>
          <a:p>
            <a:pPr algn="ctr">
              <a:buFont typeface="Wingdings" charset="0"/>
              <a:buNone/>
            </a:pPr>
            <a:endParaRPr lang="en-US">
              <a:latin typeface="Verdana" charset="0"/>
              <a:ea typeface="MS PGothic" charset="0"/>
            </a:endParaRPr>
          </a:p>
          <a:p>
            <a:pPr>
              <a:buFont typeface="Wingdings" charset="0"/>
              <a:buNone/>
            </a:pPr>
            <a:r>
              <a:rPr lang="en-US">
                <a:latin typeface="Verdana" charset="0"/>
                <a:ea typeface="MS PGothic" charset="0"/>
              </a:rPr>
              <a:t>		Conditions		Warranties</a:t>
            </a:r>
          </a:p>
          <a:p>
            <a:pPr>
              <a:buFont typeface="Wingdings" charset="0"/>
              <a:buNone/>
            </a:pPr>
            <a:r>
              <a:rPr lang="en-US" sz="1800">
                <a:latin typeface="Verdana" charset="0"/>
                <a:ea typeface="MS PGothic" charset="0"/>
              </a:rPr>
              <a:t>	</a:t>
            </a:r>
            <a:r>
              <a:rPr lang="en-US" sz="1800">
                <a:solidFill>
                  <a:schemeClr val="accent2"/>
                </a:solidFill>
                <a:latin typeface="Verdana" charset="0"/>
                <a:ea typeface="MS PGothic" charset="0"/>
              </a:rPr>
              <a:t>    (Dependent Promises)	        (Independent Promises)</a:t>
            </a:r>
          </a:p>
        </p:txBody>
      </p:sp>
      <p:cxnSp>
        <p:nvCxnSpPr>
          <p:cNvPr id="274436" name="Straight Connector 5"/>
          <p:cNvCxnSpPr>
            <a:cxnSpLocks noChangeShapeType="1"/>
          </p:cNvCxnSpPr>
          <p:nvPr/>
        </p:nvCxnSpPr>
        <p:spPr bwMode="auto">
          <a:xfrm rot="10800000" flipV="1">
            <a:off x="3429000" y="22860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74437" name="Straight Connector 7"/>
          <p:cNvCxnSpPr>
            <a:cxnSpLocks noChangeShapeType="1"/>
          </p:cNvCxnSpPr>
          <p:nvPr/>
        </p:nvCxnSpPr>
        <p:spPr bwMode="auto">
          <a:xfrm>
            <a:off x="4800600" y="22860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74438" name="Straight Connector 5"/>
          <p:cNvCxnSpPr>
            <a:cxnSpLocks noChangeShapeType="1"/>
          </p:cNvCxnSpPr>
          <p:nvPr/>
        </p:nvCxnSpPr>
        <p:spPr bwMode="auto">
          <a:xfrm rot="10800000" flipV="1">
            <a:off x="1066800" y="42672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74439" name="Straight Connector 7"/>
          <p:cNvCxnSpPr>
            <a:cxnSpLocks noChangeShapeType="1"/>
          </p:cNvCxnSpPr>
          <p:nvPr/>
        </p:nvCxnSpPr>
        <p:spPr bwMode="auto">
          <a:xfrm>
            <a:off x="2971800" y="42672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274440" name="Text Box 10"/>
          <p:cNvSpPr txBox="1">
            <a:spLocks noChangeArrowheads="1"/>
          </p:cNvSpPr>
          <p:nvPr/>
        </p:nvSpPr>
        <p:spPr bwMode="auto">
          <a:xfrm>
            <a:off x="517525" y="5289550"/>
            <a:ext cx="1300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Forfeiture</a:t>
            </a:r>
          </a:p>
        </p:txBody>
      </p:sp>
      <p:sp>
        <p:nvSpPr>
          <p:cNvPr id="274441" name="Text Box 11"/>
          <p:cNvSpPr txBox="1">
            <a:spLocks noChangeArrowheads="1"/>
          </p:cNvSpPr>
          <p:nvPr/>
        </p:nvSpPr>
        <p:spPr bwMode="auto">
          <a:xfrm>
            <a:off x="3581400" y="5181600"/>
            <a:ext cx="1335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a:t>
            </a:r>
          </a:p>
        </p:txBody>
      </p:sp>
      <p:sp>
        <p:nvSpPr>
          <p:cNvPr id="274442" name="Line 12"/>
          <p:cNvSpPr>
            <a:spLocks noChangeShapeType="1"/>
          </p:cNvSpPr>
          <p:nvPr/>
        </p:nvSpPr>
        <p:spPr bwMode="auto">
          <a:xfrm>
            <a:off x="6324600" y="4419600"/>
            <a:ext cx="0" cy="1295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74443" name="Text Box 14"/>
          <p:cNvSpPr txBox="1">
            <a:spLocks noChangeArrowheads="1"/>
          </p:cNvSpPr>
          <p:nvPr/>
        </p:nvSpPr>
        <p:spPr bwMode="auto">
          <a:xfrm>
            <a:off x="5715000" y="5715000"/>
            <a:ext cx="1816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only</a:t>
            </a:r>
          </a:p>
        </p:txBody>
      </p:sp>
      <p:pic>
        <p:nvPicPr>
          <p:cNvPr id="274444" name="Picture 12"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72CD721-8DA7-D549-A97E-C152E03D4A4B}" type="slidenum">
              <a:rPr lang="en-US" sz="1200"/>
              <a:pPr/>
              <a:t>139</a:t>
            </a:fld>
            <a:endParaRPr lang="en-US" sz="1200"/>
          </a:p>
        </p:txBody>
      </p:sp>
      <p:sp>
        <p:nvSpPr>
          <p:cNvPr id="276482"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76483" name="Content Placeholder 2"/>
          <p:cNvSpPr>
            <a:spLocks noGrp="1"/>
          </p:cNvSpPr>
          <p:nvPr>
            <p:ph idx="4294967295"/>
          </p:nvPr>
        </p:nvSpPr>
        <p:spPr>
          <a:xfrm>
            <a:off x="566738" y="1752600"/>
            <a:ext cx="8577262" cy="4267200"/>
          </a:xfrm>
        </p:spPr>
        <p:txBody>
          <a:bodyPr/>
          <a:lstStyle/>
          <a:p>
            <a:endParaRPr lang="en-US">
              <a:solidFill>
                <a:schemeClr val="tx2"/>
              </a:solidFill>
              <a:latin typeface="Verdana" charset="0"/>
              <a:ea typeface="MS PGothic" charset="0"/>
            </a:endParaRPr>
          </a:p>
          <a:p>
            <a:r>
              <a:rPr lang="en-US">
                <a:solidFill>
                  <a:schemeClr val="accent2"/>
                </a:solidFill>
                <a:latin typeface="Verdana" charset="0"/>
                <a:ea typeface="MS PGothic" charset="0"/>
              </a:rPr>
              <a:t>So how does one tell whether it</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s a condition or warranty?</a:t>
            </a:r>
            <a:endParaRPr lang="en-US">
              <a:solidFill>
                <a:schemeClr val="accent2"/>
              </a:solidFill>
              <a:latin typeface="Verdana" charset="0"/>
              <a:ea typeface="MS PGothic" charset="0"/>
            </a:endParaRPr>
          </a:p>
        </p:txBody>
      </p:sp>
      <p:sp>
        <p:nvSpPr>
          <p:cNvPr id="276484"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F07325D-FD64-4A4F-9482-644F5969CE6F}" type="slidenum">
              <a:rPr lang="en-US" sz="1200"/>
              <a:pPr algn="r" eaLnBrk="1" hangingPunct="1"/>
              <a:t>139</a:t>
            </a:fld>
            <a:endParaRPr lang="en-US" sz="1200"/>
          </a:p>
        </p:txBody>
      </p:sp>
      <p:pic>
        <p:nvPicPr>
          <p:cNvPr id="276485"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3E53D47-0147-964B-90C3-69641C8BCE70}" type="slidenum">
              <a:rPr lang="en-US" sz="1200"/>
              <a:pPr/>
              <a:t>14</a:t>
            </a:fld>
            <a:endParaRPr lang="en-US" sz="1200"/>
          </a:p>
        </p:txBody>
      </p:sp>
      <p:sp>
        <p:nvSpPr>
          <p:cNvPr id="49154"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So the </a:t>
            </a:r>
            <a:r>
              <a:rPr lang="en-US" b="1">
                <a:solidFill>
                  <a:srgbClr val="B90000"/>
                </a:solidFill>
                <a:latin typeface="Verdana" charset="0"/>
                <a:ea typeface="MS PGothic" charset="0"/>
              </a:rPr>
              <a:t>expected monetary value </a:t>
            </a:r>
            <a:r>
              <a:rPr lang="en-US">
                <a:latin typeface="Verdana" charset="0"/>
                <a:ea typeface="MS PGothic" charset="0"/>
              </a:rPr>
              <a:t>for an accident with a 50 percent probability of a loss of $250 is $125</a:t>
            </a:r>
          </a:p>
          <a:p>
            <a:endParaRPr lang="en-US">
              <a:latin typeface="Verdana" charset="0"/>
              <a:ea typeface="MS PGothic" charset="0"/>
            </a:endParaRPr>
          </a:p>
        </p:txBody>
      </p:sp>
      <p:sp>
        <p:nvSpPr>
          <p:cNvPr id="49155" name="Rectangle 5"/>
          <p:cNvSpPr>
            <a:spLocks noGrp="1" noChangeArrowheads="1"/>
          </p:cNvSpPr>
          <p:nvPr>
            <p:ph type="title"/>
          </p:nvPr>
        </p:nvSpPr>
        <p:spPr/>
        <p:txBody>
          <a:bodyPr/>
          <a:lstStyle/>
          <a:p>
            <a:r>
              <a:rPr lang="en-US" sz="3400">
                <a:solidFill>
                  <a:schemeClr val="accent2"/>
                </a:solidFill>
                <a:latin typeface="Verdana" charset="0"/>
                <a:ea typeface="MS PGothic" charset="0"/>
              </a:rPr>
              <a:t>Back to the Whizbang</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F85C437-03F6-3644-BE61-876159F69E13}" type="slidenum">
              <a:rPr lang="en-US" sz="1200"/>
              <a:pPr/>
              <a:t>140</a:t>
            </a:fld>
            <a:endParaRPr lang="en-US" sz="1200"/>
          </a:p>
        </p:txBody>
      </p:sp>
      <p:sp>
        <p:nvSpPr>
          <p:cNvPr id="278530"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78531" name="Content Placeholder 2"/>
          <p:cNvSpPr>
            <a:spLocks noGrp="1"/>
          </p:cNvSpPr>
          <p:nvPr>
            <p:ph idx="4294967295"/>
          </p:nvPr>
        </p:nvSpPr>
        <p:spPr>
          <a:xfrm>
            <a:off x="566738" y="1752600"/>
            <a:ext cx="8577262" cy="4267200"/>
          </a:xfrm>
        </p:spPr>
        <p:txBody>
          <a:bodyPr/>
          <a:lstStyle/>
          <a:p>
            <a:endParaRPr lang="en-US">
              <a:solidFill>
                <a:schemeClr val="tx2"/>
              </a:solidFill>
              <a:latin typeface="Verdana" charset="0"/>
              <a:ea typeface="MS PGothic" charset="0"/>
            </a:endParaRPr>
          </a:p>
          <a:p>
            <a:r>
              <a:rPr lang="en-US">
                <a:solidFill>
                  <a:schemeClr val="tx2"/>
                </a:solidFill>
                <a:latin typeface="Verdana" charset="0"/>
                <a:ea typeface="MS PGothic" charset="0"/>
              </a:rPr>
              <a:t>How does one tell?</a:t>
            </a:r>
          </a:p>
          <a:p>
            <a:pPr lvl="1"/>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Intention not otherwise revealed may be presumed to hold in contemplation the reasonable and probable.</a:t>
            </a:r>
            <a:r>
              <a:rPr lang="ja-JP" altLang="en-US">
                <a:solidFill>
                  <a:schemeClr val="accent2"/>
                </a:solidFill>
                <a:latin typeface="Verdana" charset="0"/>
                <a:ea typeface="MS PGothic" charset="0"/>
              </a:rPr>
              <a:t>”</a:t>
            </a:r>
            <a:endParaRPr lang="en-US">
              <a:solidFill>
                <a:schemeClr val="accent2"/>
              </a:solidFill>
              <a:latin typeface="Verdana" charset="0"/>
              <a:ea typeface="MS PGothic" charset="0"/>
            </a:endParaRPr>
          </a:p>
        </p:txBody>
      </p:sp>
      <p:sp>
        <p:nvSpPr>
          <p:cNvPr id="27853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8C4192E6-3F87-EC48-BC47-4AE677347A7D}" type="slidenum">
              <a:rPr lang="en-US" sz="1200"/>
              <a:pPr algn="r" eaLnBrk="1" hangingPunct="1"/>
              <a:t>140</a:t>
            </a:fld>
            <a:endParaRPr lang="en-US" sz="1200"/>
          </a:p>
        </p:txBody>
      </p:sp>
      <p:pic>
        <p:nvPicPr>
          <p:cNvPr id="278533"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20927E2-2323-264F-9992-58FC0176323E}" type="slidenum">
              <a:rPr lang="en-US" sz="1200"/>
              <a:pPr/>
              <a:t>141</a:t>
            </a:fld>
            <a:endParaRPr lang="en-US" sz="1200"/>
          </a:p>
        </p:txBody>
      </p:sp>
      <p:sp>
        <p:nvSpPr>
          <p:cNvPr id="280578"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80579" name="Content Placeholder 2"/>
          <p:cNvSpPr>
            <a:spLocks noGrp="1"/>
          </p:cNvSpPr>
          <p:nvPr>
            <p:ph idx="4294967295"/>
          </p:nvPr>
        </p:nvSpPr>
        <p:spPr>
          <a:xfrm>
            <a:off x="566738" y="1752600"/>
            <a:ext cx="8577262" cy="4267200"/>
          </a:xfrm>
        </p:spPr>
        <p:txBody>
          <a:bodyPr/>
          <a:lstStyle/>
          <a:p>
            <a:endParaRPr lang="en-US">
              <a:solidFill>
                <a:schemeClr val="tx2"/>
              </a:solidFill>
              <a:latin typeface="Verdana" charset="0"/>
              <a:ea typeface="MS PGothic" charset="0"/>
            </a:endParaRPr>
          </a:p>
          <a:p>
            <a:r>
              <a:rPr lang="en-US">
                <a:solidFill>
                  <a:schemeClr val="tx2"/>
                </a:solidFill>
                <a:latin typeface="Verdana" charset="0"/>
                <a:ea typeface="MS PGothic" charset="0"/>
              </a:rPr>
              <a:t>How does one tell?</a:t>
            </a:r>
            <a:endParaRPr lang="en-US">
              <a:latin typeface="Verdana" charset="0"/>
              <a:ea typeface="MS PGothic" charset="0"/>
            </a:endParaRPr>
          </a:p>
          <a:p>
            <a:pPr lvl="1"/>
            <a:r>
              <a:rPr lang="en-US">
                <a:solidFill>
                  <a:schemeClr val="accent2"/>
                </a:solidFill>
                <a:latin typeface="Verdana" charset="0"/>
                <a:ea typeface="MS PGothic" charset="0"/>
              </a:rPr>
              <a:t>Do considerations of </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equity and fairness</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 get one to the same place?</a:t>
            </a:r>
            <a:endParaRPr lang="en-US">
              <a:solidFill>
                <a:schemeClr val="accent2"/>
              </a:solidFill>
              <a:latin typeface="Verdana" charset="0"/>
              <a:ea typeface="MS PGothic" charset="0"/>
            </a:endParaRPr>
          </a:p>
        </p:txBody>
      </p:sp>
      <p:sp>
        <p:nvSpPr>
          <p:cNvPr id="28058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15AC10F0-FA35-BC4F-AEFF-73A6FF38B3A5}" type="slidenum">
              <a:rPr lang="en-US" sz="1200"/>
              <a:pPr algn="r" eaLnBrk="1" hangingPunct="1"/>
              <a:t>141</a:t>
            </a:fld>
            <a:endParaRPr lang="en-US" sz="1200"/>
          </a:p>
        </p:txBody>
      </p:sp>
      <p:pic>
        <p:nvPicPr>
          <p:cNvPr id="280581"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282626" name="Content Placeholder 2"/>
          <p:cNvSpPr>
            <a:spLocks noGrp="1"/>
          </p:cNvSpPr>
          <p:nvPr>
            <p:ph idx="1"/>
          </p:nvPr>
        </p:nvSpPr>
        <p:spPr/>
        <p:txBody>
          <a:bodyPr/>
          <a:lstStyle/>
          <a:p>
            <a:endParaRPr lang="en-US">
              <a:solidFill>
                <a:srgbClr val="B90000"/>
              </a:solidFill>
              <a:latin typeface="Verdana" charset="0"/>
              <a:ea typeface="MS PGothic" charset="0"/>
            </a:endParaRPr>
          </a:p>
          <a:p>
            <a:r>
              <a:rPr lang="en-US">
                <a:solidFill>
                  <a:srgbClr val="B90000"/>
                </a:solidFill>
                <a:latin typeface="Verdana" charset="0"/>
                <a:ea typeface="MS PGothic" charset="0"/>
              </a:rPr>
              <a:t>Could the parties to a building contract bargain for perfect tender?</a:t>
            </a:r>
          </a:p>
          <a:p>
            <a:pPr lvl="1"/>
            <a:r>
              <a:rPr lang="ja-JP" altLang="en-US">
                <a:latin typeface="Verdana" charset="0"/>
                <a:ea typeface="MS PGothic" charset="0"/>
              </a:rPr>
              <a:t>“</a:t>
            </a:r>
            <a:r>
              <a:rPr lang="en-US" altLang="ja-JP">
                <a:latin typeface="Verdana" charset="0"/>
                <a:ea typeface="MS PGothic" charset="0"/>
              </a:rPr>
              <a:t>This is not to say that the parties are not free …</a:t>
            </a:r>
            <a:r>
              <a:rPr lang="ja-JP" altLang="en-US">
                <a:latin typeface="Verdana" charset="0"/>
                <a:ea typeface="MS PGothic" charset="0"/>
              </a:rPr>
              <a:t>”</a:t>
            </a:r>
            <a:endParaRPr lang="en-US" altLang="ja-JP">
              <a:latin typeface="Verdana" charset="0"/>
              <a:ea typeface="MS PGothic" charset="0"/>
            </a:endParaRPr>
          </a:p>
          <a:p>
            <a:endParaRPr lang="en-US">
              <a:latin typeface="Verdana" charset="0"/>
              <a:ea typeface="MS PGothic" charset="0"/>
            </a:endParaRPr>
          </a:p>
          <a:p>
            <a:pPr>
              <a:buFont typeface="Wingdings" charset="0"/>
              <a:buNone/>
            </a:pPr>
            <a:endParaRPr lang="en-US">
              <a:latin typeface="Verdana" charset="0"/>
              <a:ea typeface="MS PGothic" charset="0"/>
            </a:endParaRPr>
          </a:p>
        </p:txBody>
      </p:sp>
      <p:sp>
        <p:nvSpPr>
          <p:cNvPr id="28262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81A38CA-067E-7F4A-90F4-C91B0D4D44DD}" type="slidenum">
              <a:rPr lang="en-US" sz="1200"/>
              <a:pPr/>
              <a:t>142</a:t>
            </a:fld>
            <a:endParaRPr lang="en-US" sz="1200"/>
          </a:p>
        </p:txBody>
      </p:sp>
      <p:pic>
        <p:nvPicPr>
          <p:cNvPr id="282628" name="Picture 4"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284674"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Could the parties to a building contract bargain for perfect tender?</a:t>
            </a:r>
          </a:p>
          <a:p>
            <a:endParaRPr lang="en-US">
              <a:latin typeface="Verdana" charset="0"/>
              <a:ea typeface="MS PGothic" charset="0"/>
            </a:endParaRPr>
          </a:p>
          <a:p>
            <a:r>
              <a:rPr lang="en-US">
                <a:solidFill>
                  <a:schemeClr val="accent2"/>
                </a:solidFill>
                <a:latin typeface="Verdana" charset="0"/>
                <a:ea typeface="MS PGothic" charset="0"/>
              </a:rPr>
              <a:t>Did they in Jacob &amp; Young?</a:t>
            </a:r>
          </a:p>
          <a:p>
            <a:pPr>
              <a:buFont typeface="Wingdings" charset="0"/>
              <a:buNone/>
            </a:pPr>
            <a:endParaRPr lang="en-US">
              <a:latin typeface="Verdana" charset="0"/>
              <a:ea typeface="MS PGothic" charset="0"/>
            </a:endParaRPr>
          </a:p>
        </p:txBody>
      </p:sp>
      <p:sp>
        <p:nvSpPr>
          <p:cNvPr id="28467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C1BC8F3-B78B-D64E-9920-0DD254F9E7B3}" type="slidenum">
              <a:rPr lang="en-US" sz="1200"/>
              <a:pPr/>
              <a:t>143</a:t>
            </a:fld>
            <a:endParaRPr lang="en-US" sz="1200"/>
          </a:p>
        </p:txBody>
      </p:sp>
      <p:pic>
        <p:nvPicPr>
          <p:cNvPr id="284676" name="Picture 5"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286722"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Could the parties to a building contract bargain for perfect tender?</a:t>
            </a:r>
          </a:p>
          <a:p>
            <a:endParaRPr lang="en-US">
              <a:latin typeface="Verdana" charset="0"/>
              <a:ea typeface="MS PGothic" charset="0"/>
            </a:endParaRPr>
          </a:p>
          <a:p>
            <a:r>
              <a:rPr lang="en-US">
                <a:latin typeface="Verdana" charset="0"/>
                <a:ea typeface="MS PGothic" charset="0"/>
              </a:rPr>
              <a:t>Did they in Jacob &amp; Young?</a:t>
            </a:r>
          </a:p>
          <a:p>
            <a:endParaRPr lang="en-US">
              <a:latin typeface="Verdana" charset="0"/>
              <a:ea typeface="MS PGothic" charset="0"/>
            </a:endParaRPr>
          </a:p>
          <a:p>
            <a:r>
              <a:rPr lang="en-US">
                <a:solidFill>
                  <a:schemeClr val="accent2"/>
                </a:solidFill>
                <a:latin typeface="Verdana" charset="0"/>
                <a:ea typeface="MS PGothic" charset="0"/>
              </a:rPr>
              <a:t>Could you draft a clause that would have given Kent a right to rescind?</a:t>
            </a:r>
          </a:p>
          <a:p>
            <a:endParaRPr lang="en-US">
              <a:latin typeface="Verdana" charset="0"/>
              <a:ea typeface="MS PGothic" charset="0"/>
            </a:endParaRPr>
          </a:p>
        </p:txBody>
      </p:sp>
      <p:sp>
        <p:nvSpPr>
          <p:cNvPr id="2867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F8C03E3-776F-BE41-B98A-2BCE98EEC41E}" type="slidenum">
              <a:rPr lang="en-US" sz="1200"/>
              <a:pPr/>
              <a:t>144</a:t>
            </a:fld>
            <a:endParaRPr lang="en-US" sz="1200"/>
          </a:p>
        </p:txBody>
      </p:sp>
      <p:pic>
        <p:nvPicPr>
          <p:cNvPr id="286724" name="Picture 4"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290818"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Could the parties to a building contract bargain for perfect tender?</a:t>
            </a:r>
          </a:p>
          <a:p>
            <a:endParaRPr lang="en-US">
              <a:latin typeface="Verdana" charset="0"/>
              <a:ea typeface="MS PGothic" charset="0"/>
            </a:endParaRPr>
          </a:p>
          <a:p>
            <a:r>
              <a:rPr lang="en-US">
                <a:solidFill>
                  <a:schemeClr val="accent2"/>
                </a:solidFill>
                <a:latin typeface="Verdana" charset="0"/>
                <a:ea typeface="MS PGothic" charset="0"/>
              </a:rPr>
              <a:t>Did the dissent have the better of the argument?</a:t>
            </a:r>
          </a:p>
          <a:p>
            <a:pPr>
              <a:buFont typeface="Wingdings" charset="0"/>
              <a:buNone/>
            </a:pPr>
            <a:endParaRPr lang="en-US">
              <a:latin typeface="Verdana" charset="0"/>
              <a:ea typeface="MS PGothic" charset="0"/>
            </a:endParaRPr>
          </a:p>
        </p:txBody>
      </p:sp>
      <p:sp>
        <p:nvSpPr>
          <p:cNvPr id="2908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6CBE67F-A020-CD41-8E15-D3ABA8D7755C}" type="slidenum">
              <a:rPr lang="en-US" sz="1200"/>
              <a:pPr/>
              <a:t>145</a:t>
            </a:fld>
            <a:endParaRPr lang="en-US" sz="1200"/>
          </a:p>
        </p:txBody>
      </p:sp>
      <p:pic>
        <p:nvPicPr>
          <p:cNvPr id="290820" name="Picture 5"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ECA79DD-A384-A34D-B154-A9E148519D6C}" type="slidenum">
              <a:rPr lang="en-US" sz="1200"/>
              <a:pPr/>
              <a:t>146</a:t>
            </a:fld>
            <a:endParaRPr lang="en-US" sz="1200"/>
          </a:p>
        </p:txBody>
      </p:sp>
      <p:sp>
        <p:nvSpPr>
          <p:cNvPr id="301058"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301059" name="Content Placeholder 2"/>
          <p:cNvSpPr>
            <a:spLocks noGrp="1"/>
          </p:cNvSpPr>
          <p:nvPr>
            <p:ph idx="4294967295"/>
          </p:nvPr>
        </p:nvSpPr>
        <p:spPr>
          <a:xfrm>
            <a:off x="566738" y="1752600"/>
            <a:ext cx="8577262" cy="4267200"/>
          </a:xfrm>
        </p:spPr>
        <p:txBody>
          <a:bodyPr/>
          <a:lstStyle/>
          <a:p>
            <a:pPr marL="469900" lvl="1" indent="-469900">
              <a:buFont typeface="Wingdings" charset="0"/>
              <a:buChar char="o"/>
            </a:pPr>
            <a:endParaRPr lang="en-US">
              <a:solidFill>
                <a:schemeClr val="accent2"/>
              </a:solidFill>
              <a:latin typeface="Verdana" charset="0"/>
              <a:ea typeface="MS PGothic" charset="0"/>
            </a:endParaRPr>
          </a:p>
          <a:p>
            <a:r>
              <a:rPr lang="en-US">
                <a:solidFill>
                  <a:schemeClr val="tx2"/>
                </a:solidFill>
                <a:latin typeface="Verdana" charset="0"/>
                <a:ea typeface="MS PGothic" charset="0"/>
              </a:rPr>
              <a:t>Assume:</a:t>
            </a:r>
          </a:p>
          <a:p>
            <a:pPr marL="1600200" lvl="3" indent="-228600"/>
            <a:r>
              <a:rPr lang="en-US">
                <a:solidFill>
                  <a:schemeClr val="tx2"/>
                </a:solidFill>
                <a:latin typeface="Verdana" charset="0"/>
                <a:ea typeface="MS PGothic" charset="0"/>
              </a:rPr>
              <a:t>Value of house with Reading pipe is $77,000</a:t>
            </a:r>
          </a:p>
          <a:p>
            <a:pPr marL="1600200" lvl="3" indent="-228600"/>
            <a:r>
              <a:rPr lang="en-US">
                <a:solidFill>
                  <a:schemeClr val="tx2"/>
                </a:solidFill>
                <a:latin typeface="Verdana" charset="0"/>
                <a:ea typeface="MS PGothic" charset="0"/>
              </a:rPr>
              <a:t>Value of house with Cohoes pipe is $76,900</a:t>
            </a:r>
          </a:p>
          <a:p>
            <a:pPr marL="1600200" lvl="3" indent="-228600"/>
            <a:r>
              <a:rPr lang="en-US">
                <a:solidFill>
                  <a:schemeClr val="tx2"/>
                </a:solidFill>
                <a:latin typeface="Verdana" charset="0"/>
                <a:ea typeface="MS PGothic" charset="0"/>
              </a:rPr>
              <a:t>Cost of replacement is $10,000</a:t>
            </a:r>
          </a:p>
          <a:p>
            <a:pPr marL="469900" lvl="1" indent="-469900">
              <a:buFont typeface="Wingdings" charset="0"/>
              <a:buChar char="o"/>
            </a:pPr>
            <a:endParaRPr lang="en-US">
              <a:solidFill>
                <a:schemeClr val="accent2"/>
              </a:solidFill>
              <a:latin typeface="Verdana" charset="0"/>
              <a:ea typeface="MS PGothic" charset="0"/>
            </a:endParaRPr>
          </a:p>
          <a:p>
            <a:pPr marL="469900" lvl="1" indent="-469900">
              <a:buFont typeface="Wingdings" charset="0"/>
              <a:buChar char="o"/>
            </a:pPr>
            <a:r>
              <a:rPr lang="en-US" sz="3200">
                <a:solidFill>
                  <a:schemeClr val="accent2"/>
                </a:solidFill>
                <a:latin typeface="Verdana" charset="0"/>
                <a:ea typeface="MS PGothic" charset="0"/>
              </a:rPr>
              <a:t>So will the pipe be replaced?</a:t>
            </a:r>
          </a:p>
          <a:p>
            <a:pPr marL="469900" lvl="1" indent="-469900">
              <a:buFont typeface="Wingdings" charset="0"/>
              <a:buChar char="o"/>
            </a:pPr>
            <a:endParaRPr lang="en-US" sz="3200">
              <a:solidFill>
                <a:schemeClr val="accent2"/>
              </a:solidFill>
              <a:latin typeface="Verdana" charset="0"/>
              <a:ea typeface="MS PGothic" charset="0"/>
            </a:endParaRPr>
          </a:p>
          <a:p>
            <a:endParaRPr lang="en-US">
              <a:solidFill>
                <a:schemeClr val="tx2"/>
              </a:solidFill>
              <a:latin typeface="Verdana" charset="0"/>
              <a:ea typeface="MS PGothic" charset="0"/>
            </a:endParaRPr>
          </a:p>
          <a:p>
            <a:pPr marL="1600200" lvl="3" indent="-228600"/>
            <a:endParaRPr lang="en-US">
              <a:solidFill>
                <a:schemeClr val="tx2"/>
              </a:solidFill>
              <a:latin typeface="Verdana" charset="0"/>
              <a:ea typeface="MS PGothic" charset="0"/>
            </a:endParaRPr>
          </a:p>
        </p:txBody>
      </p:sp>
      <p:sp>
        <p:nvSpPr>
          <p:cNvPr id="301060"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D42A9CC7-0C89-D84E-B56B-3A643A115C07}" type="slidenum">
              <a:rPr lang="en-US" sz="1200"/>
              <a:pPr algn="r" eaLnBrk="1" hangingPunct="1"/>
              <a:t>146</a:t>
            </a:fld>
            <a:endParaRPr lang="en-US" sz="1200"/>
          </a:p>
        </p:txBody>
      </p:sp>
      <p:pic>
        <p:nvPicPr>
          <p:cNvPr id="301061"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157EA8B-7FFC-CC44-99FD-F0CC46199AB7}" type="slidenum">
              <a:rPr lang="en-US" sz="1200"/>
              <a:pPr/>
              <a:t>147</a:t>
            </a:fld>
            <a:endParaRPr lang="en-US" sz="1200"/>
          </a:p>
        </p:txBody>
      </p:sp>
      <p:sp>
        <p:nvSpPr>
          <p:cNvPr id="299010"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299011" name="Content Placeholder 2"/>
          <p:cNvSpPr>
            <a:spLocks noGrp="1"/>
          </p:cNvSpPr>
          <p:nvPr>
            <p:ph idx="4294967295"/>
          </p:nvPr>
        </p:nvSpPr>
        <p:spPr>
          <a:xfrm>
            <a:off x="566738" y="1752600"/>
            <a:ext cx="8577262" cy="4267200"/>
          </a:xfrm>
        </p:spPr>
        <p:txBody>
          <a:bodyPr/>
          <a:lstStyle/>
          <a:p>
            <a:pPr marL="469900" lvl="1" indent="-469900">
              <a:buFont typeface="Wingdings" charset="0"/>
              <a:buChar char="o"/>
            </a:pPr>
            <a:endParaRPr lang="en-US">
              <a:solidFill>
                <a:schemeClr val="accent2"/>
              </a:solidFill>
              <a:latin typeface="Verdana" charset="0"/>
              <a:ea typeface="MS PGothic" charset="0"/>
            </a:endParaRPr>
          </a:p>
          <a:p>
            <a:r>
              <a:rPr lang="en-US">
                <a:solidFill>
                  <a:schemeClr val="tx2"/>
                </a:solidFill>
                <a:latin typeface="Verdana" charset="0"/>
                <a:ea typeface="MS PGothic" charset="0"/>
              </a:rPr>
              <a:t>Assume:</a:t>
            </a:r>
          </a:p>
          <a:p>
            <a:pPr marL="1600200" lvl="3" indent="-228600"/>
            <a:r>
              <a:rPr lang="en-US">
                <a:solidFill>
                  <a:schemeClr val="tx2"/>
                </a:solidFill>
                <a:latin typeface="Verdana" charset="0"/>
                <a:ea typeface="MS PGothic" charset="0"/>
              </a:rPr>
              <a:t>Value of house with Reading pipe is $77,000</a:t>
            </a:r>
          </a:p>
          <a:p>
            <a:pPr marL="1600200" lvl="3" indent="-228600"/>
            <a:r>
              <a:rPr lang="en-US">
                <a:solidFill>
                  <a:schemeClr val="tx2"/>
                </a:solidFill>
                <a:latin typeface="Verdana" charset="0"/>
                <a:ea typeface="MS PGothic" charset="0"/>
              </a:rPr>
              <a:t>Value of house with Cohoes pipe is $76,900</a:t>
            </a:r>
          </a:p>
          <a:p>
            <a:pPr marL="1600200" lvl="3" indent="-228600"/>
            <a:r>
              <a:rPr lang="en-US">
                <a:solidFill>
                  <a:schemeClr val="tx2"/>
                </a:solidFill>
                <a:latin typeface="Verdana" charset="0"/>
                <a:ea typeface="MS PGothic" charset="0"/>
              </a:rPr>
              <a:t>Cost of replacement is $10,000</a:t>
            </a:r>
          </a:p>
          <a:p>
            <a:pPr marL="469900" lvl="1" indent="-469900">
              <a:buFont typeface="Wingdings" charset="0"/>
              <a:buChar char="o"/>
            </a:pPr>
            <a:endParaRPr lang="en-US">
              <a:solidFill>
                <a:schemeClr val="accent2"/>
              </a:solidFill>
              <a:latin typeface="Verdana" charset="0"/>
              <a:ea typeface="MS PGothic" charset="0"/>
            </a:endParaRPr>
          </a:p>
          <a:p>
            <a:pPr marL="469900" lvl="1" indent="-469900">
              <a:buFont typeface="Wingdings" charset="0"/>
              <a:buChar char="o"/>
            </a:pPr>
            <a:r>
              <a:rPr lang="en-US" sz="3200">
                <a:solidFill>
                  <a:schemeClr val="accent2"/>
                </a:solidFill>
                <a:latin typeface="Verdana" charset="0"/>
                <a:ea typeface="MS PGothic" charset="0"/>
              </a:rPr>
              <a:t>So what would a Coasian bargain look like, given those numbers? </a:t>
            </a:r>
          </a:p>
          <a:p>
            <a:endParaRPr lang="en-US">
              <a:solidFill>
                <a:schemeClr val="tx2"/>
              </a:solidFill>
              <a:latin typeface="Verdana" charset="0"/>
              <a:ea typeface="MS PGothic" charset="0"/>
            </a:endParaRPr>
          </a:p>
          <a:p>
            <a:pPr marL="1600200" lvl="3" indent="-228600"/>
            <a:endParaRPr lang="en-US">
              <a:solidFill>
                <a:schemeClr val="tx2"/>
              </a:solidFill>
              <a:latin typeface="Verdana" charset="0"/>
              <a:ea typeface="MS PGothic" charset="0"/>
            </a:endParaRPr>
          </a:p>
        </p:txBody>
      </p:sp>
      <p:sp>
        <p:nvSpPr>
          <p:cNvPr id="299012"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CF31F94-03D8-FB47-A98D-4B2CBBFC570E}" type="slidenum">
              <a:rPr lang="en-US" sz="1200"/>
              <a:pPr algn="r" eaLnBrk="1" hangingPunct="1"/>
              <a:t>147</a:t>
            </a:fld>
            <a:endParaRPr lang="en-US" sz="1200"/>
          </a:p>
        </p:txBody>
      </p:sp>
      <p:pic>
        <p:nvPicPr>
          <p:cNvPr id="299013"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3BF5EA1-EB37-DB4F-88A7-767735F1D2FF}" type="slidenum">
              <a:rPr lang="en-US" sz="1200"/>
              <a:pPr/>
              <a:t>148</a:t>
            </a:fld>
            <a:endParaRPr lang="en-US" sz="1200"/>
          </a:p>
        </p:txBody>
      </p:sp>
      <p:sp>
        <p:nvSpPr>
          <p:cNvPr id="303106" name="Title 1"/>
          <p:cNvSpPr>
            <a:spLocks noGrp="1"/>
          </p:cNvSpPr>
          <p:nvPr>
            <p:ph type="title" idx="4294967295"/>
          </p:nvPr>
        </p:nvSpPr>
        <p:spPr/>
        <p:txBody>
          <a:bodyPr/>
          <a:lstStyle/>
          <a:p>
            <a:r>
              <a:rPr lang="en-US" sz="3600">
                <a:solidFill>
                  <a:schemeClr val="tx1"/>
                </a:solidFill>
                <a:latin typeface="Verdana" charset="0"/>
                <a:ea typeface="MS PGothic" charset="0"/>
              </a:rPr>
              <a:t>Substantial Performance </a:t>
            </a:r>
            <a:endParaRPr lang="en-US">
              <a:solidFill>
                <a:schemeClr val="tx1"/>
              </a:solidFill>
              <a:latin typeface="Verdana" charset="0"/>
              <a:ea typeface="MS PGothic" charset="0"/>
            </a:endParaRPr>
          </a:p>
        </p:txBody>
      </p:sp>
      <p:sp>
        <p:nvSpPr>
          <p:cNvPr id="303107" name="Content Placeholder 2"/>
          <p:cNvSpPr>
            <a:spLocks noGrp="1"/>
          </p:cNvSpPr>
          <p:nvPr>
            <p:ph idx="4294967295"/>
          </p:nvPr>
        </p:nvSpPr>
        <p:spPr>
          <a:xfrm>
            <a:off x="566738" y="1752600"/>
            <a:ext cx="8577262" cy="4267200"/>
          </a:xfrm>
        </p:spPr>
        <p:txBody>
          <a:bodyPr/>
          <a:lstStyle/>
          <a:p>
            <a:pPr marL="469900" lvl="1" indent="-469900">
              <a:buFont typeface="Wingdings" charset="0"/>
              <a:buChar char="o"/>
            </a:pPr>
            <a:endParaRPr lang="en-US" dirty="0">
              <a:solidFill>
                <a:schemeClr val="accent2"/>
              </a:solidFill>
              <a:latin typeface="Verdana" charset="0"/>
              <a:ea typeface="MS PGothic" charset="0"/>
            </a:endParaRPr>
          </a:p>
          <a:p>
            <a:r>
              <a:rPr lang="en-US" dirty="0">
                <a:solidFill>
                  <a:schemeClr val="tx2"/>
                </a:solidFill>
                <a:latin typeface="Verdana" charset="0"/>
                <a:ea typeface="MS PGothic" charset="0"/>
              </a:rPr>
              <a:t>What would the following remedies for breach do to the builder’s level of care (and the cost of construction)?</a:t>
            </a:r>
          </a:p>
          <a:p>
            <a:pPr marL="1600200" lvl="3" indent="-228600"/>
            <a:r>
              <a:rPr lang="en-US" dirty="0">
                <a:solidFill>
                  <a:schemeClr val="tx2"/>
                </a:solidFill>
                <a:latin typeface="Verdana" charset="0"/>
                <a:ea typeface="MS PGothic" charset="0"/>
              </a:rPr>
              <a:t>Damages for diminution of value</a:t>
            </a:r>
          </a:p>
          <a:p>
            <a:pPr marL="1600200" lvl="3" indent="-228600"/>
            <a:r>
              <a:rPr lang="en-US" dirty="0">
                <a:solidFill>
                  <a:schemeClr val="tx2"/>
                </a:solidFill>
                <a:latin typeface="Verdana" charset="0"/>
                <a:ea typeface="MS PGothic" charset="0"/>
              </a:rPr>
              <a:t>Specific performance</a:t>
            </a:r>
          </a:p>
          <a:p>
            <a:pPr marL="1600200" lvl="3" indent="-228600"/>
            <a:r>
              <a:rPr lang="en-US" dirty="0">
                <a:solidFill>
                  <a:schemeClr val="tx2"/>
                </a:solidFill>
                <a:latin typeface="Verdana" charset="0"/>
                <a:ea typeface="MS PGothic" charset="0"/>
              </a:rPr>
              <a:t>A firing squad?</a:t>
            </a:r>
          </a:p>
          <a:p>
            <a:pPr marL="469900" lvl="1" indent="-469900">
              <a:buFont typeface="Wingdings" charset="0"/>
              <a:buChar char="o"/>
            </a:pPr>
            <a:endParaRPr lang="en-US" sz="3200" dirty="0">
              <a:solidFill>
                <a:schemeClr val="accent2"/>
              </a:solidFill>
              <a:latin typeface="Verdana" charset="0"/>
              <a:ea typeface="MS PGothic" charset="0"/>
            </a:endParaRPr>
          </a:p>
          <a:p>
            <a:endParaRPr lang="en-US" dirty="0">
              <a:solidFill>
                <a:schemeClr val="tx2"/>
              </a:solidFill>
              <a:latin typeface="Verdana" charset="0"/>
              <a:ea typeface="MS PGothic" charset="0"/>
            </a:endParaRPr>
          </a:p>
          <a:p>
            <a:pPr marL="1600200" lvl="3" indent="-228600"/>
            <a:endParaRPr lang="en-US" dirty="0">
              <a:solidFill>
                <a:schemeClr val="tx2"/>
              </a:solidFill>
              <a:latin typeface="Verdana" charset="0"/>
              <a:ea typeface="MS PGothic" charset="0"/>
            </a:endParaRPr>
          </a:p>
        </p:txBody>
      </p:sp>
      <p:sp>
        <p:nvSpPr>
          <p:cNvPr id="30310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603F1EF8-BDE3-2D47-8269-A31C219D0564}" type="slidenum">
              <a:rPr lang="en-US" sz="1200"/>
              <a:pPr algn="r" eaLnBrk="1" hangingPunct="1"/>
              <a:t>148</a:t>
            </a:fld>
            <a:endParaRPr lang="en-US" sz="1200"/>
          </a:p>
        </p:txBody>
      </p:sp>
      <p:pic>
        <p:nvPicPr>
          <p:cNvPr id="303109" name="Picture 6" descr="76650-004-4BC2AA5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669213" y="0"/>
            <a:ext cx="1474787" cy="163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7468227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9318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Is </a:t>
            </a:r>
            <a:r>
              <a:rPr lang="en-US" dirty="0" err="1">
                <a:solidFill>
                  <a:schemeClr val="accent6"/>
                </a:solidFill>
                <a:ea typeface="+mn-ea"/>
                <a:cs typeface="+mn-cs"/>
              </a:rPr>
              <a:t>Grun</a:t>
            </a:r>
            <a:r>
              <a:rPr lang="en-US" dirty="0">
                <a:solidFill>
                  <a:schemeClr val="accent6"/>
                </a:solidFill>
                <a:ea typeface="+mn-ea"/>
                <a:cs typeface="+mn-cs"/>
              </a:rPr>
              <a:t> Roofing at 670 consistent with Jacob and </a:t>
            </a:r>
            <a:r>
              <a:rPr lang="en-US" dirty="0" err="1">
                <a:solidFill>
                  <a:schemeClr val="accent6"/>
                </a:solidFill>
                <a:ea typeface="+mn-ea"/>
                <a:cs typeface="+mn-cs"/>
              </a:rPr>
              <a:t>Youngs</a:t>
            </a:r>
            <a:r>
              <a:rPr lang="en-US" dirty="0">
                <a:solidFill>
                  <a:schemeClr val="accent6"/>
                </a:solidFill>
                <a:ea typeface="+mn-ea"/>
                <a:cs typeface="+mn-cs"/>
              </a:rPr>
              <a:t>?</a:t>
            </a:r>
            <a:endParaRPr lang="en-US" dirty="0">
              <a:ea typeface="+mn-ea"/>
              <a:cs typeface="+mn-cs"/>
            </a:endParaRPr>
          </a:p>
          <a:p>
            <a:pPr>
              <a:buFont typeface="Wingdings" pitchFamily="2" charset="2"/>
              <a:buChar char="o"/>
              <a:defRPr/>
            </a:pPr>
            <a:endParaRPr lang="en-US" dirty="0">
              <a:ea typeface="+mn-ea"/>
              <a:cs typeface="+mn-cs"/>
            </a:endParaRPr>
          </a:p>
        </p:txBody>
      </p:sp>
      <p:sp>
        <p:nvSpPr>
          <p:cNvPr id="3092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A525C4-65E1-4043-B80C-BF8E71F0A304}" type="slidenum">
              <a:rPr lang="en-US" sz="1200"/>
              <a:pPr/>
              <a:t>149</a:t>
            </a:fld>
            <a:endParaRPr lang="en-US" sz="1200"/>
          </a:p>
        </p:txBody>
      </p:sp>
      <p:pic>
        <p:nvPicPr>
          <p:cNvPr id="3092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350" y="3819525"/>
            <a:ext cx="4057650" cy="303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1736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2E7EF7A-7BC2-8A41-9F5B-F18657D1EDFD}" type="slidenum">
              <a:rPr lang="en-US" sz="1200"/>
              <a:pPr/>
              <a:t>15</a:t>
            </a:fld>
            <a:endParaRPr lang="en-US" sz="1200"/>
          </a:p>
        </p:txBody>
      </p:sp>
      <p:sp>
        <p:nvSpPr>
          <p:cNvPr id="51202"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So the expected monetary value for an accident with a 50 percent probability of a loss of $250 is $125</a:t>
            </a:r>
          </a:p>
          <a:p>
            <a:endParaRPr lang="en-US">
              <a:latin typeface="Verdana" charset="0"/>
              <a:ea typeface="MS PGothic" charset="0"/>
            </a:endParaRPr>
          </a:p>
          <a:p>
            <a:r>
              <a:rPr lang="en-US">
                <a:solidFill>
                  <a:srgbClr val="B90000"/>
                </a:solidFill>
                <a:latin typeface="Verdana" charset="0"/>
                <a:ea typeface="MS PGothic" charset="0"/>
              </a:rPr>
              <a:t>We’d want to assign the risk to the least-cost risk avoider</a:t>
            </a:r>
          </a:p>
          <a:p>
            <a:pPr lvl="1"/>
            <a:r>
              <a:rPr lang="en-US">
                <a:latin typeface="Verdana" charset="0"/>
                <a:ea typeface="MS PGothic" charset="0"/>
              </a:rPr>
              <a:t>Whether in contract or tort</a:t>
            </a:r>
          </a:p>
          <a:p>
            <a:endParaRPr lang="en-US">
              <a:latin typeface="Verdana" charset="0"/>
              <a:ea typeface="MS PGothic" charset="0"/>
            </a:endParaRPr>
          </a:p>
        </p:txBody>
      </p:sp>
      <p:sp>
        <p:nvSpPr>
          <p:cNvPr id="51203" name="Rectangle 5"/>
          <p:cNvSpPr>
            <a:spLocks noGrp="1" noChangeArrowheads="1"/>
          </p:cNvSpPr>
          <p:nvPr>
            <p:ph type="title"/>
          </p:nvPr>
        </p:nvSpPr>
        <p:spPr/>
        <p:txBody>
          <a:bodyPr/>
          <a:lstStyle/>
          <a:p>
            <a:r>
              <a:rPr lang="en-US" sz="3400">
                <a:solidFill>
                  <a:srgbClr val="000000"/>
                </a:solidFill>
                <a:latin typeface="Verdana" charset="0"/>
                <a:ea typeface="MS PGothic" charset="0"/>
              </a:rPr>
              <a:t>Back to the Whizbang</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Title 1"/>
          <p:cNvSpPr>
            <a:spLocks noGrp="1"/>
          </p:cNvSpPr>
          <p:nvPr>
            <p:ph type="title"/>
          </p:nvPr>
        </p:nvSpPr>
        <p:spPr>
          <a:xfrm>
            <a:off x="574675" y="304800"/>
            <a:ext cx="8569325" cy="1219200"/>
          </a:xfrm>
        </p:spPr>
        <p:txBody>
          <a:bodyPr/>
          <a:lstStyle/>
          <a:p>
            <a:r>
              <a:rPr lang="en-US" sz="3200">
                <a:solidFill>
                  <a:schemeClr val="tx1"/>
                </a:solidFill>
                <a:latin typeface="Verdana" charset="0"/>
                <a:ea typeface="MS PGothic" charset="0"/>
              </a:rPr>
              <a:t>Substantial Performance </a:t>
            </a:r>
          </a:p>
        </p:txBody>
      </p:sp>
      <p:sp>
        <p:nvSpPr>
          <p:cNvPr id="94211"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err="1">
                <a:ea typeface="+mn-ea"/>
                <a:cs typeface="+mn-cs"/>
              </a:rPr>
              <a:t>Grun</a:t>
            </a:r>
            <a:r>
              <a:rPr lang="en-US" dirty="0">
                <a:ea typeface="+mn-ea"/>
                <a:cs typeface="+mn-cs"/>
              </a:rPr>
              <a:t> Roofing</a:t>
            </a:r>
          </a:p>
          <a:p>
            <a:pPr lvl="1">
              <a:buFont typeface="Wingdings" pitchFamily="2" charset="2"/>
              <a:buChar char="n"/>
              <a:defRPr/>
            </a:pPr>
            <a:r>
              <a:rPr lang="en-US" dirty="0">
                <a:solidFill>
                  <a:schemeClr val="accent6"/>
                </a:solidFill>
                <a:ea typeface="ＭＳ Ｐゴシック" charset="0"/>
              </a:rPr>
              <a:t>The test for substantial breach</a:t>
            </a:r>
          </a:p>
          <a:p>
            <a:pPr lvl="2">
              <a:buFont typeface="Wingdings" pitchFamily="2" charset="2"/>
              <a:buChar char="n"/>
              <a:defRPr/>
            </a:pPr>
            <a:r>
              <a:rPr lang="en-US" dirty="0">
                <a:solidFill>
                  <a:schemeClr val="accent6"/>
                </a:solidFill>
                <a:ea typeface="ＭＳ Ｐゴシック" charset="0"/>
              </a:rPr>
              <a:t>“goes to the root of the matter or essence of the contract”</a:t>
            </a:r>
          </a:p>
          <a:p>
            <a:pPr lvl="2">
              <a:buFont typeface="Wingdings" pitchFamily="2" charset="2"/>
              <a:buChar char="n"/>
              <a:defRPr/>
            </a:pPr>
            <a:r>
              <a:rPr lang="en-US" dirty="0">
                <a:solidFill>
                  <a:schemeClr val="accent6"/>
                </a:solidFill>
                <a:ea typeface="ＭＳ Ｐゴシック" charset="0"/>
              </a:rPr>
              <a:t>The “desire to be gratified, </a:t>
            </a:r>
            <a:r>
              <a:rPr lang="is-IS" dirty="0">
                <a:solidFill>
                  <a:schemeClr val="accent6"/>
                </a:solidFill>
                <a:ea typeface="ＭＳ Ｐゴシック" charset="0"/>
              </a:rPr>
              <a:t>… </a:t>
            </a:r>
            <a:r>
              <a:rPr lang="en-US" dirty="0">
                <a:solidFill>
                  <a:schemeClr val="accent6"/>
                </a:solidFill>
                <a:ea typeface="ＭＳ Ｐゴシック" charset="0"/>
              </a:rPr>
              <a:t>the cruelty of enforcing strict adherence”</a:t>
            </a:r>
          </a:p>
          <a:p>
            <a:pPr lvl="2">
              <a:buFont typeface="Wingdings" pitchFamily="2" charset="2"/>
              <a:buChar char="n"/>
              <a:defRPr/>
            </a:pPr>
            <a:endParaRPr lang="en-US" dirty="0">
              <a:solidFill>
                <a:schemeClr val="accent6"/>
              </a:solidFill>
              <a:ea typeface="ＭＳ Ｐゴシック" charset="0"/>
            </a:endParaRPr>
          </a:p>
          <a:p>
            <a:pPr>
              <a:buFont typeface="Wingdings" pitchFamily="2" charset="2"/>
              <a:buChar char="o"/>
              <a:defRPr/>
            </a:pPr>
            <a:endParaRPr lang="en-US" dirty="0">
              <a:ea typeface="+mn-ea"/>
              <a:cs typeface="+mn-cs"/>
            </a:endParaRPr>
          </a:p>
          <a:p>
            <a:pPr>
              <a:buFont typeface="Wingdings" pitchFamily="2" charset="2"/>
              <a:buChar char="o"/>
              <a:defRPr/>
            </a:pPr>
            <a:endParaRPr lang="en-US" dirty="0">
              <a:ea typeface="+mn-ea"/>
              <a:cs typeface="+mn-cs"/>
            </a:endParaRPr>
          </a:p>
        </p:txBody>
      </p:sp>
      <p:sp>
        <p:nvSpPr>
          <p:cNvPr id="3153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37EC582-B2A3-D943-A169-587AA54BF842}" type="slidenum">
              <a:rPr lang="en-US" sz="1200"/>
              <a:pPr/>
              <a:t>150</a:t>
            </a:fld>
            <a:endParaRPr lang="en-US" sz="120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defRPr/>
            </a:pPr>
            <a:r>
              <a:rPr lang="en-US" dirty="0" err="1">
                <a:solidFill>
                  <a:schemeClr val="accent6"/>
                </a:solidFill>
                <a:ea typeface="+mj-ea"/>
                <a:cs typeface="+mj-cs"/>
              </a:rPr>
              <a:t>Haymore</a:t>
            </a:r>
            <a:r>
              <a:rPr lang="en-US" dirty="0">
                <a:solidFill>
                  <a:schemeClr val="accent6"/>
                </a:solidFill>
                <a:ea typeface="+mj-ea"/>
                <a:cs typeface="+mj-cs"/>
              </a:rPr>
              <a:t> v. Levinson at 673</a:t>
            </a:r>
          </a:p>
        </p:txBody>
      </p:sp>
      <p:sp>
        <p:nvSpPr>
          <p:cNvPr id="326658"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What was the alleged breach?</a:t>
            </a:r>
          </a:p>
        </p:txBody>
      </p:sp>
      <p:sp>
        <p:nvSpPr>
          <p:cNvPr id="3266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7F70F64-A7EA-804E-94E3-137DB10ED109}" type="slidenum">
              <a:rPr lang="en-US" sz="1200"/>
              <a:pPr/>
              <a:t>151</a:t>
            </a:fld>
            <a:endParaRPr lang="en-US" sz="120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defRPr/>
            </a:pPr>
            <a:r>
              <a:rPr lang="en-US" dirty="0" err="1">
                <a:solidFill>
                  <a:schemeClr val="tx1"/>
                </a:solidFill>
                <a:ea typeface="+mj-ea"/>
                <a:cs typeface="+mj-cs"/>
              </a:rPr>
              <a:t>Haymore</a:t>
            </a:r>
            <a:r>
              <a:rPr lang="en-US" dirty="0">
                <a:solidFill>
                  <a:schemeClr val="tx1"/>
                </a:solidFill>
                <a:ea typeface="+mj-ea"/>
                <a:cs typeface="+mj-cs"/>
              </a:rPr>
              <a:t> v. Levinson</a:t>
            </a:r>
          </a:p>
        </p:txBody>
      </p:sp>
      <p:sp>
        <p:nvSpPr>
          <p:cNvPr id="327682"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What was the alleged breach?</a:t>
            </a:r>
          </a:p>
          <a:p>
            <a:pPr lvl="1"/>
            <a:r>
              <a:rPr lang="en-US">
                <a:solidFill>
                  <a:schemeClr val="accent2"/>
                </a:solidFill>
                <a:latin typeface="Verdana" charset="0"/>
                <a:ea typeface="MS PGothic" charset="0"/>
              </a:rPr>
              <a:t>A “satisfactory completion” standard</a:t>
            </a:r>
          </a:p>
          <a:p>
            <a:pPr lvl="2"/>
            <a:r>
              <a:rPr lang="en-US">
                <a:solidFill>
                  <a:srgbClr val="000000"/>
                </a:solidFill>
                <a:latin typeface="Verdana" charset="0"/>
                <a:ea typeface="MS PGothic" charset="0"/>
              </a:rPr>
              <a:t>So does owner get to insist on completion until he is satisfied?</a:t>
            </a:r>
          </a:p>
        </p:txBody>
      </p:sp>
      <p:sp>
        <p:nvSpPr>
          <p:cNvPr id="32768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7B12A8D-4583-2643-BAD4-3620CDA251B8}" type="slidenum">
              <a:rPr lang="en-US" sz="1200"/>
              <a:pPr/>
              <a:t>152</a:t>
            </a:fld>
            <a:endParaRPr lang="en-US" sz="1200"/>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le 1"/>
          <p:cNvSpPr>
            <a:spLocks noGrp="1"/>
          </p:cNvSpPr>
          <p:nvPr>
            <p:ph type="title"/>
          </p:nvPr>
        </p:nvSpPr>
        <p:spPr/>
        <p:txBody>
          <a:bodyPr/>
          <a:lstStyle/>
          <a:p>
            <a:pPr>
              <a:defRPr/>
            </a:pPr>
            <a:r>
              <a:rPr lang="en-US" dirty="0" err="1">
                <a:solidFill>
                  <a:schemeClr val="tx1"/>
                </a:solidFill>
                <a:ea typeface="+mj-ea"/>
                <a:cs typeface="+mj-cs"/>
              </a:rPr>
              <a:t>Haymore</a:t>
            </a:r>
            <a:r>
              <a:rPr lang="en-US" dirty="0">
                <a:solidFill>
                  <a:schemeClr val="tx1"/>
                </a:solidFill>
                <a:ea typeface="+mj-ea"/>
                <a:cs typeface="+mj-cs"/>
              </a:rPr>
              <a:t> v. Levinson</a:t>
            </a:r>
          </a:p>
        </p:txBody>
      </p:sp>
      <p:sp>
        <p:nvSpPr>
          <p:cNvPr id="328706" name="Content Placeholder 2"/>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What was the alleged breach?</a:t>
            </a:r>
          </a:p>
          <a:p>
            <a:pPr lvl="1"/>
            <a:r>
              <a:rPr lang="en-US" dirty="0">
                <a:solidFill>
                  <a:schemeClr val="accent2"/>
                </a:solidFill>
                <a:latin typeface="Verdana" charset="0"/>
                <a:ea typeface="MS PGothic" charset="0"/>
              </a:rPr>
              <a:t>The two standards: Which do you think was intended by the parties?</a:t>
            </a:r>
          </a:p>
          <a:p>
            <a:pPr lvl="2"/>
            <a:r>
              <a:rPr lang="en-US" dirty="0">
                <a:solidFill>
                  <a:srgbClr val="000000"/>
                </a:solidFill>
                <a:latin typeface="Verdana" charset="0"/>
                <a:ea typeface="MS PGothic" charset="0"/>
              </a:rPr>
              <a:t>Subjective: Owner gets to decide</a:t>
            </a:r>
          </a:p>
          <a:p>
            <a:pPr lvl="2"/>
            <a:r>
              <a:rPr lang="en-US" dirty="0">
                <a:solidFill>
                  <a:srgbClr val="000000"/>
                </a:solidFill>
                <a:latin typeface="Verdana" charset="0"/>
                <a:ea typeface="MS PGothic" charset="0"/>
              </a:rPr>
              <a:t>Objective</a:t>
            </a:r>
          </a:p>
        </p:txBody>
      </p:sp>
      <p:sp>
        <p:nvSpPr>
          <p:cNvPr id="3287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0FAC9CB-F7A5-F242-ADAD-100786CC2FB1}" type="slidenum">
              <a:rPr lang="en-US" sz="1200"/>
              <a:pPr/>
              <a:t>153</a:t>
            </a:fld>
            <a:endParaRPr lang="en-US" sz="1200"/>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Willful deviations</a:t>
            </a:r>
          </a:p>
        </p:txBody>
      </p:sp>
      <p:sp>
        <p:nvSpPr>
          <p:cNvPr id="329730" name="Content Placeholder 2"/>
          <p:cNvSpPr>
            <a:spLocks noGrp="1"/>
          </p:cNvSpPr>
          <p:nvPr>
            <p:ph idx="1"/>
          </p:nvPr>
        </p:nvSpPr>
        <p:spPr/>
        <p:txBody>
          <a:bodyPr/>
          <a:lstStyle/>
          <a:p>
            <a:endParaRPr lang="en-US" dirty="0">
              <a:latin typeface="Verdana" charset="0"/>
              <a:ea typeface="MS PGothic" charset="0"/>
            </a:endParaRPr>
          </a:p>
          <a:p>
            <a:r>
              <a:rPr lang="en-US" dirty="0" err="1">
                <a:solidFill>
                  <a:srgbClr val="B90000"/>
                </a:solidFill>
                <a:latin typeface="Verdana" charset="0"/>
                <a:ea typeface="MS PGothic" charset="0"/>
              </a:rPr>
              <a:t>Cf</a:t>
            </a:r>
            <a:r>
              <a:rPr lang="en-US" dirty="0">
                <a:solidFill>
                  <a:srgbClr val="B90000"/>
                </a:solidFill>
                <a:latin typeface="Verdana" charset="0"/>
                <a:ea typeface="MS PGothic" charset="0"/>
              </a:rPr>
              <a:t> </a:t>
            </a:r>
            <a:r>
              <a:rPr lang="en-US" dirty="0" err="1">
                <a:solidFill>
                  <a:srgbClr val="B90000"/>
                </a:solidFill>
                <a:latin typeface="Verdana" charset="0"/>
                <a:ea typeface="MS PGothic" charset="0"/>
              </a:rPr>
              <a:t>Grun</a:t>
            </a:r>
            <a:r>
              <a:rPr lang="en-US" dirty="0">
                <a:solidFill>
                  <a:srgbClr val="B90000"/>
                </a:solidFill>
                <a:latin typeface="Verdana" charset="0"/>
                <a:ea typeface="MS PGothic" charset="0"/>
              </a:rPr>
              <a:t> Roofing at 672</a:t>
            </a:r>
          </a:p>
          <a:p>
            <a:pPr lvl="1"/>
            <a:r>
              <a:rPr lang="ja-JP" altLang="en-US" dirty="0">
                <a:latin typeface="Verdana" charset="0"/>
                <a:ea typeface="MS PGothic" charset="0"/>
              </a:rPr>
              <a:t>“</a:t>
            </a:r>
            <a:r>
              <a:rPr lang="en-US" altLang="ja-JP" dirty="0">
                <a:latin typeface="Verdana" charset="0"/>
                <a:ea typeface="MS PGothic" charset="0"/>
              </a:rPr>
              <a:t>Contractor must have in good faith intended to comply</a:t>
            </a:r>
            <a:r>
              <a:rPr lang="ja-JP" altLang="en-US" dirty="0">
                <a:latin typeface="Verdana" charset="0"/>
                <a:ea typeface="MS PGothic" charset="0"/>
              </a:rPr>
              <a:t>”</a:t>
            </a:r>
            <a:endParaRPr lang="en-US" altLang="ja-JP" dirty="0">
              <a:latin typeface="Verdana" charset="0"/>
              <a:ea typeface="MS PGothic" charset="0"/>
            </a:endParaRPr>
          </a:p>
          <a:p>
            <a:r>
              <a:rPr lang="en-US" dirty="0">
                <a:solidFill>
                  <a:srgbClr val="B90000"/>
                </a:solidFill>
                <a:latin typeface="Verdana" charset="0"/>
                <a:ea typeface="MS PGothic" charset="0"/>
              </a:rPr>
              <a:t>Material Movers at 675</a:t>
            </a:r>
          </a:p>
          <a:p>
            <a:pPr lvl="1"/>
            <a:r>
              <a:rPr lang="en-US" dirty="0">
                <a:latin typeface="Verdana" charset="0"/>
                <a:ea typeface="MS PGothic" charset="0"/>
              </a:rPr>
              <a:t>Can you justify this on efficiency grounds?</a:t>
            </a:r>
          </a:p>
        </p:txBody>
      </p:sp>
      <p:sp>
        <p:nvSpPr>
          <p:cNvPr id="32973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9D28F4F-D54F-5149-83D9-DF8A11793D7A}" type="slidenum">
              <a:rPr lang="en-US" sz="1200"/>
              <a:pPr/>
              <a:t>154</a:t>
            </a:fld>
            <a:endParaRPr lang="en-US" sz="120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lvl="1">
              <a:defRPr/>
            </a:pPr>
            <a:r>
              <a:rPr lang="en-US" dirty="0">
                <a:solidFill>
                  <a:schemeClr val="tx1"/>
                </a:solidFill>
                <a:latin typeface="Verdana" charset="0"/>
                <a:ea typeface="MS PGothic" charset="0"/>
              </a:rPr>
              <a:t>Measure of damages: Cost of repair or diminished value?</a:t>
            </a:r>
            <a:endParaRPr lang="en-US" sz="3600" dirty="0">
              <a:solidFill>
                <a:schemeClr val="tx1"/>
              </a:solidFill>
              <a:ea typeface="+mj-ea"/>
              <a:cs typeface="+mj-cs"/>
            </a:endParaRPr>
          </a:p>
        </p:txBody>
      </p:sp>
      <p:sp>
        <p:nvSpPr>
          <p:cNvPr id="324610" name="Content Placeholder 2"/>
          <p:cNvSpPr>
            <a:spLocks noGrp="1"/>
          </p:cNvSpPr>
          <p:nvPr>
            <p:ph idx="1"/>
          </p:nvPr>
        </p:nvSpPr>
        <p:spPr/>
        <p:txBody>
          <a:bodyPr/>
          <a:lstStyle/>
          <a:p>
            <a:pPr>
              <a:defRPr/>
            </a:pPr>
            <a:endParaRPr lang="en-US" dirty="0">
              <a:ea typeface="MS PGothic" charset="0"/>
            </a:endParaRPr>
          </a:p>
          <a:p>
            <a:pPr>
              <a:defRPr/>
            </a:pPr>
            <a:r>
              <a:rPr lang="en-US" dirty="0">
                <a:ea typeface="MS PGothic" charset="0"/>
              </a:rPr>
              <a:t>Remedies in </a:t>
            </a:r>
            <a:r>
              <a:rPr lang="en-US" dirty="0" err="1">
                <a:ea typeface="MS PGothic" charset="0"/>
              </a:rPr>
              <a:t>Plante</a:t>
            </a:r>
            <a:r>
              <a:rPr lang="en-US" dirty="0">
                <a:ea typeface="MS PGothic" charset="0"/>
              </a:rPr>
              <a:t> v. Jacobs at 676</a:t>
            </a:r>
          </a:p>
          <a:p>
            <a:pPr lvl="1">
              <a:defRPr/>
            </a:pPr>
            <a:r>
              <a:rPr lang="en-US" dirty="0">
                <a:solidFill>
                  <a:srgbClr val="B90000"/>
                </a:solidFill>
                <a:ea typeface="MS PGothic" charset="0"/>
              </a:rPr>
              <a:t>Cost of repair vs. diminished value</a:t>
            </a:r>
          </a:p>
          <a:p>
            <a:pPr lvl="1">
              <a:defRPr/>
            </a:pPr>
            <a:r>
              <a:rPr lang="en-US" dirty="0">
                <a:solidFill>
                  <a:schemeClr val="accent6"/>
                </a:solidFill>
                <a:ea typeface="MS PGothic" charset="0"/>
              </a:rPr>
              <a:t>What is the difference in monetary terms?</a:t>
            </a:r>
          </a:p>
        </p:txBody>
      </p:sp>
      <p:sp>
        <p:nvSpPr>
          <p:cNvPr id="3225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4B76D4E-2284-154E-A3B6-88D85554AB53}" type="slidenum">
              <a:rPr lang="en-US" sz="1200"/>
              <a:pPr/>
              <a:t>155</a:t>
            </a:fld>
            <a:endParaRPr lang="en-US" sz="1200"/>
          </a:p>
        </p:txBody>
      </p:sp>
    </p:spTree>
    <p:extLst>
      <p:ext uri="{BB962C8B-B14F-4D97-AF65-F5344CB8AC3E}">
        <p14:creationId xmlns:p14="http://schemas.microsoft.com/office/powerpoint/2010/main" val="134916855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lvl="1">
              <a:defRPr/>
            </a:pPr>
            <a:r>
              <a:rPr lang="en-US" dirty="0">
                <a:solidFill>
                  <a:schemeClr val="tx1"/>
                </a:solidFill>
                <a:latin typeface="Verdana" charset="0"/>
                <a:ea typeface="MS PGothic" charset="0"/>
              </a:rPr>
              <a:t>Measure of damages: Cost of repair or diminished value?</a:t>
            </a:r>
            <a:endParaRPr lang="en-US" sz="3600" dirty="0">
              <a:solidFill>
                <a:schemeClr val="tx1"/>
              </a:solidFill>
              <a:ea typeface="+mj-ea"/>
              <a:cs typeface="+mj-cs"/>
            </a:endParaRPr>
          </a:p>
        </p:txBody>
      </p:sp>
      <p:sp>
        <p:nvSpPr>
          <p:cNvPr id="324610" name="Content Placeholder 2"/>
          <p:cNvSpPr>
            <a:spLocks noGrp="1"/>
          </p:cNvSpPr>
          <p:nvPr>
            <p:ph idx="1"/>
          </p:nvPr>
        </p:nvSpPr>
        <p:spPr/>
        <p:txBody>
          <a:bodyPr/>
          <a:lstStyle/>
          <a:p>
            <a:pPr>
              <a:defRPr/>
            </a:pPr>
            <a:endParaRPr lang="en-US" dirty="0">
              <a:ea typeface="MS PGothic" charset="0"/>
            </a:endParaRPr>
          </a:p>
          <a:p>
            <a:pPr>
              <a:defRPr/>
            </a:pPr>
            <a:r>
              <a:rPr lang="en-US" dirty="0">
                <a:ea typeface="MS PGothic" charset="0"/>
              </a:rPr>
              <a:t>Remedies in </a:t>
            </a:r>
            <a:r>
              <a:rPr lang="en-US" dirty="0" err="1">
                <a:ea typeface="MS PGothic" charset="0"/>
              </a:rPr>
              <a:t>Plante</a:t>
            </a:r>
            <a:r>
              <a:rPr lang="en-US" dirty="0">
                <a:ea typeface="MS PGothic" charset="0"/>
              </a:rPr>
              <a:t> v. Jacobs at 688</a:t>
            </a:r>
          </a:p>
          <a:p>
            <a:pPr>
              <a:defRPr/>
            </a:pPr>
            <a:r>
              <a:rPr lang="en-US" dirty="0">
                <a:solidFill>
                  <a:schemeClr val="accent6"/>
                </a:solidFill>
                <a:ea typeface="MS PGothic" charset="0"/>
              </a:rPr>
              <a:t>In what respect is cost of repair akin to a promissory condition and diminished value like a warranty?</a:t>
            </a:r>
          </a:p>
        </p:txBody>
      </p:sp>
      <p:sp>
        <p:nvSpPr>
          <p:cNvPr id="3235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1832389-4723-084E-8952-100841B43901}" type="slidenum">
              <a:rPr lang="en-US" sz="1200"/>
              <a:pPr/>
              <a:t>156</a:t>
            </a:fld>
            <a:endParaRPr lang="en-US" sz="1200"/>
          </a:p>
        </p:txBody>
      </p:sp>
    </p:spTree>
    <p:extLst>
      <p:ext uri="{BB962C8B-B14F-4D97-AF65-F5344CB8AC3E}">
        <p14:creationId xmlns:p14="http://schemas.microsoft.com/office/powerpoint/2010/main" val="21222812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pPr lvl="1">
              <a:defRPr/>
            </a:pPr>
            <a:r>
              <a:rPr lang="en-US" dirty="0">
                <a:solidFill>
                  <a:schemeClr val="tx1"/>
                </a:solidFill>
                <a:latin typeface="Verdana" charset="0"/>
                <a:ea typeface="MS PGothic" charset="0"/>
              </a:rPr>
              <a:t>Measure of damages: Cost of repair or diminished value?</a:t>
            </a:r>
            <a:endParaRPr lang="en-US" sz="3600" dirty="0">
              <a:solidFill>
                <a:schemeClr val="tx1"/>
              </a:solidFill>
              <a:ea typeface="+mj-ea"/>
              <a:cs typeface="+mj-cs"/>
            </a:endParaRPr>
          </a:p>
        </p:txBody>
      </p:sp>
      <p:sp>
        <p:nvSpPr>
          <p:cNvPr id="324610" name="Content Placeholder 2"/>
          <p:cNvSpPr>
            <a:spLocks noGrp="1"/>
          </p:cNvSpPr>
          <p:nvPr>
            <p:ph idx="1"/>
          </p:nvPr>
        </p:nvSpPr>
        <p:spPr/>
        <p:txBody>
          <a:bodyPr/>
          <a:lstStyle/>
          <a:p>
            <a:pPr>
              <a:defRPr/>
            </a:pPr>
            <a:endParaRPr lang="en-US" dirty="0">
              <a:ea typeface="MS PGothic" charset="0"/>
            </a:endParaRPr>
          </a:p>
          <a:p>
            <a:pPr>
              <a:defRPr/>
            </a:pPr>
            <a:r>
              <a:rPr lang="en-US" dirty="0">
                <a:ea typeface="MS PGothic" charset="0"/>
              </a:rPr>
              <a:t>Remedies in </a:t>
            </a:r>
            <a:r>
              <a:rPr lang="en-US" dirty="0" err="1">
                <a:ea typeface="MS PGothic" charset="0"/>
              </a:rPr>
              <a:t>Plante</a:t>
            </a:r>
            <a:r>
              <a:rPr lang="en-US" dirty="0">
                <a:ea typeface="MS PGothic" charset="0"/>
              </a:rPr>
              <a:t> v. Jacobs at 688</a:t>
            </a:r>
          </a:p>
          <a:p>
            <a:pPr>
              <a:defRPr/>
            </a:pPr>
            <a:r>
              <a:rPr lang="en-US" dirty="0">
                <a:solidFill>
                  <a:srgbClr val="000000"/>
                </a:solidFill>
                <a:ea typeface="MS PGothic" charset="0"/>
              </a:rPr>
              <a:t>What is the difference in monetary terms between the two measures?</a:t>
            </a:r>
          </a:p>
          <a:p>
            <a:pPr>
              <a:defRPr/>
            </a:pPr>
            <a:r>
              <a:rPr lang="en-US" dirty="0">
                <a:solidFill>
                  <a:schemeClr val="accent6"/>
                </a:solidFill>
                <a:ea typeface="MS PGothic" charset="0"/>
              </a:rPr>
              <a:t>Is it correct to say that diminished value is more economically efficient?</a:t>
            </a:r>
          </a:p>
        </p:txBody>
      </p:sp>
      <p:sp>
        <p:nvSpPr>
          <p:cNvPr id="3246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AC9C9E3-8424-FF4F-A7C7-F9DE81720C53}" type="slidenum">
              <a:rPr lang="en-US" sz="1200"/>
              <a:pPr/>
              <a:t>157</a:t>
            </a:fld>
            <a:endParaRPr lang="en-US" sz="1200"/>
          </a:p>
        </p:txBody>
      </p:sp>
    </p:spTree>
    <p:extLst>
      <p:ext uri="{BB962C8B-B14F-4D97-AF65-F5344CB8AC3E}">
        <p14:creationId xmlns:p14="http://schemas.microsoft.com/office/powerpoint/2010/main" val="13133389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3A93810-FF5D-9746-9729-A4B0E26F471C}" type="slidenum">
              <a:rPr lang="en-US" sz="1200"/>
              <a:pPr/>
              <a:t>158</a:t>
            </a:fld>
            <a:endParaRPr lang="en-US" sz="1200"/>
          </a:p>
        </p:txBody>
      </p:sp>
      <p:sp>
        <p:nvSpPr>
          <p:cNvPr id="330754" name="Rectangle 3"/>
          <p:cNvSpPr>
            <a:spLocks noGrp="1" noChangeArrowheads="1"/>
          </p:cNvSpPr>
          <p:nvPr>
            <p:ph type="body" idx="1"/>
          </p:nvPr>
        </p:nvSpPr>
        <p:spPr/>
        <p:txBody>
          <a:bodyPr/>
          <a:lstStyle/>
          <a:p>
            <a:pPr marL="514350" indent="-514350">
              <a:buFont typeface="Verdana" charset="0"/>
              <a:buAutoNum type="arabicPeriod"/>
            </a:pPr>
            <a:r>
              <a:rPr lang="en-US">
                <a:latin typeface="Verdana" charset="0"/>
                <a:ea typeface="MS PGothic" charset="0"/>
              </a:rPr>
              <a:t>Where one party is better able to reduce the risk or the harm</a:t>
            </a:r>
          </a:p>
          <a:p>
            <a:pPr marL="514350" indent="-514350">
              <a:buFont typeface="Verdana" charset="0"/>
              <a:buAutoNum type="arabicPeriod"/>
            </a:pPr>
            <a:r>
              <a:rPr lang="en-US">
                <a:latin typeface="Verdana" charset="0"/>
                <a:ea typeface="MS PGothic" charset="0"/>
              </a:rPr>
              <a:t>Where one party is better able to value the loss</a:t>
            </a:r>
          </a:p>
          <a:p>
            <a:pPr marL="514350" indent="-514350">
              <a:buFont typeface="Verdana" charset="0"/>
              <a:buAutoNum type="arabicPeriod"/>
            </a:pPr>
            <a:r>
              <a:rPr lang="en-US">
                <a:latin typeface="Verdana" charset="0"/>
                <a:ea typeface="MS PGothic" charset="0"/>
              </a:rPr>
              <a:t>Assuming risk aversion, where one party is wealthier than the other</a:t>
            </a:r>
          </a:p>
          <a:p>
            <a:pPr marL="514350" indent="-514350">
              <a:buFont typeface="Verdana" charset="0"/>
              <a:buAutoNum type="arabicPeriod"/>
            </a:pPr>
            <a:r>
              <a:rPr lang="en-US">
                <a:latin typeface="Verdana" charset="0"/>
                <a:ea typeface="MS PGothic" charset="0"/>
              </a:rPr>
              <a:t>Assuming risk aversion, where one party is a better insurer because he can diversify the risk</a:t>
            </a:r>
          </a:p>
        </p:txBody>
      </p:sp>
      <p:sp>
        <p:nvSpPr>
          <p:cNvPr id="330755" name="Rectangle 5"/>
          <p:cNvSpPr>
            <a:spLocks noGrp="1" noChangeArrowheads="1"/>
          </p:cNvSpPr>
          <p:nvPr>
            <p:ph type="title"/>
          </p:nvPr>
        </p:nvSpPr>
        <p:spPr>
          <a:xfrm>
            <a:off x="574675" y="304800"/>
            <a:ext cx="8569325" cy="1219200"/>
          </a:xfrm>
        </p:spPr>
        <p:txBody>
          <a:bodyPr/>
          <a:lstStyle/>
          <a:p>
            <a:r>
              <a:rPr lang="en-US" sz="3200">
                <a:solidFill>
                  <a:schemeClr val="accent2"/>
                </a:solidFill>
                <a:latin typeface="Verdana" charset="0"/>
                <a:ea typeface="MS PGothic" charset="0"/>
              </a:rPr>
              <a:t>Recall the Four kinds of Least-Cost Risk Avoiders</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DE1689D-2CE2-3743-A788-ADB32B1DD51E}" type="slidenum">
              <a:rPr lang="en-US" sz="1200"/>
              <a:pPr/>
              <a:t>159</a:t>
            </a:fld>
            <a:endParaRPr lang="en-US" sz="1200"/>
          </a:p>
        </p:txBody>
      </p:sp>
      <p:sp>
        <p:nvSpPr>
          <p:cNvPr id="70659" name="Rectangle 3"/>
          <p:cNvSpPr>
            <a:spLocks noGrp="1" noChangeArrowheads="1"/>
          </p:cNvSpPr>
          <p:nvPr>
            <p:ph type="body" idx="1"/>
          </p:nvPr>
        </p:nvSpPr>
        <p:spPr/>
        <p:txBody>
          <a:bodyPr/>
          <a:lstStyle/>
          <a:p>
            <a:pPr marL="514350" indent="-514350">
              <a:buFont typeface="Wingdings" pitchFamily="2" charset="2"/>
              <a:buChar char="o"/>
              <a:defRPr/>
            </a:pPr>
            <a:endParaRPr lang="en-US" dirty="0">
              <a:ea typeface="+mn-ea"/>
              <a:cs typeface="+mn-cs"/>
            </a:endParaRPr>
          </a:p>
          <a:p>
            <a:pPr marL="514350" indent="-514350">
              <a:buFont typeface="Wingdings" pitchFamily="2" charset="2"/>
              <a:buChar char="o"/>
              <a:defRPr/>
            </a:pPr>
            <a:r>
              <a:rPr lang="en-US" dirty="0">
                <a:ea typeface="+mn-ea"/>
                <a:cs typeface="+mn-cs"/>
              </a:rPr>
              <a:t>Warranties also signal product quality</a:t>
            </a:r>
          </a:p>
          <a:p>
            <a:pPr marL="952500" lvl="1" indent="-514350">
              <a:buFont typeface="Wingdings" pitchFamily="2" charset="2"/>
              <a:buChar char="n"/>
              <a:defRPr/>
            </a:pPr>
            <a:r>
              <a:rPr lang="en-US" dirty="0">
                <a:ea typeface="ＭＳ Ｐゴシック" charset="0"/>
              </a:rPr>
              <a:t>The informational asymmetry between seller and buyer</a:t>
            </a:r>
          </a:p>
        </p:txBody>
      </p:sp>
      <p:sp>
        <p:nvSpPr>
          <p:cNvPr id="332803" name="Rectangle 5"/>
          <p:cNvSpPr>
            <a:spLocks noGrp="1" noChangeArrowheads="1"/>
          </p:cNvSpPr>
          <p:nvPr>
            <p:ph type="title"/>
          </p:nvPr>
        </p:nvSpPr>
        <p:spPr>
          <a:xfrm>
            <a:off x="574675" y="304800"/>
            <a:ext cx="8569325" cy="1219200"/>
          </a:xfrm>
        </p:spPr>
        <p:txBody>
          <a:bodyPr/>
          <a:lstStyle/>
          <a:p>
            <a:r>
              <a:rPr lang="en-US" sz="3200" dirty="0">
                <a:solidFill>
                  <a:srgbClr val="CC0000"/>
                </a:solidFill>
                <a:latin typeface="Verdana" charset="0"/>
                <a:ea typeface="MS PGothic" charset="0"/>
              </a:rPr>
              <a:t>Now: Warranties as a signaling strategy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54E1DC7-BAF5-2C45-A992-35EAA7B1AB62}" type="slidenum">
              <a:rPr lang="en-US" sz="1200"/>
              <a:pPr/>
              <a:t>16</a:t>
            </a:fld>
            <a:endParaRPr lang="en-US" sz="1200"/>
          </a:p>
        </p:txBody>
      </p:sp>
      <p:sp>
        <p:nvSpPr>
          <p:cNvPr id="53250"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We’d want to assign the risk to the least-cost risk avoider</a:t>
            </a:r>
          </a:p>
          <a:p>
            <a:pPr lvl="1"/>
            <a:r>
              <a:rPr lang="en-US">
                <a:solidFill>
                  <a:schemeClr val="accent2"/>
                </a:solidFill>
                <a:latin typeface="Verdana" charset="0"/>
                <a:ea typeface="MS PGothic" charset="0"/>
              </a:rPr>
              <a:t>Contract or tort joined at the hip historically in the action on the case</a:t>
            </a:r>
          </a:p>
          <a:p>
            <a:pPr lvl="2"/>
            <a:r>
              <a:rPr lang="en-US">
                <a:solidFill>
                  <a:srgbClr val="000000"/>
                </a:solidFill>
                <a:latin typeface="Verdana" charset="0"/>
                <a:ea typeface="MS PGothic" charset="0"/>
              </a:rPr>
              <a:t>Prosser at 660</a:t>
            </a:r>
          </a:p>
          <a:p>
            <a:endParaRPr lang="en-US">
              <a:solidFill>
                <a:schemeClr val="accent2"/>
              </a:solidFill>
              <a:latin typeface="Verdana" charset="0"/>
              <a:ea typeface="MS PGothic" charset="0"/>
            </a:endParaRPr>
          </a:p>
        </p:txBody>
      </p:sp>
      <p:sp>
        <p:nvSpPr>
          <p:cNvPr id="53251" name="Rectangle 5"/>
          <p:cNvSpPr>
            <a:spLocks noGrp="1" noChangeArrowheads="1"/>
          </p:cNvSpPr>
          <p:nvPr>
            <p:ph type="title"/>
          </p:nvPr>
        </p:nvSpPr>
        <p:spPr/>
        <p:txBody>
          <a:bodyPr/>
          <a:lstStyle/>
          <a:p>
            <a:r>
              <a:rPr lang="en-US" sz="3400">
                <a:solidFill>
                  <a:srgbClr val="000000"/>
                </a:solidFill>
                <a:latin typeface="Verdana" charset="0"/>
                <a:ea typeface="MS PGothic" charset="0"/>
              </a:rPr>
              <a:t>Back to the Whizbang</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4055FD3-3FA3-904E-8EC9-B2B54EFE6C12}" type="slidenum">
              <a:rPr lang="en-US" sz="1200"/>
              <a:pPr/>
              <a:t>160</a:t>
            </a:fld>
            <a:endParaRPr lang="en-US" sz="1200"/>
          </a:p>
        </p:txBody>
      </p:sp>
      <p:sp>
        <p:nvSpPr>
          <p:cNvPr id="334850" name="Rectangle 3"/>
          <p:cNvSpPr>
            <a:spLocks noGrp="1" noChangeArrowheads="1"/>
          </p:cNvSpPr>
          <p:nvPr>
            <p:ph type="body" idx="1"/>
          </p:nvPr>
        </p:nvSpPr>
        <p:spPr/>
        <p:txBody>
          <a:bodyPr/>
          <a:lstStyle/>
          <a:p>
            <a:pPr marL="514350" indent="-514350"/>
            <a:endParaRPr lang="en-US">
              <a:latin typeface="Verdana" charset="0"/>
              <a:ea typeface="MS PGothic" charset="0"/>
            </a:endParaRPr>
          </a:p>
          <a:p>
            <a:pPr marL="514350" indent="-514350"/>
            <a:r>
              <a:rPr lang="en-US">
                <a:latin typeface="Verdana" charset="0"/>
                <a:ea typeface="MS PGothic" charset="0"/>
              </a:rPr>
              <a:t>Warranties also signal product quality</a:t>
            </a:r>
          </a:p>
          <a:p>
            <a:pPr marL="952500" lvl="1" indent="-514350"/>
            <a:r>
              <a:rPr lang="en-US">
                <a:solidFill>
                  <a:srgbClr val="B90000"/>
                </a:solidFill>
                <a:latin typeface="Verdana" charset="0"/>
                <a:ea typeface="MS PGothic" charset="0"/>
              </a:rPr>
              <a:t>As between two sellers, one of whom offers a warranty and the other of whom doesn</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t, you have more information about the former</a:t>
            </a:r>
            <a:endParaRPr lang="en-US">
              <a:solidFill>
                <a:srgbClr val="B90000"/>
              </a:solidFill>
              <a:latin typeface="Verdana" charset="0"/>
              <a:ea typeface="MS PGothic" charset="0"/>
            </a:endParaRPr>
          </a:p>
        </p:txBody>
      </p:sp>
      <p:sp>
        <p:nvSpPr>
          <p:cNvPr id="334851" name="Rectangle 5"/>
          <p:cNvSpPr>
            <a:spLocks noGrp="1" noChangeArrowheads="1"/>
          </p:cNvSpPr>
          <p:nvPr>
            <p:ph type="title"/>
          </p:nvPr>
        </p:nvSpPr>
        <p:spPr>
          <a:xfrm>
            <a:off x="574675" y="304800"/>
            <a:ext cx="8569325" cy="1219200"/>
          </a:xfrm>
        </p:spPr>
        <p:txBody>
          <a:bodyPr/>
          <a:lstStyle/>
          <a:p>
            <a:r>
              <a:rPr lang="en-US" sz="3200">
                <a:solidFill>
                  <a:schemeClr val="accent2"/>
                </a:solidFill>
                <a:latin typeface="Verdana" charset="0"/>
                <a:ea typeface="MS PGothic" charset="0"/>
              </a:rPr>
              <a:t>Recall the Four kinds of Least-Cost Risk Avoiders</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Title 1"/>
          <p:cNvSpPr>
            <a:spLocks noGrp="1"/>
          </p:cNvSpPr>
          <p:nvPr>
            <p:ph type="title"/>
          </p:nvPr>
        </p:nvSpPr>
        <p:spPr>
          <a:xfrm>
            <a:off x="574675" y="304800"/>
            <a:ext cx="8569325" cy="1219200"/>
          </a:xfrm>
        </p:spPr>
        <p:txBody>
          <a:bodyPr/>
          <a:lstStyle/>
          <a:p>
            <a:r>
              <a:rPr lang="en-US">
                <a:latin typeface="Verdana" charset="0"/>
                <a:ea typeface="MS PGothic" charset="0"/>
              </a:rPr>
              <a:t>Warranties as a signalling strategy</a:t>
            </a:r>
          </a:p>
        </p:txBody>
      </p:sp>
      <p:sp>
        <p:nvSpPr>
          <p:cNvPr id="3"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If a dealer offers you an extended warranty at a premium price, why does Consumers Reports tell you to reject this?</a:t>
            </a:r>
          </a:p>
        </p:txBody>
      </p:sp>
      <p:sp>
        <p:nvSpPr>
          <p:cNvPr id="3368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DB6D9A4-9FAC-324E-AAE8-759306593EB4}" type="slidenum">
              <a:rPr lang="en-US" sz="1200"/>
              <a:pPr/>
              <a:t>161</a:t>
            </a:fld>
            <a:endParaRPr lang="en-US" sz="120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Title 1"/>
          <p:cNvSpPr>
            <a:spLocks noGrp="1"/>
          </p:cNvSpPr>
          <p:nvPr>
            <p:ph type="title"/>
          </p:nvPr>
        </p:nvSpPr>
        <p:spPr>
          <a:xfrm>
            <a:off x="574675" y="304800"/>
            <a:ext cx="8569325" cy="1219200"/>
          </a:xfrm>
        </p:spPr>
        <p:txBody>
          <a:bodyPr/>
          <a:lstStyle/>
          <a:p>
            <a:r>
              <a:rPr lang="en-US">
                <a:latin typeface="Verdana" charset="0"/>
                <a:ea typeface="MS PGothic" charset="0"/>
              </a:rPr>
              <a:t>Warranties as a signalling strategy</a:t>
            </a:r>
          </a:p>
        </p:txBody>
      </p:sp>
      <p:sp>
        <p:nvSpPr>
          <p:cNvPr id="337922"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If a dealer offers you an extended warranty at a premium price, why does Consumers Reports tell you to reject this?</a:t>
            </a:r>
          </a:p>
          <a:p>
            <a:pPr lvl="1"/>
            <a:r>
              <a:rPr lang="en-US">
                <a:solidFill>
                  <a:srgbClr val="B90000"/>
                </a:solidFill>
                <a:latin typeface="Verdana" charset="0"/>
                <a:ea typeface="MS PGothic" charset="0"/>
              </a:rPr>
              <a:t>The offer of the extended warranty gives you the information, even if you don</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t take it up</a:t>
            </a:r>
            <a:endParaRPr lang="en-US">
              <a:solidFill>
                <a:srgbClr val="B90000"/>
              </a:solidFill>
              <a:latin typeface="Verdana" charset="0"/>
              <a:ea typeface="MS PGothic" charset="0"/>
            </a:endParaRPr>
          </a:p>
        </p:txBody>
      </p:sp>
      <p:sp>
        <p:nvSpPr>
          <p:cNvPr id="3379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34A8EA7-0480-4C4C-B7D6-0A2FDC3D44D0}" type="slidenum">
              <a:rPr lang="en-US" sz="1200"/>
              <a:pPr/>
              <a:t>162</a:t>
            </a:fld>
            <a:endParaRPr lang="en-US" sz="120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Title 1"/>
          <p:cNvSpPr>
            <a:spLocks noGrp="1"/>
          </p:cNvSpPr>
          <p:nvPr>
            <p:ph type="title"/>
          </p:nvPr>
        </p:nvSpPr>
        <p:spPr/>
        <p:txBody>
          <a:bodyPr/>
          <a:lstStyle/>
          <a:p>
            <a:r>
              <a:rPr lang="en-US">
                <a:solidFill>
                  <a:srgbClr val="B90000"/>
                </a:solidFill>
                <a:latin typeface="Verdana" charset="0"/>
                <a:ea typeface="MS PGothic" charset="0"/>
              </a:rPr>
              <a:t>Van Halen Standard Contract</a:t>
            </a:r>
          </a:p>
        </p:txBody>
      </p:sp>
      <p:pic>
        <p:nvPicPr>
          <p:cNvPr id="33997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31387" b="31387"/>
          <a:stretch>
            <a:fillRect/>
          </a:stretch>
        </p:blipFill>
        <p:spPr/>
      </p:pic>
      <p:sp>
        <p:nvSpPr>
          <p:cNvPr id="33997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0ED8DF1-8C36-7F41-9E2B-FD9E66582C97}" type="slidenum">
              <a:rPr lang="en-US" sz="1200"/>
              <a:pPr/>
              <a:t>163</a:t>
            </a:fld>
            <a:endParaRPr lang="en-US" sz="120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Why did Van </a:t>
            </a:r>
            <a:r>
              <a:rPr lang="en-US" dirty="0" err="1">
                <a:solidFill>
                  <a:schemeClr val="accent6"/>
                </a:solidFill>
                <a:ea typeface="+mj-ea"/>
                <a:cs typeface="+mj-cs"/>
              </a:rPr>
              <a:t>Halen</a:t>
            </a:r>
            <a:r>
              <a:rPr lang="en-US" dirty="0">
                <a:solidFill>
                  <a:schemeClr val="accent6"/>
                </a:solidFill>
                <a:ea typeface="+mj-ea"/>
                <a:cs typeface="+mj-cs"/>
              </a:rPr>
              <a:t> ban brown M &amp; Ms?</a:t>
            </a:r>
          </a:p>
        </p:txBody>
      </p:sp>
      <p:pic>
        <p:nvPicPr>
          <p:cNvPr id="340994" name="Content Placeholder 4" descr="van halen.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752600"/>
            <a:ext cx="5340350" cy="5105400"/>
          </a:xfrm>
        </p:spPr>
      </p:pic>
      <p:sp>
        <p:nvSpPr>
          <p:cNvPr id="3409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C6F903D-74FD-614C-B056-D701117DC52A}" type="slidenum">
              <a:rPr lang="en-US" sz="1200"/>
              <a:pPr/>
              <a:t>164</a:t>
            </a:fld>
            <a:endParaRPr lang="en-US" sz="1200"/>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Title 1"/>
          <p:cNvSpPr>
            <a:spLocks noGrp="1"/>
          </p:cNvSpPr>
          <p:nvPr>
            <p:ph type="title"/>
          </p:nvPr>
        </p:nvSpPr>
        <p:spPr/>
        <p:txBody>
          <a:bodyPr/>
          <a:lstStyle/>
          <a:p>
            <a:r>
              <a:rPr lang="en-US">
                <a:solidFill>
                  <a:schemeClr val="tx1"/>
                </a:solidFill>
                <a:latin typeface="Verdana" charset="0"/>
                <a:ea typeface="MS PGothic" charset="0"/>
              </a:rPr>
              <a:t>If a warranty can operate as a signal, what about a breach?</a:t>
            </a:r>
          </a:p>
        </p:txBody>
      </p:sp>
      <p:sp>
        <p:nvSpPr>
          <p:cNvPr id="167939"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An argument for the perfect tender rule?</a:t>
            </a:r>
          </a:p>
        </p:txBody>
      </p:sp>
      <p:sp>
        <p:nvSpPr>
          <p:cNvPr id="3420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A924821-7859-D84C-A9F1-DD0F52E2872B}" type="slidenum">
              <a:rPr lang="en-US" sz="1200"/>
              <a:pPr/>
              <a:t>165</a:t>
            </a:fld>
            <a:endParaRPr lang="en-US" sz="1200"/>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574675" y="304800"/>
            <a:ext cx="8569325" cy="1143000"/>
          </a:xfrm>
        </p:spPr>
        <p:txBody>
          <a:bodyPr/>
          <a:lstStyle/>
          <a:p>
            <a:r>
              <a:rPr lang="en-US" sz="3200">
                <a:solidFill>
                  <a:schemeClr val="accent2"/>
                </a:solidFill>
                <a:latin typeface="Verdana" charset="0"/>
                <a:ea typeface="MS PGothic" charset="0"/>
              </a:rPr>
              <a:t>What if the performance is slightly defective?</a:t>
            </a:r>
          </a:p>
        </p:txBody>
      </p:sp>
      <p:sp>
        <p:nvSpPr>
          <p:cNvPr id="24781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B719E04-6CDA-6440-96D7-4B74BD0B053B}" type="slidenum">
              <a:rPr lang="en-US" sz="1200"/>
              <a:pPr/>
              <a:t>166</a:t>
            </a:fld>
            <a:endParaRPr lang="en-US" sz="1200"/>
          </a:p>
        </p:txBody>
      </p:sp>
      <p:sp>
        <p:nvSpPr>
          <p:cNvPr id="247811" name="Content Placeholder 1"/>
          <p:cNvSpPr>
            <a:spLocks noGrp="1"/>
          </p:cNvSpPr>
          <p:nvPr>
            <p:ph idx="1"/>
          </p:nvPr>
        </p:nvSpPr>
        <p:spPr/>
        <p:txBody>
          <a:bodyPr/>
          <a:lstStyle/>
          <a:p>
            <a:endParaRPr lang="en-US" dirty="0">
              <a:latin typeface="Verdana" charset="0"/>
              <a:ea typeface="MS PGothic" charset="0"/>
            </a:endParaRPr>
          </a:p>
          <a:p>
            <a:r>
              <a:rPr lang="en-US" dirty="0">
                <a:latin typeface="Verdana" charset="0"/>
                <a:ea typeface="MS PGothic" charset="0"/>
              </a:rPr>
              <a:t>When are rejection rights triggered?</a:t>
            </a:r>
          </a:p>
          <a:p>
            <a:pPr lvl="1"/>
            <a:r>
              <a:rPr lang="en-US" dirty="0">
                <a:solidFill>
                  <a:srgbClr val="B90000"/>
                </a:solidFill>
                <a:latin typeface="Verdana" charset="0"/>
                <a:ea typeface="MS PGothic" charset="0"/>
              </a:rPr>
              <a:t>Non-sales Law</a:t>
            </a:r>
            <a:r>
              <a:rPr lang="en-US" dirty="0">
                <a:latin typeface="Verdana" charset="0"/>
                <a:ea typeface="MS PGothic" charset="0"/>
              </a:rPr>
              <a:t>: Substantial breaches only</a:t>
            </a:r>
          </a:p>
          <a:p>
            <a:pPr lvl="1"/>
            <a:r>
              <a:rPr lang="en-US" dirty="0">
                <a:solidFill>
                  <a:srgbClr val="B90000"/>
                </a:solidFill>
                <a:latin typeface="Verdana" charset="0"/>
                <a:ea typeface="MS PGothic" charset="0"/>
              </a:rPr>
              <a:t>Sales Law</a:t>
            </a:r>
            <a:r>
              <a:rPr lang="en-US" dirty="0">
                <a:latin typeface="Verdana" charset="0"/>
                <a:ea typeface="MS PGothic" charset="0"/>
              </a:rPr>
              <a:t>: Any defect: Perfect Tender Rule</a:t>
            </a:r>
          </a:p>
          <a:p>
            <a:pPr lvl="1"/>
            <a:endParaRPr lang="en-US" dirty="0">
              <a:latin typeface="Verdana" charset="0"/>
              <a:ea typeface="MS PGothic" charset="0"/>
            </a:endParaRPr>
          </a:p>
        </p:txBody>
      </p:sp>
    </p:spTree>
    <p:extLst>
      <p:ext uri="{BB962C8B-B14F-4D97-AF65-F5344CB8AC3E}">
        <p14:creationId xmlns:p14="http://schemas.microsoft.com/office/powerpoint/2010/main" val="70555841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EDC6416-08D4-A149-BA31-6CC3AEDFA20A}" type="slidenum">
              <a:rPr lang="en-US" sz="1200"/>
              <a:pPr/>
              <a:t>167</a:t>
            </a:fld>
            <a:endParaRPr lang="en-US" sz="1200"/>
          </a:p>
        </p:txBody>
      </p:sp>
      <p:sp>
        <p:nvSpPr>
          <p:cNvPr id="221186" name="Title 1"/>
          <p:cNvSpPr>
            <a:spLocks noGrp="1"/>
          </p:cNvSpPr>
          <p:nvPr>
            <p:ph type="title" idx="4294967295"/>
          </p:nvPr>
        </p:nvSpPr>
        <p:spPr>
          <a:xfrm>
            <a:off x="381000" y="304800"/>
            <a:ext cx="8001000" cy="1216025"/>
          </a:xfrm>
        </p:spPr>
        <p:txBody>
          <a:bodyPr/>
          <a:lstStyle/>
          <a:p>
            <a:r>
              <a:rPr lang="en-US" dirty="0">
                <a:solidFill>
                  <a:schemeClr val="tx1"/>
                </a:solidFill>
                <a:latin typeface="Verdana" charset="0"/>
                <a:ea typeface="MS PGothic" charset="0"/>
              </a:rPr>
              <a:t>Non sales law presumptions </a:t>
            </a:r>
          </a:p>
        </p:txBody>
      </p:sp>
      <p:sp>
        <p:nvSpPr>
          <p:cNvPr id="221187" name="Content Placeholder 2"/>
          <p:cNvSpPr>
            <a:spLocks noGrp="1"/>
          </p:cNvSpPr>
          <p:nvPr>
            <p:ph idx="4294967295"/>
          </p:nvPr>
        </p:nvSpPr>
        <p:spPr/>
        <p:txBody>
          <a:bodyPr/>
          <a:lstStyle/>
          <a:p>
            <a:r>
              <a:rPr lang="en-US" sz="2400" dirty="0">
                <a:solidFill>
                  <a:srgbClr val="B90000"/>
                </a:solidFill>
                <a:latin typeface="Verdana" charset="0"/>
                <a:ea typeface="MS PGothic" charset="0"/>
              </a:rPr>
              <a:t>Restatement § 227(1) </a:t>
            </a:r>
            <a:r>
              <a:rPr lang="en-US" sz="2400" dirty="0">
                <a:solidFill>
                  <a:srgbClr val="000000"/>
                </a:solidFill>
                <a:latin typeface="Verdana" charset="0"/>
                <a:ea typeface="MS PGothic" charset="0"/>
              </a:rPr>
              <a:t>In resolving doubts as to whether an event is made a condition of an obligor's duty, and as to the nature of such an event, </a:t>
            </a:r>
            <a:r>
              <a:rPr lang="en-US" sz="2400" dirty="0">
                <a:solidFill>
                  <a:schemeClr val="accent6"/>
                </a:solidFill>
                <a:latin typeface="Verdana" charset="0"/>
                <a:ea typeface="MS PGothic" charset="0"/>
              </a:rPr>
              <a:t>an interpretation is preferred that will reduce the </a:t>
            </a:r>
            <a:r>
              <a:rPr lang="en-US" sz="2400" dirty="0" err="1">
                <a:solidFill>
                  <a:schemeClr val="accent6"/>
                </a:solidFill>
                <a:latin typeface="Verdana" charset="0"/>
                <a:ea typeface="MS PGothic" charset="0"/>
              </a:rPr>
              <a:t>obligee's</a:t>
            </a:r>
            <a:r>
              <a:rPr lang="en-US" sz="2400" dirty="0">
                <a:solidFill>
                  <a:schemeClr val="accent6"/>
                </a:solidFill>
                <a:latin typeface="Verdana" charset="0"/>
                <a:ea typeface="MS PGothic" charset="0"/>
              </a:rPr>
              <a:t> risk of forfeiture</a:t>
            </a:r>
            <a:r>
              <a:rPr lang="en-US" sz="2400" dirty="0">
                <a:solidFill>
                  <a:srgbClr val="000000"/>
                </a:solidFill>
                <a:latin typeface="Verdana" charset="0"/>
                <a:ea typeface="MS PGothic" charset="0"/>
              </a:rPr>
              <a:t>, unless the event is within the </a:t>
            </a:r>
            <a:r>
              <a:rPr lang="en-US" sz="2400" dirty="0" err="1">
                <a:solidFill>
                  <a:srgbClr val="000000"/>
                </a:solidFill>
                <a:latin typeface="Verdana" charset="0"/>
                <a:ea typeface="MS PGothic" charset="0"/>
              </a:rPr>
              <a:t>obligee's</a:t>
            </a:r>
            <a:r>
              <a:rPr lang="en-US" sz="2400" dirty="0">
                <a:solidFill>
                  <a:srgbClr val="000000"/>
                </a:solidFill>
                <a:latin typeface="Verdana" charset="0"/>
                <a:ea typeface="MS PGothic" charset="0"/>
              </a:rPr>
              <a:t> control or the circumstances indicate that he has assumed the risk</a:t>
            </a:r>
            <a:r>
              <a:rPr lang="en-US" sz="2800" dirty="0">
                <a:solidFill>
                  <a:srgbClr val="000000"/>
                </a:solidFill>
                <a:latin typeface="Verdana" charset="0"/>
                <a:ea typeface="MS PGothic" charset="0"/>
              </a:rPr>
              <a:t>.</a:t>
            </a:r>
          </a:p>
          <a:p>
            <a:pPr lvl="1"/>
            <a:r>
              <a:rPr lang="en-US" sz="2400" dirty="0">
                <a:solidFill>
                  <a:srgbClr val="B90000"/>
                </a:solidFill>
                <a:latin typeface="Verdana" charset="0"/>
                <a:ea typeface="MS PGothic" charset="0"/>
              </a:rPr>
              <a:t>So a presumption against promissory and non-promissory conditions</a:t>
            </a:r>
          </a:p>
        </p:txBody>
      </p:sp>
      <p:sp>
        <p:nvSpPr>
          <p:cNvPr id="221188" name="Slide Number Placeholder 3"/>
          <p:cNvSpPr txBox="1">
            <a:spLocks noGrp="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AB4AF50E-46D3-7341-AFE1-4494120ABCF6}" type="slidenum">
              <a:rPr lang="en-US" sz="1200"/>
              <a:pPr algn="r" eaLnBrk="1" hangingPunct="1"/>
              <a:t>167</a:t>
            </a:fld>
            <a:endParaRPr lang="en-US" sz="1200"/>
          </a:p>
        </p:txBody>
      </p:sp>
    </p:spTree>
    <p:extLst>
      <p:ext uri="{BB962C8B-B14F-4D97-AF65-F5344CB8AC3E}">
        <p14:creationId xmlns:p14="http://schemas.microsoft.com/office/powerpoint/2010/main" val="308850738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a:xfrm>
            <a:off x="574675" y="304800"/>
            <a:ext cx="8569325" cy="1143000"/>
          </a:xfrm>
        </p:spPr>
        <p:txBody>
          <a:bodyPr/>
          <a:lstStyle/>
          <a:p>
            <a:r>
              <a:rPr lang="en-US" sz="3200">
                <a:solidFill>
                  <a:srgbClr val="B90000"/>
                </a:solidFill>
                <a:latin typeface="Verdana" charset="0"/>
                <a:ea typeface="MS PGothic" charset="0"/>
              </a:rPr>
              <a:t>Non-sales Law: Substantial Performance</a:t>
            </a:r>
          </a:p>
        </p:txBody>
      </p:sp>
      <p:sp>
        <p:nvSpPr>
          <p:cNvPr id="251906" name="Content Placeholder 2"/>
          <p:cNvSpPr>
            <a:spLocks noGrp="1"/>
          </p:cNvSpPr>
          <p:nvPr>
            <p:ph idx="1"/>
          </p:nvPr>
        </p:nvSpPr>
        <p:spPr>
          <a:xfrm>
            <a:off x="566738" y="1752600"/>
            <a:ext cx="8348662" cy="4267200"/>
          </a:xfrm>
        </p:spPr>
        <p:txBody>
          <a:bodyPr/>
          <a:lstStyle/>
          <a:p>
            <a:endParaRPr lang="en-US" dirty="0">
              <a:latin typeface="Verdana" charset="0"/>
              <a:ea typeface="MS PGothic" charset="0"/>
            </a:endParaRPr>
          </a:p>
          <a:p>
            <a:r>
              <a:rPr lang="en-US" dirty="0">
                <a:latin typeface="Verdana" charset="0"/>
                <a:ea typeface="MS PGothic" charset="0"/>
              </a:rPr>
              <a:t>Restatement § 237: It is a </a:t>
            </a:r>
            <a:r>
              <a:rPr lang="en-US" dirty="0">
                <a:solidFill>
                  <a:srgbClr val="B90000"/>
                </a:solidFill>
                <a:latin typeface="Verdana" charset="0"/>
                <a:ea typeface="MS PGothic" charset="0"/>
              </a:rPr>
              <a:t>condition</a:t>
            </a:r>
            <a:r>
              <a:rPr lang="en-US" dirty="0">
                <a:latin typeface="Verdana" charset="0"/>
                <a:ea typeface="MS PGothic" charset="0"/>
              </a:rPr>
              <a:t> of each party’s remaining duties to render performances … that there be no uncured </a:t>
            </a:r>
            <a:r>
              <a:rPr lang="en-US" dirty="0">
                <a:solidFill>
                  <a:srgbClr val="B90000"/>
                </a:solidFill>
                <a:latin typeface="Verdana" charset="0"/>
                <a:ea typeface="MS PGothic" charset="0"/>
              </a:rPr>
              <a:t>material failure</a:t>
            </a:r>
          </a:p>
          <a:p>
            <a:pPr lvl="1">
              <a:buFont typeface="Wingdings" charset="0"/>
              <a:buNone/>
            </a:pPr>
            <a:endParaRPr lang="en-US" dirty="0">
              <a:latin typeface="Verdana" charset="0"/>
              <a:ea typeface="MS PGothic" charset="0"/>
            </a:endParaRPr>
          </a:p>
        </p:txBody>
      </p:sp>
      <p:sp>
        <p:nvSpPr>
          <p:cNvPr id="2519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E50D5D6-DF7C-2941-ABBF-E0207DD78629}" type="slidenum">
              <a:rPr lang="en-US" sz="1200"/>
              <a:pPr/>
              <a:t>168</a:t>
            </a:fld>
            <a:endParaRPr lang="en-US" sz="1200"/>
          </a:p>
        </p:txBody>
      </p:sp>
    </p:spTree>
    <p:extLst>
      <p:ext uri="{BB962C8B-B14F-4D97-AF65-F5344CB8AC3E}">
        <p14:creationId xmlns:p14="http://schemas.microsoft.com/office/powerpoint/2010/main" val="13128579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Title 1"/>
          <p:cNvSpPr>
            <a:spLocks noGrp="1"/>
          </p:cNvSpPr>
          <p:nvPr>
            <p:ph type="title"/>
          </p:nvPr>
        </p:nvSpPr>
        <p:spPr>
          <a:xfrm>
            <a:off x="574675" y="304800"/>
            <a:ext cx="8569325" cy="1143000"/>
          </a:xfrm>
        </p:spPr>
        <p:txBody>
          <a:bodyPr/>
          <a:lstStyle/>
          <a:p>
            <a:r>
              <a:rPr lang="en-US" sz="3200">
                <a:solidFill>
                  <a:srgbClr val="B90000"/>
                </a:solidFill>
                <a:latin typeface="Verdana" charset="0"/>
                <a:ea typeface="MS PGothic" charset="0"/>
              </a:rPr>
              <a:t>Sales Law: The Perfect Tender Rule of UCC § 2-601</a:t>
            </a:r>
            <a:endParaRPr lang="en-US" sz="3200">
              <a:solidFill>
                <a:schemeClr val="tx1"/>
              </a:solidFill>
              <a:latin typeface="Verdana" charset="0"/>
              <a:ea typeface="MS PGothic" charset="0"/>
            </a:endParaRPr>
          </a:p>
        </p:txBody>
      </p:sp>
      <p:sp>
        <p:nvSpPr>
          <p:cNvPr id="343042" name="Content Placeholder 2"/>
          <p:cNvSpPr>
            <a:spLocks noGrp="1"/>
          </p:cNvSpPr>
          <p:nvPr>
            <p:ph idx="1"/>
          </p:nvPr>
        </p:nvSpPr>
        <p:spPr>
          <a:xfrm>
            <a:off x="566738" y="1752600"/>
            <a:ext cx="8348662" cy="4267200"/>
          </a:xfrm>
        </p:spPr>
        <p:txBody>
          <a:bodyPr/>
          <a:lstStyle/>
          <a:p>
            <a:r>
              <a:rPr lang="en-US" sz="2000">
                <a:latin typeface="Verdana" charset="0"/>
                <a:ea typeface="MS PGothic" charset="0"/>
              </a:rPr>
              <a:t>Subject to the provisions of this Article on breach in installment contracts (Section 2-612) and unless otherwise agreed under the sections on contractual limitations of remedy (Sections 2-718 and 2-719), if the goods or the tender of delivery </a:t>
            </a:r>
            <a:r>
              <a:rPr lang="en-US" sz="2000">
                <a:solidFill>
                  <a:srgbClr val="B90000"/>
                </a:solidFill>
                <a:latin typeface="Verdana" charset="0"/>
                <a:ea typeface="MS PGothic" charset="0"/>
              </a:rPr>
              <a:t>fail in any respect </a:t>
            </a:r>
            <a:r>
              <a:rPr lang="en-US" sz="2000">
                <a:latin typeface="Verdana" charset="0"/>
                <a:ea typeface="MS PGothic" charset="0"/>
              </a:rPr>
              <a:t>to conform to the contract, the buyer may</a:t>
            </a:r>
          </a:p>
          <a:p>
            <a:r>
              <a:rPr lang="en-US" sz="2000">
                <a:latin typeface="Verdana" charset="0"/>
                <a:ea typeface="MS PGothic" charset="0"/>
              </a:rPr>
              <a:t>(a) </a:t>
            </a:r>
            <a:r>
              <a:rPr lang="en-US" sz="2000">
                <a:solidFill>
                  <a:srgbClr val="B90000"/>
                </a:solidFill>
                <a:latin typeface="Verdana" charset="0"/>
                <a:ea typeface="MS PGothic" charset="0"/>
              </a:rPr>
              <a:t>reject the whole</a:t>
            </a:r>
            <a:r>
              <a:rPr lang="en-US" sz="2000">
                <a:latin typeface="Verdana" charset="0"/>
                <a:ea typeface="MS PGothic" charset="0"/>
              </a:rPr>
              <a:t>; or</a:t>
            </a:r>
          </a:p>
          <a:p>
            <a:r>
              <a:rPr lang="en-US" sz="2000">
                <a:latin typeface="Verdana" charset="0"/>
                <a:ea typeface="MS PGothic" charset="0"/>
              </a:rPr>
              <a:t>(b) accept the whole; or</a:t>
            </a:r>
          </a:p>
          <a:p>
            <a:r>
              <a:rPr lang="en-US" sz="2000">
                <a:latin typeface="Verdana" charset="0"/>
                <a:ea typeface="MS PGothic" charset="0"/>
              </a:rPr>
              <a:t>(c) accept any commercial unit or units and reject the rest. </a:t>
            </a:r>
          </a:p>
          <a:p>
            <a:pPr lvl="1">
              <a:buFont typeface="Wingdings" charset="0"/>
              <a:buNone/>
            </a:pPr>
            <a:endParaRPr lang="en-US">
              <a:latin typeface="Verdana" charset="0"/>
              <a:ea typeface="MS PGothic" charset="0"/>
            </a:endParaRPr>
          </a:p>
        </p:txBody>
      </p:sp>
      <p:sp>
        <p:nvSpPr>
          <p:cNvPr id="3430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A7A6AB7-3718-2147-B594-C29CC21F8897}" type="slidenum">
              <a:rPr lang="en-US" sz="1200"/>
              <a:pPr/>
              <a:t>169</a:t>
            </a:fld>
            <a:endParaRPr lang="en-US" sz="12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F479BD-D06E-1F47-A68E-A6E3909052CC}" type="slidenum">
              <a:rPr lang="en-US" sz="1200"/>
              <a:pPr/>
              <a:t>17</a:t>
            </a:fld>
            <a:endParaRPr lang="en-US" sz="1200"/>
          </a:p>
        </p:txBody>
      </p:sp>
      <p:sp>
        <p:nvSpPr>
          <p:cNvPr id="55298"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There are four ways of thinking about this</a:t>
            </a:r>
            <a:endParaRPr lang="en-US">
              <a:solidFill>
                <a:schemeClr val="accent2"/>
              </a:solidFill>
              <a:latin typeface="Verdana" charset="0"/>
              <a:ea typeface="MS PGothic" charset="0"/>
            </a:endParaRPr>
          </a:p>
        </p:txBody>
      </p:sp>
      <p:sp>
        <p:nvSpPr>
          <p:cNvPr id="55299" name="Rectangle 5"/>
          <p:cNvSpPr>
            <a:spLocks noGrp="1" noChangeArrowheads="1"/>
          </p:cNvSpPr>
          <p:nvPr>
            <p:ph type="title"/>
          </p:nvPr>
        </p:nvSpPr>
        <p:spPr/>
        <p:txBody>
          <a:bodyPr/>
          <a:lstStyle/>
          <a:p>
            <a:r>
              <a:rPr lang="en-US" sz="3400">
                <a:solidFill>
                  <a:srgbClr val="B90000"/>
                </a:solidFill>
                <a:latin typeface="Verdana" charset="0"/>
                <a:ea typeface="MS PGothic" charset="0"/>
              </a:rPr>
              <a:t>Who is the Least-Cost Risk Avoider</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8"/>
          <p:cNvSpPr txBox="1">
            <a:spLocks noGrp="1" noChangeArrowheads="1"/>
          </p:cNvSpPr>
          <p:nvPr/>
        </p:nvSpPr>
        <p:spPr bwMode="auto">
          <a:xfrm>
            <a:off x="0" y="6624638"/>
            <a:ext cx="533400" cy="233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algn="r" eaLnBrk="1" hangingPunct="1"/>
            <a:fld id="{0BD0441B-B35D-B348-AA33-99534945A78C}" type="slidenum">
              <a:rPr lang="en-US" sz="1200"/>
              <a:pPr algn="r" eaLnBrk="1" hangingPunct="1"/>
              <a:t>170</a:t>
            </a:fld>
            <a:endParaRPr lang="en-US" sz="1200"/>
          </a:p>
        </p:txBody>
      </p:sp>
      <p:sp>
        <p:nvSpPr>
          <p:cNvPr id="345090" name="Title 1"/>
          <p:cNvSpPr>
            <a:spLocks noGrp="1"/>
          </p:cNvSpPr>
          <p:nvPr>
            <p:ph type="title" idx="4294967295"/>
          </p:nvPr>
        </p:nvSpPr>
        <p:spPr>
          <a:xfrm>
            <a:off x="574675" y="304800"/>
            <a:ext cx="8721725" cy="1219200"/>
          </a:xfrm>
        </p:spPr>
        <p:txBody>
          <a:bodyPr/>
          <a:lstStyle/>
          <a:p>
            <a:r>
              <a:rPr lang="en-US" sz="3400">
                <a:solidFill>
                  <a:schemeClr val="accent2"/>
                </a:solidFill>
                <a:latin typeface="Verdana" charset="0"/>
                <a:ea typeface="MS PGothic" charset="0"/>
              </a:rPr>
              <a:t>Perfect Tender in Sales Law</a:t>
            </a:r>
          </a:p>
        </p:txBody>
      </p:sp>
      <p:sp>
        <p:nvSpPr>
          <p:cNvPr id="150532" name="Content Placeholder 2"/>
          <p:cNvSpPr>
            <a:spLocks noGrp="1"/>
          </p:cNvSpPr>
          <p:nvPr>
            <p:ph idx="4294967295"/>
          </p:nvPr>
        </p:nvSpPr>
        <p:spPr>
          <a:xfrm>
            <a:off x="685800" y="1600200"/>
            <a:ext cx="8458200" cy="4267200"/>
          </a:xfrm>
        </p:spPr>
        <p:txBody>
          <a:bodyPr/>
          <a:lstStyle/>
          <a:p>
            <a:pPr algn="ctr">
              <a:buFont typeface="Wingdings" pitchFamily="2" charset="2"/>
              <a:buNone/>
              <a:defRPr/>
            </a:pPr>
            <a:r>
              <a:rPr lang="en-US" dirty="0">
                <a:ea typeface="+mn-ea"/>
                <a:cs typeface="+mn-cs"/>
              </a:rPr>
              <a:t>Promises</a:t>
            </a:r>
          </a:p>
          <a:p>
            <a:pPr algn="ctr">
              <a:buFont typeface="Wingdings" pitchFamily="2" charset="2"/>
              <a:buNone/>
              <a:defRPr/>
            </a:pPr>
            <a:endParaRPr lang="en-US" dirty="0">
              <a:ea typeface="+mn-ea"/>
              <a:cs typeface="+mn-cs"/>
            </a:endParaRPr>
          </a:p>
          <a:p>
            <a:pPr algn="ctr">
              <a:buFont typeface="Wingdings" pitchFamily="2" charset="2"/>
              <a:buNone/>
              <a:defRPr/>
            </a:pPr>
            <a:endParaRPr lang="en-US" dirty="0">
              <a:ea typeface="+mn-ea"/>
              <a:cs typeface="+mn-cs"/>
            </a:endParaRPr>
          </a:p>
          <a:p>
            <a:pPr>
              <a:buFont typeface="Wingdings" pitchFamily="2" charset="2"/>
              <a:buNone/>
              <a:defRPr/>
            </a:pPr>
            <a:r>
              <a:rPr lang="en-US" dirty="0">
                <a:ea typeface="+mn-ea"/>
                <a:cs typeface="+mn-cs"/>
              </a:rPr>
              <a:t>		</a:t>
            </a:r>
            <a:r>
              <a:rPr lang="en-US" b="1" dirty="0">
                <a:solidFill>
                  <a:schemeClr val="accent6"/>
                </a:solidFill>
                <a:ea typeface="+mn-ea"/>
                <a:cs typeface="+mn-cs"/>
              </a:rPr>
              <a:t>Conditions</a:t>
            </a:r>
            <a:r>
              <a:rPr lang="en-US" dirty="0">
                <a:ea typeface="+mn-ea"/>
                <a:cs typeface="+mn-cs"/>
              </a:rPr>
              <a:t>		Warranties</a:t>
            </a:r>
          </a:p>
          <a:p>
            <a:pPr>
              <a:buFont typeface="Wingdings" pitchFamily="2" charset="2"/>
              <a:buNone/>
              <a:defRPr/>
            </a:pPr>
            <a:r>
              <a:rPr lang="en-US" sz="1800" dirty="0">
                <a:ea typeface="+mn-ea"/>
                <a:cs typeface="+mn-cs"/>
              </a:rPr>
              <a:t>		</a:t>
            </a:r>
            <a:r>
              <a:rPr lang="en-US" sz="1800" dirty="0">
                <a:solidFill>
                  <a:schemeClr val="accent6"/>
                </a:solidFill>
                <a:ea typeface="+mn-ea"/>
                <a:cs typeface="+mn-cs"/>
              </a:rPr>
              <a:t>     Perfect Tender</a:t>
            </a:r>
            <a:r>
              <a:rPr lang="en-US" sz="1800" dirty="0">
                <a:ea typeface="+mn-ea"/>
                <a:cs typeface="+mn-cs"/>
              </a:rPr>
              <a:t>		Substantive Performance</a:t>
            </a:r>
          </a:p>
        </p:txBody>
      </p:sp>
      <p:cxnSp>
        <p:nvCxnSpPr>
          <p:cNvPr id="345092" name="Straight Connector 5"/>
          <p:cNvCxnSpPr>
            <a:cxnSpLocks noChangeShapeType="1"/>
          </p:cNvCxnSpPr>
          <p:nvPr/>
        </p:nvCxnSpPr>
        <p:spPr bwMode="auto">
          <a:xfrm rot="10800000" flipV="1">
            <a:off x="3429000" y="22860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345093" name="Straight Connector 7"/>
          <p:cNvCxnSpPr>
            <a:cxnSpLocks noChangeShapeType="1"/>
          </p:cNvCxnSpPr>
          <p:nvPr/>
        </p:nvCxnSpPr>
        <p:spPr bwMode="auto">
          <a:xfrm>
            <a:off x="4800600" y="22860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345094" name="Straight Connector 5"/>
          <p:cNvCxnSpPr>
            <a:cxnSpLocks noChangeShapeType="1"/>
          </p:cNvCxnSpPr>
          <p:nvPr/>
        </p:nvCxnSpPr>
        <p:spPr bwMode="auto">
          <a:xfrm rot="10800000" flipV="1">
            <a:off x="1066800" y="42672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345095" name="Straight Connector 7"/>
          <p:cNvCxnSpPr>
            <a:cxnSpLocks noChangeShapeType="1"/>
          </p:cNvCxnSpPr>
          <p:nvPr/>
        </p:nvCxnSpPr>
        <p:spPr bwMode="auto">
          <a:xfrm>
            <a:off x="2971800" y="42672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345096" name="Text Box 10"/>
          <p:cNvSpPr txBox="1">
            <a:spLocks noChangeArrowheads="1"/>
          </p:cNvSpPr>
          <p:nvPr/>
        </p:nvSpPr>
        <p:spPr bwMode="auto">
          <a:xfrm>
            <a:off x="517525" y="5289550"/>
            <a:ext cx="1300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Forfeiture</a:t>
            </a:r>
          </a:p>
        </p:txBody>
      </p:sp>
      <p:sp>
        <p:nvSpPr>
          <p:cNvPr id="345097" name="Text Box 11"/>
          <p:cNvSpPr txBox="1">
            <a:spLocks noChangeArrowheads="1"/>
          </p:cNvSpPr>
          <p:nvPr/>
        </p:nvSpPr>
        <p:spPr bwMode="auto">
          <a:xfrm>
            <a:off x="3581400" y="5181600"/>
            <a:ext cx="1335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a:t>
            </a:r>
          </a:p>
        </p:txBody>
      </p:sp>
      <p:sp>
        <p:nvSpPr>
          <p:cNvPr id="345098" name="Line 12"/>
          <p:cNvSpPr>
            <a:spLocks noChangeShapeType="1"/>
          </p:cNvSpPr>
          <p:nvPr/>
        </p:nvSpPr>
        <p:spPr bwMode="auto">
          <a:xfrm>
            <a:off x="6324600" y="4343400"/>
            <a:ext cx="0" cy="1295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45099" name="Text Box 14"/>
          <p:cNvSpPr txBox="1">
            <a:spLocks noChangeArrowheads="1"/>
          </p:cNvSpPr>
          <p:nvPr/>
        </p:nvSpPr>
        <p:spPr bwMode="auto">
          <a:xfrm>
            <a:off x="5715000" y="5562600"/>
            <a:ext cx="1816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only</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a:xfrm>
            <a:off x="574675" y="304800"/>
            <a:ext cx="8569325" cy="1143000"/>
          </a:xfrm>
        </p:spPr>
        <p:txBody>
          <a:bodyPr/>
          <a:lstStyle/>
          <a:p>
            <a:r>
              <a:rPr lang="en-US" sz="3400">
                <a:solidFill>
                  <a:schemeClr val="tx1"/>
                </a:solidFill>
                <a:latin typeface="Verdana" charset="0"/>
                <a:ea typeface="MS PGothic" charset="0"/>
              </a:rPr>
              <a:t>Buyer</a:t>
            </a:r>
            <a:r>
              <a:rPr lang="ja-JP" altLang="en-US" sz="3400">
                <a:solidFill>
                  <a:schemeClr val="tx1"/>
                </a:solidFill>
                <a:latin typeface="Verdana" charset="0"/>
                <a:ea typeface="MS PGothic" charset="0"/>
              </a:rPr>
              <a:t>’</a:t>
            </a:r>
            <a:r>
              <a:rPr lang="en-US" altLang="ja-JP" sz="3400">
                <a:solidFill>
                  <a:schemeClr val="tx1"/>
                </a:solidFill>
                <a:latin typeface="Verdana" charset="0"/>
                <a:ea typeface="MS PGothic" charset="0"/>
              </a:rPr>
              <a:t>s Remedies in the UCC</a:t>
            </a:r>
            <a:endParaRPr lang="en-US" sz="3400">
              <a:solidFill>
                <a:schemeClr val="tx1"/>
              </a:solidFill>
              <a:latin typeface="Verdana" charset="0"/>
              <a:ea typeface="MS PGothic" charset="0"/>
            </a:endParaRPr>
          </a:p>
        </p:txBody>
      </p:sp>
      <p:sp>
        <p:nvSpPr>
          <p:cNvPr id="34713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76DE210-1FD7-9449-A105-D6618A5A7438}" type="slidenum">
              <a:rPr lang="en-US" sz="1200"/>
              <a:pPr/>
              <a:t>171</a:t>
            </a:fld>
            <a:endParaRPr lang="en-US" sz="1200"/>
          </a:p>
        </p:txBody>
      </p:sp>
      <p:sp>
        <p:nvSpPr>
          <p:cNvPr id="364547" name="Content Placeholder 1"/>
          <p:cNvSpPr>
            <a:spLocks noGrp="1"/>
          </p:cNvSpPr>
          <p:nvPr>
            <p:ph idx="1"/>
          </p:nvPr>
        </p:nvSpPr>
        <p:spPr/>
        <p:txBody>
          <a:bodyPr/>
          <a:lstStyle/>
          <a:p>
            <a:pPr>
              <a:defRPr/>
            </a:pPr>
            <a:endParaRPr lang="en-US" sz="3200" dirty="0">
              <a:solidFill>
                <a:schemeClr val="accent6"/>
              </a:solidFill>
              <a:ea typeface="MS PGothic" charset="0"/>
            </a:endParaRPr>
          </a:p>
          <a:p>
            <a:pPr>
              <a:defRPr/>
            </a:pPr>
            <a:r>
              <a:rPr lang="en-US" sz="3200" dirty="0">
                <a:solidFill>
                  <a:schemeClr val="accent4"/>
                </a:solidFill>
                <a:ea typeface="MS PGothic" charset="0"/>
              </a:rPr>
              <a:t>But the rejection right may be lost through:</a:t>
            </a:r>
          </a:p>
          <a:p>
            <a:pPr lvl="1">
              <a:defRPr/>
            </a:pPr>
            <a:r>
              <a:rPr lang="en-US" sz="2800" dirty="0">
                <a:solidFill>
                  <a:schemeClr val="accent6"/>
                </a:solidFill>
                <a:ea typeface="MS PGothic" charset="0"/>
              </a:rPr>
              <a:t>waiver</a:t>
            </a:r>
          </a:p>
          <a:p>
            <a:pPr lvl="1">
              <a:defRPr/>
            </a:pPr>
            <a:r>
              <a:rPr lang="en-US" sz="2800" dirty="0">
                <a:solidFill>
                  <a:schemeClr val="accent6"/>
                </a:solidFill>
                <a:ea typeface="MS PGothic" charset="0"/>
              </a:rPr>
              <a:t>estoppel</a:t>
            </a:r>
          </a:p>
          <a:p>
            <a:pPr lvl="1">
              <a:defRPr/>
            </a:pPr>
            <a:r>
              <a:rPr lang="en-US" sz="2800" b="1" dirty="0">
                <a:solidFill>
                  <a:schemeClr val="accent6"/>
                </a:solidFill>
                <a:ea typeface="MS PGothic" charset="0"/>
              </a:rPr>
              <a:t>acceptance</a:t>
            </a:r>
          </a:p>
          <a:p>
            <a:pPr lvl="1">
              <a:defRPr/>
            </a:pPr>
            <a:r>
              <a:rPr lang="en-US" sz="2800" dirty="0">
                <a:solidFill>
                  <a:schemeClr val="accent6"/>
                </a:solidFill>
                <a:ea typeface="MS PGothic" charset="0"/>
              </a:rPr>
              <a:t>cure</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Title 1"/>
          <p:cNvSpPr>
            <a:spLocks noGrp="1"/>
          </p:cNvSpPr>
          <p:nvPr>
            <p:ph type="title"/>
          </p:nvPr>
        </p:nvSpPr>
        <p:spPr/>
        <p:txBody>
          <a:bodyPr/>
          <a:lstStyle/>
          <a:p>
            <a:r>
              <a:rPr lang="en-US" dirty="0">
                <a:solidFill>
                  <a:srgbClr val="000000"/>
                </a:solidFill>
                <a:latin typeface="Verdana" charset="0"/>
                <a:ea typeface="MS PGothic" charset="0"/>
              </a:rPr>
              <a:t>Buyer’</a:t>
            </a:r>
            <a:r>
              <a:rPr lang="en-US" altLang="ja-JP" dirty="0">
                <a:solidFill>
                  <a:srgbClr val="000000"/>
                </a:solidFill>
                <a:latin typeface="Verdana" charset="0"/>
                <a:ea typeface="MS PGothic" charset="0"/>
              </a:rPr>
              <a:t>s Remedies in the UCC</a:t>
            </a:r>
            <a:endParaRPr lang="en-US" dirty="0">
              <a:solidFill>
                <a:srgbClr val="000000"/>
              </a:solidFill>
              <a:latin typeface="Verdana" charset="0"/>
              <a:ea typeface="MS PGothic" charset="0"/>
            </a:endParaRPr>
          </a:p>
        </p:txBody>
      </p:sp>
      <p:sp>
        <p:nvSpPr>
          <p:cNvPr id="152579" name="Content Placeholder 2"/>
          <p:cNvSpPr>
            <a:spLocks noGrp="1"/>
          </p:cNvSpPr>
          <p:nvPr>
            <p:ph idx="1"/>
          </p:nvPr>
        </p:nvSpPr>
        <p:spPr>
          <a:xfrm>
            <a:off x="566738" y="1752600"/>
            <a:ext cx="8577262" cy="4267200"/>
          </a:xfrm>
        </p:spPr>
        <p:txBody>
          <a:bodyPr/>
          <a:lstStyle/>
          <a:p>
            <a:pPr algn="ctr">
              <a:buFont typeface="Wingdings" pitchFamily="2" charset="2"/>
              <a:buNone/>
              <a:defRPr/>
            </a:pPr>
            <a:r>
              <a:rPr lang="en-US" sz="2800" dirty="0">
                <a:ea typeface="+mn-ea"/>
                <a:cs typeface="+mn-cs"/>
              </a:rPr>
              <a:t>2-601 Perfect Tender required</a:t>
            </a:r>
          </a:p>
          <a:p>
            <a:pPr>
              <a:buFont typeface="Wingdings" pitchFamily="2" charset="2"/>
              <a:buNone/>
              <a:defRPr/>
            </a:pPr>
            <a:r>
              <a:rPr lang="en-US" sz="2800" dirty="0">
                <a:ea typeface="+mn-ea"/>
                <a:cs typeface="+mn-cs"/>
              </a:rPr>
              <a:t>			</a:t>
            </a:r>
            <a:r>
              <a:rPr lang="en-US" sz="1800" dirty="0">
                <a:solidFill>
                  <a:schemeClr val="accent6"/>
                </a:solidFill>
                <a:ea typeface="+mn-ea"/>
                <a:cs typeface="+mn-cs"/>
              </a:rPr>
              <a:t>Accept	2-606		Reject 2-601</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p:txBody>
      </p:sp>
      <p:sp>
        <p:nvSpPr>
          <p:cNvPr id="3491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343D2DF-5D56-FC48-9053-28FD64F2083A}" type="slidenum">
              <a:rPr lang="en-US" sz="1200"/>
              <a:pPr/>
              <a:t>172</a:t>
            </a:fld>
            <a:endParaRPr lang="en-US" sz="1200"/>
          </a:p>
        </p:txBody>
      </p:sp>
      <p:cxnSp>
        <p:nvCxnSpPr>
          <p:cNvPr id="349188"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49189"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Title 1"/>
          <p:cNvSpPr>
            <a:spLocks noGrp="1"/>
          </p:cNvSpPr>
          <p:nvPr>
            <p:ph type="title"/>
          </p:nvPr>
        </p:nvSpPr>
        <p:spPr>
          <a:xfrm>
            <a:off x="574674" y="304800"/>
            <a:ext cx="8569325" cy="1219200"/>
          </a:xfrm>
        </p:spPr>
        <p:txBody>
          <a:bodyPr/>
          <a:lstStyle/>
          <a:p>
            <a:r>
              <a:rPr lang="en-US" sz="3600" dirty="0">
                <a:solidFill>
                  <a:schemeClr val="accent6"/>
                </a:solidFill>
                <a:latin typeface="Verdana" charset="0"/>
                <a:ea typeface="MS PGothic" charset="0"/>
              </a:rPr>
              <a:t>Perfect Tender Lost on Acceptance</a:t>
            </a:r>
          </a:p>
        </p:txBody>
      </p:sp>
      <p:sp>
        <p:nvSpPr>
          <p:cNvPr id="35328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91EE2B1-8799-C440-BCEC-C46E081C2C7F}" type="slidenum">
              <a:rPr lang="en-US" sz="1200"/>
              <a:pPr/>
              <a:t>173</a:t>
            </a:fld>
            <a:endParaRPr lang="en-US" sz="1200"/>
          </a:p>
        </p:txBody>
      </p:sp>
      <p:sp>
        <p:nvSpPr>
          <p:cNvPr id="353283" name="Rectangle 2"/>
          <p:cNvSpPr>
            <a:spLocks noChangeArrowheads="1"/>
          </p:cNvSpPr>
          <p:nvPr/>
        </p:nvSpPr>
        <p:spPr bwMode="auto">
          <a:xfrm>
            <a:off x="838200" y="2438400"/>
            <a:ext cx="8153400" cy="3539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buSzPct val="400000"/>
            </a:pPr>
            <a:r>
              <a:rPr lang="en-US" sz="2800" dirty="0"/>
              <a:t>On acceptance, buyer’s only remedy is damages</a:t>
            </a:r>
          </a:p>
          <a:p>
            <a:pPr>
              <a:buSzPct val="400000"/>
            </a:pPr>
            <a:endParaRPr lang="en-US" sz="2800" dirty="0"/>
          </a:p>
          <a:p>
            <a:pPr>
              <a:buSzPct val="400000"/>
            </a:pPr>
            <a:r>
              <a:rPr lang="en-US" sz="2000" dirty="0"/>
              <a:t>UCC 2-607(2) </a:t>
            </a:r>
            <a:r>
              <a:rPr lang="en-US" sz="2000" dirty="0">
                <a:solidFill>
                  <a:srgbClr val="C00000"/>
                </a:solidFill>
              </a:rPr>
              <a:t>Acceptance of goods by the buyer precludes rejection of the goods accepted </a:t>
            </a:r>
            <a:r>
              <a:rPr lang="en-US" sz="2000" dirty="0"/>
              <a:t>and if made with knowledge of a non-conformity cannot be revoked because of it unless the acceptance was on the reasonable assumption that the non-conformity would be seasonably cured but acceptance does not of itself impair any other remedy provided by this Article for non-conformity</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1"/>
          <p:cNvSpPr>
            <a:spLocks noGrp="1"/>
          </p:cNvSpPr>
          <p:nvPr>
            <p:ph type="title"/>
          </p:nvPr>
        </p:nvSpPr>
        <p:spPr/>
        <p:txBody>
          <a:bodyPr/>
          <a:lstStyle/>
          <a:p>
            <a:r>
              <a:rPr lang="en-US" dirty="0">
                <a:solidFill>
                  <a:schemeClr val="accent6"/>
                </a:solidFill>
                <a:latin typeface="Verdana" charset="0"/>
                <a:ea typeface="MS PGothic" charset="0"/>
              </a:rPr>
              <a:t>Acceptance: But qu. Latent defects</a:t>
            </a:r>
          </a:p>
        </p:txBody>
      </p:sp>
      <p:sp>
        <p:nvSpPr>
          <p:cNvPr id="35123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978C9FC-5EB7-0F45-8F56-23F50A5E7F54}" type="slidenum">
              <a:rPr lang="en-US" sz="1200"/>
              <a:pPr/>
              <a:t>174</a:t>
            </a:fld>
            <a:endParaRPr lang="en-US" sz="1200"/>
          </a:p>
        </p:txBody>
      </p:sp>
      <p:sp>
        <p:nvSpPr>
          <p:cNvPr id="351237" name="Content Placeholder 1"/>
          <p:cNvSpPr>
            <a:spLocks noGrp="1"/>
          </p:cNvSpPr>
          <p:nvPr>
            <p:ph idx="1"/>
          </p:nvPr>
        </p:nvSpPr>
        <p:spPr>
          <a:xfrm>
            <a:off x="609600" y="1905000"/>
            <a:ext cx="8001000" cy="4267200"/>
          </a:xfrm>
        </p:spPr>
        <p:txBody>
          <a:bodyPr/>
          <a:lstStyle/>
          <a:p>
            <a:r>
              <a:rPr lang="en-US" sz="2400" dirty="0">
                <a:latin typeface="Verdana" charset="0"/>
                <a:ea typeface="MS PGothic" charset="0"/>
              </a:rPr>
              <a:t>§ 2-606. What Constitutes Acceptance of Goods.</a:t>
            </a:r>
          </a:p>
          <a:p>
            <a:r>
              <a:rPr lang="en-US" sz="1800" dirty="0">
                <a:latin typeface="Verdana" charset="0"/>
                <a:ea typeface="MS PGothic" charset="0"/>
              </a:rPr>
              <a:t>(1) Acceptance of goods occurs when the buyer</a:t>
            </a:r>
          </a:p>
          <a:p>
            <a:r>
              <a:rPr lang="en-US" sz="1800" dirty="0">
                <a:latin typeface="Verdana" charset="0"/>
                <a:ea typeface="MS PGothic" charset="0"/>
              </a:rPr>
              <a:t>(a) </a:t>
            </a:r>
            <a:r>
              <a:rPr lang="en-US" sz="1800" dirty="0">
                <a:solidFill>
                  <a:srgbClr val="B90000"/>
                </a:solidFill>
                <a:latin typeface="Verdana" charset="0"/>
                <a:ea typeface="MS PGothic" charset="0"/>
              </a:rPr>
              <a:t>after a reasonable opportunity to inspect the goods signifies to the seller that the goods are conforming </a:t>
            </a:r>
            <a:r>
              <a:rPr lang="en-US" sz="1800" dirty="0">
                <a:latin typeface="Verdana" charset="0"/>
                <a:ea typeface="MS PGothic" charset="0"/>
              </a:rPr>
              <a:t>or that he will take or retain them in spite of their non-conformity; or</a:t>
            </a:r>
          </a:p>
          <a:p>
            <a:r>
              <a:rPr lang="en-US" sz="1800" dirty="0">
                <a:latin typeface="Verdana" charset="0"/>
                <a:ea typeface="MS PGothic" charset="0"/>
              </a:rPr>
              <a:t>(b) </a:t>
            </a:r>
            <a:r>
              <a:rPr lang="en-US" sz="1800" dirty="0">
                <a:solidFill>
                  <a:srgbClr val="B90000"/>
                </a:solidFill>
                <a:latin typeface="Verdana" charset="0"/>
                <a:ea typeface="MS PGothic" charset="0"/>
              </a:rPr>
              <a:t>fails to make an effective rejection</a:t>
            </a:r>
            <a:r>
              <a:rPr lang="en-US" sz="1800" dirty="0">
                <a:latin typeface="Verdana" charset="0"/>
                <a:ea typeface="MS PGothic" charset="0"/>
              </a:rPr>
              <a:t>, but such acceptance does not occur until the buyer has had a reasonable opportunity to inspect them; or</a:t>
            </a:r>
          </a:p>
          <a:p>
            <a:r>
              <a:rPr lang="en-US" sz="1800" dirty="0">
                <a:latin typeface="Verdana" charset="0"/>
                <a:ea typeface="MS PGothic" charset="0"/>
              </a:rPr>
              <a:t>(c) does any </a:t>
            </a:r>
            <a:r>
              <a:rPr lang="en-US" sz="1800" dirty="0">
                <a:solidFill>
                  <a:srgbClr val="B90000"/>
                </a:solidFill>
                <a:latin typeface="Verdana" charset="0"/>
                <a:ea typeface="MS PGothic" charset="0"/>
              </a:rPr>
              <a:t>act inconsistent with the seller's ownership</a:t>
            </a:r>
            <a:r>
              <a:rPr lang="en-US" sz="1800" dirty="0">
                <a:latin typeface="Verdana" charset="0"/>
                <a:ea typeface="MS PGothic" charset="0"/>
              </a:rPr>
              <a:t>; but if such act is wrongful as against the seller it is an acceptance only if ratified by him.</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Title 1"/>
          <p:cNvSpPr>
            <a:spLocks noGrp="1"/>
          </p:cNvSpPr>
          <p:nvPr>
            <p:ph type="title"/>
          </p:nvPr>
        </p:nvSpPr>
        <p:spPr/>
        <p:txBody>
          <a:bodyPr/>
          <a:lstStyle/>
          <a:p>
            <a:r>
              <a:rPr lang="en-US" dirty="0">
                <a:solidFill>
                  <a:schemeClr val="accent6"/>
                </a:solidFill>
                <a:latin typeface="Verdana" charset="0"/>
                <a:ea typeface="MS PGothic" charset="0"/>
              </a:rPr>
              <a:t>Acceptance: But qu. Latent defects</a:t>
            </a:r>
          </a:p>
        </p:txBody>
      </p:sp>
      <p:sp>
        <p:nvSpPr>
          <p:cNvPr id="35123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978C9FC-5EB7-0F45-8F56-23F50A5E7F54}" type="slidenum">
              <a:rPr lang="en-US" sz="1200"/>
              <a:pPr/>
              <a:t>175</a:t>
            </a:fld>
            <a:endParaRPr lang="en-US" sz="1200"/>
          </a:p>
        </p:txBody>
      </p:sp>
      <p:sp>
        <p:nvSpPr>
          <p:cNvPr id="351237" name="Content Placeholder 1"/>
          <p:cNvSpPr>
            <a:spLocks noGrp="1"/>
          </p:cNvSpPr>
          <p:nvPr>
            <p:ph idx="1"/>
          </p:nvPr>
        </p:nvSpPr>
        <p:spPr>
          <a:xfrm>
            <a:off x="609600" y="1905000"/>
            <a:ext cx="8001000" cy="4267200"/>
          </a:xfrm>
        </p:spPr>
        <p:txBody>
          <a:bodyPr/>
          <a:lstStyle/>
          <a:p>
            <a:r>
              <a:rPr lang="en-US" sz="2400" dirty="0">
                <a:latin typeface="Verdana" charset="0"/>
                <a:ea typeface="MS PGothic" charset="0"/>
              </a:rPr>
              <a:t>§ 2-606. What Constitutes Acceptance of Goods.</a:t>
            </a:r>
          </a:p>
          <a:p>
            <a:r>
              <a:rPr lang="en-US" sz="1800" dirty="0">
                <a:latin typeface="Verdana" charset="0"/>
                <a:ea typeface="MS PGothic" charset="0"/>
              </a:rPr>
              <a:t>(1) Acceptance of goods occurs when the buyer</a:t>
            </a:r>
          </a:p>
          <a:p>
            <a:r>
              <a:rPr lang="en-US" sz="1800" dirty="0">
                <a:latin typeface="Verdana" charset="0"/>
                <a:ea typeface="MS PGothic" charset="0"/>
              </a:rPr>
              <a:t>(a) </a:t>
            </a:r>
            <a:r>
              <a:rPr lang="en-US" sz="1800" dirty="0">
                <a:solidFill>
                  <a:srgbClr val="B90000"/>
                </a:solidFill>
                <a:latin typeface="Verdana" charset="0"/>
                <a:ea typeface="MS PGothic" charset="0"/>
              </a:rPr>
              <a:t>after a reasonable opportunity to inspect the goods signifies to the seller that the goods are conforming </a:t>
            </a:r>
            <a:r>
              <a:rPr lang="en-US" sz="1800" dirty="0">
                <a:latin typeface="Verdana" charset="0"/>
                <a:ea typeface="MS PGothic" charset="0"/>
              </a:rPr>
              <a:t>or that he will take or retain them in spite of their non-conformity; or</a:t>
            </a:r>
          </a:p>
          <a:p>
            <a:r>
              <a:rPr lang="en-US" sz="1800" dirty="0">
                <a:latin typeface="Verdana" charset="0"/>
                <a:ea typeface="MS PGothic" charset="0"/>
              </a:rPr>
              <a:t>(b) fails to make an effective rejection, but such acceptance does not occur until the buyer has had a reasonable opportunity to inspect them; or</a:t>
            </a:r>
          </a:p>
          <a:p>
            <a:r>
              <a:rPr lang="en-US" sz="1800" dirty="0">
                <a:latin typeface="Verdana" charset="0"/>
                <a:ea typeface="MS PGothic" charset="0"/>
              </a:rPr>
              <a:t>(c) does any act inconsistent with the seller's ownership; but if such act is wrongful as against the seller it is an acceptance only if ratified by him.</a:t>
            </a:r>
          </a:p>
          <a:p>
            <a:r>
              <a:rPr lang="en-US" sz="1800" dirty="0">
                <a:solidFill>
                  <a:srgbClr val="C00000"/>
                </a:solidFill>
                <a:latin typeface="Verdana" charset="0"/>
                <a:ea typeface="MS PGothic" charset="0"/>
              </a:rPr>
              <a:t>Where does that leave latent defects?</a:t>
            </a:r>
          </a:p>
        </p:txBody>
      </p:sp>
    </p:spTree>
    <p:extLst>
      <p:ext uri="{BB962C8B-B14F-4D97-AF65-F5344CB8AC3E}">
        <p14:creationId xmlns:p14="http://schemas.microsoft.com/office/powerpoint/2010/main" val="23905848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Title 1"/>
          <p:cNvSpPr>
            <a:spLocks noGrp="1"/>
          </p:cNvSpPr>
          <p:nvPr>
            <p:ph type="title"/>
          </p:nvPr>
        </p:nvSpPr>
        <p:spPr/>
        <p:txBody>
          <a:bodyPr/>
          <a:lstStyle/>
          <a:p>
            <a:r>
              <a:rPr lang="en-US">
                <a:solidFill>
                  <a:srgbClr val="000000"/>
                </a:solidFill>
                <a:latin typeface="Verdana" charset="0"/>
                <a:ea typeface="MS PGothic" charset="0"/>
              </a:rPr>
              <a:t>Buyer</a:t>
            </a:r>
            <a:r>
              <a:rPr lang="ja-JP" altLang="en-US">
                <a:solidFill>
                  <a:srgbClr val="000000"/>
                </a:solidFill>
                <a:latin typeface="Verdana" charset="0"/>
                <a:ea typeface="MS PGothic" charset="0"/>
              </a:rPr>
              <a:t>’</a:t>
            </a:r>
            <a:r>
              <a:rPr lang="en-US" altLang="ja-JP">
                <a:solidFill>
                  <a:srgbClr val="000000"/>
                </a:solidFill>
                <a:latin typeface="Verdana" charset="0"/>
                <a:ea typeface="MS PGothic" charset="0"/>
              </a:rPr>
              <a:t>s Remedies in the UCC</a:t>
            </a:r>
            <a:endParaRPr lang="en-US">
              <a:solidFill>
                <a:srgbClr val="000000"/>
              </a:solidFill>
              <a:latin typeface="Verdana" charset="0"/>
              <a:ea typeface="MS PGothic" charset="0"/>
            </a:endParaRPr>
          </a:p>
        </p:txBody>
      </p:sp>
      <p:sp>
        <p:nvSpPr>
          <p:cNvPr id="35737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971B350-E60F-9B4A-BA23-3C0AED1D08AC}" type="slidenum">
              <a:rPr lang="en-US" sz="1200"/>
              <a:pPr/>
              <a:t>176</a:t>
            </a:fld>
            <a:endParaRPr lang="en-US" sz="1200"/>
          </a:p>
        </p:txBody>
      </p:sp>
      <p:sp>
        <p:nvSpPr>
          <p:cNvPr id="357379" name="Rectangle 2"/>
          <p:cNvSpPr>
            <a:spLocks noChangeArrowheads="1"/>
          </p:cNvSpPr>
          <p:nvPr/>
        </p:nvSpPr>
        <p:spPr bwMode="auto">
          <a:xfrm>
            <a:off x="914400" y="2274888"/>
            <a:ext cx="7620000" cy="3108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800"/>
              <a:t>§ 2-714(1) </a:t>
            </a:r>
            <a:r>
              <a:rPr lang="en-US" sz="2800">
                <a:solidFill>
                  <a:srgbClr val="B90000"/>
                </a:solidFill>
              </a:rPr>
              <a:t>Where the buyer has accepted goods </a:t>
            </a:r>
            <a:r>
              <a:rPr lang="en-US" sz="2800"/>
              <a:t>and given notification </a:t>
            </a:r>
            <a:r>
              <a:rPr lang="en-US" sz="2800">
                <a:solidFill>
                  <a:srgbClr val="B90000"/>
                </a:solidFill>
              </a:rPr>
              <a:t>he may recover as damages </a:t>
            </a:r>
            <a:r>
              <a:rPr lang="en-US" sz="2800"/>
              <a:t>for any non-conformity of tender the loss resulting in the ordinary course of events from the seller's breach as determined in any manner which is reasonable.</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29" name="Title 1"/>
          <p:cNvSpPr>
            <a:spLocks noGrp="1"/>
          </p:cNvSpPr>
          <p:nvPr>
            <p:ph type="title"/>
          </p:nvPr>
        </p:nvSpPr>
        <p:spPr/>
        <p:txBody>
          <a:bodyPr/>
          <a:lstStyle/>
          <a:p>
            <a:r>
              <a:rPr lang="en-US">
                <a:solidFill>
                  <a:srgbClr val="000000"/>
                </a:solidFill>
                <a:latin typeface="Verdana" charset="0"/>
                <a:ea typeface="MS PGothic" charset="0"/>
              </a:rPr>
              <a:t>Buyer</a:t>
            </a:r>
            <a:r>
              <a:rPr lang="ja-JP" altLang="en-US">
                <a:solidFill>
                  <a:srgbClr val="000000"/>
                </a:solidFill>
                <a:latin typeface="Verdana" charset="0"/>
                <a:ea typeface="MS PGothic" charset="0"/>
              </a:rPr>
              <a:t>’</a:t>
            </a:r>
            <a:r>
              <a:rPr lang="en-US" altLang="ja-JP">
                <a:solidFill>
                  <a:srgbClr val="000000"/>
                </a:solidFill>
                <a:latin typeface="Verdana" charset="0"/>
                <a:ea typeface="MS PGothic" charset="0"/>
              </a:rPr>
              <a:t>s Remedies in the UCC</a:t>
            </a:r>
            <a:endParaRPr lang="en-US">
              <a:solidFill>
                <a:srgbClr val="000000"/>
              </a:solidFill>
              <a:latin typeface="Verdana" charset="0"/>
              <a:ea typeface="MS PGothic" charset="0"/>
            </a:endParaRPr>
          </a:p>
        </p:txBody>
      </p:sp>
      <p:sp>
        <p:nvSpPr>
          <p:cNvPr id="155651" name="Content Placeholder 2"/>
          <p:cNvSpPr>
            <a:spLocks noGrp="1"/>
          </p:cNvSpPr>
          <p:nvPr>
            <p:ph idx="1"/>
          </p:nvPr>
        </p:nvSpPr>
        <p:spPr>
          <a:xfrm>
            <a:off x="566738" y="1752600"/>
            <a:ext cx="8577262" cy="4267200"/>
          </a:xfrm>
        </p:spPr>
        <p:txBody>
          <a:bodyPr/>
          <a:lstStyle/>
          <a:p>
            <a:pPr algn="ctr">
              <a:buFont typeface="Wingdings" pitchFamily="2" charset="2"/>
              <a:buNone/>
              <a:defRPr/>
            </a:pPr>
            <a:r>
              <a:rPr lang="en-US" sz="2800" dirty="0">
                <a:ea typeface="+mn-ea"/>
                <a:cs typeface="+mn-cs"/>
              </a:rPr>
              <a:t>2-601 Perfect Tender required</a:t>
            </a:r>
          </a:p>
          <a:p>
            <a:pPr>
              <a:buFont typeface="Wingdings" pitchFamily="2" charset="2"/>
              <a:buNone/>
              <a:defRPr/>
            </a:pPr>
            <a:r>
              <a:rPr lang="en-US" sz="2800" dirty="0">
                <a:ea typeface="+mn-ea"/>
                <a:cs typeface="+mn-cs"/>
              </a:rPr>
              <a:t>			</a:t>
            </a:r>
            <a:r>
              <a:rPr lang="en-US" sz="1800" dirty="0">
                <a:ea typeface="+mn-ea"/>
                <a:cs typeface="+mn-cs"/>
              </a:rPr>
              <a:t>Accept	2-606		Reject 2-602</a:t>
            </a:r>
          </a:p>
          <a:p>
            <a:pPr>
              <a:buFont typeface="Wingdings" pitchFamily="2" charset="2"/>
              <a:buNone/>
              <a:defRPr/>
            </a:pPr>
            <a:endParaRPr lang="en-US" sz="1800" dirty="0">
              <a:ea typeface="+mn-ea"/>
              <a:cs typeface="+mn-cs"/>
            </a:endParaRPr>
          </a:p>
          <a:p>
            <a:pPr>
              <a:buFont typeface="Wingdings" pitchFamily="2" charset="2"/>
              <a:buNone/>
              <a:defRPr/>
            </a:pPr>
            <a:r>
              <a:rPr lang="en-US" sz="1800" dirty="0">
                <a:solidFill>
                  <a:schemeClr val="accent6"/>
                </a:solidFill>
                <a:ea typeface="+mn-ea"/>
                <a:cs typeface="+mn-cs"/>
              </a:rPr>
              <a:t>	Damages 2-714</a:t>
            </a:r>
            <a:r>
              <a:rPr lang="en-US" sz="1800" dirty="0">
                <a:ea typeface="+mn-ea"/>
                <a:cs typeface="+mn-cs"/>
              </a:rPr>
              <a:t>	</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p:txBody>
      </p:sp>
      <p:sp>
        <p:nvSpPr>
          <p:cNvPr id="35533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AC74EE9-54CF-E74F-9A6A-F6A437E05703}" type="slidenum">
              <a:rPr lang="en-US" sz="1200"/>
              <a:pPr/>
              <a:t>177</a:t>
            </a:fld>
            <a:endParaRPr lang="en-US" sz="1200"/>
          </a:p>
        </p:txBody>
      </p:sp>
      <p:cxnSp>
        <p:nvCxnSpPr>
          <p:cNvPr id="355332"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55333"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55334" name="Straight Connector 12"/>
          <p:cNvCxnSpPr>
            <a:cxnSpLocks noChangeShapeType="1"/>
          </p:cNvCxnSpPr>
          <p:nvPr/>
        </p:nvCxnSpPr>
        <p:spPr bwMode="auto">
          <a:xfrm rot="10800000" flipV="1">
            <a:off x="2133600" y="2743200"/>
            <a:ext cx="914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Title 1"/>
          <p:cNvSpPr>
            <a:spLocks noGrp="1"/>
          </p:cNvSpPr>
          <p:nvPr>
            <p:ph type="title"/>
          </p:nvPr>
        </p:nvSpPr>
        <p:spPr/>
        <p:txBody>
          <a:bodyPr/>
          <a:lstStyle/>
          <a:p>
            <a:r>
              <a:rPr lang="en-US">
                <a:solidFill>
                  <a:srgbClr val="CC0000"/>
                </a:solidFill>
                <a:latin typeface="Verdana" charset="0"/>
                <a:ea typeface="MS PGothic" charset="0"/>
              </a:rPr>
              <a:t>Revocation of Acceptance</a:t>
            </a:r>
          </a:p>
        </p:txBody>
      </p:sp>
      <p:sp>
        <p:nvSpPr>
          <p:cNvPr id="359426"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After acceptance, buyer might nevertheless be permitted to revoke his acceptance</a:t>
            </a:r>
          </a:p>
        </p:txBody>
      </p:sp>
      <p:sp>
        <p:nvSpPr>
          <p:cNvPr id="35942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782EB3F-92C0-094D-8426-D1E415BF0537}" type="slidenum">
              <a:rPr lang="en-US" sz="1200"/>
              <a:pPr/>
              <a:t>178</a:t>
            </a:fld>
            <a:endParaRPr lang="en-US" sz="120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Title 1"/>
          <p:cNvSpPr>
            <a:spLocks noGrp="1"/>
          </p:cNvSpPr>
          <p:nvPr>
            <p:ph type="title"/>
          </p:nvPr>
        </p:nvSpPr>
        <p:spPr/>
        <p:txBody>
          <a:bodyPr/>
          <a:lstStyle/>
          <a:p>
            <a:r>
              <a:rPr lang="en-US">
                <a:solidFill>
                  <a:schemeClr val="tx1"/>
                </a:solidFill>
                <a:latin typeface="Verdana" charset="0"/>
                <a:ea typeface="MS PGothic" charset="0"/>
              </a:rPr>
              <a:t>Buyer</a:t>
            </a:r>
            <a:r>
              <a:rPr lang="ja-JP" altLang="en-US">
                <a:solidFill>
                  <a:schemeClr val="tx1"/>
                </a:solidFill>
                <a:latin typeface="Verdana" charset="0"/>
                <a:ea typeface="MS PGothic" charset="0"/>
              </a:rPr>
              <a:t>’</a:t>
            </a:r>
            <a:r>
              <a:rPr lang="en-US" altLang="ja-JP">
                <a:solidFill>
                  <a:schemeClr val="tx1"/>
                </a:solidFill>
                <a:latin typeface="Verdana" charset="0"/>
                <a:ea typeface="MS PGothic" charset="0"/>
              </a:rPr>
              <a:t>s Remedies in the UCC</a:t>
            </a:r>
            <a:endParaRPr lang="en-US">
              <a:solidFill>
                <a:schemeClr val="tx1"/>
              </a:solidFill>
              <a:latin typeface="Verdana" charset="0"/>
              <a:ea typeface="MS PGothic" charset="0"/>
            </a:endParaRPr>
          </a:p>
        </p:txBody>
      </p:sp>
      <p:sp>
        <p:nvSpPr>
          <p:cNvPr id="156675" name="Content Placeholder 2"/>
          <p:cNvSpPr>
            <a:spLocks noGrp="1"/>
          </p:cNvSpPr>
          <p:nvPr>
            <p:ph idx="1"/>
          </p:nvPr>
        </p:nvSpPr>
        <p:spPr>
          <a:xfrm>
            <a:off x="566738" y="1752600"/>
            <a:ext cx="8577262" cy="4267200"/>
          </a:xfrm>
        </p:spPr>
        <p:txBody>
          <a:bodyPr/>
          <a:lstStyle/>
          <a:p>
            <a:pPr algn="ctr">
              <a:buFont typeface="Wingdings" pitchFamily="2" charset="2"/>
              <a:buNone/>
              <a:defRPr/>
            </a:pPr>
            <a:r>
              <a:rPr lang="en-US" sz="2800" dirty="0">
                <a:ea typeface="+mn-ea"/>
                <a:cs typeface="+mn-cs"/>
              </a:rPr>
              <a:t>2-601 Perfect Tender required</a:t>
            </a:r>
          </a:p>
          <a:p>
            <a:pPr>
              <a:buFont typeface="Wingdings" pitchFamily="2" charset="2"/>
              <a:buNone/>
              <a:defRPr/>
            </a:pPr>
            <a:r>
              <a:rPr lang="en-US" sz="2800" dirty="0">
                <a:ea typeface="+mn-ea"/>
                <a:cs typeface="+mn-cs"/>
              </a:rPr>
              <a:t>			</a:t>
            </a:r>
            <a:r>
              <a:rPr lang="en-US" sz="1800" dirty="0">
                <a:ea typeface="+mn-ea"/>
                <a:cs typeface="+mn-cs"/>
              </a:rPr>
              <a:t>Accept	2-606		Reject 2-602</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Damages 2-714		</a:t>
            </a:r>
            <a:r>
              <a:rPr lang="en-US" sz="1800" dirty="0">
                <a:solidFill>
                  <a:schemeClr val="accent6"/>
                </a:solidFill>
                <a:ea typeface="+mn-ea"/>
                <a:cs typeface="+mn-cs"/>
              </a:rPr>
              <a:t>Revocation of Acceptance 2-608</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p:txBody>
      </p:sp>
      <p:sp>
        <p:nvSpPr>
          <p:cNvPr id="3604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31F1F83-F36C-3E45-B4EC-9CBDBD00E313}" type="slidenum">
              <a:rPr lang="en-US" sz="1200"/>
              <a:pPr/>
              <a:t>179</a:t>
            </a:fld>
            <a:endParaRPr lang="en-US" sz="1200"/>
          </a:p>
        </p:txBody>
      </p:sp>
      <p:cxnSp>
        <p:nvCxnSpPr>
          <p:cNvPr id="360452"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0453"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0454" name="Straight Connector 12"/>
          <p:cNvCxnSpPr>
            <a:cxnSpLocks noChangeShapeType="1"/>
          </p:cNvCxnSpPr>
          <p:nvPr/>
        </p:nvCxnSpPr>
        <p:spPr bwMode="auto">
          <a:xfrm rot="10800000" flipV="1">
            <a:off x="2133600" y="2743200"/>
            <a:ext cx="914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0455" name="Straight Connector 9"/>
          <p:cNvCxnSpPr>
            <a:cxnSpLocks noChangeShapeType="1"/>
          </p:cNvCxnSpPr>
          <p:nvPr/>
        </p:nvCxnSpPr>
        <p:spPr bwMode="auto">
          <a:xfrm>
            <a:off x="3886200" y="2743200"/>
            <a:ext cx="1600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40AA606-CAA3-EB49-A737-7016716FB514}" type="slidenum">
              <a:rPr lang="en-US" sz="1200"/>
              <a:pPr/>
              <a:t>18</a:t>
            </a:fld>
            <a:endParaRPr lang="en-US" sz="1200"/>
          </a:p>
        </p:txBody>
      </p:sp>
      <p:sp>
        <p:nvSpPr>
          <p:cNvPr id="57346"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There are four ways of thinking about this</a:t>
            </a:r>
          </a:p>
          <a:p>
            <a:pPr lvl="1"/>
            <a:r>
              <a:rPr lang="en-US" dirty="0">
                <a:solidFill>
                  <a:schemeClr val="accent2"/>
                </a:solidFill>
                <a:latin typeface="Verdana" charset="0"/>
                <a:ea typeface="MS PGothic" charset="0"/>
              </a:rPr>
              <a:t>Who can best fix the problem</a:t>
            </a:r>
          </a:p>
          <a:p>
            <a:pPr lvl="1"/>
            <a:r>
              <a:rPr lang="en-US" dirty="0">
                <a:solidFill>
                  <a:schemeClr val="accent2"/>
                </a:solidFill>
                <a:latin typeface="Verdana" charset="0"/>
                <a:ea typeface="MS PGothic" charset="0"/>
              </a:rPr>
              <a:t>Who knows most about it</a:t>
            </a:r>
          </a:p>
          <a:p>
            <a:pPr lvl="1"/>
            <a:r>
              <a:rPr lang="en-US" dirty="0">
                <a:solidFill>
                  <a:schemeClr val="accent2"/>
                </a:solidFill>
                <a:latin typeface="Verdana" charset="0"/>
                <a:ea typeface="MS PGothic" charset="0"/>
              </a:rPr>
              <a:t>Who is risk neutral and who risk averse</a:t>
            </a:r>
          </a:p>
          <a:p>
            <a:pPr lvl="1"/>
            <a:r>
              <a:rPr lang="en-US" dirty="0">
                <a:solidFill>
                  <a:schemeClr val="accent2"/>
                </a:solidFill>
                <a:latin typeface="Verdana" charset="0"/>
                <a:ea typeface="MS PGothic" charset="0"/>
              </a:rPr>
              <a:t>The large-number diversified party</a:t>
            </a:r>
          </a:p>
        </p:txBody>
      </p:sp>
      <p:sp>
        <p:nvSpPr>
          <p:cNvPr id="57347" name="Rectangle 5"/>
          <p:cNvSpPr>
            <a:spLocks noGrp="1" noChangeArrowheads="1"/>
          </p:cNvSpPr>
          <p:nvPr>
            <p:ph type="title"/>
          </p:nvPr>
        </p:nvSpPr>
        <p:spPr/>
        <p:txBody>
          <a:bodyPr/>
          <a:lstStyle/>
          <a:p>
            <a:r>
              <a:rPr lang="en-US" sz="3400">
                <a:solidFill>
                  <a:srgbClr val="B90000"/>
                </a:solidFill>
                <a:latin typeface="Verdana" charset="0"/>
                <a:ea typeface="MS PGothic" charset="0"/>
              </a:rPr>
              <a:t>Who is the Least-Cost Risk Avoider</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a:xfrm>
            <a:off x="574675" y="304800"/>
            <a:ext cx="8569325" cy="1219200"/>
          </a:xfrm>
        </p:spPr>
        <p:txBody>
          <a:bodyPr/>
          <a:lstStyle/>
          <a:p>
            <a:r>
              <a:rPr lang="en-US" sz="3600">
                <a:solidFill>
                  <a:srgbClr val="B90000"/>
                </a:solidFill>
                <a:latin typeface="Verdana" charset="0"/>
                <a:ea typeface="MS PGothic" charset="0"/>
              </a:rPr>
              <a:t>§ 2-608. Revocation of Acceptance </a:t>
            </a:r>
          </a:p>
        </p:txBody>
      </p:sp>
      <p:sp>
        <p:nvSpPr>
          <p:cNvPr id="362498" name="Content Placeholder 2"/>
          <p:cNvSpPr>
            <a:spLocks noGrp="1"/>
          </p:cNvSpPr>
          <p:nvPr>
            <p:ph idx="1"/>
          </p:nvPr>
        </p:nvSpPr>
        <p:spPr/>
        <p:txBody>
          <a:bodyPr/>
          <a:lstStyle/>
          <a:p>
            <a:r>
              <a:rPr lang="en-US" sz="2000">
                <a:latin typeface="Verdana" charset="0"/>
                <a:ea typeface="MS PGothic" charset="0"/>
              </a:rPr>
              <a:t>(1) The buyer may revoke his acceptance of a lot or commercial unit whose non-conformity substantially impairs its value to him if he has accepted it</a:t>
            </a:r>
          </a:p>
          <a:p>
            <a:r>
              <a:rPr lang="en-US" sz="2000">
                <a:latin typeface="Verdana" charset="0"/>
                <a:ea typeface="MS PGothic" charset="0"/>
              </a:rPr>
              <a:t>(a) </a:t>
            </a:r>
            <a:r>
              <a:rPr lang="en-US" sz="2000">
                <a:solidFill>
                  <a:srgbClr val="B90000"/>
                </a:solidFill>
                <a:latin typeface="Verdana" charset="0"/>
                <a:ea typeface="MS PGothic" charset="0"/>
              </a:rPr>
              <a:t>on the reasonable assumption that its non-conformity would be cured </a:t>
            </a:r>
            <a:r>
              <a:rPr lang="en-US" sz="2000">
                <a:latin typeface="Verdana" charset="0"/>
                <a:ea typeface="MS PGothic" charset="0"/>
              </a:rPr>
              <a:t>and it has not been seasonably cured; or</a:t>
            </a:r>
          </a:p>
          <a:p>
            <a:r>
              <a:rPr lang="en-US" sz="2000">
                <a:latin typeface="Verdana" charset="0"/>
                <a:ea typeface="MS PGothic" charset="0"/>
              </a:rPr>
              <a:t>(b) without discovery of such non-conformity if his </a:t>
            </a:r>
            <a:r>
              <a:rPr lang="en-US" sz="2000">
                <a:solidFill>
                  <a:srgbClr val="B90000"/>
                </a:solidFill>
                <a:latin typeface="Verdana" charset="0"/>
                <a:ea typeface="MS PGothic" charset="0"/>
              </a:rPr>
              <a:t>acceptance was reasonably induced either by the difficulty of discovery </a:t>
            </a:r>
            <a:r>
              <a:rPr lang="en-US" sz="2000">
                <a:latin typeface="Verdana" charset="0"/>
                <a:ea typeface="MS PGothic" charset="0"/>
              </a:rPr>
              <a:t>before acceptance or by the seller's assurances</a:t>
            </a:r>
          </a:p>
        </p:txBody>
      </p:sp>
      <p:sp>
        <p:nvSpPr>
          <p:cNvPr id="3624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4D8F970-0DE6-8349-9DF4-71CD4CA9B81E}" type="slidenum">
              <a:rPr lang="en-US" sz="1200"/>
              <a:pPr/>
              <a:t>180</a:t>
            </a:fld>
            <a:endParaRPr lang="en-US" sz="120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a:xfrm>
            <a:off x="574675" y="304800"/>
            <a:ext cx="8569325" cy="1219200"/>
          </a:xfrm>
        </p:spPr>
        <p:txBody>
          <a:bodyPr/>
          <a:lstStyle/>
          <a:p>
            <a:r>
              <a:rPr lang="en-US" sz="3600">
                <a:solidFill>
                  <a:srgbClr val="B90000"/>
                </a:solidFill>
                <a:latin typeface="Verdana" charset="0"/>
                <a:ea typeface="MS PGothic" charset="0"/>
              </a:rPr>
              <a:t>§ 2-608. Revocation of Acceptance </a:t>
            </a:r>
          </a:p>
        </p:txBody>
      </p:sp>
      <p:sp>
        <p:nvSpPr>
          <p:cNvPr id="362498" name="Content Placeholder 2"/>
          <p:cNvSpPr>
            <a:spLocks noGrp="1"/>
          </p:cNvSpPr>
          <p:nvPr>
            <p:ph idx="1"/>
          </p:nvPr>
        </p:nvSpPr>
        <p:spPr/>
        <p:txBody>
          <a:bodyPr/>
          <a:lstStyle/>
          <a:p>
            <a:r>
              <a:rPr lang="en-US" sz="2000" dirty="0">
                <a:latin typeface="Verdana" charset="0"/>
                <a:ea typeface="MS PGothic" charset="0"/>
              </a:rPr>
              <a:t>(1) The buyer may revoke his acceptance of a lot or commercial unit whose non-conformity substantially impairs its value to him if he has accepted it</a:t>
            </a:r>
          </a:p>
          <a:p>
            <a:r>
              <a:rPr lang="en-US" sz="2000" dirty="0">
                <a:latin typeface="Verdana" charset="0"/>
                <a:ea typeface="MS PGothic" charset="0"/>
              </a:rPr>
              <a:t>(a) on the reasonable assumption that its non-conformity would be cured and it has not been seasonably cured; or</a:t>
            </a:r>
          </a:p>
          <a:p>
            <a:r>
              <a:rPr lang="en-US" sz="2000" dirty="0">
                <a:latin typeface="Verdana" charset="0"/>
                <a:ea typeface="MS PGothic" charset="0"/>
              </a:rPr>
              <a:t>(b) without discovery of such non-conformity if his </a:t>
            </a:r>
            <a:r>
              <a:rPr lang="en-US" sz="2000" dirty="0">
                <a:solidFill>
                  <a:srgbClr val="B90000"/>
                </a:solidFill>
                <a:latin typeface="Verdana" charset="0"/>
                <a:ea typeface="MS PGothic" charset="0"/>
              </a:rPr>
              <a:t>acceptance was reasonably induced either by the difficulty of discovery </a:t>
            </a:r>
            <a:r>
              <a:rPr lang="en-US" sz="2000" dirty="0">
                <a:latin typeface="Verdana" charset="0"/>
                <a:ea typeface="MS PGothic" charset="0"/>
              </a:rPr>
              <a:t>before acceptance or by the seller's assurances</a:t>
            </a:r>
          </a:p>
          <a:p>
            <a:r>
              <a:rPr lang="en-US" sz="2000" dirty="0">
                <a:solidFill>
                  <a:srgbClr val="C00000"/>
                </a:solidFill>
                <a:latin typeface="Verdana" charset="0"/>
                <a:ea typeface="MS PGothic" charset="0"/>
              </a:rPr>
              <a:t>So that’s how we cover latent defects</a:t>
            </a:r>
          </a:p>
        </p:txBody>
      </p:sp>
      <p:sp>
        <p:nvSpPr>
          <p:cNvPr id="3624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4D8F970-0DE6-8349-9DF4-71CD4CA9B81E}" type="slidenum">
              <a:rPr lang="en-US" sz="1200"/>
              <a:pPr/>
              <a:t>181</a:t>
            </a:fld>
            <a:endParaRPr lang="en-US" sz="1200"/>
          </a:p>
        </p:txBody>
      </p:sp>
    </p:spTree>
    <p:extLst>
      <p:ext uri="{BB962C8B-B14F-4D97-AF65-F5344CB8AC3E}">
        <p14:creationId xmlns:p14="http://schemas.microsoft.com/office/powerpoint/2010/main" val="7224263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Title 1"/>
          <p:cNvSpPr>
            <a:spLocks noGrp="1"/>
          </p:cNvSpPr>
          <p:nvPr>
            <p:ph type="title"/>
          </p:nvPr>
        </p:nvSpPr>
        <p:spPr>
          <a:xfrm>
            <a:off x="574675" y="304800"/>
            <a:ext cx="8569325" cy="1219200"/>
          </a:xfrm>
        </p:spPr>
        <p:txBody>
          <a:bodyPr/>
          <a:lstStyle/>
          <a:p>
            <a:r>
              <a:rPr lang="en-US" sz="3600" dirty="0">
                <a:solidFill>
                  <a:schemeClr val="tx1"/>
                </a:solidFill>
                <a:latin typeface="Verdana" charset="0"/>
                <a:ea typeface="MS PGothic" charset="0"/>
              </a:rPr>
              <a:t>Revocation of Acceptance </a:t>
            </a:r>
            <a:br>
              <a:rPr lang="en-US" sz="3600" dirty="0">
                <a:solidFill>
                  <a:srgbClr val="B90000"/>
                </a:solidFill>
                <a:latin typeface="Verdana" charset="0"/>
                <a:ea typeface="MS PGothic" charset="0"/>
              </a:rPr>
            </a:br>
            <a:r>
              <a:rPr lang="en-US" sz="3200" dirty="0">
                <a:solidFill>
                  <a:srgbClr val="B90000"/>
                </a:solidFill>
                <a:latin typeface="Verdana" charset="0"/>
                <a:ea typeface="MS PGothic" charset="0"/>
              </a:rPr>
              <a:t>But now a substantial breach standard</a:t>
            </a:r>
          </a:p>
        </p:txBody>
      </p:sp>
      <p:sp>
        <p:nvSpPr>
          <p:cNvPr id="362498" name="Content Placeholder 2"/>
          <p:cNvSpPr>
            <a:spLocks noGrp="1"/>
          </p:cNvSpPr>
          <p:nvPr>
            <p:ph idx="1"/>
          </p:nvPr>
        </p:nvSpPr>
        <p:spPr/>
        <p:txBody>
          <a:bodyPr/>
          <a:lstStyle/>
          <a:p>
            <a:r>
              <a:rPr lang="en-US" sz="2000" dirty="0">
                <a:latin typeface="Verdana" charset="0"/>
                <a:ea typeface="MS PGothic" charset="0"/>
              </a:rPr>
              <a:t>(1) The buyer may revoke his acceptance of a lot or commercial unit whose non-conformity </a:t>
            </a:r>
            <a:r>
              <a:rPr lang="en-US" sz="2000" b="1" dirty="0">
                <a:solidFill>
                  <a:schemeClr val="accent6"/>
                </a:solidFill>
                <a:latin typeface="Verdana" charset="0"/>
                <a:ea typeface="MS PGothic" charset="0"/>
              </a:rPr>
              <a:t>substantially impairs its value to him</a:t>
            </a:r>
            <a:r>
              <a:rPr lang="en-US" sz="2000" dirty="0">
                <a:latin typeface="Verdana" charset="0"/>
                <a:ea typeface="MS PGothic" charset="0"/>
              </a:rPr>
              <a:t> if he has accepted it</a:t>
            </a:r>
          </a:p>
          <a:p>
            <a:r>
              <a:rPr lang="en-US" sz="2000" dirty="0">
                <a:latin typeface="Verdana" charset="0"/>
                <a:ea typeface="MS PGothic" charset="0"/>
              </a:rPr>
              <a:t>(a) on the reasonable assumption that its non-conformity would be cured and it has not been seasonably cured; or</a:t>
            </a:r>
          </a:p>
          <a:p>
            <a:r>
              <a:rPr lang="en-US" sz="2000" dirty="0">
                <a:latin typeface="Verdana" charset="0"/>
                <a:ea typeface="MS PGothic" charset="0"/>
              </a:rPr>
              <a:t>(b) without discovery of such non-conformity if his </a:t>
            </a:r>
            <a:r>
              <a:rPr lang="en-US" sz="2000" dirty="0">
                <a:solidFill>
                  <a:srgbClr val="000000"/>
                </a:solidFill>
                <a:latin typeface="Verdana" charset="0"/>
                <a:ea typeface="MS PGothic" charset="0"/>
              </a:rPr>
              <a:t>acceptance was reasonably induced either by the difficulty of discovery </a:t>
            </a:r>
            <a:r>
              <a:rPr lang="en-US" sz="2000" dirty="0">
                <a:latin typeface="Verdana" charset="0"/>
                <a:ea typeface="MS PGothic" charset="0"/>
              </a:rPr>
              <a:t>before acceptance or by the seller's assurances</a:t>
            </a:r>
          </a:p>
        </p:txBody>
      </p:sp>
      <p:sp>
        <p:nvSpPr>
          <p:cNvPr id="3624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4D8F970-0DE6-8349-9DF4-71CD4CA9B81E}" type="slidenum">
              <a:rPr lang="en-US" sz="1200"/>
              <a:pPr/>
              <a:t>182</a:t>
            </a:fld>
            <a:endParaRPr lang="en-US" sz="1200"/>
          </a:p>
        </p:txBody>
      </p:sp>
    </p:spTree>
    <p:extLst>
      <p:ext uri="{BB962C8B-B14F-4D97-AF65-F5344CB8AC3E}">
        <p14:creationId xmlns:p14="http://schemas.microsoft.com/office/powerpoint/2010/main" val="213344534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1" name="Title 1"/>
          <p:cNvSpPr>
            <a:spLocks noGrp="1"/>
          </p:cNvSpPr>
          <p:nvPr>
            <p:ph type="title"/>
          </p:nvPr>
        </p:nvSpPr>
        <p:spPr>
          <a:xfrm>
            <a:off x="574675" y="304800"/>
            <a:ext cx="8569325" cy="1219200"/>
          </a:xfrm>
        </p:spPr>
        <p:txBody>
          <a:bodyPr/>
          <a:lstStyle/>
          <a:p>
            <a:r>
              <a:rPr lang="en-US" sz="3600">
                <a:latin typeface="Verdana" charset="0"/>
                <a:ea typeface="MS PGothic" charset="0"/>
              </a:rPr>
              <a:t>§ 2-608. Revocation of Acceptance </a:t>
            </a:r>
          </a:p>
        </p:txBody>
      </p:sp>
      <p:sp>
        <p:nvSpPr>
          <p:cNvPr id="363522" name="Content Placeholder 2"/>
          <p:cNvSpPr>
            <a:spLocks noGrp="1"/>
          </p:cNvSpPr>
          <p:nvPr>
            <p:ph idx="1"/>
          </p:nvPr>
        </p:nvSpPr>
        <p:spPr/>
        <p:txBody>
          <a:bodyPr/>
          <a:lstStyle/>
          <a:p>
            <a:endParaRPr lang="en-US" sz="2000">
              <a:latin typeface="Verdana" charset="0"/>
              <a:ea typeface="MS PGothic" charset="0"/>
            </a:endParaRPr>
          </a:p>
          <a:p>
            <a:r>
              <a:rPr lang="en-US" sz="2800">
                <a:solidFill>
                  <a:schemeClr val="accent2"/>
                </a:solidFill>
                <a:latin typeface="Verdana" charset="0"/>
                <a:ea typeface="MS PGothic" charset="0"/>
              </a:rPr>
              <a:t>After revocation of acceptance, buyer may “cancel”</a:t>
            </a:r>
          </a:p>
        </p:txBody>
      </p:sp>
      <p:sp>
        <p:nvSpPr>
          <p:cNvPr id="3635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3DBA73F-3AD7-DC4D-82AE-9545C9B7D710}" type="slidenum">
              <a:rPr lang="en-US" sz="1200"/>
              <a:pPr/>
              <a:t>183</a:t>
            </a:fld>
            <a:endParaRPr lang="en-US" sz="120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3" name="Title 1"/>
          <p:cNvSpPr>
            <a:spLocks noGrp="1"/>
          </p:cNvSpPr>
          <p:nvPr>
            <p:ph type="title"/>
          </p:nvPr>
        </p:nvSpPr>
        <p:spPr/>
        <p:txBody>
          <a:bodyPr/>
          <a:lstStyle/>
          <a:p>
            <a:r>
              <a:rPr lang="en-US">
                <a:latin typeface="Verdana" charset="0"/>
                <a:ea typeface="MS PGothic" charset="0"/>
              </a:rPr>
              <a:t>Buyer’s right to cancel</a:t>
            </a:r>
          </a:p>
        </p:txBody>
      </p:sp>
      <p:sp>
        <p:nvSpPr>
          <p:cNvPr id="366594" name="Content Placeholder 2"/>
          <p:cNvSpPr>
            <a:spLocks noGrp="1"/>
          </p:cNvSpPr>
          <p:nvPr>
            <p:ph idx="1"/>
          </p:nvPr>
        </p:nvSpPr>
        <p:spPr/>
        <p:txBody>
          <a:bodyPr/>
          <a:lstStyle/>
          <a:p>
            <a:r>
              <a:rPr lang="en-US" sz="2000" dirty="0">
                <a:latin typeface="Verdana" charset="0"/>
                <a:ea typeface="MS PGothic" charset="0"/>
              </a:rPr>
              <a:t>§ 2-711(1) </a:t>
            </a:r>
            <a:r>
              <a:rPr lang="en-US" sz="2000" dirty="0">
                <a:solidFill>
                  <a:srgbClr val="000000"/>
                </a:solidFill>
                <a:latin typeface="Verdana" charset="0"/>
                <a:ea typeface="MS PGothic" charset="0"/>
              </a:rPr>
              <a:t>Where the seller fails to make delivery or repudiates or the buyer rightfully rejects or </a:t>
            </a:r>
            <a:r>
              <a:rPr lang="en-US" sz="2000" dirty="0">
                <a:solidFill>
                  <a:srgbClr val="B90000"/>
                </a:solidFill>
                <a:latin typeface="Verdana" charset="0"/>
                <a:ea typeface="MS PGothic" charset="0"/>
              </a:rPr>
              <a:t>justifiably revokes acceptance </a:t>
            </a:r>
            <a:r>
              <a:rPr lang="en-US" sz="2000" dirty="0">
                <a:latin typeface="Verdana" charset="0"/>
                <a:ea typeface="MS PGothic" charset="0"/>
              </a:rPr>
              <a:t>then with respect to any goods involved, and with respect to the whole if the breach goes to the whole contract (Section 2-612), </a:t>
            </a:r>
            <a:r>
              <a:rPr lang="en-US" sz="2000" dirty="0">
                <a:solidFill>
                  <a:srgbClr val="B90000"/>
                </a:solidFill>
                <a:latin typeface="Verdana" charset="0"/>
                <a:ea typeface="MS PGothic" charset="0"/>
              </a:rPr>
              <a:t>the buyer may cancel </a:t>
            </a:r>
            <a:r>
              <a:rPr lang="en-US" sz="2000" dirty="0">
                <a:latin typeface="Verdana" charset="0"/>
                <a:ea typeface="MS PGothic" charset="0"/>
              </a:rPr>
              <a:t>and whether or not he has done so may in addition to recovering so much of the price as has been paid</a:t>
            </a:r>
          </a:p>
          <a:p>
            <a:r>
              <a:rPr lang="en-US" sz="2000" dirty="0">
                <a:latin typeface="Verdana" charset="0"/>
                <a:ea typeface="MS PGothic" charset="0"/>
              </a:rPr>
              <a:t>(a) "cover" and have damages under the next section as to all the goods affected whether or not they have been identified to the contract; or</a:t>
            </a:r>
          </a:p>
          <a:p>
            <a:r>
              <a:rPr lang="en-US" sz="2000" dirty="0">
                <a:latin typeface="Verdana" charset="0"/>
                <a:ea typeface="MS PGothic" charset="0"/>
              </a:rPr>
              <a:t>(b) recover damages for non-delivery as provided in this Article </a:t>
            </a:r>
          </a:p>
        </p:txBody>
      </p:sp>
      <p:sp>
        <p:nvSpPr>
          <p:cNvPr id="3665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F2A6D0D-C0CD-4140-8DA4-D20E6A68A665}" type="slidenum">
              <a:rPr lang="en-US" sz="1200"/>
              <a:pPr/>
              <a:t>184</a:t>
            </a:fld>
            <a:endParaRPr lang="en-US" sz="120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5" name="Title 1"/>
          <p:cNvSpPr>
            <a:spLocks noGrp="1"/>
          </p:cNvSpPr>
          <p:nvPr>
            <p:ph type="title"/>
          </p:nvPr>
        </p:nvSpPr>
        <p:spPr/>
        <p:txBody>
          <a:bodyPr/>
          <a:lstStyle/>
          <a:p>
            <a:r>
              <a:rPr lang="en-US">
                <a:solidFill>
                  <a:srgbClr val="B90000"/>
                </a:solidFill>
                <a:latin typeface="Verdana" charset="0"/>
                <a:ea typeface="MS PGothic" charset="0"/>
              </a:rPr>
              <a:t>Buyer</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s Remedies in the UCC</a:t>
            </a:r>
            <a:endParaRPr lang="en-US">
              <a:solidFill>
                <a:srgbClr val="B90000"/>
              </a:solidFill>
              <a:latin typeface="Verdana" charset="0"/>
              <a:ea typeface="MS PGothic" charset="0"/>
            </a:endParaRPr>
          </a:p>
        </p:txBody>
      </p:sp>
      <p:sp>
        <p:nvSpPr>
          <p:cNvPr id="157699" name="Content Placeholder 2"/>
          <p:cNvSpPr>
            <a:spLocks noGrp="1"/>
          </p:cNvSpPr>
          <p:nvPr>
            <p:ph idx="1"/>
          </p:nvPr>
        </p:nvSpPr>
        <p:spPr>
          <a:xfrm>
            <a:off x="566738" y="1752600"/>
            <a:ext cx="8577262" cy="4267200"/>
          </a:xfrm>
        </p:spPr>
        <p:txBody>
          <a:bodyPr/>
          <a:lstStyle/>
          <a:p>
            <a:pPr algn="ctr">
              <a:buFont typeface="Wingdings" pitchFamily="2" charset="2"/>
              <a:buNone/>
              <a:defRPr/>
            </a:pPr>
            <a:r>
              <a:rPr lang="en-US" sz="2800" dirty="0">
                <a:ea typeface="+mn-ea"/>
                <a:cs typeface="+mn-cs"/>
              </a:rPr>
              <a:t>2-601 Perfect Tender required</a:t>
            </a:r>
          </a:p>
          <a:p>
            <a:pPr>
              <a:buFont typeface="Wingdings" pitchFamily="2" charset="2"/>
              <a:buNone/>
              <a:defRPr/>
            </a:pPr>
            <a:r>
              <a:rPr lang="en-US" sz="2800" dirty="0">
                <a:ea typeface="+mn-ea"/>
                <a:cs typeface="+mn-cs"/>
              </a:rPr>
              <a:t>			</a:t>
            </a:r>
            <a:r>
              <a:rPr lang="en-US" sz="1800" dirty="0">
                <a:ea typeface="+mn-ea"/>
                <a:cs typeface="+mn-cs"/>
              </a:rPr>
              <a:t>Accept	2-606		Reject 2-602</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Damages 2-714, 2-715	Revocation of Acceptance 2-608</a:t>
            </a:r>
          </a:p>
          <a:p>
            <a:pPr>
              <a:buFont typeface="Wingdings" pitchFamily="2" charset="2"/>
              <a:buNone/>
              <a:defRPr/>
            </a:pPr>
            <a:endParaRPr lang="en-US" sz="1800" dirty="0">
              <a:ea typeface="+mn-ea"/>
              <a:cs typeface="+mn-cs"/>
            </a:endParaRP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r>
              <a:rPr lang="en-US" sz="1800" dirty="0">
                <a:solidFill>
                  <a:schemeClr val="accent6"/>
                </a:solidFill>
                <a:ea typeface="+mn-ea"/>
                <a:cs typeface="+mn-cs"/>
              </a:rPr>
              <a:t>Cancel for substantial impairment</a:t>
            </a:r>
          </a:p>
          <a:p>
            <a:pPr>
              <a:buFont typeface="Wingdings" pitchFamily="2" charset="2"/>
              <a:buNone/>
              <a:defRPr/>
            </a:pPr>
            <a:r>
              <a:rPr lang="en-US" sz="1800" dirty="0">
                <a:solidFill>
                  <a:schemeClr val="accent6"/>
                </a:solidFill>
                <a:ea typeface="+mn-ea"/>
                <a:cs typeface="+mn-cs"/>
              </a:rPr>
              <a:t>						2-711, 2-106(4)</a:t>
            </a:r>
          </a:p>
          <a:p>
            <a:pPr algn="ctr">
              <a:buFont typeface="Wingdings" pitchFamily="2" charset="2"/>
              <a:buNone/>
              <a:defRPr/>
            </a:pPr>
            <a:r>
              <a:rPr lang="en-US" sz="1800" dirty="0">
                <a:solidFill>
                  <a:schemeClr val="accent6"/>
                </a:solidFill>
                <a:ea typeface="+mn-ea"/>
                <a:cs typeface="+mn-cs"/>
              </a:rPr>
              <a:t>													</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p:txBody>
      </p:sp>
      <p:sp>
        <p:nvSpPr>
          <p:cNvPr id="36454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A6EF95C-37FC-174D-A38E-810983688BFC}" type="slidenum">
              <a:rPr lang="en-US" sz="1200"/>
              <a:pPr/>
              <a:t>185</a:t>
            </a:fld>
            <a:endParaRPr lang="en-US" sz="1200"/>
          </a:p>
        </p:txBody>
      </p:sp>
      <p:cxnSp>
        <p:nvCxnSpPr>
          <p:cNvPr id="364548"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4549"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4550" name="Straight Connector 12"/>
          <p:cNvCxnSpPr>
            <a:cxnSpLocks noChangeShapeType="1"/>
          </p:cNvCxnSpPr>
          <p:nvPr/>
        </p:nvCxnSpPr>
        <p:spPr bwMode="auto">
          <a:xfrm rot="10800000" flipV="1">
            <a:off x="2133600" y="2743200"/>
            <a:ext cx="914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4551" name="Straight Connector 9"/>
          <p:cNvCxnSpPr>
            <a:cxnSpLocks noChangeShapeType="1"/>
          </p:cNvCxnSpPr>
          <p:nvPr/>
        </p:nvCxnSpPr>
        <p:spPr bwMode="auto">
          <a:xfrm>
            <a:off x="3886200" y="2743200"/>
            <a:ext cx="16002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64552" name="Straight Connector 10"/>
          <p:cNvCxnSpPr>
            <a:cxnSpLocks noChangeShapeType="1"/>
          </p:cNvCxnSpPr>
          <p:nvPr/>
        </p:nvCxnSpPr>
        <p:spPr bwMode="auto">
          <a:xfrm rot="5400000">
            <a:off x="5830888" y="3695700"/>
            <a:ext cx="531812"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5" name="Title 1"/>
          <p:cNvSpPr>
            <a:spLocks noGrp="1"/>
          </p:cNvSpPr>
          <p:nvPr>
            <p:ph type="title"/>
          </p:nvPr>
        </p:nvSpPr>
        <p:spPr/>
        <p:txBody>
          <a:bodyPr/>
          <a:lstStyle/>
          <a:p>
            <a:r>
              <a:rPr lang="en-US">
                <a:solidFill>
                  <a:srgbClr val="B90000"/>
                </a:solidFill>
                <a:latin typeface="Verdana" charset="0"/>
                <a:ea typeface="MS PGothic" charset="0"/>
              </a:rPr>
              <a:t>Buyer’s action for the price</a:t>
            </a:r>
          </a:p>
        </p:txBody>
      </p:sp>
      <p:sp>
        <p:nvSpPr>
          <p:cNvPr id="369666" name="Content Placeholder 2"/>
          <p:cNvSpPr>
            <a:spLocks noGrp="1"/>
          </p:cNvSpPr>
          <p:nvPr>
            <p:ph idx="1"/>
          </p:nvPr>
        </p:nvSpPr>
        <p:spPr/>
        <p:txBody>
          <a:bodyPr/>
          <a:lstStyle/>
          <a:p>
            <a:r>
              <a:rPr lang="en-US" sz="2000" dirty="0">
                <a:latin typeface="Verdana" charset="0"/>
                <a:ea typeface="MS PGothic" charset="0"/>
              </a:rPr>
              <a:t>§ 2-711(1) Where the </a:t>
            </a:r>
            <a:r>
              <a:rPr lang="en-US" sz="2000" dirty="0">
                <a:solidFill>
                  <a:srgbClr val="B90000"/>
                </a:solidFill>
                <a:latin typeface="Verdana" charset="0"/>
                <a:ea typeface="MS PGothic" charset="0"/>
              </a:rPr>
              <a:t>seller fails to make delivery or repudiates or the buyer rightfully rejects </a:t>
            </a:r>
            <a:r>
              <a:rPr lang="en-US" sz="2000" dirty="0">
                <a:latin typeface="Verdana" charset="0"/>
                <a:ea typeface="MS PGothic" charset="0"/>
              </a:rPr>
              <a:t>or justifiably </a:t>
            </a:r>
            <a:r>
              <a:rPr lang="en-US" sz="2000" dirty="0">
                <a:solidFill>
                  <a:schemeClr val="accent6"/>
                </a:solidFill>
                <a:latin typeface="Verdana" charset="0"/>
                <a:ea typeface="MS PGothic" charset="0"/>
              </a:rPr>
              <a:t>revokes acceptance </a:t>
            </a:r>
            <a:r>
              <a:rPr lang="en-US" sz="2000" dirty="0">
                <a:latin typeface="Verdana" charset="0"/>
                <a:ea typeface="MS PGothic" charset="0"/>
              </a:rPr>
              <a:t>then with respect to any goods involved, and with respect to the whole if the breach goes to the whole contract (Section 2-612), the buyer may cancel and whether or not he has done so may </a:t>
            </a:r>
            <a:r>
              <a:rPr lang="en-US" sz="2000" dirty="0">
                <a:solidFill>
                  <a:srgbClr val="B90000"/>
                </a:solidFill>
                <a:latin typeface="Verdana" charset="0"/>
                <a:ea typeface="MS PGothic" charset="0"/>
              </a:rPr>
              <a:t>in addition to recovering so much of the price as has been paid</a:t>
            </a:r>
          </a:p>
        </p:txBody>
      </p:sp>
      <p:sp>
        <p:nvSpPr>
          <p:cNvPr id="36966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E2A702D-435E-2D4E-83A4-EB5FC32259D7}" type="slidenum">
              <a:rPr lang="en-US" sz="1200"/>
              <a:pPr/>
              <a:t>186</a:t>
            </a:fld>
            <a:endParaRPr lang="en-US" sz="120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r>
              <a:rPr lang="en-US">
                <a:solidFill>
                  <a:schemeClr val="accent2"/>
                </a:solidFill>
                <a:latin typeface="Verdana" charset="0"/>
                <a:ea typeface="MS PGothic" charset="0"/>
              </a:rPr>
              <a:t>Buyer’s right to “cover”</a:t>
            </a:r>
          </a:p>
        </p:txBody>
      </p:sp>
      <p:sp>
        <p:nvSpPr>
          <p:cNvPr id="368642" name="Content Placeholder 2"/>
          <p:cNvSpPr>
            <a:spLocks noGrp="1"/>
          </p:cNvSpPr>
          <p:nvPr>
            <p:ph idx="1"/>
          </p:nvPr>
        </p:nvSpPr>
        <p:spPr/>
        <p:txBody>
          <a:bodyPr/>
          <a:lstStyle/>
          <a:p>
            <a:r>
              <a:rPr lang="en-US" sz="2000" dirty="0">
                <a:latin typeface="Verdana" charset="0"/>
                <a:ea typeface="MS PGothic" charset="0"/>
              </a:rPr>
              <a:t>§ 2-711(1) </a:t>
            </a:r>
            <a:r>
              <a:rPr lang="en-US" sz="2000" dirty="0">
                <a:solidFill>
                  <a:schemeClr val="accent4"/>
                </a:solidFill>
                <a:latin typeface="Verdana" charset="0"/>
                <a:ea typeface="MS PGothic" charset="0"/>
              </a:rPr>
              <a:t>Where the seller fails to make delivery or repudiates or the buyer rightfully rejects or justifiably revokes acceptance </a:t>
            </a:r>
            <a:r>
              <a:rPr lang="en-US" sz="2000" dirty="0">
                <a:latin typeface="Verdana" charset="0"/>
                <a:ea typeface="MS PGothic" charset="0"/>
              </a:rPr>
              <a:t>then with respect to any goods involved, and with respect to the whole if the breach goes to the whole contract (Section 2-612), </a:t>
            </a:r>
            <a:r>
              <a:rPr lang="en-US" sz="2000" dirty="0">
                <a:solidFill>
                  <a:srgbClr val="B90000"/>
                </a:solidFill>
                <a:latin typeface="Verdana" charset="0"/>
                <a:ea typeface="MS PGothic" charset="0"/>
              </a:rPr>
              <a:t>the buyer may</a:t>
            </a:r>
            <a:r>
              <a:rPr lang="en-US" sz="2000" dirty="0">
                <a:solidFill>
                  <a:srgbClr val="000000"/>
                </a:solidFill>
                <a:latin typeface="Verdana" charset="0"/>
                <a:ea typeface="MS PGothic" charset="0"/>
              </a:rPr>
              <a:t> cancel </a:t>
            </a:r>
            <a:r>
              <a:rPr lang="en-US" sz="2000" dirty="0">
                <a:latin typeface="Verdana" charset="0"/>
                <a:ea typeface="MS PGothic" charset="0"/>
              </a:rPr>
              <a:t>and whether or not he has done so may in addition to recovering so much of the price as has been paid</a:t>
            </a:r>
          </a:p>
          <a:p>
            <a:r>
              <a:rPr lang="en-US" sz="2000" dirty="0">
                <a:latin typeface="Verdana" charset="0"/>
                <a:ea typeface="MS PGothic" charset="0"/>
              </a:rPr>
              <a:t>(a) </a:t>
            </a:r>
            <a:r>
              <a:rPr lang="en-US" sz="2000" dirty="0">
                <a:solidFill>
                  <a:schemeClr val="accent6"/>
                </a:solidFill>
                <a:latin typeface="Verdana" charset="0"/>
                <a:ea typeface="MS PGothic" charset="0"/>
              </a:rPr>
              <a:t>"cover" and have damages under the next section as to all the goods affected whether or not they have been identified to the contract</a:t>
            </a:r>
            <a:r>
              <a:rPr lang="en-US" sz="2000" dirty="0">
                <a:latin typeface="Verdana" charset="0"/>
                <a:ea typeface="MS PGothic" charset="0"/>
              </a:rPr>
              <a:t>; or</a:t>
            </a:r>
          </a:p>
          <a:p>
            <a:r>
              <a:rPr lang="en-US" sz="2000" dirty="0">
                <a:latin typeface="Verdana" charset="0"/>
                <a:ea typeface="MS PGothic" charset="0"/>
              </a:rPr>
              <a:t>(b) recover damages for non-delivery as provided in this Article </a:t>
            </a:r>
          </a:p>
        </p:txBody>
      </p:sp>
      <p:sp>
        <p:nvSpPr>
          <p:cNvPr id="3686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DDD9F99-17C2-9B4D-8C5B-ECB6FC0BDDDA}" type="slidenum">
              <a:rPr lang="en-US" sz="1200"/>
              <a:pPr/>
              <a:t>187</a:t>
            </a:fld>
            <a:endParaRPr lang="en-US" sz="1200"/>
          </a:p>
        </p:txBody>
      </p:sp>
    </p:spTree>
    <p:extLst>
      <p:ext uri="{BB962C8B-B14F-4D97-AF65-F5344CB8AC3E}">
        <p14:creationId xmlns:p14="http://schemas.microsoft.com/office/powerpoint/2010/main" val="32946027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1" name="Title 1"/>
          <p:cNvSpPr>
            <a:spLocks noGrp="1"/>
          </p:cNvSpPr>
          <p:nvPr>
            <p:ph type="title"/>
          </p:nvPr>
        </p:nvSpPr>
        <p:spPr/>
        <p:txBody>
          <a:bodyPr/>
          <a:lstStyle/>
          <a:p>
            <a:r>
              <a:rPr lang="en-US" dirty="0">
                <a:solidFill>
                  <a:schemeClr val="accent2"/>
                </a:solidFill>
                <a:latin typeface="Verdana" charset="0"/>
                <a:ea typeface="MS PGothic" charset="0"/>
              </a:rPr>
              <a:t>Buyer’s right to damages</a:t>
            </a:r>
          </a:p>
        </p:txBody>
      </p:sp>
      <p:sp>
        <p:nvSpPr>
          <p:cNvPr id="368642" name="Content Placeholder 2"/>
          <p:cNvSpPr>
            <a:spLocks noGrp="1"/>
          </p:cNvSpPr>
          <p:nvPr>
            <p:ph idx="1"/>
          </p:nvPr>
        </p:nvSpPr>
        <p:spPr/>
        <p:txBody>
          <a:bodyPr/>
          <a:lstStyle/>
          <a:p>
            <a:r>
              <a:rPr lang="en-US" sz="2000" dirty="0">
                <a:latin typeface="Verdana" charset="0"/>
                <a:ea typeface="MS PGothic" charset="0"/>
              </a:rPr>
              <a:t>§ 2-711(1) </a:t>
            </a:r>
            <a:r>
              <a:rPr lang="en-US" sz="2000" dirty="0">
                <a:solidFill>
                  <a:schemeClr val="accent4"/>
                </a:solidFill>
                <a:latin typeface="Verdana" charset="0"/>
                <a:ea typeface="MS PGothic" charset="0"/>
              </a:rPr>
              <a:t>Where the seller fails to make delivery or repudiates or the buyer rightfully rejects or justifiably revokes acceptance </a:t>
            </a:r>
            <a:r>
              <a:rPr lang="en-US" sz="2000" dirty="0">
                <a:latin typeface="Verdana" charset="0"/>
                <a:ea typeface="MS PGothic" charset="0"/>
              </a:rPr>
              <a:t>then with respect to any goods involved, and with respect to the whole if the breach goes to the whole contract (Section 2-612), </a:t>
            </a:r>
            <a:r>
              <a:rPr lang="en-US" sz="2000" dirty="0">
                <a:solidFill>
                  <a:srgbClr val="B90000"/>
                </a:solidFill>
                <a:latin typeface="Verdana" charset="0"/>
                <a:ea typeface="MS PGothic" charset="0"/>
              </a:rPr>
              <a:t>the buyer may</a:t>
            </a:r>
            <a:r>
              <a:rPr lang="en-US" sz="2000" dirty="0">
                <a:solidFill>
                  <a:srgbClr val="000000"/>
                </a:solidFill>
                <a:latin typeface="Verdana" charset="0"/>
                <a:ea typeface="MS PGothic" charset="0"/>
              </a:rPr>
              <a:t> cancel </a:t>
            </a:r>
            <a:r>
              <a:rPr lang="en-US" sz="2000" dirty="0">
                <a:latin typeface="Verdana" charset="0"/>
                <a:ea typeface="MS PGothic" charset="0"/>
              </a:rPr>
              <a:t>and whether or not he has done so may in addition to recovering so much of the price as has been paid</a:t>
            </a:r>
          </a:p>
          <a:p>
            <a:r>
              <a:rPr lang="en-US" sz="2000" dirty="0">
                <a:latin typeface="Verdana" charset="0"/>
                <a:ea typeface="MS PGothic" charset="0"/>
              </a:rPr>
              <a:t>(</a:t>
            </a:r>
            <a:r>
              <a:rPr lang="en-US" sz="2000" dirty="0">
                <a:solidFill>
                  <a:srgbClr val="000000"/>
                </a:solidFill>
                <a:latin typeface="Verdana" charset="0"/>
                <a:ea typeface="MS PGothic" charset="0"/>
              </a:rPr>
              <a:t>a) "cover" and have damages under the next section as to all the goods affected whether or not they have been identified to the contract; or</a:t>
            </a:r>
          </a:p>
          <a:p>
            <a:r>
              <a:rPr lang="en-US" sz="2000" dirty="0">
                <a:latin typeface="Verdana" charset="0"/>
                <a:ea typeface="MS PGothic" charset="0"/>
              </a:rPr>
              <a:t>(b) </a:t>
            </a:r>
            <a:r>
              <a:rPr lang="en-US" sz="2000" dirty="0">
                <a:solidFill>
                  <a:schemeClr val="accent6"/>
                </a:solidFill>
                <a:latin typeface="Verdana" charset="0"/>
                <a:ea typeface="MS PGothic" charset="0"/>
              </a:rPr>
              <a:t>recover damages for non-delivery </a:t>
            </a:r>
            <a:r>
              <a:rPr lang="en-US" sz="2000" dirty="0">
                <a:latin typeface="Verdana" charset="0"/>
                <a:ea typeface="MS PGothic" charset="0"/>
              </a:rPr>
              <a:t>as provided in this Article </a:t>
            </a:r>
          </a:p>
        </p:txBody>
      </p:sp>
      <p:sp>
        <p:nvSpPr>
          <p:cNvPr id="3686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DDD9F99-17C2-9B4D-8C5B-ECB6FC0BDDDA}" type="slidenum">
              <a:rPr lang="en-US" sz="1200"/>
              <a:pPr/>
              <a:t>188</a:t>
            </a:fld>
            <a:endParaRPr lang="en-US" sz="1200"/>
          </a:p>
        </p:txBody>
      </p:sp>
    </p:spTree>
    <p:extLst>
      <p:ext uri="{BB962C8B-B14F-4D97-AF65-F5344CB8AC3E}">
        <p14:creationId xmlns:p14="http://schemas.microsoft.com/office/powerpoint/2010/main" val="261969324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89" name="Title 1"/>
          <p:cNvSpPr>
            <a:spLocks noGrp="1"/>
          </p:cNvSpPr>
          <p:nvPr>
            <p:ph type="title"/>
          </p:nvPr>
        </p:nvSpPr>
        <p:spPr/>
        <p:txBody>
          <a:bodyPr/>
          <a:lstStyle/>
          <a:p>
            <a:r>
              <a:rPr lang="en-US">
                <a:solidFill>
                  <a:schemeClr val="tx1"/>
                </a:solidFill>
                <a:latin typeface="Verdana" charset="0"/>
                <a:ea typeface="MS PGothic" charset="0"/>
              </a:rPr>
              <a:t>Buyer</a:t>
            </a:r>
            <a:r>
              <a:rPr lang="ja-JP" altLang="en-US">
                <a:solidFill>
                  <a:schemeClr val="tx1"/>
                </a:solidFill>
                <a:latin typeface="Verdana" charset="0"/>
                <a:ea typeface="MS PGothic" charset="0"/>
              </a:rPr>
              <a:t>’</a:t>
            </a:r>
            <a:r>
              <a:rPr lang="en-US" altLang="ja-JP">
                <a:solidFill>
                  <a:schemeClr val="tx1"/>
                </a:solidFill>
                <a:latin typeface="Verdana" charset="0"/>
                <a:ea typeface="MS PGothic" charset="0"/>
              </a:rPr>
              <a:t>s Remedies in the UCC</a:t>
            </a:r>
            <a:endParaRPr lang="en-US">
              <a:solidFill>
                <a:schemeClr val="tx1"/>
              </a:solidFill>
              <a:latin typeface="Verdana" charset="0"/>
              <a:ea typeface="MS PGothic" charset="0"/>
            </a:endParaRPr>
          </a:p>
        </p:txBody>
      </p:sp>
      <p:sp>
        <p:nvSpPr>
          <p:cNvPr id="153603" name="Content Placeholder 2"/>
          <p:cNvSpPr>
            <a:spLocks noGrp="1"/>
          </p:cNvSpPr>
          <p:nvPr>
            <p:ph idx="1"/>
          </p:nvPr>
        </p:nvSpPr>
        <p:spPr>
          <a:xfrm>
            <a:off x="566738" y="1752600"/>
            <a:ext cx="8577262" cy="4267200"/>
          </a:xfrm>
        </p:spPr>
        <p:txBody>
          <a:bodyPr/>
          <a:lstStyle/>
          <a:p>
            <a:pPr algn="ctr">
              <a:buFont typeface="Wingdings" pitchFamily="2" charset="2"/>
              <a:buNone/>
              <a:defRPr/>
            </a:pPr>
            <a:r>
              <a:rPr lang="en-US" sz="2800" dirty="0">
                <a:ea typeface="+mn-ea"/>
                <a:cs typeface="+mn-cs"/>
              </a:rPr>
              <a:t>2-601 Perfect Tender required</a:t>
            </a:r>
          </a:p>
          <a:p>
            <a:pPr>
              <a:buFont typeface="Wingdings" pitchFamily="2" charset="2"/>
              <a:buNone/>
              <a:defRPr/>
            </a:pPr>
            <a:r>
              <a:rPr lang="en-US" sz="2800" dirty="0">
                <a:ea typeface="+mn-ea"/>
                <a:cs typeface="+mn-cs"/>
              </a:rPr>
              <a:t>			</a:t>
            </a:r>
            <a:r>
              <a:rPr lang="en-US" sz="1800" dirty="0">
                <a:ea typeface="+mn-ea"/>
                <a:cs typeface="+mn-cs"/>
              </a:rPr>
              <a:t>Accept	2-606		Reject 2-602</a:t>
            </a:r>
          </a:p>
          <a:p>
            <a:pPr>
              <a:buFont typeface="Wingdings" pitchFamily="2" charset="2"/>
              <a:buNone/>
              <a:defRPr/>
            </a:pPr>
            <a:endParaRPr lang="en-US" sz="1800" dirty="0">
              <a:ea typeface="+mn-ea"/>
              <a:cs typeface="+mn-cs"/>
            </a:endParaRPr>
          </a:p>
          <a:p>
            <a:pPr>
              <a:buFont typeface="Wingdings" pitchFamily="2" charset="2"/>
              <a:buNone/>
              <a:defRPr/>
            </a:pPr>
            <a:endParaRPr lang="en-US" sz="1800" dirty="0">
              <a:ea typeface="+mn-ea"/>
              <a:cs typeface="+mn-cs"/>
            </a:endParaRPr>
          </a:p>
          <a:p>
            <a:pPr algn="ctr">
              <a:buFont typeface="Wingdings" pitchFamily="2" charset="2"/>
              <a:buNone/>
              <a:defRPr/>
            </a:pPr>
            <a:r>
              <a:rPr lang="en-US" sz="1800" dirty="0">
                <a:ea typeface="+mn-ea"/>
                <a:cs typeface="+mn-cs"/>
              </a:rPr>
              <a:t>					 </a:t>
            </a:r>
            <a:r>
              <a:rPr lang="en-US" sz="1800" dirty="0">
                <a:solidFill>
                  <a:schemeClr val="accent6"/>
                </a:solidFill>
                <a:ea typeface="+mn-ea"/>
                <a:cs typeface="+mn-cs"/>
              </a:rPr>
              <a:t>Action for price paid 2-711</a:t>
            </a:r>
          </a:p>
          <a:p>
            <a:pPr algn="ctr">
              <a:buNone/>
              <a:defRPr/>
            </a:pPr>
            <a:r>
              <a:rPr lang="en-US" sz="1800" dirty="0">
                <a:solidFill>
                  <a:schemeClr val="accent6"/>
                </a:solidFill>
                <a:ea typeface="+mn-ea"/>
                <a:cs typeface="+mn-cs"/>
              </a:rPr>
              <a:t> 			   Cover 2-711</a:t>
            </a:r>
          </a:p>
          <a:p>
            <a:pPr>
              <a:buFont typeface="Wingdings" pitchFamily="2" charset="2"/>
              <a:buNone/>
              <a:defRPr/>
            </a:pPr>
            <a:r>
              <a:rPr lang="en-US" sz="1800" dirty="0">
                <a:solidFill>
                  <a:schemeClr val="accent6"/>
                </a:solidFill>
                <a:ea typeface="+mn-ea"/>
                <a:cs typeface="+mn-cs"/>
              </a:rPr>
              <a:t>						Incidental Damages 2-711</a:t>
            </a:r>
          </a:p>
          <a:p>
            <a:pPr>
              <a:buFont typeface="Wingdings" pitchFamily="2" charset="2"/>
              <a:buNone/>
              <a:defRPr/>
            </a:pPr>
            <a:r>
              <a:rPr lang="en-US" sz="1800" dirty="0">
                <a:solidFill>
                  <a:schemeClr val="accent6"/>
                </a:solidFill>
                <a:ea typeface="+mn-ea"/>
                <a:cs typeface="+mn-cs"/>
              </a:rPr>
              <a:t>										</a:t>
            </a:r>
            <a:endParaRPr lang="en-US" sz="1800" dirty="0">
              <a:ea typeface="+mn-ea"/>
              <a:cs typeface="+mn-cs"/>
            </a:endParaRPr>
          </a:p>
          <a:p>
            <a:pPr>
              <a:buFont typeface="Wingdings" pitchFamily="2" charset="2"/>
              <a:buNone/>
              <a:defRPr/>
            </a:pPr>
            <a:r>
              <a:rPr lang="en-US" sz="1800" dirty="0">
                <a:ea typeface="+mn-ea"/>
                <a:cs typeface="+mn-cs"/>
              </a:rPr>
              <a:t>	</a:t>
            </a:r>
          </a:p>
          <a:p>
            <a:pPr>
              <a:buFont typeface="Wingdings" pitchFamily="2" charset="2"/>
              <a:buNone/>
              <a:defRPr/>
            </a:pPr>
            <a:endParaRPr lang="en-US" sz="1800" dirty="0">
              <a:ea typeface="+mn-ea"/>
              <a:cs typeface="+mn-cs"/>
            </a:endParaRPr>
          </a:p>
          <a:p>
            <a:pPr>
              <a:buFont typeface="Wingdings" pitchFamily="2" charset="2"/>
              <a:buNone/>
              <a:defRPr/>
            </a:pPr>
            <a:r>
              <a:rPr lang="en-US" sz="1800" dirty="0">
                <a:ea typeface="+mn-ea"/>
                <a:cs typeface="+mn-cs"/>
              </a:rPr>
              <a:t>					</a:t>
            </a:r>
          </a:p>
        </p:txBody>
      </p:sp>
      <p:sp>
        <p:nvSpPr>
          <p:cNvPr id="37069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7496B6D-49CF-A244-B7D1-771C77FBC7A0}" type="slidenum">
              <a:rPr lang="en-US" sz="1200"/>
              <a:pPr/>
              <a:t>189</a:t>
            </a:fld>
            <a:endParaRPr lang="en-US" sz="1200"/>
          </a:p>
        </p:txBody>
      </p:sp>
      <p:cxnSp>
        <p:nvCxnSpPr>
          <p:cNvPr id="370692"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0693"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0694" name="Straight Connector 11"/>
          <p:cNvCxnSpPr>
            <a:cxnSpLocks noChangeShapeType="1"/>
          </p:cNvCxnSpPr>
          <p:nvPr/>
        </p:nvCxnSpPr>
        <p:spPr bwMode="auto">
          <a:xfrm rot="5400000">
            <a:off x="5753894" y="3009106"/>
            <a:ext cx="533400" cy="15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855F6F1-DFC5-0F4E-AD2D-AB6CBFDA7B97}" type="slidenum">
              <a:rPr lang="en-US" sz="1200"/>
              <a:pPr/>
              <a:t>19</a:t>
            </a:fld>
            <a:endParaRPr lang="en-US" sz="1200"/>
          </a:p>
        </p:txBody>
      </p:sp>
      <p:sp>
        <p:nvSpPr>
          <p:cNvPr id="59394" name="Rectangle 3"/>
          <p:cNvSpPr>
            <a:spLocks noGrp="1" noChangeArrowheads="1"/>
          </p:cNvSpPr>
          <p:nvPr>
            <p:ph type="body" idx="1"/>
          </p:nvPr>
        </p:nvSpPr>
        <p:spPr>
          <a:xfrm>
            <a:off x="566738" y="1752600"/>
            <a:ext cx="8577262" cy="4267200"/>
          </a:xfrm>
        </p:spPr>
        <p:txBody>
          <a:bodyPr/>
          <a:lstStyle/>
          <a:p>
            <a:endParaRPr lang="en-US">
              <a:latin typeface="Verdana" charset="0"/>
              <a:ea typeface="MS PGothic" charset="0"/>
            </a:endParaRPr>
          </a:p>
          <a:p>
            <a:r>
              <a:rPr lang="en-US">
                <a:solidFill>
                  <a:schemeClr val="accent2"/>
                </a:solidFill>
                <a:latin typeface="Verdana" charset="0"/>
                <a:ea typeface="MS PGothic" charset="0"/>
              </a:rPr>
              <a:t>Seller sells a whizbang to Buyer for $1,000, with no warranties (or liability) as to bangs</a:t>
            </a:r>
          </a:p>
        </p:txBody>
      </p:sp>
      <p:sp>
        <p:nvSpPr>
          <p:cNvPr id="13316" name="Rectangle 5"/>
          <p:cNvSpPr>
            <a:spLocks noGrp="1" noChangeArrowheads="1"/>
          </p:cNvSpPr>
          <p:nvPr>
            <p:ph type="title"/>
          </p:nvPr>
        </p:nvSpPr>
        <p:spPr/>
        <p:txBody>
          <a:bodyPr/>
          <a:lstStyle/>
          <a:p>
            <a:pPr>
              <a:defRPr/>
            </a:pPr>
            <a:r>
              <a:rPr lang="en-US" sz="3400" dirty="0">
                <a:solidFill>
                  <a:schemeClr val="accent4"/>
                </a:solidFill>
                <a:ea typeface="+mj-ea"/>
                <a:cs typeface="+mj-cs"/>
              </a:rPr>
              <a:t>The Least-Cost Risk Avoider</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Title 1"/>
          <p:cNvSpPr>
            <a:spLocks noGrp="1"/>
          </p:cNvSpPr>
          <p:nvPr>
            <p:ph type="title"/>
          </p:nvPr>
        </p:nvSpPr>
        <p:spPr/>
        <p:txBody>
          <a:bodyPr/>
          <a:lstStyle/>
          <a:p>
            <a:r>
              <a:rPr lang="en-US">
                <a:solidFill>
                  <a:srgbClr val="B90000"/>
                </a:solidFill>
                <a:latin typeface="Verdana" charset="0"/>
                <a:ea typeface="MS PGothic" charset="0"/>
              </a:rPr>
              <a:t>Now—Seller</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s Remedies</a:t>
            </a:r>
            <a:endParaRPr lang="en-US">
              <a:solidFill>
                <a:srgbClr val="B90000"/>
              </a:solidFill>
              <a:latin typeface="Verdana" charset="0"/>
              <a:ea typeface="MS PGothic" charset="0"/>
            </a:endParaRPr>
          </a:p>
        </p:txBody>
      </p:sp>
      <p:sp>
        <p:nvSpPr>
          <p:cNvPr id="372738" name="Content Placeholder 2"/>
          <p:cNvSpPr>
            <a:spLocks noGrp="1"/>
          </p:cNvSpPr>
          <p:nvPr>
            <p:ph idx="1"/>
          </p:nvPr>
        </p:nvSpPr>
        <p:spPr/>
        <p:txBody>
          <a:bodyPr/>
          <a:lstStyle/>
          <a:p>
            <a:endParaRPr lang="en-US">
              <a:latin typeface="Verdana" charset="0"/>
              <a:ea typeface="MS PGothic" charset="0"/>
            </a:endParaRPr>
          </a:p>
        </p:txBody>
      </p:sp>
      <p:sp>
        <p:nvSpPr>
          <p:cNvPr id="3727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04353D2-E2D4-BF4A-8848-A2C991089881}" type="slidenum">
              <a:rPr lang="en-US" sz="1200"/>
              <a:pPr/>
              <a:t>190</a:t>
            </a:fld>
            <a:endParaRPr lang="en-US" sz="120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Title 1"/>
          <p:cNvSpPr>
            <a:spLocks noGrp="1"/>
          </p:cNvSpPr>
          <p:nvPr>
            <p:ph type="title"/>
          </p:nvPr>
        </p:nvSpPr>
        <p:spPr>
          <a:xfrm>
            <a:off x="574675" y="304800"/>
            <a:ext cx="8569325" cy="1219200"/>
          </a:xfrm>
        </p:spPr>
        <p:txBody>
          <a:bodyPr/>
          <a:lstStyle/>
          <a:p>
            <a:r>
              <a:rPr lang="en-US">
                <a:solidFill>
                  <a:srgbClr val="B90000"/>
                </a:solidFill>
                <a:latin typeface="Verdana" charset="0"/>
                <a:ea typeface="MS PGothic" charset="0"/>
              </a:rPr>
              <a:t>Seller</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s Remedies </a:t>
            </a:r>
            <a:r>
              <a:rPr lang="en-US" altLang="ja-JP" b="1">
                <a:solidFill>
                  <a:srgbClr val="B90000"/>
                </a:solidFill>
                <a:latin typeface="Verdana" charset="0"/>
                <a:ea typeface="MS PGothic" charset="0"/>
              </a:rPr>
              <a:t>Before</a:t>
            </a:r>
            <a:r>
              <a:rPr lang="en-US" altLang="ja-JP">
                <a:solidFill>
                  <a:srgbClr val="B90000"/>
                </a:solidFill>
                <a:latin typeface="Verdana" charset="0"/>
                <a:ea typeface="MS PGothic" charset="0"/>
              </a:rPr>
              <a:t> Delivery</a:t>
            </a:r>
            <a:endParaRPr lang="en-US">
              <a:solidFill>
                <a:srgbClr val="B90000"/>
              </a:solidFill>
              <a:latin typeface="Verdana" charset="0"/>
              <a:ea typeface="MS PGothic" charset="0"/>
            </a:endParaRPr>
          </a:p>
        </p:txBody>
      </p:sp>
      <p:sp>
        <p:nvSpPr>
          <p:cNvPr id="158723" name="Content Placeholder 2"/>
          <p:cNvSpPr>
            <a:spLocks noGrp="1"/>
          </p:cNvSpPr>
          <p:nvPr>
            <p:ph idx="1"/>
          </p:nvPr>
        </p:nvSpPr>
        <p:spPr/>
        <p:txBody>
          <a:bodyPr/>
          <a:lstStyle/>
          <a:p>
            <a:pPr>
              <a:buFont typeface="Wingdings" pitchFamily="2" charset="2"/>
              <a:buNone/>
              <a:defRPr/>
            </a:pPr>
            <a:endParaRPr lang="en-US" sz="2400" dirty="0">
              <a:ea typeface="+mn-ea"/>
              <a:cs typeface="+mn-cs"/>
            </a:endParaRPr>
          </a:p>
          <a:p>
            <a:pPr>
              <a:buFont typeface="Wingdings" pitchFamily="2" charset="2"/>
              <a:buNone/>
              <a:defRPr/>
            </a:pPr>
            <a:r>
              <a:rPr lang="en-US" sz="2400" dirty="0">
                <a:ea typeface="+mn-ea"/>
                <a:cs typeface="+mn-cs"/>
              </a:rPr>
              <a:t>Goods not delivered		Goods delivered</a:t>
            </a:r>
          </a:p>
          <a:p>
            <a:pPr>
              <a:buFont typeface="Wingdings" pitchFamily="2" charset="2"/>
              <a:buNone/>
              <a:defRPr/>
            </a:pPr>
            <a:endParaRPr lang="en-US" sz="2400" dirty="0">
              <a:ea typeface="+mn-ea"/>
              <a:cs typeface="+mn-cs"/>
            </a:endParaRPr>
          </a:p>
          <a:p>
            <a:pPr>
              <a:buFont typeface="Wingdings" pitchFamily="2" charset="2"/>
              <a:buNone/>
              <a:defRPr/>
            </a:pPr>
            <a:endParaRPr lang="en-US" sz="2400" dirty="0">
              <a:ea typeface="+mn-ea"/>
              <a:cs typeface="+mn-cs"/>
            </a:endParaRPr>
          </a:p>
          <a:p>
            <a:pPr>
              <a:buFont typeface="Wingdings" pitchFamily="2" charset="2"/>
              <a:buNone/>
              <a:defRPr/>
            </a:pPr>
            <a:r>
              <a:rPr lang="en-US" sz="2400" dirty="0">
                <a:solidFill>
                  <a:schemeClr val="accent6"/>
                </a:solidFill>
                <a:ea typeface="+mn-ea"/>
                <a:cs typeface="+mn-cs"/>
              </a:rPr>
              <a:t>Withhold delivery 2-703</a:t>
            </a:r>
          </a:p>
          <a:p>
            <a:pPr>
              <a:buFont typeface="Wingdings" pitchFamily="2" charset="2"/>
              <a:buNone/>
              <a:defRPr/>
            </a:pPr>
            <a:r>
              <a:rPr lang="en-US" sz="2400" dirty="0">
                <a:solidFill>
                  <a:schemeClr val="accent6"/>
                </a:solidFill>
                <a:ea typeface="+mn-ea"/>
                <a:cs typeface="+mn-cs"/>
              </a:rPr>
              <a:t>Stoppage in </a:t>
            </a:r>
            <a:r>
              <a:rPr lang="en-US" sz="2400" dirty="0" err="1">
                <a:solidFill>
                  <a:schemeClr val="accent6"/>
                </a:solidFill>
                <a:ea typeface="+mn-ea"/>
                <a:cs typeface="+mn-cs"/>
              </a:rPr>
              <a:t>transitu</a:t>
            </a:r>
            <a:r>
              <a:rPr lang="en-US" sz="2400" dirty="0">
                <a:solidFill>
                  <a:schemeClr val="accent6"/>
                </a:solidFill>
                <a:ea typeface="+mn-ea"/>
                <a:cs typeface="+mn-cs"/>
              </a:rPr>
              <a:t> 2-705</a:t>
            </a:r>
          </a:p>
          <a:p>
            <a:pPr>
              <a:buFont typeface="Wingdings" pitchFamily="2" charset="2"/>
              <a:buNone/>
              <a:defRPr/>
            </a:pPr>
            <a:r>
              <a:rPr lang="en-US" sz="2400" dirty="0">
                <a:solidFill>
                  <a:schemeClr val="accent6"/>
                </a:solidFill>
                <a:ea typeface="+mn-ea"/>
                <a:cs typeface="+mn-cs"/>
              </a:rPr>
              <a:t>Damages 2-703, 2-708</a:t>
            </a:r>
          </a:p>
        </p:txBody>
      </p:sp>
      <p:sp>
        <p:nvSpPr>
          <p:cNvPr id="3737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AF7EEB7-CF7E-9049-ABE4-85E6D50F5F54}" type="slidenum">
              <a:rPr lang="en-US" sz="1200"/>
              <a:pPr/>
              <a:t>191</a:t>
            </a:fld>
            <a:endParaRPr lang="en-US" sz="1200"/>
          </a:p>
        </p:txBody>
      </p:sp>
      <p:cxnSp>
        <p:nvCxnSpPr>
          <p:cNvPr id="373764" name="Straight Connector 7"/>
          <p:cNvCxnSpPr>
            <a:cxnSpLocks noChangeShapeType="1"/>
          </p:cNvCxnSpPr>
          <p:nvPr/>
        </p:nvCxnSpPr>
        <p:spPr bwMode="auto">
          <a:xfrm flipV="1">
            <a:off x="3733800" y="1905000"/>
            <a:ext cx="7620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3765" name="Straight Connector 9"/>
          <p:cNvCxnSpPr>
            <a:cxnSpLocks noChangeShapeType="1"/>
          </p:cNvCxnSpPr>
          <p:nvPr/>
        </p:nvCxnSpPr>
        <p:spPr bwMode="auto">
          <a:xfrm>
            <a:off x="4724400" y="1905000"/>
            <a:ext cx="685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3766" name="Straight Connector 11"/>
          <p:cNvCxnSpPr>
            <a:cxnSpLocks noChangeShapeType="1"/>
          </p:cNvCxnSpPr>
          <p:nvPr/>
        </p:nvCxnSpPr>
        <p:spPr bwMode="auto">
          <a:xfrm rot="5400000">
            <a:off x="1600201" y="3048000"/>
            <a:ext cx="762000"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09" name="Title 1"/>
          <p:cNvSpPr>
            <a:spLocks noGrp="1"/>
          </p:cNvSpPr>
          <p:nvPr>
            <p:ph type="title"/>
          </p:nvPr>
        </p:nvSpPr>
        <p:spPr>
          <a:xfrm>
            <a:off x="574675" y="304800"/>
            <a:ext cx="8569325" cy="1143000"/>
          </a:xfrm>
        </p:spPr>
        <p:txBody>
          <a:bodyPr/>
          <a:lstStyle/>
          <a:p>
            <a:r>
              <a:rPr lang="en-US">
                <a:solidFill>
                  <a:srgbClr val="B90000"/>
                </a:solidFill>
                <a:latin typeface="Verdana" charset="0"/>
                <a:ea typeface="MS PGothic" charset="0"/>
              </a:rPr>
              <a:t>Seller’s Remedies Before Delivery</a:t>
            </a:r>
          </a:p>
        </p:txBody>
      </p:sp>
      <p:sp>
        <p:nvSpPr>
          <p:cNvPr id="375810" name="Content Placeholder 2"/>
          <p:cNvSpPr>
            <a:spLocks noGrp="1"/>
          </p:cNvSpPr>
          <p:nvPr>
            <p:ph idx="1"/>
          </p:nvPr>
        </p:nvSpPr>
        <p:spPr/>
        <p:txBody>
          <a:bodyPr/>
          <a:lstStyle/>
          <a:p>
            <a:endParaRPr lang="en-US" sz="2000" dirty="0">
              <a:latin typeface="Verdana" charset="0"/>
              <a:ea typeface="MS PGothic" charset="0"/>
            </a:endParaRPr>
          </a:p>
          <a:p>
            <a:r>
              <a:rPr lang="en-US" sz="2400" dirty="0">
                <a:latin typeface="Verdana" charset="0"/>
                <a:ea typeface="MS PGothic" charset="0"/>
              </a:rPr>
              <a:t>U.C.C. Sect. 2-703. … the aggrieved seller may:</a:t>
            </a:r>
          </a:p>
          <a:p>
            <a:pPr lvl="1"/>
            <a:r>
              <a:rPr lang="en-US" sz="2000" dirty="0">
                <a:latin typeface="Verdana" charset="0"/>
                <a:ea typeface="MS PGothic" charset="0"/>
              </a:rPr>
              <a:t>(a) withhold delivery of such goods;</a:t>
            </a:r>
          </a:p>
          <a:p>
            <a:pPr lvl="1"/>
            <a:r>
              <a:rPr lang="en-US" sz="2000" dirty="0">
                <a:latin typeface="Verdana" charset="0"/>
                <a:ea typeface="MS PGothic" charset="0"/>
              </a:rPr>
              <a:t>(b) stop delivery by any </a:t>
            </a:r>
            <a:r>
              <a:rPr lang="en-US" sz="2000" dirty="0" err="1">
                <a:latin typeface="Verdana" charset="0"/>
                <a:ea typeface="MS PGothic" charset="0"/>
              </a:rPr>
              <a:t>bailee</a:t>
            </a:r>
            <a:r>
              <a:rPr lang="en-US" sz="2000" dirty="0">
                <a:latin typeface="Verdana" charset="0"/>
                <a:ea typeface="MS PGothic" charset="0"/>
              </a:rPr>
              <a:t> as hereafter provided (Section 2-705);</a:t>
            </a:r>
          </a:p>
          <a:p>
            <a:pPr lvl="1">
              <a:spcBef>
                <a:spcPct val="0"/>
              </a:spcBef>
            </a:pPr>
            <a:r>
              <a:rPr lang="en-US" sz="2000" dirty="0">
                <a:latin typeface="Verdana" charset="0"/>
                <a:ea typeface="MS PGothic" charset="0"/>
              </a:rPr>
              <a:t>(d) resell and recover damages as hereafter provided (Section 2-706);</a:t>
            </a:r>
          </a:p>
          <a:p>
            <a:pPr lvl="1">
              <a:spcBef>
                <a:spcPct val="0"/>
              </a:spcBef>
            </a:pPr>
            <a:r>
              <a:rPr lang="en-US" sz="2000" dirty="0">
                <a:latin typeface="Verdana" charset="0"/>
                <a:ea typeface="MS PGothic" charset="0"/>
              </a:rPr>
              <a:t>(e) recover damages for </a:t>
            </a:r>
            <a:r>
              <a:rPr lang="en-US" sz="2000" dirty="0" err="1">
                <a:latin typeface="Verdana" charset="0"/>
                <a:ea typeface="MS PGothic" charset="0"/>
              </a:rPr>
              <a:t>nonacceptance</a:t>
            </a:r>
            <a:r>
              <a:rPr lang="en-US" sz="2000" dirty="0">
                <a:latin typeface="Verdana" charset="0"/>
                <a:ea typeface="MS PGothic" charset="0"/>
              </a:rPr>
              <a:t> (Section 2-708) or in a proper case the price (Section 2-709);</a:t>
            </a:r>
          </a:p>
          <a:p>
            <a:pPr lvl="1">
              <a:spcBef>
                <a:spcPct val="0"/>
              </a:spcBef>
            </a:pPr>
            <a:r>
              <a:rPr lang="en-US" sz="2000" dirty="0">
                <a:latin typeface="Verdana" charset="0"/>
                <a:ea typeface="MS PGothic" charset="0"/>
              </a:rPr>
              <a:t>(f) cancel.</a:t>
            </a:r>
          </a:p>
        </p:txBody>
      </p:sp>
      <p:sp>
        <p:nvSpPr>
          <p:cNvPr id="3758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B0D1EB6-1B49-D142-B6CD-6DF66DB753AE}" type="slidenum">
              <a:rPr lang="en-US" sz="1200"/>
              <a:pPr/>
              <a:t>192</a:t>
            </a:fld>
            <a:endParaRPr lang="en-US" sz="120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Title 1"/>
          <p:cNvSpPr>
            <a:spLocks noGrp="1"/>
          </p:cNvSpPr>
          <p:nvPr>
            <p:ph type="title"/>
          </p:nvPr>
        </p:nvSpPr>
        <p:spPr>
          <a:xfrm>
            <a:off x="574675" y="304800"/>
            <a:ext cx="8569325" cy="1219200"/>
          </a:xfrm>
        </p:spPr>
        <p:txBody>
          <a:bodyPr/>
          <a:lstStyle/>
          <a:p>
            <a:r>
              <a:rPr lang="en-US">
                <a:solidFill>
                  <a:srgbClr val="B90000"/>
                </a:solidFill>
                <a:latin typeface="Verdana" charset="0"/>
                <a:ea typeface="MS PGothic" charset="0"/>
              </a:rPr>
              <a:t>Seller</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s Remedies </a:t>
            </a:r>
            <a:r>
              <a:rPr lang="en-US" altLang="ja-JP" b="1">
                <a:solidFill>
                  <a:srgbClr val="B90000"/>
                </a:solidFill>
                <a:latin typeface="Verdana" charset="0"/>
                <a:ea typeface="MS PGothic" charset="0"/>
              </a:rPr>
              <a:t>after</a:t>
            </a:r>
            <a:r>
              <a:rPr lang="en-US" altLang="ja-JP">
                <a:solidFill>
                  <a:srgbClr val="B90000"/>
                </a:solidFill>
                <a:latin typeface="Verdana" charset="0"/>
                <a:ea typeface="MS PGothic" charset="0"/>
              </a:rPr>
              <a:t> Delivery</a:t>
            </a:r>
            <a:endParaRPr lang="en-US">
              <a:solidFill>
                <a:srgbClr val="B90000"/>
              </a:solidFill>
              <a:latin typeface="Verdana" charset="0"/>
              <a:ea typeface="MS PGothic" charset="0"/>
            </a:endParaRPr>
          </a:p>
        </p:txBody>
      </p:sp>
      <p:sp>
        <p:nvSpPr>
          <p:cNvPr id="159747" name="Content Placeholder 2"/>
          <p:cNvSpPr>
            <a:spLocks noGrp="1"/>
          </p:cNvSpPr>
          <p:nvPr>
            <p:ph idx="1"/>
          </p:nvPr>
        </p:nvSpPr>
        <p:spPr>
          <a:xfrm>
            <a:off x="566738" y="1752600"/>
            <a:ext cx="8577262" cy="4267200"/>
          </a:xfrm>
        </p:spPr>
        <p:txBody>
          <a:bodyPr/>
          <a:lstStyle/>
          <a:p>
            <a:pPr>
              <a:buFont typeface="Wingdings" pitchFamily="2" charset="2"/>
              <a:buNone/>
              <a:defRPr/>
            </a:pPr>
            <a:endParaRPr lang="en-US" sz="2400" dirty="0">
              <a:ea typeface="+mn-ea"/>
              <a:cs typeface="+mn-cs"/>
            </a:endParaRPr>
          </a:p>
          <a:p>
            <a:pPr>
              <a:buFont typeface="Wingdings" pitchFamily="2" charset="2"/>
              <a:buNone/>
              <a:defRPr/>
            </a:pPr>
            <a:r>
              <a:rPr lang="en-US" sz="2400" dirty="0">
                <a:ea typeface="+mn-ea"/>
                <a:cs typeface="+mn-cs"/>
              </a:rPr>
              <a:t>Goods not delivered		Goods delivered</a:t>
            </a:r>
          </a:p>
          <a:p>
            <a:pPr>
              <a:buFont typeface="Wingdings" pitchFamily="2" charset="2"/>
              <a:buNone/>
              <a:defRPr/>
            </a:pPr>
            <a:endParaRPr lang="en-US" sz="2400" dirty="0">
              <a:ea typeface="+mn-ea"/>
              <a:cs typeface="+mn-cs"/>
            </a:endParaRPr>
          </a:p>
          <a:p>
            <a:pPr>
              <a:buFont typeface="Wingdings" pitchFamily="2" charset="2"/>
              <a:buNone/>
              <a:defRPr/>
            </a:pPr>
            <a:endParaRPr lang="en-US" sz="2400" dirty="0">
              <a:ea typeface="+mn-ea"/>
              <a:cs typeface="+mn-cs"/>
            </a:endParaRPr>
          </a:p>
          <a:p>
            <a:pPr>
              <a:buFont typeface="Wingdings" pitchFamily="2" charset="2"/>
              <a:buNone/>
              <a:defRPr/>
            </a:pPr>
            <a:r>
              <a:rPr lang="en-US" sz="2400" dirty="0">
                <a:ea typeface="+mn-ea"/>
                <a:cs typeface="+mn-cs"/>
              </a:rPr>
              <a:t>					</a:t>
            </a:r>
            <a:r>
              <a:rPr lang="en-US" sz="2400" dirty="0">
                <a:solidFill>
                  <a:schemeClr val="accent6"/>
                </a:solidFill>
                <a:ea typeface="+mn-ea"/>
                <a:cs typeface="+mn-cs"/>
              </a:rPr>
              <a:t>Action for the price 2-709</a:t>
            </a:r>
          </a:p>
          <a:p>
            <a:pPr>
              <a:buFont typeface="Wingdings" pitchFamily="2" charset="2"/>
              <a:buNone/>
              <a:defRPr/>
            </a:pPr>
            <a:r>
              <a:rPr lang="en-US" sz="2400" dirty="0">
                <a:solidFill>
                  <a:schemeClr val="accent6"/>
                </a:solidFill>
                <a:ea typeface="+mn-ea"/>
                <a:cs typeface="+mn-cs"/>
              </a:rPr>
              <a:t>					</a:t>
            </a:r>
          </a:p>
        </p:txBody>
      </p:sp>
      <p:sp>
        <p:nvSpPr>
          <p:cNvPr id="37683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24047F1-7A0C-1547-AEA5-99E01D89919C}" type="slidenum">
              <a:rPr lang="en-US" sz="1200"/>
              <a:pPr/>
              <a:t>193</a:t>
            </a:fld>
            <a:endParaRPr lang="en-US" sz="1200"/>
          </a:p>
        </p:txBody>
      </p:sp>
      <p:cxnSp>
        <p:nvCxnSpPr>
          <p:cNvPr id="376836" name="Straight Connector 7"/>
          <p:cNvCxnSpPr>
            <a:cxnSpLocks noChangeShapeType="1"/>
          </p:cNvCxnSpPr>
          <p:nvPr/>
        </p:nvCxnSpPr>
        <p:spPr bwMode="auto">
          <a:xfrm flipV="1">
            <a:off x="3733800" y="1905000"/>
            <a:ext cx="7620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6837" name="Straight Connector 9"/>
          <p:cNvCxnSpPr>
            <a:cxnSpLocks noChangeShapeType="1"/>
          </p:cNvCxnSpPr>
          <p:nvPr/>
        </p:nvCxnSpPr>
        <p:spPr bwMode="auto">
          <a:xfrm>
            <a:off x="4724400" y="1905000"/>
            <a:ext cx="6858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6838" name="Straight Connector 11"/>
          <p:cNvCxnSpPr>
            <a:cxnSpLocks noChangeShapeType="1"/>
          </p:cNvCxnSpPr>
          <p:nvPr/>
        </p:nvCxnSpPr>
        <p:spPr bwMode="auto">
          <a:xfrm rot="5400000">
            <a:off x="5945188" y="3046412"/>
            <a:ext cx="762000" cy="3175"/>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Title 1"/>
          <p:cNvSpPr>
            <a:spLocks noGrp="1"/>
          </p:cNvSpPr>
          <p:nvPr>
            <p:ph type="title"/>
          </p:nvPr>
        </p:nvSpPr>
        <p:spPr/>
        <p:txBody>
          <a:bodyPr/>
          <a:lstStyle/>
          <a:p>
            <a:r>
              <a:rPr lang="en-US">
                <a:latin typeface="Verdana" charset="0"/>
                <a:ea typeface="MS PGothic" charset="0"/>
              </a:rPr>
              <a:t>Seller’s Action for the Price</a:t>
            </a:r>
          </a:p>
        </p:txBody>
      </p:sp>
      <p:sp>
        <p:nvSpPr>
          <p:cNvPr id="378882" name="Content Placeholder 2"/>
          <p:cNvSpPr>
            <a:spLocks noGrp="1"/>
          </p:cNvSpPr>
          <p:nvPr>
            <p:ph idx="1"/>
          </p:nvPr>
        </p:nvSpPr>
        <p:spPr/>
        <p:txBody>
          <a:bodyPr/>
          <a:lstStyle/>
          <a:p>
            <a:r>
              <a:rPr lang="en-US" sz="2000">
                <a:latin typeface="Verdana" charset="0"/>
                <a:ea typeface="MS PGothic" charset="0"/>
              </a:rPr>
              <a:t>§ 2-709(1) When the buyer fails to pay the price as it becomes due the seller </a:t>
            </a:r>
            <a:r>
              <a:rPr lang="en-US" sz="2000">
                <a:solidFill>
                  <a:srgbClr val="B90000"/>
                </a:solidFill>
                <a:latin typeface="Verdana" charset="0"/>
                <a:ea typeface="MS PGothic" charset="0"/>
              </a:rPr>
              <a:t>may recover</a:t>
            </a:r>
            <a:r>
              <a:rPr lang="en-US" sz="2000">
                <a:latin typeface="Verdana" charset="0"/>
                <a:ea typeface="MS PGothic" charset="0"/>
              </a:rPr>
              <a:t>, together with any incidental damages under the next section, </a:t>
            </a:r>
            <a:r>
              <a:rPr lang="en-US" sz="2000">
                <a:solidFill>
                  <a:srgbClr val="B90000"/>
                </a:solidFill>
                <a:latin typeface="Verdana" charset="0"/>
                <a:ea typeface="MS PGothic" charset="0"/>
              </a:rPr>
              <a:t>the price</a:t>
            </a:r>
          </a:p>
          <a:p>
            <a:r>
              <a:rPr lang="en-US" sz="2000">
                <a:latin typeface="Verdana" charset="0"/>
                <a:ea typeface="MS PGothic" charset="0"/>
              </a:rPr>
              <a:t>(a) of </a:t>
            </a:r>
            <a:r>
              <a:rPr lang="en-US" sz="2000">
                <a:solidFill>
                  <a:srgbClr val="B90000"/>
                </a:solidFill>
                <a:latin typeface="Verdana" charset="0"/>
                <a:ea typeface="MS PGothic" charset="0"/>
              </a:rPr>
              <a:t>goods accepted </a:t>
            </a:r>
            <a:r>
              <a:rPr lang="en-US" sz="2000">
                <a:latin typeface="Verdana" charset="0"/>
                <a:ea typeface="MS PGothic" charset="0"/>
              </a:rPr>
              <a:t>or of conforming goods lost or damaged within a commercially reasonable time after risk of their loss has passed to the buyer; and</a:t>
            </a:r>
          </a:p>
          <a:p>
            <a:r>
              <a:rPr lang="en-US" sz="2000">
                <a:latin typeface="Verdana" charset="0"/>
                <a:ea typeface="MS PGothic" charset="0"/>
              </a:rPr>
              <a:t>(b) of </a:t>
            </a:r>
            <a:r>
              <a:rPr lang="en-US" sz="2000">
                <a:solidFill>
                  <a:srgbClr val="B90000"/>
                </a:solidFill>
                <a:latin typeface="Verdana" charset="0"/>
                <a:ea typeface="MS PGothic" charset="0"/>
              </a:rPr>
              <a:t>goods identified to the contract </a:t>
            </a:r>
            <a:r>
              <a:rPr lang="en-US" sz="2000">
                <a:latin typeface="Verdana" charset="0"/>
                <a:ea typeface="MS PGothic" charset="0"/>
              </a:rPr>
              <a:t>if the seller is unable after reasonable effort to resell them at a reasonable price or the circumstances reasonably indicate that such effort will be unavailing.</a:t>
            </a:r>
          </a:p>
        </p:txBody>
      </p:sp>
      <p:sp>
        <p:nvSpPr>
          <p:cNvPr id="37888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13D7AA6-1BDA-5A43-94D2-944F954A849B}" type="slidenum">
              <a:rPr lang="en-US" sz="1200"/>
              <a:pPr/>
              <a:t>194</a:t>
            </a:fld>
            <a:endParaRPr lang="en-US" sz="120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Title 1"/>
          <p:cNvSpPr>
            <a:spLocks noGrp="1"/>
          </p:cNvSpPr>
          <p:nvPr>
            <p:ph type="title"/>
          </p:nvPr>
        </p:nvSpPr>
        <p:spPr>
          <a:xfrm>
            <a:off x="574675" y="304800"/>
            <a:ext cx="8569325" cy="1143000"/>
          </a:xfrm>
        </p:spPr>
        <p:txBody>
          <a:bodyPr/>
          <a:lstStyle/>
          <a:p>
            <a:r>
              <a:rPr lang="en-US" sz="3400">
                <a:solidFill>
                  <a:schemeClr val="tx1"/>
                </a:solidFill>
                <a:latin typeface="Verdana" charset="0"/>
                <a:ea typeface="MS PGothic" charset="0"/>
              </a:rPr>
              <a:t>Buyer</a:t>
            </a:r>
            <a:r>
              <a:rPr lang="ja-JP" altLang="en-US" sz="3400">
                <a:solidFill>
                  <a:schemeClr val="tx1"/>
                </a:solidFill>
                <a:latin typeface="Verdana" charset="0"/>
                <a:ea typeface="MS PGothic" charset="0"/>
              </a:rPr>
              <a:t>’</a:t>
            </a:r>
            <a:r>
              <a:rPr lang="en-US" altLang="ja-JP" sz="3400">
                <a:solidFill>
                  <a:schemeClr val="tx1"/>
                </a:solidFill>
                <a:latin typeface="Verdana" charset="0"/>
                <a:ea typeface="MS PGothic" charset="0"/>
              </a:rPr>
              <a:t>s Remedies in the UCC</a:t>
            </a:r>
            <a:endParaRPr lang="en-US" sz="3400">
              <a:solidFill>
                <a:schemeClr val="tx1"/>
              </a:solidFill>
              <a:latin typeface="Verdana" charset="0"/>
              <a:ea typeface="MS PGothic" charset="0"/>
            </a:endParaRPr>
          </a:p>
        </p:txBody>
      </p:sp>
      <p:sp>
        <p:nvSpPr>
          <p:cNvPr id="34713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76DE210-1FD7-9449-A105-D6618A5A7438}" type="slidenum">
              <a:rPr lang="en-US" sz="1200"/>
              <a:pPr/>
              <a:t>195</a:t>
            </a:fld>
            <a:endParaRPr lang="en-US" sz="1200"/>
          </a:p>
        </p:txBody>
      </p:sp>
      <p:sp>
        <p:nvSpPr>
          <p:cNvPr id="364547" name="Content Placeholder 1"/>
          <p:cNvSpPr>
            <a:spLocks noGrp="1"/>
          </p:cNvSpPr>
          <p:nvPr>
            <p:ph idx="1"/>
          </p:nvPr>
        </p:nvSpPr>
        <p:spPr/>
        <p:txBody>
          <a:bodyPr/>
          <a:lstStyle/>
          <a:p>
            <a:pPr>
              <a:defRPr/>
            </a:pPr>
            <a:endParaRPr lang="en-US" sz="3200" dirty="0">
              <a:solidFill>
                <a:schemeClr val="accent6"/>
              </a:solidFill>
              <a:ea typeface="MS PGothic" charset="0"/>
            </a:endParaRPr>
          </a:p>
          <a:p>
            <a:pPr>
              <a:defRPr/>
            </a:pPr>
            <a:r>
              <a:rPr lang="en-US" sz="3200" dirty="0">
                <a:solidFill>
                  <a:schemeClr val="accent4"/>
                </a:solidFill>
                <a:ea typeface="MS PGothic" charset="0"/>
              </a:rPr>
              <a:t>But the rejection right may be lost through:</a:t>
            </a:r>
          </a:p>
          <a:p>
            <a:pPr lvl="1">
              <a:defRPr/>
            </a:pPr>
            <a:r>
              <a:rPr lang="en-US" sz="2800" dirty="0">
                <a:solidFill>
                  <a:schemeClr val="accent6"/>
                </a:solidFill>
                <a:ea typeface="MS PGothic" charset="0"/>
              </a:rPr>
              <a:t>waiver</a:t>
            </a:r>
          </a:p>
          <a:p>
            <a:pPr lvl="1">
              <a:defRPr/>
            </a:pPr>
            <a:r>
              <a:rPr lang="en-US" sz="2800" dirty="0">
                <a:solidFill>
                  <a:schemeClr val="accent6"/>
                </a:solidFill>
                <a:ea typeface="MS PGothic" charset="0"/>
              </a:rPr>
              <a:t>estoppel</a:t>
            </a:r>
          </a:p>
          <a:p>
            <a:pPr lvl="1">
              <a:defRPr/>
            </a:pPr>
            <a:r>
              <a:rPr lang="en-US" sz="2800" dirty="0">
                <a:solidFill>
                  <a:schemeClr val="accent6"/>
                </a:solidFill>
                <a:ea typeface="MS PGothic" charset="0"/>
              </a:rPr>
              <a:t>acceptance</a:t>
            </a:r>
          </a:p>
          <a:p>
            <a:pPr lvl="1">
              <a:defRPr/>
            </a:pPr>
            <a:r>
              <a:rPr lang="en-US" sz="2800" b="1" dirty="0">
                <a:solidFill>
                  <a:schemeClr val="accent6"/>
                </a:solidFill>
                <a:ea typeface="MS PGothic" charset="0"/>
              </a:rPr>
              <a:t>cure</a:t>
            </a:r>
          </a:p>
        </p:txBody>
      </p:sp>
    </p:spTree>
    <p:extLst>
      <p:ext uri="{BB962C8B-B14F-4D97-AF65-F5344CB8AC3E}">
        <p14:creationId xmlns:p14="http://schemas.microsoft.com/office/powerpoint/2010/main" val="38180785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a:defRPr/>
            </a:pPr>
            <a:r>
              <a:rPr lang="en-US" b="1" dirty="0">
                <a:solidFill>
                  <a:schemeClr val="accent6"/>
                </a:solidFill>
                <a:ea typeface="+mj-ea"/>
                <a:cs typeface="+mj-cs"/>
              </a:rPr>
              <a:t>Cure</a:t>
            </a:r>
            <a:r>
              <a:rPr lang="en-US" dirty="0">
                <a:solidFill>
                  <a:schemeClr val="accent6"/>
                </a:solidFill>
                <a:ea typeface="+mj-ea"/>
                <a:cs typeface="+mj-cs"/>
              </a:rPr>
              <a:t> by Seller after Delivery</a:t>
            </a:r>
          </a:p>
        </p:txBody>
      </p:sp>
      <p:sp>
        <p:nvSpPr>
          <p:cNvPr id="379906" name="Content Placeholder 2"/>
          <p:cNvSpPr>
            <a:spLocks noGrp="1"/>
          </p:cNvSpPr>
          <p:nvPr>
            <p:ph idx="1"/>
          </p:nvPr>
        </p:nvSpPr>
        <p:spPr/>
        <p:txBody>
          <a:bodyPr/>
          <a:lstStyle/>
          <a:p>
            <a:pPr algn="ctr">
              <a:buFont typeface="Wingdings" charset="0"/>
              <a:buNone/>
            </a:pPr>
            <a:r>
              <a:rPr lang="en-US" sz="2800" dirty="0">
                <a:latin typeface="Verdana" charset="0"/>
                <a:ea typeface="MS PGothic" charset="0"/>
              </a:rPr>
              <a:t>2-601 Perfect Tender required</a:t>
            </a:r>
          </a:p>
          <a:p>
            <a:pPr>
              <a:buFont typeface="Wingdings" charset="0"/>
              <a:buNone/>
            </a:pPr>
            <a:r>
              <a:rPr lang="en-US" sz="2800" dirty="0">
                <a:latin typeface="Verdana" charset="0"/>
                <a:ea typeface="MS PGothic" charset="0"/>
              </a:rPr>
              <a:t>			</a:t>
            </a:r>
            <a:r>
              <a:rPr lang="en-US" sz="1800" dirty="0">
                <a:latin typeface="Verdana" charset="0"/>
                <a:ea typeface="MS PGothic" charset="0"/>
              </a:rPr>
              <a:t>Accept	2-606		Reject 2-602</a:t>
            </a:r>
          </a:p>
          <a:p>
            <a:pPr>
              <a:buFont typeface="Wingdings" charset="0"/>
              <a:buNone/>
            </a:pPr>
            <a:endParaRPr lang="en-US" sz="1800" dirty="0">
              <a:latin typeface="Verdana" charset="0"/>
              <a:ea typeface="MS PGothic" charset="0"/>
            </a:endParaRPr>
          </a:p>
          <a:p>
            <a:pPr>
              <a:buFont typeface="Wingdings" charset="0"/>
              <a:buNone/>
            </a:pPr>
            <a:r>
              <a:rPr lang="en-US" sz="1800" dirty="0">
                <a:latin typeface="Verdana" charset="0"/>
                <a:ea typeface="MS PGothic" charset="0"/>
              </a:rPr>
              <a:t>					</a:t>
            </a:r>
            <a:r>
              <a:rPr lang="en-US" sz="1800" dirty="0">
                <a:solidFill>
                  <a:srgbClr val="B90000"/>
                </a:solidFill>
                <a:latin typeface="Verdana" charset="0"/>
                <a:ea typeface="MS PGothic" charset="0"/>
              </a:rPr>
              <a:t>Seller Cures 2-508	No</a:t>
            </a:r>
            <a:r>
              <a:rPr lang="en-US" altLang="ja-JP" sz="1800" dirty="0">
                <a:solidFill>
                  <a:srgbClr val="B90000"/>
                </a:solidFill>
                <a:latin typeface="Verdana" charset="0"/>
                <a:ea typeface="MS PGothic" charset="0"/>
              </a:rPr>
              <a:t> cure</a:t>
            </a:r>
            <a:endParaRPr lang="en-US" sz="1800" dirty="0">
              <a:solidFill>
                <a:srgbClr val="B90000"/>
              </a:solidFill>
              <a:latin typeface="Verdana" charset="0"/>
              <a:ea typeface="MS PGothic" charset="0"/>
            </a:endParaRPr>
          </a:p>
        </p:txBody>
      </p:sp>
      <p:sp>
        <p:nvSpPr>
          <p:cNvPr id="3799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48CFDC2-8839-6D4E-B783-984289717FE0}" type="slidenum">
              <a:rPr lang="en-US" sz="1200"/>
              <a:pPr/>
              <a:t>196</a:t>
            </a:fld>
            <a:endParaRPr lang="en-US" sz="1200"/>
          </a:p>
        </p:txBody>
      </p:sp>
      <p:cxnSp>
        <p:nvCxnSpPr>
          <p:cNvPr id="379908" name="Straight Connector 5"/>
          <p:cNvCxnSpPr>
            <a:cxnSpLocks noChangeShapeType="1"/>
          </p:cNvCxnSpPr>
          <p:nvPr/>
        </p:nvCxnSpPr>
        <p:spPr bwMode="auto">
          <a:xfrm rot="10800000" flipV="1">
            <a:off x="3200400" y="2133600"/>
            <a:ext cx="12192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9909" name="Straight Connector 7"/>
          <p:cNvCxnSpPr>
            <a:cxnSpLocks noChangeShapeType="1"/>
          </p:cNvCxnSpPr>
          <p:nvPr/>
        </p:nvCxnSpPr>
        <p:spPr bwMode="auto">
          <a:xfrm>
            <a:off x="4572000" y="2133600"/>
            <a:ext cx="838200" cy="228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9910" name="Straight Connector 12"/>
          <p:cNvCxnSpPr>
            <a:cxnSpLocks noChangeShapeType="1"/>
          </p:cNvCxnSpPr>
          <p:nvPr/>
        </p:nvCxnSpPr>
        <p:spPr bwMode="auto">
          <a:xfrm rot="10800000" flipV="1">
            <a:off x="4724400" y="2743200"/>
            <a:ext cx="9144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379911" name="Straight Connector 14"/>
          <p:cNvCxnSpPr>
            <a:cxnSpLocks noChangeShapeType="1"/>
          </p:cNvCxnSpPr>
          <p:nvPr/>
        </p:nvCxnSpPr>
        <p:spPr bwMode="auto">
          <a:xfrm>
            <a:off x="5867400" y="2743200"/>
            <a:ext cx="7620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Title 1"/>
          <p:cNvSpPr>
            <a:spLocks noGrp="1"/>
          </p:cNvSpPr>
          <p:nvPr>
            <p:ph type="title"/>
          </p:nvPr>
        </p:nvSpPr>
        <p:spPr/>
        <p:txBody>
          <a:bodyPr/>
          <a:lstStyle/>
          <a:p>
            <a:r>
              <a:rPr lang="en-US" dirty="0">
                <a:solidFill>
                  <a:schemeClr val="accent2"/>
                </a:solidFill>
                <a:latin typeface="Verdana" charset="0"/>
                <a:ea typeface="MS PGothic" charset="0"/>
              </a:rPr>
              <a:t>Cure before delivery date</a:t>
            </a:r>
          </a:p>
        </p:txBody>
      </p:sp>
      <p:sp>
        <p:nvSpPr>
          <p:cNvPr id="401410" name="Content Placeholder 2"/>
          <p:cNvSpPr>
            <a:spLocks noGrp="1"/>
          </p:cNvSpPr>
          <p:nvPr>
            <p:ph idx="1"/>
          </p:nvPr>
        </p:nvSpPr>
        <p:spPr/>
        <p:txBody>
          <a:bodyPr/>
          <a:lstStyle/>
          <a:p>
            <a:endParaRPr lang="en-US" sz="2800" dirty="0">
              <a:latin typeface="Verdana" charset="0"/>
              <a:ea typeface="MS PGothic" charset="0"/>
            </a:endParaRPr>
          </a:p>
          <a:p>
            <a:r>
              <a:rPr lang="en-US" sz="2800" dirty="0">
                <a:latin typeface="Verdana" charset="0"/>
                <a:ea typeface="MS PGothic" charset="0"/>
              </a:rPr>
              <a:t>§ 2-508(1) Where any tender or delivery by the seller is rejected because non-conforming and </a:t>
            </a:r>
            <a:r>
              <a:rPr lang="en-US" sz="2800" dirty="0">
                <a:solidFill>
                  <a:srgbClr val="B90000"/>
                </a:solidFill>
                <a:latin typeface="Verdana" charset="0"/>
                <a:ea typeface="MS PGothic" charset="0"/>
              </a:rPr>
              <a:t>the time for performance has not yet expired</a:t>
            </a:r>
            <a:r>
              <a:rPr lang="en-US" sz="2800" dirty="0">
                <a:latin typeface="Verdana" charset="0"/>
                <a:ea typeface="MS PGothic" charset="0"/>
              </a:rPr>
              <a:t>, the seller may seasonably notify the buyer of his intention to cure and may then within the contract time make a conforming delivery.</a:t>
            </a:r>
          </a:p>
        </p:txBody>
      </p:sp>
      <p:sp>
        <p:nvSpPr>
          <p:cNvPr id="4014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3FA8569-8F36-AB43-A37B-6242F88FCC78}" type="slidenum">
              <a:rPr lang="en-US" sz="1200"/>
              <a:pPr/>
              <a:t>197</a:t>
            </a:fld>
            <a:endParaRPr lang="en-US" sz="120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Title 1"/>
          <p:cNvSpPr>
            <a:spLocks noGrp="1"/>
          </p:cNvSpPr>
          <p:nvPr>
            <p:ph type="title"/>
          </p:nvPr>
        </p:nvSpPr>
        <p:spPr/>
        <p:txBody>
          <a:bodyPr/>
          <a:lstStyle/>
          <a:p>
            <a:r>
              <a:rPr lang="en-US" sz="3200" dirty="0">
                <a:solidFill>
                  <a:srgbClr val="000000"/>
                </a:solidFill>
                <a:latin typeface="Verdana" charset="0"/>
                <a:ea typeface="MS PGothic" charset="0"/>
              </a:rPr>
              <a:t>Cure before delivery date</a:t>
            </a:r>
          </a:p>
        </p:txBody>
      </p:sp>
      <p:sp>
        <p:nvSpPr>
          <p:cNvPr id="109571"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rgbClr val="CC0000"/>
                </a:solidFill>
                <a:ea typeface="+mn-ea"/>
                <a:cs typeface="+mn-cs"/>
              </a:rPr>
              <a:t>What if first tender is junk?</a:t>
            </a:r>
          </a:p>
        </p:txBody>
      </p:sp>
      <p:sp>
        <p:nvSpPr>
          <p:cNvPr id="4075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039B11E-ED39-1B43-BBB5-D8D45094562E}" type="slidenum">
              <a:rPr lang="en-US" sz="1200"/>
              <a:pPr/>
              <a:t>198</a:t>
            </a:fld>
            <a:endParaRPr lang="en-US" sz="120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1" name="Title 1"/>
          <p:cNvSpPr>
            <a:spLocks noGrp="1"/>
          </p:cNvSpPr>
          <p:nvPr>
            <p:ph type="title"/>
          </p:nvPr>
        </p:nvSpPr>
        <p:spPr/>
        <p:txBody>
          <a:bodyPr/>
          <a:lstStyle/>
          <a:p>
            <a:r>
              <a:rPr lang="en-US" sz="3200" dirty="0">
                <a:solidFill>
                  <a:schemeClr val="accent2"/>
                </a:solidFill>
                <a:latin typeface="Verdana" charset="0"/>
                <a:ea typeface="MS PGothic" charset="0"/>
              </a:rPr>
              <a:t>Cure before delivery date</a:t>
            </a:r>
            <a:endParaRPr lang="en-US" sz="3200" dirty="0">
              <a:solidFill>
                <a:schemeClr val="tx1"/>
              </a:solidFill>
              <a:latin typeface="Verdana" charset="0"/>
              <a:ea typeface="MS PGothic" charset="0"/>
            </a:endParaRPr>
          </a:p>
        </p:txBody>
      </p:sp>
      <p:sp>
        <p:nvSpPr>
          <p:cNvPr id="109571"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What if first tender is junk?</a:t>
            </a:r>
          </a:p>
          <a:p>
            <a:pPr lvl="1">
              <a:buFont typeface="Wingdings" pitchFamily="2" charset="2"/>
              <a:buChar char="n"/>
              <a:defRPr/>
            </a:pPr>
            <a:r>
              <a:rPr lang="en-US" dirty="0">
                <a:solidFill>
                  <a:schemeClr val="accent6"/>
                </a:solidFill>
                <a:ea typeface="ＭＳ Ｐゴシック" charset="0"/>
              </a:rPr>
              <a:t>Ramirez at 681: an unconditional right to cure before the delivery date</a:t>
            </a:r>
          </a:p>
        </p:txBody>
      </p:sp>
      <p:sp>
        <p:nvSpPr>
          <p:cNvPr id="4096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E4EE203-411E-224B-AA4B-B40E19D6416A}" type="slidenum">
              <a:rPr lang="en-US" sz="1200"/>
              <a:pPr/>
              <a:t>199</a:t>
            </a:fld>
            <a:endParaRPr lang="en-US"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8"/>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7605494-2DC8-EA48-B6D2-45BB7C3E96AB}" type="slidenum">
              <a:rPr lang="en-US" sz="1200"/>
              <a:pPr/>
              <a:t>2</a:t>
            </a:fld>
            <a:endParaRPr lang="en-US" sz="1200"/>
          </a:p>
        </p:txBody>
      </p:sp>
      <p:sp>
        <p:nvSpPr>
          <p:cNvPr id="29698" name="Title 1"/>
          <p:cNvSpPr>
            <a:spLocks noGrp="1"/>
          </p:cNvSpPr>
          <p:nvPr>
            <p:ph type="title" idx="4294967295"/>
          </p:nvPr>
        </p:nvSpPr>
        <p:spPr/>
        <p:txBody>
          <a:bodyPr/>
          <a:lstStyle/>
          <a:p>
            <a:r>
              <a:rPr lang="en-US">
                <a:solidFill>
                  <a:srgbClr val="B90000"/>
                </a:solidFill>
                <a:latin typeface="Verdana" charset="0"/>
                <a:ea typeface="MS PGothic" charset="0"/>
              </a:rPr>
              <a:t>Conditions and Warranties</a:t>
            </a:r>
          </a:p>
        </p:txBody>
      </p:sp>
      <p:sp>
        <p:nvSpPr>
          <p:cNvPr id="5124" name="Content Placeholder 2"/>
          <p:cNvSpPr>
            <a:spLocks noGrp="1"/>
          </p:cNvSpPr>
          <p:nvPr>
            <p:ph idx="4294967295"/>
          </p:nvPr>
        </p:nvSpPr>
        <p:spPr>
          <a:xfrm>
            <a:off x="685800" y="1600200"/>
            <a:ext cx="8458200" cy="4267200"/>
          </a:xfrm>
        </p:spPr>
        <p:txBody>
          <a:bodyPr/>
          <a:lstStyle/>
          <a:p>
            <a:pPr algn="ctr">
              <a:buFont typeface="Wingdings" pitchFamily="2" charset="2"/>
              <a:buNone/>
              <a:defRPr/>
            </a:pPr>
            <a:r>
              <a:rPr lang="en-US" dirty="0">
                <a:solidFill>
                  <a:schemeClr val="accent6"/>
                </a:solidFill>
                <a:ea typeface="+mn-ea"/>
                <a:cs typeface="+mn-cs"/>
              </a:rPr>
              <a:t>Promises</a:t>
            </a:r>
          </a:p>
          <a:p>
            <a:pPr algn="ctr">
              <a:buFont typeface="Wingdings" pitchFamily="2" charset="2"/>
              <a:buNone/>
              <a:defRPr/>
            </a:pPr>
            <a:endParaRPr lang="en-US" dirty="0">
              <a:ea typeface="+mn-ea"/>
              <a:cs typeface="+mn-cs"/>
            </a:endParaRPr>
          </a:p>
          <a:p>
            <a:pPr algn="ctr">
              <a:buFont typeface="Wingdings" pitchFamily="2" charset="2"/>
              <a:buNone/>
              <a:defRPr/>
            </a:pPr>
            <a:endParaRPr lang="en-US" dirty="0">
              <a:ea typeface="+mn-ea"/>
              <a:cs typeface="+mn-cs"/>
            </a:endParaRPr>
          </a:p>
          <a:p>
            <a:pPr>
              <a:buFont typeface="Wingdings" pitchFamily="2" charset="2"/>
              <a:buNone/>
              <a:defRPr/>
            </a:pPr>
            <a:r>
              <a:rPr lang="en-US" dirty="0">
                <a:ea typeface="+mn-ea"/>
                <a:cs typeface="+mn-cs"/>
              </a:rPr>
              <a:t>		Conditions		Warranties</a:t>
            </a:r>
          </a:p>
          <a:p>
            <a:pPr>
              <a:buFont typeface="Wingdings" pitchFamily="2" charset="2"/>
              <a:buNone/>
              <a:defRPr/>
            </a:pPr>
            <a:r>
              <a:rPr lang="en-US" sz="1800" dirty="0">
                <a:ea typeface="+mn-ea"/>
                <a:cs typeface="+mn-cs"/>
              </a:rPr>
              <a:t>		     Election</a:t>
            </a:r>
          </a:p>
        </p:txBody>
      </p:sp>
      <p:cxnSp>
        <p:nvCxnSpPr>
          <p:cNvPr id="29700" name="Straight Connector 5"/>
          <p:cNvCxnSpPr>
            <a:cxnSpLocks noChangeShapeType="1"/>
          </p:cNvCxnSpPr>
          <p:nvPr/>
        </p:nvCxnSpPr>
        <p:spPr bwMode="auto">
          <a:xfrm rot="10800000" flipV="1">
            <a:off x="3429000" y="22860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9701" name="Straight Connector 7"/>
          <p:cNvCxnSpPr>
            <a:cxnSpLocks noChangeShapeType="1"/>
          </p:cNvCxnSpPr>
          <p:nvPr/>
        </p:nvCxnSpPr>
        <p:spPr bwMode="auto">
          <a:xfrm>
            <a:off x="4800600" y="22860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9702" name="Straight Connector 5"/>
          <p:cNvCxnSpPr>
            <a:cxnSpLocks noChangeShapeType="1"/>
          </p:cNvCxnSpPr>
          <p:nvPr/>
        </p:nvCxnSpPr>
        <p:spPr bwMode="auto">
          <a:xfrm rot="10800000" flipV="1">
            <a:off x="1066800" y="4267200"/>
            <a:ext cx="12192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cxnSp>
        <p:nvCxnSpPr>
          <p:cNvPr id="29703" name="Straight Connector 7"/>
          <p:cNvCxnSpPr>
            <a:cxnSpLocks noChangeShapeType="1"/>
          </p:cNvCxnSpPr>
          <p:nvPr/>
        </p:nvCxnSpPr>
        <p:spPr bwMode="auto">
          <a:xfrm>
            <a:off x="2971800" y="4267200"/>
            <a:ext cx="1066800" cy="914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29704" name="Text Box 10"/>
          <p:cNvSpPr txBox="1">
            <a:spLocks noChangeArrowheads="1"/>
          </p:cNvSpPr>
          <p:nvPr/>
        </p:nvSpPr>
        <p:spPr bwMode="auto">
          <a:xfrm>
            <a:off x="517525" y="5289550"/>
            <a:ext cx="1300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Forfeiture</a:t>
            </a:r>
          </a:p>
        </p:txBody>
      </p:sp>
      <p:sp>
        <p:nvSpPr>
          <p:cNvPr id="29705" name="Text Box 11"/>
          <p:cNvSpPr txBox="1">
            <a:spLocks noChangeArrowheads="1"/>
          </p:cNvSpPr>
          <p:nvPr/>
        </p:nvSpPr>
        <p:spPr bwMode="auto">
          <a:xfrm>
            <a:off x="3581400" y="5181600"/>
            <a:ext cx="1335088"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a:t>
            </a:r>
          </a:p>
        </p:txBody>
      </p:sp>
      <p:sp>
        <p:nvSpPr>
          <p:cNvPr id="29706" name="Line 12"/>
          <p:cNvSpPr>
            <a:spLocks noChangeShapeType="1"/>
          </p:cNvSpPr>
          <p:nvPr/>
        </p:nvSpPr>
        <p:spPr bwMode="auto">
          <a:xfrm>
            <a:off x="6324600" y="3810000"/>
            <a:ext cx="0" cy="12954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9707" name="Text Box 14"/>
          <p:cNvSpPr txBox="1">
            <a:spLocks noChangeArrowheads="1"/>
          </p:cNvSpPr>
          <p:nvPr/>
        </p:nvSpPr>
        <p:spPr bwMode="auto">
          <a:xfrm>
            <a:off x="5715000" y="5181600"/>
            <a:ext cx="18161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Damages only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2598FA0-AB8B-5C48-A34B-B61BA9BC66E0}" type="slidenum">
              <a:rPr lang="en-US" sz="1200"/>
              <a:pPr/>
              <a:t>20</a:t>
            </a:fld>
            <a:endParaRPr lang="en-US" sz="1200"/>
          </a:p>
        </p:txBody>
      </p:sp>
      <p:sp>
        <p:nvSpPr>
          <p:cNvPr id="61442" name="Rectangle 3"/>
          <p:cNvSpPr>
            <a:spLocks noGrp="1" noChangeArrowheads="1"/>
          </p:cNvSpPr>
          <p:nvPr>
            <p:ph type="body" idx="1"/>
          </p:nvPr>
        </p:nvSpPr>
        <p:spPr>
          <a:xfrm>
            <a:off x="566738" y="1752600"/>
            <a:ext cx="8577262" cy="4267200"/>
          </a:xfrm>
        </p:spPr>
        <p:txBody>
          <a:bodyPr/>
          <a:lstStyle/>
          <a:p>
            <a:endParaRPr lang="en-US">
              <a:latin typeface="Verdana" charset="0"/>
              <a:ea typeface="MS PGothic" charset="0"/>
            </a:endParaRPr>
          </a:p>
          <a:p>
            <a:r>
              <a:rPr lang="en-US">
                <a:latin typeface="Verdana" charset="0"/>
                <a:ea typeface="MS PGothic" charset="0"/>
              </a:rPr>
              <a:t>Seller sells a whizbang to Buyer for $1,000, with no warranties as to bangs</a:t>
            </a:r>
          </a:p>
          <a:p>
            <a:pPr lvl="1"/>
            <a:r>
              <a:rPr lang="en-US">
                <a:solidFill>
                  <a:schemeClr val="accent2"/>
                </a:solidFill>
                <a:latin typeface="Verdana" charset="0"/>
                <a:ea typeface="MS PGothic" charset="0"/>
              </a:rPr>
              <a:t>EMV of a bang is (.5*-$250=) -$125</a:t>
            </a:r>
          </a:p>
        </p:txBody>
      </p:sp>
      <p:sp>
        <p:nvSpPr>
          <p:cNvPr id="61443"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itle 1"/>
          <p:cNvSpPr>
            <a:spLocks noGrp="1"/>
          </p:cNvSpPr>
          <p:nvPr>
            <p:ph type="title"/>
          </p:nvPr>
        </p:nvSpPr>
        <p:spPr/>
        <p:txBody>
          <a:bodyPr/>
          <a:lstStyle/>
          <a:p>
            <a:r>
              <a:rPr lang="en-US" sz="3600" dirty="0">
                <a:solidFill>
                  <a:srgbClr val="CC0000"/>
                </a:solidFill>
                <a:latin typeface="Verdana" charset="0"/>
                <a:ea typeface="MS PGothic" charset="0"/>
              </a:rPr>
              <a:t>Cure </a:t>
            </a:r>
            <a:r>
              <a:rPr lang="en-US" sz="3600" u="sng" dirty="0">
                <a:solidFill>
                  <a:srgbClr val="CC0000"/>
                </a:solidFill>
                <a:latin typeface="Verdana" charset="0"/>
                <a:ea typeface="MS PGothic" charset="0"/>
              </a:rPr>
              <a:t>after</a:t>
            </a:r>
            <a:r>
              <a:rPr lang="en-US" sz="3600" dirty="0">
                <a:solidFill>
                  <a:srgbClr val="CC0000"/>
                </a:solidFill>
                <a:latin typeface="Verdana" charset="0"/>
                <a:ea typeface="MS PGothic" charset="0"/>
              </a:rPr>
              <a:t> delivery date?</a:t>
            </a:r>
          </a:p>
        </p:txBody>
      </p:sp>
      <p:sp>
        <p:nvSpPr>
          <p:cNvPr id="402434" name="Content Placeholder 2"/>
          <p:cNvSpPr>
            <a:spLocks noGrp="1"/>
          </p:cNvSpPr>
          <p:nvPr>
            <p:ph idx="1"/>
          </p:nvPr>
        </p:nvSpPr>
        <p:spPr/>
        <p:txBody>
          <a:bodyPr/>
          <a:lstStyle/>
          <a:p>
            <a:endParaRPr lang="en-US" sz="2000" dirty="0">
              <a:latin typeface="Verdana" charset="0"/>
              <a:ea typeface="MS PGothic" charset="0"/>
            </a:endParaRPr>
          </a:p>
          <a:p>
            <a:r>
              <a:rPr lang="en-US" sz="2400" dirty="0">
                <a:latin typeface="Verdana" charset="0"/>
                <a:ea typeface="MS PGothic" charset="0"/>
              </a:rPr>
              <a:t>§ 2-508(2) Where the buyer rejects a non-conforming tender </a:t>
            </a:r>
            <a:r>
              <a:rPr lang="en-US" sz="2400" dirty="0">
                <a:solidFill>
                  <a:srgbClr val="000000"/>
                </a:solidFill>
                <a:latin typeface="Verdana" charset="0"/>
                <a:ea typeface="MS PGothic" charset="0"/>
              </a:rPr>
              <a:t>which the seller had reasonable grounds to believe would be acceptable</a:t>
            </a:r>
            <a:r>
              <a:rPr lang="en-US" sz="2400" dirty="0">
                <a:solidFill>
                  <a:srgbClr val="B90000"/>
                </a:solidFill>
                <a:latin typeface="Verdana" charset="0"/>
                <a:ea typeface="MS PGothic" charset="0"/>
              </a:rPr>
              <a:t> </a:t>
            </a:r>
            <a:r>
              <a:rPr lang="en-US" sz="2400" dirty="0">
                <a:latin typeface="Verdana" charset="0"/>
                <a:ea typeface="MS PGothic" charset="0"/>
              </a:rPr>
              <a:t>with or without money allowance the seller may if he seasonably notifies the buyer </a:t>
            </a:r>
            <a:r>
              <a:rPr lang="en-US" sz="2400" dirty="0">
                <a:solidFill>
                  <a:schemeClr val="accent6"/>
                </a:solidFill>
                <a:latin typeface="Verdana" charset="0"/>
                <a:ea typeface="MS PGothic" charset="0"/>
              </a:rPr>
              <a:t>have a further reasonable time </a:t>
            </a:r>
            <a:r>
              <a:rPr lang="en-US" sz="2400" dirty="0">
                <a:latin typeface="Verdana" charset="0"/>
                <a:ea typeface="MS PGothic" charset="0"/>
              </a:rPr>
              <a:t>to substitute a conforming tender.</a:t>
            </a:r>
          </a:p>
        </p:txBody>
      </p:sp>
      <p:sp>
        <p:nvSpPr>
          <p:cNvPr id="40243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DAD98A2-BA28-6F4C-96EA-9C19FBEF07DF}" type="slidenum">
              <a:rPr lang="en-US" sz="1200"/>
              <a:pPr/>
              <a:t>200</a:t>
            </a:fld>
            <a:endParaRPr lang="en-US" sz="1200"/>
          </a:p>
        </p:txBody>
      </p:sp>
    </p:spTree>
    <p:extLst>
      <p:ext uri="{BB962C8B-B14F-4D97-AF65-F5344CB8AC3E}">
        <p14:creationId xmlns:p14="http://schemas.microsoft.com/office/powerpoint/2010/main" val="280508532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5" name="Title 1"/>
          <p:cNvSpPr>
            <a:spLocks noGrp="1"/>
          </p:cNvSpPr>
          <p:nvPr>
            <p:ph type="title"/>
          </p:nvPr>
        </p:nvSpPr>
        <p:spPr/>
        <p:txBody>
          <a:bodyPr/>
          <a:lstStyle/>
          <a:p>
            <a:r>
              <a:rPr lang="en-US" sz="3600" dirty="0">
                <a:solidFill>
                  <a:schemeClr val="tx1"/>
                </a:solidFill>
                <a:latin typeface="Verdana" charset="0"/>
                <a:ea typeface="MS PGothic" charset="0"/>
              </a:rPr>
              <a:t>Cure </a:t>
            </a:r>
            <a:r>
              <a:rPr lang="en-US" sz="3600" u="sng" dirty="0">
                <a:solidFill>
                  <a:schemeClr val="tx1"/>
                </a:solidFill>
                <a:latin typeface="Verdana" charset="0"/>
                <a:ea typeface="MS PGothic" charset="0"/>
              </a:rPr>
              <a:t>after</a:t>
            </a:r>
            <a:r>
              <a:rPr lang="en-US" sz="3600" dirty="0">
                <a:solidFill>
                  <a:schemeClr val="tx1"/>
                </a:solidFill>
                <a:latin typeface="Verdana" charset="0"/>
                <a:ea typeface="MS PGothic" charset="0"/>
              </a:rPr>
              <a:t> Delivery Date</a:t>
            </a:r>
          </a:p>
        </p:txBody>
      </p:sp>
      <p:sp>
        <p:nvSpPr>
          <p:cNvPr id="415746"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Can seller cure after the delivery date if the defect is substantial and not trivial?</a:t>
            </a:r>
          </a:p>
        </p:txBody>
      </p:sp>
      <p:sp>
        <p:nvSpPr>
          <p:cNvPr id="41574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37B8C67-14F2-DB4A-9823-F0A741DB78B6}" type="slidenum">
              <a:rPr lang="en-US" sz="1200"/>
              <a:pPr/>
              <a:t>201</a:t>
            </a:fld>
            <a:endParaRPr lang="en-US" sz="120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3" name="Title 1"/>
          <p:cNvSpPr>
            <a:spLocks noGrp="1"/>
          </p:cNvSpPr>
          <p:nvPr>
            <p:ph type="title"/>
          </p:nvPr>
        </p:nvSpPr>
        <p:spPr/>
        <p:txBody>
          <a:bodyPr/>
          <a:lstStyle/>
          <a:p>
            <a:r>
              <a:rPr lang="en-US" sz="3600" dirty="0">
                <a:solidFill>
                  <a:schemeClr val="tx1"/>
                </a:solidFill>
                <a:latin typeface="Verdana" charset="0"/>
                <a:ea typeface="MS PGothic" charset="0"/>
              </a:rPr>
              <a:t>Cure </a:t>
            </a:r>
            <a:r>
              <a:rPr lang="en-US" sz="3600" u="sng" dirty="0">
                <a:solidFill>
                  <a:schemeClr val="tx1"/>
                </a:solidFill>
                <a:latin typeface="Verdana" charset="0"/>
                <a:ea typeface="MS PGothic" charset="0"/>
              </a:rPr>
              <a:t>after</a:t>
            </a:r>
            <a:r>
              <a:rPr lang="en-US" sz="3600" dirty="0">
                <a:solidFill>
                  <a:schemeClr val="tx1"/>
                </a:solidFill>
                <a:latin typeface="Verdana" charset="0"/>
                <a:ea typeface="MS PGothic" charset="0"/>
              </a:rPr>
              <a:t> delivery date?</a:t>
            </a:r>
          </a:p>
        </p:txBody>
      </p:sp>
      <p:sp>
        <p:nvSpPr>
          <p:cNvPr id="402434" name="Content Placeholder 2"/>
          <p:cNvSpPr>
            <a:spLocks noGrp="1"/>
          </p:cNvSpPr>
          <p:nvPr>
            <p:ph idx="1"/>
          </p:nvPr>
        </p:nvSpPr>
        <p:spPr/>
        <p:txBody>
          <a:bodyPr/>
          <a:lstStyle/>
          <a:p>
            <a:endParaRPr lang="en-US" sz="2000" dirty="0">
              <a:latin typeface="Verdana" charset="0"/>
              <a:ea typeface="MS PGothic" charset="0"/>
            </a:endParaRPr>
          </a:p>
          <a:p>
            <a:r>
              <a:rPr lang="en-US" sz="2400" dirty="0">
                <a:latin typeface="Verdana" charset="0"/>
                <a:ea typeface="MS PGothic" charset="0"/>
              </a:rPr>
              <a:t>§ 2-508(2) Where the buyer rejects a non-conforming tender </a:t>
            </a:r>
            <a:r>
              <a:rPr lang="en-US" sz="2400" dirty="0">
                <a:solidFill>
                  <a:srgbClr val="000000"/>
                </a:solidFill>
                <a:latin typeface="Verdana" charset="0"/>
                <a:ea typeface="MS PGothic" charset="0"/>
              </a:rPr>
              <a:t>which the seller had </a:t>
            </a:r>
            <a:r>
              <a:rPr lang="en-US" sz="2400" dirty="0">
                <a:solidFill>
                  <a:schemeClr val="accent6"/>
                </a:solidFill>
                <a:latin typeface="Verdana" charset="0"/>
                <a:ea typeface="MS PGothic" charset="0"/>
              </a:rPr>
              <a:t>reasonable grounds to believe would be acceptable </a:t>
            </a:r>
            <a:r>
              <a:rPr lang="en-US" sz="2400" dirty="0">
                <a:latin typeface="Verdana" charset="0"/>
                <a:ea typeface="MS PGothic" charset="0"/>
              </a:rPr>
              <a:t>with or without money allowance the seller may if he seasonably notifies the buyer </a:t>
            </a:r>
            <a:r>
              <a:rPr lang="en-US" sz="2400" dirty="0">
                <a:solidFill>
                  <a:srgbClr val="B90000"/>
                </a:solidFill>
                <a:latin typeface="Verdana" charset="0"/>
                <a:ea typeface="MS PGothic" charset="0"/>
              </a:rPr>
              <a:t>have a further reasonable time </a:t>
            </a:r>
            <a:r>
              <a:rPr lang="en-US" sz="2400" dirty="0">
                <a:latin typeface="Verdana" charset="0"/>
                <a:ea typeface="MS PGothic" charset="0"/>
              </a:rPr>
              <a:t>to substitute a conforming tender.</a:t>
            </a:r>
          </a:p>
        </p:txBody>
      </p:sp>
      <p:sp>
        <p:nvSpPr>
          <p:cNvPr id="40243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DAD98A2-BA28-6F4C-96EA-9C19FBEF07DF}" type="slidenum">
              <a:rPr lang="en-US" sz="1200"/>
              <a:pPr/>
              <a:t>202</a:t>
            </a:fld>
            <a:endParaRPr lang="en-US" sz="1200"/>
          </a:p>
        </p:txBody>
      </p:sp>
    </p:spTree>
    <p:extLst>
      <p:ext uri="{BB962C8B-B14F-4D97-AF65-F5344CB8AC3E}">
        <p14:creationId xmlns:p14="http://schemas.microsoft.com/office/powerpoint/2010/main" val="100217393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3" name="Title 1"/>
          <p:cNvSpPr>
            <a:spLocks noGrp="1"/>
          </p:cNvSpPr>
          <p:nvPr>
            <p:ph type="title"/>
          </p:nvPr>
        </p:nvSpPr>
        <p:spPr/>
        <p:txBody>
          <a:bodyPr/>
          <a:lstStyle/>
          <a:p>
            <a:r>
              <a:rPr lang="en-US" sz="3600" dirty="0">
                <a:solidFill>
                  <a:schemeClr val="tx1"/>
                </a:solidFill>
                <a:latin typeface="Verdana" charset="0"/>
                <a:ea typeface="MS PGothic" charset="0"/>
              </a:rPr>
              <a:t>Cure </a:t>
            </a:r>
            <a:r>
              <a:rPr lang="en-US" sz="3600" u="sng" dirty="0">
                <a:solidFill>
                  <a:schemeClr val="tx1"/>
                </a:solidFill>
                <a:latin typeface="Verdana" charset="0"/>
                <a:ea typeface="MS PGothic" charset="0"/>
              </a:rPr>
              <a:t>after</a:t>
            </a:r>
            <a:r>
              <a:rPr lang="en-US" sz="3600" dirty="0">
                <a:solidFill>
                  <a:schemeClr val="tx1"/>
                </a:solidFill>
                <a:latin typeface="Verdana" charset="0"/>
                <a:ea typeface="MS PGothic" charset="0"/>
              </a:rPr>
              <a:t> delivery date</a:t>
            </a:r>
          </a:p>
        </p:txBody>
      </p:sp>
      <p:sp>
        <p:nvSpPr>
          <p:cNvPr id="417794"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000000"/>
                </a:solidFill>
                <a:latin typeface="Verdana" charset="0"/>
                <a:ea typeface="MS PGothic" charset="0"/>
              </a:rPr>
              <a:t>Can seller cure after the delivery date if the defect is substantial and not trivial?</a:t>
            </a:r>
          </a:p>
          <a:p>
            <a:pPr lvl="2"/>
            <a:r>
              <a:rPr lang="en-US" sz="2800" dirty="0">
                <a:solidFill>
                  <a:srgbClr val="B90000"/>
                </a:solidFill>
                <a:latin typeface="Verdana" charset="0"/>
                <a:ea typeface="MS PGothic" charset="0"/>
              </a:rPr>
              <a:t>“we need not decide” at 681</a:t>
            </a:r>
          </a:p>
          <a:p>
            <a:pPr lvl="2"/>
            <a:r>
              <a:rPr lang="en-US" sz="2800" dirty="0" err="1">
                <a:solidFill>
                  <a:srgbClr val="B90000"/>
                </a:solidFill>
                <a:latin typeface="Verdana" charset="0"/>
                <a:ea typeface="MS PGothic" charset="0"/>
              </a:rPr>
              <a:t>Zabriskie</a:t>
            </a:r>
            <a:r>
              <a:rPr lang="en-US" sz="2800" dirty="0">
                <a:solidFill>
                  <a:srgbClr val="B90000"/>
                </a:solidFill>
                <a:latin typeface="Verdana" charset="0"/>
                <a:ea typeface="MS PGothic" charset="0"/>
              </a:rPr>
              <a:t> at 684</a:t>
            </a:r>
          </a:p>
        </p:txBody>
      </p:sp>
      <p:sp>
        <p:nvSpPr>
          <p:cNvPr id="4177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96DA9F9-0105-9946-9B87-B823C9033067}" type="slidenum">
              <a:rPr lang="en-US" sz="1200"/>
              <a:pPr/>
              <a:t>203</a:t>
            </a:fld>
            <a:endParaRPr lang="en-US" sz="1200"/>
          </a:p>
        </p:txBody>
      </p:sp>
    </p:spTree>
    <p:extLst>
      <p:ext uri="{BB962C8B-B14F-4D97-AF65-F5344CB8AC3E}">
        <p14:creationId xmlns:p14="http://schemas.microsoft.com/office/powerpoint/2010/main" val="124303275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Title 1"/>
          <p:cNvSpPr>
            <a:spLocks noGrp="1"/>
          </p:cNvSpPr>
          <p:nvPr>
            <p:ph type="title"/>
          </p:nvPr>
        </p:nvSpPr>
        <p:spPr/>
        <p:txBody>
          <a:bodyPr/>
          <a:lstStyle/>
          <a:p>
            <a:r>
              <a:rPr lang="en-US" sz="3200">
                <a:solidFill>
                  <a:schemeClr val="tx1"/>
                </a:solidFill>
                <a:latin typeface="Verdana" charset="0"/>
                <a:ea typeface="MS PGothic" charset="0"/>
              </a:rPr>
              <a:t>Cure and Buyer Opportunism</a:t>
            </a:r>
          </a:p>
        </p:txBody>
      </p:sp>
      <p:sp>
        <p:nvSpPr>
          <p:cNvPr id="109571"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If the delivery date has passed, might cure be unfair to the buyer?</a:t>
            </a:r>
          </a:p>
        </p:txBody>
      </p:sp>
      <p:sp>
        <p:nvSpPr>
          <p:cNvPr id="4116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1703656-D141-324F-9272-0212CFEF88A1}" type="slidenum">
              <a:rPr lang="en-US" sz="1200"/>
              <a:pPr/>
              <a:t>204</a:t>
            </a:fld>
            <a:endParaRPr lang="en-US" sz="120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7" name="Title 1"/>
          <p:cNvSpPr>
            <a:spLocks noGrp="1"/>
          </p:cNvSpPr>
          <p:nvPr>
            <p:ph type="title"/>
          </p:nvPr>
        </p:nvSpPr>
        <p:spPr/>
        <p:txBody>
          <a:bodyPr/>
          <a:lstStyle/>
          <a:p>
            <a:r>
              <a:rPr lang="en-US" sz="3200">
                <a:solidFill>
                  <a:schemeClr val="tx1"/>
                </a:solidFill>
                <a:latin typeface="Verdana" charset="0"/>
                <a:ea typeface="MS PGothic" charset="0"/>
              </a:rPr>
              <a:t>Cure and Buyer Opportunism</a:t>
            </a:r>
          </a:p>
        </p:txBody>
      </p:sp>
      <p:sp>
        <p:nvSpPr>
          <p:cNvPr id="413698"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If the delivery date has passed, in what way might this be unfair to the buyer?</a:t>
            </a:r>
          </a:p>
          <a:p>
            <a:pPr lvl="1"/>
            <a:r>
              <a:rPr lang="en-US">
                <a:solidFill>
                  <a:srgbClr val="B90000"/>
                </a:solidFill>
                <a:latin typeface="Verdana" charset="0"/>
                <a:ea typeface="MS PGothic" charset="0"/>
              </a:rPr>
              <a:t>The delay by itself?</a:t>
            </a:r>
          </a:p>
          <a:p>
            <a:pPr lvl="1"/>
            <a:r>
              <a:rPr lang="en-US">
                <a:solidFill>
                  <a:srgbClr val="B90000"/>
                </a:solidFill>
                <a:latin typeface="Verdana" charset="0"/>
                <a:ea typeface="MS PGothic" charset="0"/>
              </a:rPr>
              <a:t>Seller</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s incentive problem</a:t>
            </a:r>
            <a:endParaRPr lang="en-US">
              <a:solidFill>
                <a:srgbClr val="B90000"/>
              </a:solidFill>
              <a:latin typeface="Verdana" charset="0"/>
              <a:ea typeface="MS PGothic" charset="0"/>
            </a:endParaRPr>
          </a:p>
        </p:txBody>
      </p:sp>
      <p:sp>
        <p:nvSpPr>
          <p:cNvPr id="4136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B393E11-295B-1D45-AC9C-BC2C31995F61}" type="slidenum">
              <a:rPr lang="en-US" sz="1200"/>
              <a:pPr/>
              <a:t>205</a:t>
            </a:fld>
            <a:endParaRPr lang="en-US" sz="120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Title 1"/>
          <p:cNvSpPr>
            <a:spLocks noGrp="1"/>
          </p:cNvSpPr>
          <p:nvPr>
            <p:ph type="title"/>
          </p:nvPr>
        </p:nvSpPr>
        <p:spPr/>
        <p:txBody>
          <a:bodyPr/>
          <a:lstStyle/>
          <a:p>
            <a:r>
              <a:rPr lang="en-US" sz="3600" dirty="0">
                <a:solidFill>
                  <a:schemeClr val="accent6"/>
                </a:solidFill>
                <a:latin typeface="Verdana" charset="0"/>
                <a:ea typeface="MS PGothic" charset="0"/>
              </a:rPr>
              <a:t>Ramirez at 679</a:t>
            </a:r>
          </a:p>
        </p:txBody>
      </p:sp>
      <p:sp>
        <p:nvSpPr>
          <p:cNvPr id="19558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tx2"/>
                </a:solidFill>
                <a:ea typeface="+mn-ea"/>
                <a:cs typeface="+mn-cs"/>
              </a:rPr>
              <a:t>Did buyers accept the goods in 2-606?</a:t>
            </a:r>
          </a:p>
        </p:txBody>
      </p:sp>
      <p:sp>
        <p:nvSpPr>
          <p:cNvPr id="4198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ECB90E6-787C-5745-B25A-5C51CAE5E8C1}" type="slidenum">
              <a:rPr lang="en-US" sz="1200"/>
              <a:pPr/>
              <a:t>206</a:t>
            </a:fld>
            <a:endParaRPr lang="en-US" sz="120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89" name="Title 1"/>
          <p:cNvSpPr>
            <a:spLocks noGrp="1"/>
          </p:cNvSpPr>
          <p:nvPr>
            <p:ph type="title"/>
          </p:nvPr>
        </p:nvSpPr>
        <p:spPr/>
        <p:txBody>
          <a:bodyPr/>
          <a:lstStyle/>
          <a:p>
            <a:r>
              <a:rPr lang="en-US" sz="3200" dirty="0">
                <a:solidFill>
                  <a:schemeClr val="tx1"/>
                </a:solidFill>
                <a:latin typeface="Verdana" charset="0"/>
                <a:ea typeface="MS PGothic" charset="0"/>
              </a:rPr>
              <a:t>Ramirez</a:t>
            </a:r>
          </a:p>
        </p:txBody>
      </p:sp>
      <p:sp>
        <p:nvSpPr>
          <p:cNvPr id="195587"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Did buyers accept the goods in 2-606?</a:t>
            </a:r>
          </a:p>
          <a:p>
            <a:pPr lvl="1">
              <a:buFont typeface="Wingdings" pitchFamily="2" charset="2"/>
              <a:buChar char="n"/>
              <a:defRPr/>
            </a:pPr>
            <a:r>
              <a:rPr lang="en-US" dirty="0" err="1">
                <a:solidFill>
                  <a:schemeClr val="accent6"/>
                </a:solidFill>
                <a:ea typeface="ＭＳ Ｐゴシック" charset="0"/>
              </a:rPr>
              <a:t>Semble</a:t>
            </a:r>
            <a:r>
              <a:rPr lang="en-US" dirty="0">
                <a:solidFill>
                  <a:schemeClr val="accent6"/>
                </a:solidFill>
                <a:ea typeface="ＭＳ Ｐゴシック" charset="0"/>
              </a:rPr>
              <a:t> not, so no need to revoke acceptance</a:t>
            </a:r>
          </a:p>
          <a:p>
            <a:pPr lvl="1">
              <a:buFont typeface="Wingdings" pitchFamily="2" charset="2"/>
              <a:buChar char="n"/>
              <a:defRPr/>
            </a:pPr>
            <a:r>
              <a:rPr lang="en-US" dirty="0">
                <a:solidFill>
                  <a:schemeClr val="accent6"/>
                </a:solidFill>
                <a:ea typeface="ＭＳ Ｐゴシック" charset="0"/>
              </a:rPr>
              <a:t>Perfect Tender rule … but for cure</a:t>
            </a:r>
          </a:p>
        </p:txBody>
      </p:sp>
      <p:sp>
        <p:nvSpPr>
          <p:cNvPr id="42189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6C52C68-3664-8045-8AC0-AE38D0836458}" type="slidenum">
              <a:rPr lang="en-US" sz="1200"/>
              <a:pPr/>
              <a:t>207</a:t>
            </a:fld>
            <a:endParaRPr lang="en-US" sz="120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3" name="Title 1"/>
          <p:cNvSpPr>
            <a:spLocks noGrp="1"/>
          </p:cNvSpPr>
          <p:nvPr>
            <p:ph type="title"/>
          </p:nvPr>
        </p:nvSpPr>
        <p:spPr/>
        <p:txBody>
          <a:bodyPr/>
          <a:lstStyle/>
          <a:p>
            <a:r>
              <a:rPr lang="en-US" sz="3200" dirty="0">
                <a:solidFill>
                  <a:srgbClr val="B90000"/>
                </a:solidFill>
                <a:latin typeface="Verdana" charset="0"/>
                <a:ea typeface="MS PGothic" charset="0"/>
              </a:rPr>
              <a:t>How perfect tender rights may be lost</a:t>
            </a:r>
          </a:p>
        </p:txBody>
      </p:sp>
      <p:sp>
        <p:nvSpPr>
          <p:cNvPr id="428034" name="Content Placeholder 2"/>
          <p:cNvSpPr>
            <a:spLocks noGrp="1"/>
          </p:cNvSpPr>
          <p:nvPr>
            <p:ph idx="1"/>
          </p:nvPr>
        </p:nvSpPr>
        <p:spPr/>
        <p:txBody>
          <a:bodyPr/>
          <a:lstStyle/>
          <a:p>
            <a:endParaRPr lang="en-US" dirty="0">
              <a:solidFill>
                <a:srgbClr val="B90000"/>
              </a:solidFill>
              <a:latin typeface="Verdana" charset="0"/>
              <a:ea typeface="MS PGothic" charset="0"/>
            </a:endParaRPr>
          </a:p>
          <a:p>
            <a:r>
              <a:rPr lang="en-US" dirty="0">
                <a:solidFill>
                  <a:schemeClr val="accent6"/>
                </a:solidFill>
                <a:latin typeface="Verdana" charset="0"/>
                <a:ea typeface="MS PGothic" charset="0"/>
              </a:rPr>
              <a:t>Seller’s right to cure even if no acceptance</a:t>
            </a:r>
          </a:p>
          <a:p>
            <a:pPr lvl="2"/>
            <a:r>
              <a:rPr lang="en-US" dirty="0">
                <a:solidFill>
                  <a:srgbClr val="000000"/>
                </a:solidFill>
                <a:latin typeface="Verdana" charset="0"/>
                <a:ea typeface="MS PGothic" charset="0"/>
              </a:rPr>
              <a:t>“In an age of assembly lines … buyers no longer expect a perfect tender…"</a:t>
            </a:r>
            <a:endParaRPr lang="en-US" dirty="0">
              <a:solidFill>
                <a:srgbClr val="B90000"/>
              </a:solidFill>
              <a:latin typeface="Verdana" charset="0"/>
              <a:ea typeface="MS PGothic" charset="0"/>
            </a:endParaRPr>
          </a:p>
          <a:p>
            <a:pPr lvl="1">
              <a:buFont typeface="Wingdings" charset="0"/>
              <a:buNone/>
            </a:pPr>
            <a:endParaRPr lang="en-US" dirty="0">
              <a:solidFill>
                <a:srgbClr val="B90000"/>
              </a:solidFill>
              <a:latin typeface="Verdana" charset="0"/>
              <a:ea typeface="MS PGothic" charset="0"/>
            </a:endParaRPr>
          </a:p>
        </p:txBody>
      </p:sp>
      <p:sp>
        <p:nvSpPr>
          <p:cNvPr id="42803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FB9A657-7BFC-B94E-9151-F7BD71DDDE0A}" type="slidenum">
              <a:rPr lang="en-US" sz="1200"/>
              <a:pPr/>
              <a:t>208</a:t>
            </a:fld>
            <a:endParaRPr lang="en-US" sz="120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09600" y="304800"/>
            <a:ext cx="8610600" cy="1219200"/>
          </a:xfrm>
        </p:spPr>
        <p:txBody>
          <a:bodyPr/>
          <a:lstStyle/>
          <a:p>
            <a:pPr>
              <a:defRPr/>
            </a:pPr>
            <a:r>
              <a:rPr lang="en-US" sz="2800" dirty="0">
                <a:solidFill>
                  <a:schemeClr val="accent6"/>
                </a:solidFill>
                <a:ea typeface="+mj-ea"/>
                <a:cs typeface="+mj-cs"/>
              </a:rPr>
              <a:t>When is buyer opportunism most a problem, and when are cure rights most needed?</a:t>
            </a:r>
          </a:p>
        </p:txBody>
      </p:sp>
      <p:sp>
        <p:nvSpPr>
          <p:cNvPr id="432130" name="Content Placeholder 2"/>
          <p:cNvSpPr>
            <a:spLocks noGrp="1"/>
          </p:cNvSpPr>
          <p:nvPr>
            <p:ph idx="1"/>
          </p:nvPr>
        </p:nvSpPr>
        <p:spPr/>
        <p:txBody>
          <a:bodyPr/>
          <a:lstStyle/>
          <a:p>
            <a:pPr>
              <a:buFont typeface="Wingdings" charset="0"/>
              <a:buNone/>
            </a:pPr>
            <a:endParaRPr lang="en-US">
              <a:latin typeface="Verdana" charset="0"/>
              <a:ea typeface="MS PGothic" charset="0"/>
            </a:endParaRPr>
          </a:p>
        </p:txBody>
      </p:sp>
      <p:sp>
        <p:nvSpPr>
          <p:cNvPr id="43213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AF742EC-1963-9546-ABEE-AC66BA69B788}" type="slidenum">
              <a:rPr lang="en-US" sz="1200"/>
              <a:pPr/>
              <a:t>209</a:t>
            </a:fld>
            <a:endParaRPr lang="en-US"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9AC6378-79C2-3543-8920-7D02F0D45E89}" type="slidenum">
              <a:rPr lang="en-US" sz="1200"/>
              <a:pPr/>
              <a:t>21</a:t>
            </a:fld>
            <a:endParaRPr lang="en-US" sz="1200"/>
          </a:p>
        </p:txBody>
      </p:sp>
      <p:sp>
        <p:nvSpPr>
          <p:cNvPr id="15363" name="Rectangle 3"/>
          <p:cNvSpPr>
            <a:spLocks noGrp="1" noChangeArrowheads="1"/>
          </p:cNvSpPr>
          <p:nvPr>
            <p:ph type="body" idx="1"/>
          </p:nvPr>
        </p:nvSpPr>
        <p:spPr>
          <a:xfrm>
            <a:off x="566738" y="1752600"/>
            <a:ext cx="8577262" cy="42672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Seller sells a </a:t>
            </a:r>
            <a:r>
              <a:rPr lang="en-US" dirty="0" err="1">
                <a:ea typeface="+mn-ea"/>
                <a:cs typeface="+mn-cs"/>
              </a:rPr>
              <a:t>whizbang</a:t>
            </a:r>
            <a:r>
              <a:rPr lang="en-US" dirty="0">
                <a:ea typeface="+mn-ea"/>
                <a:cs typeface="+mn-cs"/>
              </a:rPr>
              <a:t> to Buyer for $1,000, with no warranties as to bangs</a:t>
            </a:r>
          </a:p>
          <a:p>
            <a:pPr lvl="1">
              <a:buFont typeface="Wingdings" pitchFamily="2" charset="2"/>
              <a:buChar char="o"/>
              <a:defRPr/>
            </a:pPr>
            <a:r>
              <a:rPr lang="en-US" dirty="0">
                <a:ea typeface="+mn-ea"/>
                <a:cs typeface="+mn-cs"/>
              </a:rPr>
              <a:t>EMV of a bang is .5*-$125</a:t>
            </a:r>
          </a:p>
          <a:p>
            <a:pPr>
              <a:buFont typeface="Wingdings" pitchFamily="2" charset="2"/>
              <a:buChar char="o"/>
              <a:defRPr/>
            </a:pPr>
            <a:r>
              <a:rPr lang="en-US" dirty="0">
                <a:solidFill>
                  <a:schemeClr val="accent6"/>
                </a:solidFill>
                <a:ea typeface="+mn-ea"/>
                <a:cs typeface="+mn-cs"/>
              </a:rPr>
              <a:t>So Buyer who pays $1000 for a </a:t>
            </a:r>
            <a:r>
              <a:rPr lang="en-US" dirty="0" err="1">
                <a:solidFill>
                  <a:schemeClr val="accent6"/>
                </a:solidFill>
                <a:ea typeface="+mn-ea"/>
                <a:cs typeface="+mn-cs"/>
              </a:rPr>
              <a:t>whizbang</a:t>
            </a:r>
            <a:r>
              <a:rPr lang="en-US" dirty="0">
                <a:solidFill>
                  <a:schemeClr val="accent6"/>
                </a:solidFill>
                <a:ea typeface="+mn-ea"/>
                <a:cs typeface="+mn-cs"/>
              </a:rPr>
              <a:t> is out ($1,000 + $125 =) $1125 </a:t>
            </a:r>
          </a:p>
        </p:txBody>
      </p:sp>
      <p:sp>
        <p:nvSpPr>
          <p:cNvPr id="15364" name="Rectangle 5"/>
          <p:cNvSpPr>
            <a:spLocks noGrp="1" noChangeArrowheads="1"/>
          </p:cNvSpPr>
          <p:nvPr>
            <p:ph type="title"/>
          </p:nvPr>
        </p:nvSpPr>
        <p:spPr/>
        <p:txBody>
          <a:bodyPr/>
          <a:lstStyle/>
          <a:p>
            <a:pPr>
              <a:defRPr/>
            </a:pPr>
            <a:r>
              <a:rPr lang="en-US" sz="3400" dirty="0">
                <a:solidFill>
                  <a:schemeClr val="accent4"/>
                </a:solidFill>
                <a:ea typeface="+mj-ea"/>
                <a:cs typeface="+mj-cs"/>
              </a:rPr>
              <a:t>The Least-Cost Risk Avoider</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09600" y="304800"/>
            <a:ext cx="8001000" cy="1216025"/>
          </a:xfrm>
        </p:spPr>
        <p:txBody>
          <a:bodyPr/>
          <a:lstStyle/>
          <a:p>
            <a:pPr>
              <a:defRPr/>
            </a:pPr>
            <a:r>
              <a:rPr lang="en-US" sz="2800" dirty="0">
                <a:solidFill>
                  <a:schemeClr val="accent6"/>
                </a:solidFill>
                <a:ea typeface="+mj-ea"/>
                <a:cs typeface="+mj-cs"/>
              </a:rPr>
              <a:t>When is buyer opportunism most a problem, and cure rights most needed?</a:t>
            </a:r>
          </a:p>
        </p:txBody>
      </p:sp>
      <p:sp>
        <p:nvSpPr>
          <p:cNvPr id="434178"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Idiosyncratic, custom-made goods</a:t>
            </a:r>
          </a:p>
          <a:p>
            <a:endParaRPr lang="en-US">
              <a:latin typeface="Verdana" charset="0"/>
              <a:ea typeface="MS PGothic" charset="0"/>
            </a:endParaRPr>
          </a:p>
          <a:p>
            <a:endParaRPr lang="en-US">
              <a:latin typeface="Verdana" charset="0"/>
              <a:ea typeface="MS PGothic" charset="0"/>
            </a:endParaRPr>
          </a:p>
        </p:txBody>
      </p:sp>
      <p:sp>
        <p:nvSpPr>
          <p:cNvPr id="4341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110A4F-CB17-654E-9430-6CE1B9A1C400}" type="slidenum">
              <a:rPr lang="en-US" sz="1200"/>
              <a:pPr/>
              <a:t>210</a:t>
            </a:fld>
            <a:endParaRPr lang="en-US" sz="120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609600" y="304800"/>
            <a:ext cx="8001000" cy="1216025"/>
          </a:xfrm>
        </p:spPr>
        <p:txBody>
          <a:bodyPr/>
          <a:lstStyle/>
          <a:p>
            <a:pPr>
              <a:defRPr/>
            </a:pPr>
            <a:r>
              <a:rPr lang="en-US" sz="2800" dirty="0">
                <a:solidFill>
                  <a:schemeClr val="accent6"/>
                </a:solidFill>
                <a:ea typeface="+mj-ea"/>
                <a:cs typeface="+mj-cs"/>
              </a:rPr>
              <a:t>When is buyer opportunism most a problem, and cure rights most needed?</a:t>
            </a:r>
          </a:p>
        </p:txBody>
      </p:sp>
      <p:sp>
        <p:nvSpPr>
          <p:cNvPr id="436226" name="Content Placeholder 2"/>
          <p:cNvSpPr>
            <a:spLocks noGrp="1"/>
          </p:cNvSpPr>
          <p:nvPr>
            <p:ph idx="1"/>
          </p:nvPr>
        </p:nvSpPr>
        <p:spPr/>
        <p:txBody>
          <a:bodyPr/>
          <a:lstStyle/>
          <a:p>
            <a:pPr>
              <a:buFont typeface="Wingdings" charset="0"/>
              <a:buNone/>
            </a:pPr>
            <a:endParaRPr lang="en-US">
              <a:latin typeface="Verdana" charset="0"/>
              <a:ea typeface="MS PGothic" charset="0"/>
            </a:endParaRPr>
          </a:p>
          <a:p>
            <a:r>
              <a:rPr lang="en-US">
                <a:latin typeface="Verdana" charset="0"/>
                <a:ea typeface="MS PGothic" charset="0"/>
              </a:rPr>
              <a:t>Volatile markets</a:t>
            </a:r>
          </a:p>
          <a:p>
            <a:endParaRPr lang="en-US">
              <a:latin typeface="Verdana" charset="0"/>
              <a:ea typeface="MS PGothic" charset="0"/>
            </a:endParaRPr>
          </a:p>
        </p:txBody>
      </p:sp>
      <p:sp>
        <p:nvSpPr>
          <p:cNvPr id="43622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5A2F252-CFFD-1E47-9AE9-474536B3479F}" type="slidenum">
              <a:rPr lang="en-US" sz="1200"/>
              <a:pPr/>
              <a:t>211</a:t>
            </a:fld>
            <a:endParaRPr lang="en-US" sz="120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Title 1"/>
          <p:cNvSpPr>
            <a:spLocks noGrp="1"/>
          </p:cNvSpPr>
          <p:nvPr>
            <p:ph type="title"/>
          </p:nvPr>
        </p:nvSpPr>
        <p:spPr>
          <a:xfrm>
            <a:off x="609600" y="304800"/>
            <a:ext cx="8001000" cy="1216025"/>
          </a:xfrm>
        </p:spPr>
        <p:txBody>
          <a:bodyPr/>
          <a:lstStyle/>
          <a:p>
            <a:r>
              <a:rPr lang="en-US" sz="3200" dirty="0">
                <a:solidFill>
                  <a:schemeClr val="accent6"/>
                </a:solidFill>
                <a:latin typeface="Verdana" charset="0"/>
                <a:ea typeface="MS PGothic" charset="0"/>
              </a:rPr>
              <a:t>How might sellers behave opportunistically, given cure rights?</a:t>
            </a:r>
          </a:p>
        </p:txBody>
      </p:sp>
      <p:sp>
        <p:nvSpPr>
          <p:cNvPr id="438274" name="Content Placeholder 2"/>
          <p:cNvSpPr>
            <a:spLocks noGrp="1"/>
          </p:cNvSpPr>
          <p:nvPr>
            <p:ph idx="1"/>
          </p:nvPr>
        </p:nvSpPr>
        <p:spPr/>
        <p:txBody>
          <a:bodyPr/>
          <a:lstStyle/>
          <a:p>
            <a:endParaRPr lang="en-US">
              <a:latin typeface="Verdana" charset="0"/>
              <a:ea typeface="MS PGothic" charset="0"/>
            </a:endParaRPr>
          </a:p>
        </p:txBody>
      </p:sp>
      <p:sp>
        <p:nvSpPr>
          <p:cNvPr id="43827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6E54FA7-CE1A-C142-8BBE-B66E3ED49F9D}" type="slidenum">
              <a:rPr lang="en-US" sz="1200"/>
              <a:pPr/>
              <a:t>212</a:t>
            </a:fld>
            <a:endParaRPr lang="en-US" sz="120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Title 1"/>
          <p:cNvSpPr>
            <a:spLocks noGrp="1"/>
          </p:cNvSpPr>
          <p:nvPr>
            <p:ph type="title"/>
          </p:nvPr>
        </p:nvSpPr>
        <p:spPr>
          <a:xfrm>
            <a:off x="609600" y="304800"/>
            <a:ext cx="8001000" cy="1216025"/>
          </a:xfrm>
        </p:spPr>
        <p:txBody>
          <a:bodyPr/>
          <a:lstStyle/>
          <a:p>
            <a:r>
              <a:rPr lang="en-US" sz="3200">
                <a:latin typeface="Verdana" charset="0"/>
                <a:ea typeface="MS PGothic" charset="0"/>
              </a:rPr>
              <a:t>How might sellers behave opportunistically, given cure rights?</a:t>
            </a:r>
          </a:p>
        </p:txBody>
      </p:sp>
      <p:sp>
        <p:nvSpPr>
          <p:cNvPr id="110595"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Sloppiness as to delivery?</a:t>
            </a:r>
          </a:p>
          <a:p>
            <a:pPr>
              <a:buFont typeface="Wingdings" pitchFamily="2" charset="2"/>
              <a:buChar char="o"/>
              <a:defRPr/>
            </a:pPr>
            <a:endParaRPr lang="en-US" dirty="0">
              <a:solidFill>
                <a:schemeClr val="accent6"/>
              </a:solidFill>
              <a:ea typeface="+mn-ea"/>
              <a:cs typeface="+mn-cs"/>
            </a:endParaRPr>
          </a:p>
          <a:p>
            <a:pPr>
              <a:buFont typeface="Wingdings" pitchFamily="2" charset="2"/>
              <a:buChar char="o"/>
              <a:defRPr/>
            </a:pPr>
            <a:r>
              <a:rPr lang="en-US" dirty="0">
                <a:solidFill>
                  <a:schemeClr val="accent6"/>
                </a:solidFill>
                <a:ea typeface="+mn-ea"/>
                <a:cs typeface="+mn-cs"/>
              </a:rPr>
              <a:t>Sloppy repair: Ramirez, </a:t>
            </a:r>
            <a:r>
              <a:rPr lang="en-US" dirty="0" err="1">
                <a:solidFill>
                  <a:schemeClr val="accent6"/>
                </a:solidFill>
                <a:ea typeface="+mn-ea"/>
                <a:cs typeface="+mn-cs"/>
              </a:rPr>
              <a:t>Zabriskie</a:t>
            </a:r>
            <a:r>
              <a:rPr lang="en-US" dirty="0">
                <a:solidFill>
                  <a:schemeClr val="accent6"/>
                </a:solidFill>
                <a:ea typeface="+mn-ea"/>
                <a:cs typeface="+mn-cs"/>
              </a:rPr>
              <a:t> at 684</a:t>
            </a:r>
          </a:p>
        </p:txBody>
      </p:sp>
      <p:sp>
        <p:nvSpPr>
          <p:cNvPr id="4403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740CCD-5868-C148-A889-458A3A72D07C}" type="slidenum">
              <a:rPr lang="en-US" sz="1200"/>
              <a:pPr/>
              <a:t>213</a:t>
            </a:fld>
            <a:endParaRPr lang="en-US"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8479E08-8A7A-C04E-9499-5CAE9210168C}" type="slidenum">
              <a:rPr lang="en-US" sz="1200"/>
              <a:pPr/>
              <a:t>22</a:t>
            </a:fld>
            <a:endParaRPr lang="en-US" sz="1200"/>
          </a:p>
        </p:txBody>
      </p:sp>
      <p:sp>
        <p:nvSpPr>
          <p:cNvPr id="16387" name="Rectangle 3"/>
          <p:cNvSpPr>
            <a:spLocks noGrp="1" noChangeArrowheads="1"/>
          </p:cNvSpPr>
          <p:nvPr>
            <p:ph type="body" idx="1"/>
          </p:nvPr>
        </p:nvSpPr>
        <p:spPr>
          <a:xfrm>
            <a:off x="566738" y="1752600"/>
            <a:ext cx="8577262" cy="42672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Seller sells a </a:t>
            </a:r>
            <a:r>
              <a:rPr lang="en-US" dirty="0" err="1">
                <a:ea typeface="+mn-ea"/>
                <a:cs typeface="+mn-cs"/>
              </a:rPr>
              <a:t>whizbang</a:t>
            </a:r>
            <a:r>
              <a:rPr lang="en-US" dirty="0">
                <a:ea typeface="+mn-ea"/>
                <a:cs typeface="+mn-cs"/>
              </a:rPr>
              <a:t> to Buyer for $1,000, with no warranties as to bangs</a:t>
            </a:r>
          </a:p>
          <a:p>
            <a:pPr lvl="1">
              <a:buFont typeface="Wingdings" pitchFamily="2" charset="2"/>
              <a:buChar char="o"/>
              <a:defRPr/>
            </a:pPr>
            <a:r>
              <a:rPr lang="en-US" dirty="0">
                <a:ea typeface="+mn-ea"/>
                <a:cs typeface="+mn-cs"/>
              </a:rPr>
              <a:t>EMV of a bang is -$125</a:t>
            </a:r>
          </a:p>
          <a:p>
            <a:pPr>
              <a:buFont typeface="Wingdings" pitchFamily="2" charset="2"/>
              <a:buChar char="o"/>
              <a:defRPr/>
            </a:pPr>
            <a:r>
              <a:rPr lang="en-US" dirty="0">
                <a:solidFill>
                  <a:schemeClr val="accent6"/>
                </a:solidFill>
                <a:ea typeface="+mn-ea"/>
                <a:cs typeface="+mn-cs"/>
              </a:rPr>
              <a:t>Assume that seller (but not Buyer) can eliminate this risk at a cost of $100</a:t>
            </a:r>
          </a:p>
        </p:txBody>
      </p:sp>
      <p:sp>
        <p:nvSpPr>
          <p:cNvPr id="65539"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66092D-324C-954F-95FD-D71A3D1235D7}" type="slidenum">
              <a:rPr lang="en-US" sz="1200"/>
              <a:pPr/>
              <a:t>23</a:t>
            </a:fld>
            <a:endParaRPr lang="en-US" sz="1200"/>
          </a:p>
        </p:txBody>
      </p:sp>
      <p:sp>
        <p:nvSpPr>
          <p:cNvPr id="15363" name="Rectangle 3"/>
          <p:cNvSpPr>
            <a:spLocks noGrp="1" noChangeArrowheads="1"/>
          </p:cNvSpPr>
          <p:nvPr>
            <p:ph type="body" idx="1"/>
          </p:nvPr>
        </p:nvSpPr>
        <p:spPr>
          <a:xfrm>
            <a:off x="566738" y="1752600"/>
            <a:ext cx="8577262" cy="4267200"/>
          </a:xfrm>
        </p:spPr>
        <p:txBody>
          <a:bodyPr/>
          <a:lstStyle/>
          <a:p>
            <a:pPr>
              <a:buFont typeface="Wingdings" pitchFamily="2" charset="2"/>
              <a:buChar char="o"/>
              <a:defRPr/>
            </a:pPr>
            <a:r>
              <a:rPr lang="en-US" dirty="0">
                <a:ea typeface="+mn-ea"/>
                <a:cs typeface="+mn-cs"/>
              </a:rPr>
              <a:t>Seller sells a </a:t>
            </a:r>
            <a:r>
              <a:rPr lang="en-US" dirty="0" err="1">
                <a:ea typeface="+mn-ea"/>
                <a:cs typeface="+mn-cs"/>
              </a:rPr>
              <a:t>whizbang</a:t>
            </a:r>
            <a:r>
              <a:rPr lang="en-US" dirty="0">
                <a:ea typeface="+mn-ea"/>
                <a:cs typeface="+mn-cs"/>
              </a:rPr>
              <a:t> to Buyer for $1,000, with no warranties as to bangs</a:t>
            </a:r>
          </a:p>
          <a:p>
            <a:pPr lvl="1">
              <a:buFont typeface="Wingdings" pitchFamily="2" charset="2"/>
              <a:buChar char="o"/>
              <a:defRPr/>
            </a:pPr>
            <a:r>
              <a:rPr lang="en-US" dirty="0">
                <a:ea typeface="+mn-ea"/>
                <a:cs typeface="+mn-cs"/>
              </a:rPr>
              <a:t>EMV of a bang is -$125</a:t>
            </a:r>
          </a:p>
          <a:p>
            <a:pPr>
              <a:buFont typeface="Wingdings" pitchFamily="2" charset="2"/>
              <a:buChar char="o"/>
              <a:defRPr/>
            </a:pPr>
            <a:r>
              <a:rPr lang="en-US" dirty="0">
                <a:ea typeface="+mn-ea"/>
                <a:cs typeface="+mn-cs"/>
              </a:rPr>
              <a:t>Seller (but not Buyer) can eliminate this risk at a cost of $100</a:t>
            </a:r>
          </a:p>
          <a:p>
            <a:pPr>
              <a:buFont typeface="Wingdings" pitchFamily="2" charset="2"/>
              <a:buChar char="o"/>
              <a:defRPr/>
            </a:pPr>
            <a:r>
              <a:rPr lang="en-US" dirty="0">
                <a:solidFill>
                  <a:schemeClr val="accent6"/>
                </a:solidFill>
                <a:ea typeface="+mn-ea"/>
                <a:cs typeface="+mn-cs"/>
              </a:rPr>
              <a:t>Do we see a </a:t>
            </a:r>
            <a:r>
              <a:rPr lang="en-US" dirty="0" err="1">
                <a:solidFill>
                  <a:schemeClr val="accent6"/>
                </a:solidFill>
                <a:ea typeface="+mn-ea"/>
                <a:cs typeface="+mn-cs"/>
              </a:rPr>
              <a:t>Coasian</a:t>
            </a:r>
            <a:r>
              <a:rPr lang="en-US" dirty="0">
                <a:solidFill>
                  <a:schemeClr val="accent6"/>
                </a:solidFill>
                <a:ea typeface="+mn-ea"/>
                <a:cs typeface="+mn-cs"/>
              </a:rPr>
              <a:t> bargain here?</a:t>
            </a:r>
          </a:p>
          <a:p>
            <a:pPr lvl="1">
              <a:buFont typeface="Wingdings" pitchFamily="2" charset="2"/>
              <a:buChar char="n"/>
              <a:defRPr/>
            </a:pPr>
            <a:r>
              <a:rPr lang="en-US" dirty="0">
                <a:ea typeface="ＭＳ Ｐゴシック" charset="0"/>
              </a:rPr>
              <a:t>How will the parties assign the risk?</a:t>
            </a:r>
          </a:p>
        </p:txBody>
      </p:sp>
      <p:sp>
        <p:nvSpPr>
          <p:cNvPr id="67587"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962AD8C-22DC-9E48-B167-0C1D5184D8B6}" type="slidenum">
              <a:rPr lang="en-US" sz="1200"/>
              <a:pPr/>
              <a:t>24</a:t>
            </a:fld>
            <a:endParaRPr lang="en-US" sz="1200"/>
          </a:p>
        </p:txBody>
      </p:sp>
      <p:sp>
        <p:nvSpPr>
          <p:cNvPr id="69634" name="Rectangle 3"/>
          <p:cNvSpPr>
            <a:spLocks noGrp="1" noChangeArrowheads="1"/>
          </p:cNvSpPr>
          <p:nvPr>
            <p:ph type="body" idx="1"/>
          </p:nvPr>
        </p:nvSpPr>
        <p:spPr>
          <a:xfrm>
            <a:off x="566738" y="1752600"/>
            <a:ext cx="8577262" cy="4267200"/>
          </a:xfrm>
        </p:spPr>
        <p:txBody>
          <a:bodyPr/>
          <a:lstStyle/>
          <a:p>
            <a:r>
              <a:rPr lang="en-US">
                <a:latin typeface="Verdana" charset="0"/>
                <a:ea typeface="MS PGothic" charset="0"/>
              </a:rPr>
              <a:t>Seller sells a whizbang to Buyer for $1,000, with no warranties as to bangs</a:t>
            </a:r>
          </a:p>
          <a:p>
            <a:pPr lvl="1"/>
            <a:r>
              <a:rPr lang="en-US">
                <a:latin typeface="Verdana" charset="0"/>
                <a:ea typeface="MS PGothic" charset="0"/>
              </a:rPr>
              <a:t>EMV of a bang is -$125</a:t>
            </a:r>
          </a:p>
          <a:p>
            <a:r>
              <a:rPr lang="en-US">
                <a:latin typeface="Verdana" charset="0"/>
                <a:ea typeface="MS PGothic" charset="0"/>
              </a:rPr>
              <a:t>Seller (but not Buyer) can eliminate this risk at a cost of $100</a:t>
            </a:r>
          </a:p>
          <a:p>
            <a:r>
              <a:rPr lang="en-US">
                <a:solidFill>
                  <a:schemeClr val="accent2"/>
                </a:solidFill>
                <a:latin typeface="Verdana" charset="0"/>
                <a:ea typeface="MS PGothic" charset="0"/>
              </a:rPr>
              <a:t>Seller is the least-cost risk avoider and buyer will pay seller to assume the risk</a:t>
            </a:r>
          </a:p>
        </p:txBody>
      </p:sp>
      <p:sp>
        <p:nvSpPr>
          <p:cNvPr id="69635"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18AE44B-14AB-ED4B-BC69-110126DC6531}" type="slidenum">
              <a:rPr lang="en-US" sz="1200"/>
              <a:pPr/>
              <a:t>25</a:t>
            </a:fld>
            <a:endParaRPr lang="en-US" sz="1200"/>
          </a:p>
        </p:txBody>
      </p:sp>
      <p:sp>
        <p:nvSpPr>
          <p:cNvPr id="13315" name="Rectangle 3"/>
          <p:cNvSpPr>
            <a:spLocks noGrp="1" noChangeArrowheads="1"/>
          </p:cNvSpPr>
          <p:nvPr>
            <p:ph type="body" idx="1"/>
          </p:nvPr>
        </p:nvSpPr>
        <p:spPr>
          <a:xfrm>
            <a:off x="566738" y="1752600"/>
            <a:ext cx="8577262" cy="4343400"/>
          </a:xfrm>
        </p:spPr>
        <p:txBody>
          <a:bodyPr/>
          <a:lstStyle/>
          <a:p>
            <a:pPr>
              <a:buFont typeface="Wingdings" pitchFamily="2" charset="2"/>
              <a:buChar char="o"/>
              <a:defRPr/>
            </a:pPr>
            <a:r>
              <a:rPr lang="en-US" dirty="0">
                <a:ea typeface="+mn-ea"/>
                <a:cs typeface="+mn-cs"/>
              </a:rPr>
              <a:t>Assume that the expect cost of a bang is $125</a:t>
            </a:r>
          </a:p>
          <a:p>
            <a:pPr>
              <a:buFont typeface="Wingdings" pitchFamily="2" charset="2"/>
              <a:buChar char="o"/>
              <a:defRPr/>
            </a:pPr>
            <a:r>
              <a:rPr lang="en-US" dirty="0">
                <a:ea typeface="+mn-ea"/>
                <a:cs typeface="+mn-cs"/>
              </a:rPr>
              <a:t>Seller (but not Buyer) can eliminate this risk at a cost of $100</a:t>
            </a:r>
          </a:p>
          <a:p>
            <a:pPr>
              <a:buFont typeface="Wingdings" pitchFamily="2" charset="2"/>
              <a:buChar char="o"/>
              <a:defRPr/>
            </a:pPr>
            <a:r>
              <a:rPr lang="en-US" dirty="0">
                <a:ea typeface="+mn-ea"/>
                <a:cs typeface="+mn-cs"/>
              </a:rPr>
              <a:t>How will the parties assign the risk?</a:t>
            </a:r>
          </a:p>
          <a:p>
            <a:pPr lvl="1">
              <a:buFont typeface="Wingdings" pitchFamily="2" charset="2"/>
              <a:buChar char="n"/>
              <a:defRPr/>
            </a:pPr>
            <a:r>
              <a:rPr lang="en-US" dirty="0">
                <a:ea typeface="ＭＳ Ｐゴシック" charset="0"/>
              </a:rPr>
              <a:t>Buyer will pay seller to assume the risk</a:t>
            </a:r>
          </a:p>
          <a:p>
            <a:pPr lvl="1">
              <a:buFont typeface="Wingdings" pitchFamily="2" charset="2"/>
              <a:buChar char="n"/>
              <a:defRPr/>
            </a:pPr>
            <a:r>
              <a:rPr lang="en-US" dirty="0">
                <a:solidFill>
                  <a:schemeClr val="accent6"/>
                </a:solidFill>
                <a:ea typeface="ＭＳ Ｐゴシック" charset="0"/>
              </a:rPr>
              <a:t>And what will this do to the purchase price? </a:t>
            </a:r>
          </a:p>
        </p:txBody>
      </p:sp>
      <p:sp>
        <p:nvSpPr>
          <p:cNvPr id="71683"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460A449-3E6F-C543-B379-BB45F157FF99}" type="slidenum">
              <a:rPr lang="en-US" sz="1200"/>
              <a:pPr/>
              <a:t>26</a:t>
            </a:fld>
            <a:endParaRPr lang="en-US" sz="1200"/>
          </a:p>
        </p:txBody>
      </p:sp>
      <p:sp>
        <p:nvSpPr>
          <p:cNvPr id="13315" name="Rectangle 3"/>
          <p:cNvSpPr>
            <a:spLocks noGrp="1" noChangeArrowheads="1"/>
          </p:cNvSpPr>
          <p:nvPr>
            <p:ph type="body" idx="1"/>
          </p:nvPr>
        </p:nvSpPr>
        <p:spPr>
          <a:xfrm>
            <a:off x="566738" y="1752600"/>
            <a:ext cx="8577262" cy="4343400"/>
          </a:xfrm>
        </p:spPr>
        <p:txBody>
          <a:bodyPr/>
          <a:lstStyle/>
          <a:p>
            <a:pPr>
              <a:buFont typeface="Wingdings" pitchFamily="2" charset="2"/>
              <a:buChar char="o"/>
              <a:defRPr/>
            </a:pPr>
            <a:r>
              <a:rPr lang="en-US" dirty="0">
                <a:ea typeface="+mn-ea"/>
                <a:cs typeface="+mn-cs"/>
              </a:rPr>
              <a:t>Assume that the expect cost of a bang is $125</a:t>
            </a:r>
          </a:p>
          <a:p>
            <a:pPr>
              <a:buFont typeface="Wingdings" pitchFamily="2" charset="2"/>
              <a:buChar char="o"/>
              <a:defRPr/>
            </a:pPr>
            <a:r>
              <a:rPr lang="en-US" dirty="0">
                <a:ea typeface="+mn-ea"/>
                <a:cs typeface="+mn-cs"/>
              </a:rPr>
              <a:t>Seller (but not Buyer) can eliminate this risk at a cost of $100</a:t>
            </a:r>
          </a:p>
          <a:p>
            <a:pPr>
              <a:buFont typeface="Wingdings" pitchFamily="2" charset="2"/>
              <a:buChar char="o"/>
              <a:defRPr/>
            </a:pPr>
            <a:r>
              <a:rPr lang="en-US" dirty="0">
                <a:ea typeface="+mn-ea"/>
                <a:cs typeface="+mn-cs"/>
              </a:rPr>
              <a:t>How will the parties assign the risk?</a:t>
            </a:r>
          </a:p>
          <a:p>
            <a:pPr lvl="1">
              <a:buFont typeface="Wingdings" pitchFamily="2" charset="2"/>
              <a:buChar char="n"/>
              <a:defRPr/>
            </a:pPr>
            <a:r>
              <a:rPr lang="en-US" dirty="0">
                <a:ea typeface="ＭＳ Ｐゴシック" charset="0"/>
              </a:rPr>
              <a:t>Buyer will pay seller to assume the risk</a:t>
            </a:r>
          </a:p>
          <a:p>
            <a:pPr lvl="1">
              <a:buFont typeface="Wingdings" pitchFamily="2" charset="2"/>
              <a:buChar char="n"/>
              <a:defRPr/>
            </a:pPr>
            <a:r>
              <a:rPr lang="en-US" dirty="0">
                <a:solidFill>
                  <a:schemeClr val="accent6"/>
                </a:solidFill>
                <a:ea typeface="ＭＳ Ｐゴシック" charset="0"/>
              </a:rPr>
              <a:t>What is the range of prices between which the parties will bargain? </a:t>
            </a:r>
          </a:p>
        </p:txBody>
      </p:sp>
      <p:sp>
        <p:nvSpPr>
          <p:cNvPr id="73731"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C2864E7-B88D-B147-A747-2566D6B03426}" type="slidenum">
              <a:rPr lang="en-US" sz="1200"/>
              <a:pPr/>
              <a:t>27</a:t>
            </a:fld>
            <a:endParaRPr lang="en-US" sz="1200"/>
          </a:p>
        </p:txBody>
      </p:sp>
      <p:sp>
        <p:nvSpPr>
          <p:cNvPr id="13315" name="Rectangle 3"/>
          <p:cNvSpPr>
            <a:spLocks noGrp="1" noChangeArrowheads="1"/>
          </p:cNvSpPr>
          <p:nvPr>
            <p:ph type="body" idx="1"/>
          </p:nvPr>
        </p:nvSpPr>
        <p:spPr>
          <a:xfrm>
            <a:off x="566738" y="1752600"/>
            <a:ext cx="8577262" cy="4343400"/>
          </a:xfrm>
        </p:spPr>
        <p:txBody>
          <a:bodyPr/>
          <a:lstStyle/>
          <a:p>
            <a:pPr>
              <a:buFont typeface="Wingdings" pitchFamily="2" charset="2"/>
              <a:buChar char="o"/>
              <a:defRPr/>
            </a:pPr>
            <a:r>
              <a:rPr lang="en-US" dirty="0">
                <a:ea typeface="+mn-ea"/>
                <a:cs typeface="+mn-cs"/>
              </a:rPr>
              <a:t>Assume that the expect cost of a bang is $125</a:t>
            </a:r>
          </a:p>
          <a:p>
            <a:pPr>
              <a:buFont typeface="Wingdings" pitchFamily="2" charset="2"/>
              <a:buChar char="o"/>
              <a:defRPr/>
            </a:pPr>
            <a:r>
              <a:rPr lang="en-US" dirty="0">
                <a:ea typeface="+mn-ea"/>
                <a:cs typeface="+mn-cs"/>
              </a:rPr>
              <a:t>Seller (but not Buyer) can eliminate this risk at a cost of $100</a:t>
            </a:r>
          </a:p>
          <a:p>
            <a:pPr>
              <a:buFont typeface="Wingdings" pitchFamily="2" charset="2"/>
              <a:buChar char="o"/>
              <a:defRPr/>
            </a:pPr>
            <a:r>
              <a:rPr lang="en-US" dirty="0">
                <a:ea typeface="+mn-ea"/>
                <a:cs typeface="+mn-cs"/>
              </a:rPr>
              <a:t>How will the parties assign the risk?</a:t>
            </a:r>
          </a:p>
          <a:p>
            <a:pPr lvl="1">
              <a:buFont typeface="Wingdings" pitchFamily="2" charset="2"/>
              <a:buChar char="n"/>
              <a:defRPr/>
            </a:pPr>
            <a:r>
              <a:rPr lang="en-US" dirty="0">
                <a:ea typeface="ＭＳ Ｐゴシック" charset="0"/>
              </a:rPr>
              <a:t>Buyer will pay seller to assume the risk</a:t>
            </a:r>
          </a:p>
          <a:p>
            <a:pPr lvl="1">
              <a:buFont typeface="Wingdings" pitchFamily="2" charset="2"/>
              <a:buChar char="n"/>
              <a:defRPr/>
            </a:pPr>
            <a:r>
              <a:rPr lang="en-US" dirty="0">
                <a:solidFill>
                  <a:schemeClr val="accent6"/>
                </a:solidFill>
                <a:ea typeface="ＭＳ Ｐゴシック" charset="0"/>
              </a:rPr>
              <a:t>Seller will not accept less than $100 and (risk-neutral) buyer will not pay more than $125</a:t>
            </a:r>
          </a:p>
        </p:txBody>
      </p:sp>
      <p:sp>
        <p:nvSpPr>
          <p:cNvPr id="75779"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C3BE9C8-57B7-6C41-A4C2-08BC972BCD55}" type="slidenum">
              <a:rPr lang="en-US" sz="1200"/>
              <a:pPr/>
              <a:t>28</a:t>
            </a:fld>
            <a:endParaRPr lang="en-US" sz="1200"/>
          </a:p>
        </p:txBody>
      </p:sp>
      <p:sp>
        <p:nvSpPr>
          <p:cNvPr id="77826" name="Rectangle 3"/>
          <p:cNvSpPr>
            <a:spLocks noGrp="1" noChangeArrowheads="1"/>
          </p:cNvSpPr>
          <p:nvPr>
            <p:ph type="body" idx="1"/>
          </p:nvPr>
        </p:nvSpPr>
        <p:spPr>
          <a:xfrm>
            <a:off x="566738" y="1752600"/>
            <a:ext cx="8577262" cy="4343400"/>
          </a:xfrm>
        </p:spPr>
        <p:txBody>
          <a:bodyPr/>
          <a:lstStyle/>
          <a:p>
            <a:r>
              <a:rPr lang="en-US" dirty="0">
                <a:latin typeface="Verdana" charset="0"/>
                <a:ea typeface="MS PGothic" charset="0"/>
              </a:rPr>
              <a:t>Assume that the expect cost of a bang is $125</a:t>
            </a:r>
          </a:p>
          <a:p>
            <a:r>
              <a:rPr lang="en-US" dirty="0">
                <a:latin typeface="Verdana" charset="0"/>
                <a:ea typeface="MS PGothic" charset="0"/>
              </a:rPr>
              <a:t>Seller (but not Buyer) can eliminate this risk at a cost of $100</a:t>
            </a:r>
          </a:p>
          <a:p>
            <a:r>
              <a:rPr lang="en-US" dirty="0">
                <a:solidFill>
                  <a:srgbClr val="B90000"/>
                </a:solidFill>
                <a:latin typeface="Verdana" charset="0"/>
                <a:ea typeface="MS PGothic" charset="0"/>
              </a:rPr>
              <a:t>Let</a:t>
            </a:r>
            <a:r>
              <a:rPr lang="ja-JP" altLang="en-US" dirty="0">
                <a:solidFill>
                  <a:srgbClr val="B90000"/>
                </a:solidFill>
                <a:latin typeface="Verdana" charset="0"/>
                <a:ea typeface="MS PGothic" charset="0"/>
              </a:rPr>
              <a:t>’</a:t>
            </a:r>
            <a:r>
              <a:rPr lang="en-US" altLang="ja-JP" dirty="0">
                <a:solidFill>
                  <a:srgbClr val="B90000"/>
                </a:solidFill>
                <a:latin typeface="Verdana" charset="0"/>
                <a:ea typeface="MS PGothic" charset="0"/>
              </a:rPr>
              <a:t>s say that seller offers a warranty for the risk at a price of $110</a:t>
            </a:r>
          </a:p>
          <a:p>
            <a:pPr lvl="1"/>
            <a:r>
              <a:rPr lang="en-US" dirty="0">
                <a:latin typeface="Verdana" charset="0"/>
                <a:ea typeface="MS PGothic" charset="0"/>
              </a:rPr>
              <a:t>Buyer pays an extra $110 and saves ($1125 – $1110 =) $15</a:t>
            </a:r>
          </a:p>
        </p:txBody>
      </p:sp>
      <p:sp>
        <p:nvSpPr>
          <p:cNvPr id="77827"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8EB75C4-D457-1440-9A69-9F3188CAF3AA}" type="slidenum">
              <a:rPr lang="en-US" sz="1200"/>
              <a:pPr/>
              <a:t>29</a:t>
            </a:fld>
            <a:endParaRPr lang="en-US" sz="1200"/>
          </a:p>
        </p:txBody>
      </p:sp>
      <p:sp>
        <p:nvSpPr>
          <p:cNvPr id="13315" name="Rectangle 3"/>
          <p:cNvSpPr>
            <a:spLocks noGrp="1" noChangeArrowheads="1"/>
          </p:cNvSpPr>
          <p:nvPr>
            <p:ph type="body" idx="1"/>
          </p:nvPr>
        </p:nvSpPr>
        <p:spPr>
          <a:xfrm>
            <a:off x="566738" y="1752600"/>
            <a:ext cx="8577262" cy="4343400"/>
          </a:xfrm>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How it looks to buyer:</a:t>
            </a:r>
          </a:p>
          <a:p>
            <a:pPr lvl="1">
              <a:buFont typeface="Wingdings" pitchFamily="2" charset="2"/>
              <a:buChar char="n"/>
              <a:defRPr/>
            </a:pPr>
            <a:r>
              <a:rPr lang="en-US" dirty="0">
                <a:solidFill>
                  <a:schemeClr val="accent6"/>
                </a:solidFill>
                <a:ea typeface="ＭＳ Ｐゴシック" charset="0"/>
              </a:rPr>
              <a:t>Cost with no warranty: $1,000 + $125 = $1125</a:t>
            </a:r>
          </a:p>
          <a:p>
            <a:pPr lvl="1">
              <a:buFont typeface="Wingdings" pitchFamily="2" charset="2"/>
              <a:buChar char="n"/>
              <a:defRPr/>
            </a:pPr>
            <a:r>
              <a:rPr lang="en-US" dirty="0">
                <a:solidFill>
                  <a:schemeClr val="accent6"/>
                </a:solidFill>
                <a:ea typeface="ＭＳ Ｐゴシック" charset="0"/>
              </a:rPr>
              <a:t>Cost with the warranty: $1110</a:t>
            </a:r>
          </a:p>
        </p:txBody>
      </p:sp>
      <p:sp>
        <p:nvSpPr>
          <p:cNvPr id="79875"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a:solidFill>
                  <a:srgbClr val="B90000"/>
                </a:solidFill>
                <a:latin typeface="Verdana" charset="0"/>
                <a:ea typeface="MS PGothic" charset="0"/>
              </a:rPr>
              <a:t>Warranties</a:t>
            </a:r>
          </a:p>
        </p:txBody>
      </p:sp>
      <p:sp>
        <p:nvSpPr>
          <p:cNvPr id="31746"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With a warranty a seller assumes a risk as to the product</a:t>
            </a:r>
          </a:p>
          <a:p>
            <a:endParaRPr lang="en-US">
              <a:latin typeface="Verdana" charset="0"/>
              <a:ea typeface="MS PGothic" charset="0"/>
            </a:endParaRPr>
          </a:p>
          <a:p>
            <a:r>
              <a:rPr lang="en-US">
                <a:latin typeface="Verdana" charset="0"/>
                <a:ea typeface="MS PGothic" charset="0"/>
              </a:rPr>
              <a:t>The prior question is whether the risk should be born by the seller or the buyer</a:t>
            </a:r>
          </a:p>
        </p:txBody>
      </p:sp>
      <p:sp>
        <p:nvSpPr>
          <p:cNvPr id="3174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08F32C6-16F4-7546-A4B5-A58631D2D87E}" type="slidenum">
              <a:rPr lang="en-US" sz="1200"/>
              <a:pPr/>
              <a:t>3</a:t>
            </a:fld>
            <a:endParaRPr lang="en-US" sz="12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BA7EE52-A255-D84F-B205-ECBB06FE1B17}" type="slidenum">
              <a:rPr lang="en-US" sz="1200"/>
              <a:pPr/>
              <a:t>30</a:t>
            </a:fld>
            <a:endParaRPr lang="en-US" sz="1200"/>
          </a:p>
        </p:txBody>
      </p:sp>
      <p:sp>
        <p:nvSpPr>
          <p:cNvPr id="81922" name="Rectangle 3"/>
          <p:cNvSpPr>
            <a:spLocks noGrp="1" noChangeArrowheads="1"/>
          </p:cNvSpPr>
          <p:nvPr>
            <p:ph type="body" idx="1"/>
          </p:nvPr>
        </p:nvSpPr>
        <p:spPr>
          <a:xfrm>
            <a:off x="566738" y="1752600"/>
            <a:ext cx="8577262" cy="4343400"/>
          </a:xfrm>
        </p:spPr>
        <p:txBody>
          <a:bodyPr/>
          <a:lstStyle/>
          <a:p>
            <a:r>
              <a:rPr lang="en-US">
                <a:latin typeface="Verdana" charset="0"/>
                <a:ea typeface="MS PGothic" charset="0"/>
              </a:rPr>
              <a:t>Seller sells a whizbang to Buyer for $1,000, with no warranties as to bangs</a:t>
            </a:r>
          </a:p>
          <a:p>
            <a:r>
              <a:rPr lang="en-US">
                <a:latin typeface="Verdana" charset="0"/>
                <a:ea typeface="MS PGothic" charset="0"/>
              </a:rPr>
              <a:t>Assume that the expected cost of a bang is $125</a:t>
            </a:r>
          </a:p>
          <a:p>
            <a:r>
              <a:rPr lang="en-US">
                <a:solidFill>
                  <a:schemeClr val="accent2"/>
                </a:solidFill>
                <a:latin typeface="Verdana" charset="0"/>
                <a:ea typeface="MS PGothic" charset="0"/>
              </a:rPr>
              <a:t>Buyer (but not Seller) can eliminate this risk at a cost of $100</a:t>
            </a:r>
          </a:p>
          <a:p>
            <a:pPr lvl="1"/>
            <a:r>
              <a:rPr lang="en-US">
                <a:latin typeface="Verdana" charset="0"/>
                <a:ea typeface="MS PGothic" charset="0"/>
              </a:rPr>
              <a:t>What happens now?</a:t>
            </a:r>
          </a:p>
        </p:txBody>
      </p:sp>
      <p:sp>
        <p:nvSpPr>
          <p:cNvPr id="81923" name="Rectangle 5"/>
          <p:cNvSpPr>
            <a:spLocks noGrp="1" noChangeArrowheads="1"/>
          </p:cNvSpPr>
          <p:nvPr>
            <p:ph type="title"/>
          </p:nvPr>
        </p:nvSpPr>
        <p:spPr/>
        <p:txBody>
          <a:bodyPr/>
          <a:lstStyle/>
          <a:p>
            <a:r>
              <a:rPr lang="en-US" sz="3400">
                <a:solidFill>
                  <a:schemeClr val="accent2"/>
                </a:solidFill>
                <a:latin typeface="Verdana" charset="0"/>
                <a:ea typeface="MS PGothic" charset="0"/>
              </a:rPr>
              <a:t>Let</a:t>
            </a:r>
            <a:r>
              <a:rPr lang="ja-JP" altLang="en-US" sz="3400">
                <a:solidFill>
                  <a:schemeClr val="accent2"/>
                </a:solidFill>
                <a:latin typeface="Verdana" charset="0"/>
                <a:ea typeface="MS PGothic" charset="0"/>
              </a:rPr>
              <a:t>’</a:t>
            </a:r>
            <a:r>
              <a:rPr lang="en-US" altLang="ja-JP" sz="3400">
                <a:solidFill>
                  <a:schemeClr val="accent2"/>
                </a:solidFill>
                <a:latin typeface="Verdana" charset="0"/>
                <a:ea typeface="MS PGothic" charset="0"/>
              </a:rPr>
              <a:t>s flip this</a:t>
            </a:r>
            <a:br>
              <a:rPr lang="en-US" altLang="ja-JP" sz="3400">
                <a:solidFill>
                  <a:schemeClr val="accent2"/>
                </a:solidFill>
                <a:latin typeface="Verdana" charset="0"/>
                <a:ea typeface="MS PGothic" charset="0"/>
              </a:rPr>
            </a:br>
            <a:r>
              <a:rPr lang="en-US" altLang="ja-JP" sz="3400">
                <a:solidFill>
                  <a:schemeClr val="tx1"/>
                </a:solidFill>
                <a:latin typeface="Verdana" charset="0"/>
                <a:ea typeface="MS PGothic" charset="0"/>
              </a:rPr>
              <a:t>Buyer as Least-Cost Risk Avoider</a:t>
            </a:r>
            <a:endParaRPr lang="en-US" sz="3400">
              <a:solidFill>
                <a:schemeClr val="tx1"/>
              </a:solidFill>
              <a:latin typeface="Verdana" charset="0"/>
              <a:ea typeface="MS PGothic"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6952DA9-CA7E-184C-898D-3A2BBBC4DA4D}" type="slidenum">
              <a:rPr lang="en-US" sz="1200"/>
              <a:pPr/>
              <a:t>31</a:t>
            </a:fld>
            <a:endParaRPr lang="en-US" sz="1200"/>
          </a:p>
        </p:txBody>
      </p:sp>
      <p:sp>
        <p:nvSpPr>
          <p:cNvPr id="14339" name="Rectangle 3"/>
          <p:cNvSpPr>
            <a:spLocks noGrp="1" noChangeArrowheads="1"/>
          </p:cNvSpPr>
          <p:nvPr>
            <p:ph type="body" idx="1"/>
          </p:nvPr>
        </p:nvSpPr>
        <p:spPr>
          <a:xfrm>
            <a:off x="566738" y="1752600"/>
            <a:ext cx="8577262" cy="4343400"/>
          </a:xfrm>
        </p:spPr>
        <p:txBody>
          <a:bodyPr/>
          <a:lstStyle/>
          <a:p>
            <a:pPr>
              <a:buFont typeface="Wingdings" pitchFamily="2" charset="2"/>
              <a:buChar char="o"/>
              <a:defRPr/>
            </a:pPr>
            <a:r>
              <a:rPr lang="en-US" dirty="0">
                <a:ea typeface="+mn-ea"/>
                <a:cs typeface="+mn-cs"/>
              </a:rPr>
              <a:t>Seller sells a </a:t>
            </a:r>
            <a:r>
              <a:rPr lang="en-US" dirty="0" err="1">
                <a:ea typeface="+mn-ea"/>
                <a:cs typeface="+mn-cs"/>
              </a:rPr>
              <a:t>whizbang</a:t>
            </a:r>
            <a:r>
              <a:rPr lang="en-US" dirty="0">
                <a:ea typeface="+mn-ea"/>
                <a:cs typeface="+mn-cs"/>
              </a:rPr>
              <a:t> to Buyer for $1,000, with no warranties as to bangs</a:t>
            </a:r>
          </a:p>
          <a:p>
            <a:pPr>
              <a:buFont typeface="Wingdings" pitchFamily="2" charset="2"/>
              <a:buChar char="o"/>
              <a:defRPr/>
            </a:pPr>
            <a:r>
              <a:rPr lang="en-US" dirty="0">
                <a:ea typeface="+mn-ea"/>
                <a:cs typeface="+mn-cs"/>
              </a:rPr>
              <a:t>Assume that the expected cost of a bang is $125</a:t>
            </a:r>
          </a:p>
          <a:p>
            <a:pPr>
              <a:buFont typeface="Wingdings" pitchFamily="2" charset="2"/>
              <a:buChar char="o"/>
              <a:defRPr/>
            </a:pPr>
            <a:r>
              <a:rPr lang="en-US" dirty="0">
                <a:ea typeface="+mn-ea"/>
                <a:cs typeface="+mn-cs"/>
              </a:rPr>
              <a:t>Buyer (but not Seller) can eliminate this risk at a cost of $100</a:t>
            </a:r>
          </a:p>
          <a:p>
            <a:pPr lvl="1">
              <a:buFont typeface="Wingdings" pitchFamily="2" charset="2"/>
              <a:buChar char="n"/>
              <a:defRPr/>
            </a:pPr>
            <a:r>
              <a:rPr lang="en-US" dirty="0">
                <a:solidFill>
                  <a:schemeClr val="accent6"/>
                </a:solidFill>
                <a:ea typeface="ＭＳ Ｐゴシック" charset="0"/>
              </a:rPr>
              <a:t>Buyer will spend $100 to eliminate a risk with an EMV of $125</a:t>
            </a:r>
          </a:p>
        </p:txBody>
      </p:sp>
      <p:sp>
        <p:nvSpPr>
          <p:cNvPr id="83971" name="Rectangle 5"/>
          <p:cNvSpPr>
            <a:spLocks noGrp="1" noChangeArrowheads="1"/>
          </p:cNvSpPr>
          <p:nvPr>
            <p:ph type="title"/>
          </p:nvPr>
        </p:nvSpPr>
        <p:spPr/>
        <p:txBody>
          <a:bodyPr/>
          <a:lstStyle/>
          <a:p>
            <a:r>
              <a:rPr lang="en-US" sz="3400">
                <a:solidFill>
                  <a:schemeClr val="tx1"/>
                </a:solidFill>
                <a:latin typeface="Verdana" charset="0"/>
                <a:ea typeface="MS PGothic" charset="0"/>
              </a:rPr>
              <a:t>Let</a:t>
            </a:r>
            <a:r>
              <a:rPr lang="ja-JP" altLang="en-US" sz="3400">
                <a:solidFill>
                  <a:schemeClr val="tx1"/>
                </a:solidFill>
                <a:latin typeface="Verdana" charset="0"/>
                <a:ea typeface="MS PGothic" charset="0"/>
              </a:rPr>
              <a:t>’</a:t>
            </a:r>
            <a:r>
              <a:rPr lang="en-US" altLang="ja-JP" sz="3400">
                <a:solidFill>
                  <a:schemeClr val="tx1"/>
                </a:solidFill>
                <a:latin typeface="Verdana" charset="0"/>
                <a:ea typeface="MS PGothic" charset="0"/>
              </a:rPr>
              <a:t>s flip this</a:t>
            </a:r>
            <a:br>
              <a:rPr lang="en-US" altLang="ja-JP" sz="3400">
                <a:solidFill>
                  <a:schemeClr val="accent2"/>
                </a:solidFill>
                <a:latin typeface="Verdana" charset="0"/>
                <a:ea typeface="MS PGothic" charset="0"/>
              </a:rPr>
            </a:br>
            <a:r>
              <a:rPr lang="en-US" altLang="ja-JP" sz="3400">
                <a:solidFill>
                  <a:schemeClr val="tx1"/>
                </a:solidFill>
                <a:latin typeface="Verdana" charset="0"/>
                <a:ea typeface="MS PGothic" charset="0"/>
              </a:rPr>
              <a:t>Buyer as Least-Cost Risk Avoider</a:t>
            </a:r>
            <a:endParaRPr lang="en-US" sz="3400">
              <a:solidFill>
                <a:schemeClr val="tx1"/>
              </a:solidFill>
              <a:latin typeface="Verdana" charset="0"/>
              <a:ea typeface="MS PGothic"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327ECA8-0220-3749-8360-6A7210D8B230}" type="slidenum">
              <a:rPr lang="en-US" sz="1200"/>
              <a:pPr/>
              <a:t>32</a:t>
            </a:fld>
            <a:endParaRPr lang="en-US" sz="1200"/>
          </a:p>
        </p:txBody>
      </p:sp>
      <p:sp>
        <p:nvSpPr>
          <p:cNvPr id="86018" name="Rectangle 3"/>
          <p:cNvSpPr>
            <a:spLocks noGrp="1" noChangeArrowheads="1"/>
          </p:cNvSpPr>
          <p:nvPr>
            <p:ph type="body" idx="1"/>
          </p:nvPr>
        </p:nvSpPr>
        <p:spPr>
          <a:xfrm>
            <a:off x="566738" y="1752600"/>
            <a:ext cx="8577262" cy="4343400"/>
          </a:xfrm>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Buyer</a:t>
            </a:r>
            <a:r>
              <a:rPr lang="ja-JP" altLang="en-US" dirty="0">
                <a:solidFill>
                  <a:srgbClr val="B90000"/>
                </a:solidFill>
                <a:latin typeface="Verdana" charset="0"/>
                <a:ea typeface="MS PGothic" charset="0"/>
              </a:rPr>
              <a:t>’</a:t>
            </a:r>
            <a:r>
              <a:rPr lang="en-US" altLang="ja-JP" dirty="0">
                <a:solidFill>
                  <a:srgbClr val="B90000"/>
                </a:solidFill>
                <a:latin typeface="Verdana" charset="0"/>
                <a:ea typeface="MS PGothic" charset="0"/>
              </a:rPr>
              <a:t>s options;</a:t>
            </a:r>
          </a:p>
          <a:p>
            <a:pPr lvl="1"/>
            <a:r>
              <a:rPr lang="en-US" dirty="0">
                <a:solidFill>
                  <a:srgbClr val="B90000"/>
                </a:solidFill>
                <a:latin typeface="Verdana" charset="0"/>
                <a:ea typeface="MS PGothic" charset="0"/>
              </a:rPr>
              <a:t>Take no care: $1000 + $125 = $1125</a:t>
            </a:r>
          </a:p>
          <a:p>
            <a:pPr lvl="1"/>
            <a:r>
              <a:rPr lang="en-US" dirty="0">
                <a:solidFill>
                  <a:srgbClr val="B90000"/>
                </a:solidFill>
                <a:latin typeface="Verdana" charset="0"/>
                <a:ea typeface="MS PGothic" charset="0"/>
              </a:rPr>
              <a:t>Take care: $1000 + $100 = $1100</a:t>
            </a:r>
          </a:p>
        </p:txBody>
      </p:sp>
      <p:sp>
        <p:nvSpPr>
          <p:cNvPr id="86019" name="Rectangle 5"/>
          <p:cNvSpPr>
            <a:spLocks noGrp="1" noChangeArrowheads="1"/>
          </p:cNvSpPr>
          <p:nvPr>
            <p:ph type="title"/>
          </p:nvPr>
        </p:nvSpPr>
        <p:spPr/>
        <p:txBody>
          <a:bodyPr/>
          <a:lstStyle/>
          <a:p>
            <a:r>
              <a:rPr lang="en-US" sz="3400">
                <a:solidFill>
                  <a:schemeClr val="tx1"/>
                </a:solidFill>
                <a:latin typeface="Verdana" charset="0"/>
                <a:ea typeface="MS PGothic" charset="0"/>
              </a:rPr>
              <a:t>Let</a:t>
            </a:r>
            <a:r>
              <a:rPr lang="ja-JP" altLang="en-US" sz="3400">
                <a:solidFill>
                  <a:schemeClr val="tx1"/>
                </a:solidFill>
                <a:latin typeface="Verdana" charset="0"/>
                <a:ea typeface="MS PGothic" charset="0"/>
              </a:rPr>
              <a:t>’</a:t>
            </a:r>
            <a:r>
              <a:rPr lang="en-US" altLang="ja-JP" sz="3400">
                <a:solidFill>
                  <a:schemeClr val="tx1"/>
                </a:solidFill>
                <a:latin typeface="Verdana" charset="0"/>
                <a:ea typeface="MS PGothic" charset="0"/>
              </a:rPr>
              <a:t>s flip this</a:t>
            </a:r>
            <a:br>
              <a:rPr lang="en-US" altLang="ja-JP" sz="3400">
                <a:solidFill>
                  <a:schemeClr val="accent2"/>
                </a:solidFill>
                <a:latin typeface="Verdana" charset="0"/>
                <a:ea typeface="MS PGothic" charset="0"/>
              </a:rPr>
            </a:br>
            <a:r>
              <a:rPr lang="en-US" altLang="ja-JP" sz="3400">
                <a:solidFill>
                  <a:schemeClr val="tx1"/>
                </a:solidFill>
                <a:latin typeface="Verdana" charset="0"/>
                <a:ea typeface="MS PGothic" charset="0"/>
              </a:rPr>
              <a:t>Buyer as Least-Cost Risk Avoider</a:t>
            </a:r>
            <a:endParaRPr lang="en-US" sz="3400">
              <a:solidFill>
                <a:schemeClr val="tx1"/>
              </a:solidFill>
              <a:latin typeface="Verdana" charset="0"/>
              <a:ea typeface="MS PGothic"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586DC28-699D-D14E-8CF7-6B261C295102}" type="slidenum">
              <a:rPr lang="en-US" sz="1200"/>
              <a:pPr/>
              <a:t>33</a:t>
            </a:fld>
            <a:endParaRPr lang="en-US" sz="1200"/>
          </a:p>
        </p:txBody>
      </p:sp>
      <p:sp>
        <p:nvSpPr>
          <p:cNvPr id="88066" name="Rectangle 3"/>
          <p:cNvSpPr>
            <a:spLocks noGrp="1" noChangeArrowheads="1"/>
          </p:cNvSpPr>
          <p:nvPr>
            <p:ph type="body" idx="1"/>
          </p:nvPr>
        </p:nvSpPr>
        <p:spPr/>
        <p:txBody>
          <a:bodyPr/>
          <a:lstStyle/>
          <a:p>
            <a:endParaRPr lang="en-US" dirty="0">
              <a:latin typeface="Verdana" charset="0"/>
              <a:ea typeface="MS PGothic" charset="0"/>
            </a:endParaRPr>
          </a:p>
          <a:p>
            <a:r>
              <a:rPr lang="en-US" dirty="0">
                <a:latin typeface="Verdana" charset="0"/>
                <a:ea typeface="MS PGothic" charset="0"/>
              </a:rPr>
              <a:t>The parties will seek to assign the risk to the party who can most efficiently eliminate it.</a:t>
            </a:r>
          </a:p>
          <a:p>
            <a:r>
              <a:rPr lang="en-US" dirty="0">
                <a:latin typeface="Verdana" charset="0"/>
                <a:ea typeface="MS PGothic" charset="0"/>
              </a:rPr>
              <a:t>What if the the law implied a warranty from the seller?</a:t>
            </a:r>
          </a:p>
          <a:p>
            <a:pPr lvl="1">
              <a:buFont typeface="Wingdings" charset="0"/>
              <a:buNone/>
            </a:pPr>
            <a:endParaRPr lang="en-US" dirty="0">
              <a:latin typeface="Verdana" charset="0"/>
              <a:ea typeface="MS PGothic" charset="0"/>
            </a:endParaRPr>
          </a:p>
        </p:txBody>
      </p:sp>
      <p:sp>
        <p:nvSpPr>
          <p:cNvPr id="88067" name="Rectangle 5"/>
          <p:cNvSpPr>
            <a:spLocks noGrp="1" noChangeArrowheads="1"/>
          </p:cNvSpPr>
          <p:nvPr>
            <p:ph type="title"/>
          </p:nvPr>
        </p:nvSpPr>
        <p:spPr/>
        <p:txBody>
          <a:bodyPr/>
          <a:lstStyle/>
          <a:p>
            <a:r>
              <a:rPr lang="en-US" sz="3400">
                <a:solidFill>
                  <a:schemeClr val="accent2"/>
                </a:solidFill>
                <a:latin typeface="Verdana" charset="0"/>
                <a:ea typeface="MS PGothic" charset="0"/>
              </a:rPr>
              <a:t>The Least-Cost Risk Avoider</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DCABB3D-4FCE-3D4E-AB04-F2430888C279}" type="slidenum">
              <a:rPr lang="en-US" sz="1200"/>
              <a:pPr/>
              <a:t>34</a:t>
            </a:fld>
            <a:endParaRPr lang="en-US" sz="1200"/>
          </a:p>
        </p:txBody>
      </p:sp>
      <p:sp>
        <p:nvSpPr>
          <p:cNvPr id="15363" name="Rectangle 3"/>
          <p:cNvSpPr>
            <a:spLocks noGrp="1" noChangeArrowheads="1"/>
          </p:cNvSpPr>
          <p:nvPr>
            <p:ph type="body"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The parties will seek to assign the risk to the party who can most efficiently eliminate it.</a:t>
            </a:r>
          </a:p>
          <a:p>
            <a:pPr>
              <a:buFont typeface="Wingdings" pitchFamily="2" charset="2"/>
              <a:buChar char="o"/>
              <a:defRPr/>
            </a:pPr>
            <a:r>
              <a:rPr lang="en-US" dirty="0">
                <a:solidFill>
                  <a:schemeClr val="accent6"/>
                </a:solidFill>
                <a:ea typeface="+mn-ea"/>
                <a:cs typeface="+mn-cs"/>
              </a:rPr>
              <a:t>An application of the </a:t>
            </a:r>
            <a:r>
              <a:rPr lang="en-US" dirty="0" err="1">
                <a:solidFill>
                  <a:schemeClr val="accent6"/>
                </a:solidFill>
                <a:ea typeface="+mn-ea"/>
                <a:cs typeface="+mn-cs"/>
              </a:rPr>
              <a:t>Coase</a:t>
            </a:r>
            <a:r>
              <a:rPr lang="en-US" dirty="0">
                <a:solidFill>
                  <a:schemeClr val="accent6"/>
                </a:solidFill>
                <a:ea typeface="+mn-ea"/>
                <a:cs typeface="+mn-cs"/>
              </a:rPr>
              <a:t> Theorem: </a:t>
            </a:r>
            <a:r>
              <a:rPr lang="en-US" dirty="0">
                <a:solidFill>
                  <a:srgbClr val="B90000"/>
                </a:solidFill>
                <a:ea typeface="ＭＳ Ｐゴシック" charset="0"/>
                <a:cs typeface="ＭＳ Ｐゴシック" charset="0"/>
              </a:rPr>
              <a:t>If bargaining is costless, does it matter how the law assigns the risk?</a:t>
            </a:r>
          </a:p>
          <a:p>
            <a:pPr lvl="1">
              <a:buFont typeface="Wingdings" pitchFamily="2" charset="2"/>
              <a:buNone/>
              <a:defRPr/>
            </a:pPr>
            <a:endParaRPr lang="en-US" dirty="0">
              <a:ea typeface="ＭＳ Ｐゴシック" charset="0"/>
            </a:endParaRPr>
          </a:p>
        </p:txBody>
      </p:sp>
      <p:sp>
        <p:nvSpPr>
          <p:cNvPr id="90115"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1867368-9E26-0C42-A32E-D9D0A88988C1}" type="slidenum">
              <a:rPr lang="en-US" sz="1200"/>
              <a:pPr/>
              <a:t>35</a:t>
            </a:fld>
            <a:endParaRPr lang="en-US" sz="1200"/>
          </a:p>
        </p:txBody>
      </p:sp>
      <p:sp>
        <p:nvSpPr>
          <p:cNvPr id="92162"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The parties will seek to assign the risk to the party who can most efficiently eliminate it.</a:t>
            </a:r>
          </a:p>
          <a:p>
            <a:r>
              <a:rPr lang="en-US">
                <a:latin typeface="Verdana" charset="0"/>
                <a:ea typeface="MS PGothic" charset="0"/>
              </a:rPr>
              <a:t>An application of the Coase Theorem</a:t>
            </a:r>
          </a:p>
          <a:p>
            <a:pPr lvl="1"/>
            <a:r>
              <a:rPr lang="en-US">
                <a:solidFill>
                  <a:srgbClr val="B90000"/>
                </a:solidFill>
                <a:latin typeface="Verdana" charset="0"/>
                <a:ea typeface="MS PGothic" charset="0"/>
              </a:rPr>
              <a:t>And if bargaining isn</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t costless?</a:t>
            </a:r>
          </a:p>
          <a:p>
            <a:pPr lvl="1">
              <a:buFont typeface="Wingdings" charset="0"/>
              <a:buNone/>
            </a:pPr>
            <a:endParaRPr lang="en-US">
              <a:latin typeface="Verdana" charset="0"/>
              <a:ea typeface="MS PGothic" charset="0"/>
            </a:endParaRPr>
          </a:p>
        </p:txBody>
      </p:sp>
      <p:sp>
        <p:nvSpPr>
          <p:cNvPr id="92163"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3494E1F-81A5-8F4E-A919-66C1B30D9280}" type="slidenum">
              <a:rPr lang="en-US" sz="1200"/>
              <a:pPr/>
              <a:t>36</a:t>
            </a:fld>
            <a:endParaRPr lang="en-US" sz="1200"/>
          </a:p>
        </p:txBody>
      </p:sp>
      <p:sp>
        <p:nvSpPr>
          <p:cNvPr id="94210" name="Rectangle 3"/>
          <p:cNvSpPr>
            <a:spLocks noGrp="1" noChangeArrowheads="1"/>
          </p:cNvSpPr>
          <p:nvPr>
            <p:ph type="body"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You</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re a judge. You have a pretty good idea who the least-cost risk avoider is. The parties have left the question of risk silent in their contract. How do you assign the risk?</a:t>
            </a:r>
          </a:p>
          <a:p>
            <a:pPr lvl="1">
              <a:buFont typeface="Wingdings" charset="0"/>
              <a:buNone/>
            </a:pPr>
            <a:endParaRPr lang="en-US">
              <a:latin typeface="Verdana" charset="0"/>
              <a:ea typeface="MS PGothic" charset="0"/>
            </a:endParaRPr>
          </a:p>
        </p:txBody>
      </p:sp>
      <p:sp>
        <p:nvSpPr>
          <p:cNvPr id="94211"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A9AE7BB-6EDC-1041-8B1F-E06A8C7095A5}" type="slidenum">
              <a:rPr lang="en-US" sz="1200"/>
              <a:pPr/>
              <a:t>37</a:t>
            </a:fld>
            <a:endParaRPr lang="en-US" sz="1200"/>
          </a:p>
        </p:txBody>
      </p:sp>
      <p:sp>
        <p:nvSpPr>
          <p:cNvPr id="96258" name="Rectangle 3"/>
          <p:cNvSpPr>
            <a:spLocks noGrp="1" noChangeArrowheads="1"/>
          </p:cNvSpPr>
          <p:nvPr>
            <p:ph type="body" idx="1"/>
          </p:nvPr>
        </p:nvSpPr>
        <p:spPr/>
        <p:txBody>
          <a:bodyPr/>
          <a:lstStyle/>
          <a:p>
            <a:endParaRPr lang="en-US">
              <a:latin typeface="Verdana" charset="0"/>
              <a:ea typeface="MS PGothic" charset="0"/>
            </a:endParaRPr>
          </a:p>
          <a:p>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Mimicking the market</a:t>
            </a:r>
            <a:r>
              <a:rPr lang="ja-JP" altLang="en-US">
                <a:solidFill>
                  <a:schemeClr val="accent2"/>
                </a:solidFill>
                <a:latin typeface="Verdana" charset="0"/>
                <a:ea typeface="MS PGothic" charset="0"/>
              </a:rPr>
              <a:t>”</a:t>
            </a:r>
            <a:endParaRPr lang="en-US" altLang="ja-JP">
              <a:solidFill>
                <a:schemeClr val="accent2"/>
              </a:solidFill>
              <a:latin typeface="Verdana" charset="0"/>
              <a:ea typeface="MS PGothic" charset="0"/>
            </a:endParaRPr>
          </a:p>
          <a:p>
            <a:pPr lvl="1">
              <a:buFont typeface="Wingdings" charset="0"/>
              <a:buNone/>
            </a:pPr>
            <a:endParaRPr lang="en-US">
              <a:latin typeface="Verdana" charset="0"/>
              <a:ea typeface="MS PGothic" charset="0"/>
            </a:endParaRPr>
          </a:p>
        </p:txBody>
      </p:sp>
      <p:sp>
        <p:nvSpPr>
          <p:cNvPr id="96259" name="Rectangle 5"/>
          <p:cNvSpPr>
            <a:spLocks noGrp="1" noChangeArrowheads="1"/>
          </p:cNvSpPr>
          <p:nvPr>
            <p:ph type="title"/>
          </p:nvPr>
        </p:nvSpPr>
        <p:spPr/>
        <p:txBody>
          <a:bodyPr/>
          <a:lstStyle/>
          <a:p>
            <a:r>
              <a:rPr lang="en-US" sz="3400">
                <a:solidFill>
                  <a:schemeClr val="tx1"/>
                </a:solidFill>
                <a:latin typeface="Verdana" charset="0"/>
                <a:ea typeface="MS PGothic" charset="0"/>
              </a:rPr>
              <a:t>The Least-Cost Risk Avoider</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32BA8DF-A13D-344B-AB87-114422B1750B}" type="slidenum">
              <a:rPr lang="en-US" sz="1200"/>
              <a:pPr/>
              <a:t>38</a:t>
            </a:fld>
            <a:endParaRPr lang="en-US" sz="1200"/>
          </a:p>
        </p:txBody>
      </p:sp>
      <p:sp>
        <p:nvSpPr>
          <p:cNvPr id="98306"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Same example. But now neither party can eliminate the risk for less than $125.</a:t>
            </a:r>
          </a:p>
          <a:p>
            <a:pPr lvl="1"/>
            <a:r>
              <a:rPr lang="en-US">
                <a:latin typeface="Verdana" charset="0"/>
                <a:ea typeface="MS PGothic" charset="0"/>
              </a:rPr>
              <a:t>On whom should the risk fall? Does it matter?</a:t>
            </a:r>
          </a:p>
        </p:txBody>
      </p:sp>
      <p:sp>
        <p:nvSpPr>
          <p:cNvPr id="98307" name="Rectangle 5"/>
          <p:cNvSpPr>
            <a:spLocks noGrp="1" noChangeArrowheads="1"/>
          </p:cNvSpPr>
          <p:nvPr>
            <p:ph type="title"/>
          </p:nvPr>
        </p:nvSpPr>
        <p:spPr/>
        <p:txBody>
          <a:bodyPr/>
          <a:lstStyle/>
          <a:p>
            <a:r>
              <a:rPr lang="en-US" sz="3400">
                <a:solidFill>
                  <a:schemeClr val="accent2"/>
                </a:solidFill>
                <a:latin typeface="Verdana" charset="0"/>
                <a:ea typeface="MS PGothic" charset="0"/>
              </a:rPr>
              <a:t>A </a:t>
            </a:r>
            <a:r>
              <a:rPr lang="en-US" sz="3400" b="1">
                <a:solidFill>
                  <a:schemeClr val="accent2"/>
                </a:solidFill>
                <a:latin typeface="Verdana" charset="0"/>
                <a:ea typeface="MS PGothic" charset="0"/>
              </a:rPr>
              <a:t>second</a:t>
            </a:r>
            <a:r>
              <a:rPr lang="en-US" sz="3400">
                <a:solidFill>
                  <a:schemeClr val="accent2"/>
                </a:solidFill>
                <a:latin typeface="Verdana" charset="0"/>
                <a:ea typeface="MS PGothic" charset="0"/>
              </a:rPr>
              <a:t> way of thinking about Least-Cost Risk Avoiders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F1EFA1E-894F-AC4B-82B0-C2CAF3BE7E24}" type="slidenum">
              <a:rPr lang="en-US" sz="1200"/>
              <a:pPr/>
              <a:t>39</a:t>
            </a:fld>
            <a:endParaRPr lang="en-US" sz="1200"/>
          </a:p>
        </p:txBody>
      </p:sp>
      <p:sp>
        <p:nvSpPr>
          <p:cNvPr id="29699" name="Rectangle 3"/>
          <p:cNvSpPr>
            <a:spLocks noGrp="1" noChangeArrowheads="1"/>
          </p:cNvSpPr>
          <p:nvPr>
            <p:ph type="body"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Same example. But now neither party can eliminate the risk for less than $125.</a:t>
            </a:r>
          </a:p>
          <a:p>
            <a:pPr lvl="1">
              <a:buFont typeface="Wingdings" pitchFamily="2" charset="2"/>
              <a:buChar char="n"/>
              <a:defRPr/>
            </a:pPr>
            <a:r>
              <a:rPr lang="en-US" dirty="0">
                <a:solidFill>
                  <a:schemeClr val="accent6"/>
                </a:solidFill>
                <a:ea typeface="ＭＳ Ｐゴシック" charset="0"/>
              </a:rPr>
              <a:t>Suppose one party is in a better position to put a value on the loss?</a:t>
            </a:r>
          </a:p>
        </p:txBody>
      </p:sp>
      <p:sp>
        <p:nvSpPr>
          <p:cNvPr id="100355" name="Rectangle 5"/>
          <p:cNvSpPr>
            <a:spLocks noGrp="1" noChangeArrowheads="1"/>
          </p:cNvSpPr>
          <p:nvPr>
            <p:ph type="title"/>
          </p:nvPr>
        </p:nvSpPr>
        <p:spPr/>
        <p:txBody>
          <a:bodyPr/>
          <a:lstStyle/>
          <a:p>
            <a:r>
              <a:rPr lang="en-US" sz="3400">
                <a:solidFill>
                  <a:schemeClr val="tx1"/>
                </a:solidFill>
                <a:latin typeface="Verdana" charset="0"/>
                <a:ea typeface="MS PGothic" charset="0"/>
              </a:rPr>
              <a:t>A second way of thinking about Least-Cost Risk Avoiders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E8DD6B1-35C4-0E43-B8E1-36908731696B}" type="slidenum">
              <a:rPr lang="en-US" sz="1200"/>
              <a:pPr/>
              <a:t>4</a:t>
            </a:fld>
            <a:endParaRPr lang="en-US" sz="1200"/>
          </a:p>
        </p:txBody>
      </p:sp>
      <p:sp>
        <p:nvSpPr>
          <p:cNvPr id="33794" name="Rectangle 2"/>
          <p:cNvSpPr>
            <a:spLocks noGrp="1" noChangeArrowheads="1"/>
          </p:cNvSpPr>
          <p:nvPr>
            <p:ph type="title"/>
          </p:nvPr>
        </p:nvSpPr>
        <p:spPr/>
        <p:txBody>
          <a:bodyPr/>
          <a:lstStyle/>
          <a:p>
            <a:r>
              <a:rPr lang="en-US" dirty="0">
                <a:solidFill>
                  <a:schemeClr val="accent2"/>
                </a:solidFill>
                <a:latin typeface="Verdana" charset="0"/>
                <a:ea typeface="MS PGothic" charset="0"/>
              </a:rPr>
              <a:t>Warranties: Let</a:t>
            </a:r>
            <a:r>
              <a:rPr lang="ja-JP" altLang="en-US" dirty="0">
                <a:solidFill>
                  <a:schemeClr val="accent2"/>
                </a:solidFill>
                <a:latin typeface="Verdana" charset="0"/>
                <a:ea typeface="MS PGothic" charset="0"/>
              </a:rPr>
              <a:t>’</a:t>
            </a:r>
            <a:r>
              <a:rPr lang="en-US" altLang="ja-JP" dirty="0">
                <a:solidFill>
                  <a:schemeClr val="accent2"/>
                </a:solidFill>
                <a:latin typeface="Verdana" charset="0"/>
                <a:ea typeface="MS PGothic" charset="0"/>
              </a:rPr>
              <a:t>s say seller sells a </a:t>
            </a:r>
            <a:r>
              <a:rPr lang="en-US" altLang="ja-JP" dirty="0" err="1">
                <a:solidFill>
                  <a:schemeClr val="accent2"/>
                </a:solidFill>
                <a:latin typeface="Verdana" charset="0"/>
                <a:ea typeface="MS PGothic" charset="0"/>
              </a:rPr>
              <a:t>whizbang</a:t>
            </a:r>
            <a:endParaRPr lang="en-US" sz="2800" dirty="0">
              <a:latin typeface="Verdana" charset="0"/>
              <a:ea typeface="MS PGothic" charset="0"/>
            </a:endParaRPr>
          </a:p>
        </p:txBody>
      </p:sp>
      <p:sp>
        <p:nvSpPr>
          <p:cNvPr id="33795"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pic>
        <p:nvPicPr>
          <p:cNvPr id="33796" name="Picture 4" descr="whizb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905000"/>
            <a:ext cx="5257800" cy="396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3124200" y="6248400"/>
            <a:ext cx="2992438" cy="369888"/>
          </a:xfrm>
          <a:prstGeom prst="rect">
            <a:avLst/>
          </a:prstGeom>
          <a:noFill/>
        </p:spPr>
        <p:txBody>
          <a:bodyPr wrap="none">
            <a:spAutoFit/>
          </a:bodyPr>
          <a:lstStyle/>
          <a:p>
            <a:pPr>
              <a:defRPr/>
            </a:pPr>
            <a:r>
              <a:rPr lang="en-US" dirty="0">
                <a:solidFill>
                  <a:schemeClr val="accent6"/>
                </a:solidFill>
                <a:latin typeface="Verdana" pitchFamily="34" charset="0"/>
                <a:ea typeface="+mn-ea"/>
                <a:cs typeface="+mn-cs"/>
              </a:rPr>
              <a:t>$999.99 at Home Depot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67A4D2A-47A5-9249-9488-167B5ABFFC70}" type="slidenum">
              <a:rPr lang="en-US" sz="1200"/>
              <a:pPr/>
              <a:t>40</a:t>
            </a:fld>
            <a:endParaRPr lang="en-US" sz="1200"/>
          </a:p>
        </p:txBody>
      </p:sp>
      <p:sp>
        <p:nvSpPr>
          <p:cNvPr id="29699" name="Rectangle 3"/>
          <p:cNvSpPr>
            <a:spLocks noGrp="1" noChangeArrowheads="1"/>
          </p:cNvSpPr>
          <p:nvPr>
            <p:ph type="body"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Same example. But now neither party can eliminate the risk for less than $125.</a:t>
            </a:r>
          </a:p>
          <a:p>
            <a:pPr lvl="1">
              <a:buFont typeface="Wingdings" pitchFamily="2" charset="2"/>
              <a:buChar char="n"/>
              <a:defRPr/>
            </a:pPr>
            <a:r>
              <a:rPr lang="en-US" dirty="0">
                <a:solidFill>
                  <a:schemeClr val="tx2"/>
                </a:solidFill>
                <a:ea typeface="ＭＳ Ｐゴシック" charset="0"/>
              </a:rPr>
              <a:t>Suppose one party is in a better position to value the loss?</a:t>
            </a:r>
          </a:p>
          <a:p>
            <a:pPr lvl="1">
              <a:buFont typeface="Wingdings" pitchFamily="2" charset="2"/>
              <a:buChar char="n"/>
              <a:defRPr/>
            </a:pPr>
            <a:r>
              <a:rPr lang="en-US" dirty="0">
                <a:solidFill>
                  <a:schemeClr val="accent6"/>
                </a:solidFill>
                <a:ea typeface="ＭＳ Ｐゴシック" charset="0"/>
              </a:rPr>
              <a:t>As between a manufacturer and a consumer, who is this likely to be?</a:t>
            </a:r>
          </a:p>
        </p:txBody>
      </p:sp>
      <p:sp>
        <p:nvSpPr>
          <p:cNvPr id="102403" name="Rectangle 5"/>
          <p:cNvSpPr>
            <a:spLocks noGrp="1" noChangeArrowheads="1"/>
          </p:cNvSpPr>
          <p:nvPr>
            <p:ph type="title"/>
          </p:nvPr>
        </p:nvSpPr>
        <p:spPr/>
        <p:txBody>
          <a:bodyPr/>
          <a:lstStyle/>
          <a:p>
            <a:r>
              <a:rPr lang="en-US" sz="3400">
                <a:solidFill>
                  <a:schemeClr val="tx1"/>
                </a:solidFill>
                <a:latin typeface="Verdana" charset="0"/>
                <a:ea typeface="MS PGothic" charset="0"/>
              </a:rPr>
              <a:t>A second way of thinking about Least-Cost Risk Avoiders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A38273B-8774-2646-A9BC-9FDB70A6FA60}" type="slidenum">
              <a:rPr lang="en-US" sz="1200"/>
              <a:pPr/>
              <a:t>41</a:t>
            </a:fld>
            <a:endParaRPr lang="en-US" sz="1200"/>
          </a:p>
        </p:txBody>
      </p:sp>
      <p:sp>
        <p:nvSpPr>
          <p:cNvPr id="29699" name="Rectangle 3"/>
          <p:cNvSpPr>
            <a:spLocks noGrp="1" noChangeArrowheads="1"/>
          </p:cNvSpPr>
          <p:nvPr>
            <p:ph type="body"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Same example. But now neither party can eliminate the risk for less than $125.</a:t>
            </a:r>
          </a:p>
          <a:p>
            <a:pPr lvl="1">
              <a:buFont typeface="Wingdings" pitchFamily="2" charset="2"/>
              <a:buChar char="n"/>
              <a:defRPr/>
            </a:pPr>
            <a:r>
              <a:rPr lang="en-US" dirty="0">
                <a:solidFill>
                  <a:schemeClr val="tx2"/>
                </a:solidFill>
                <a:ea typeface="ＭＳ Ｐゴシック" charset="0"/>
              </a:rPr>
              <a:t>Suppose one party is in a better position to value the loss?</a:t>
            </a:r>
          </a:p>
          <a:p>
            <a:pPr lvl="1">
              <a:buFont typeface="Wingdings" pitchFamily="2" charset="2"/>
              <a:buChar char="n"/>
              <a:defRPr/>
            </a:pPr>
            <a:r>
              <a:rPr lang="en-US" dirty="0">
                <a:solidFill>
                  <a:schemeClr val="accent6"/>
                </a:solidFill>
                <a:ea typeface="ＭＳ Ｐゴシック" charset="0"/>
              </a:rPr>
              <a:t>Why does the ability to value the loss matter?</a:t>
            </a:r>
          </a:p>
        </p:txBody>
      </p:sp>
      <p:sp>
        <p:nvSpPr>
          <p:cNvPr id="104451" name="Rectangle 5"/>
          <p:cNvSpPr>
            <a:spLocks noGrp="1" noChangeArrowheads="1"/>
          </p:cNvSpPr>
          <p:nvPr>
            <p:ph type="title"/>
          </p:nvPr>
        </p:nvSpPr>
        <p:spPr/>
        <p:txBody>
          <a:bodyPr/>
          <a:lstStyle/>
          <a:p>
            <a:r>
              <a:rPr lang="en-US" sz="3400">
                <a:solidFill>
                  <a:schemeClr val="tx1"/>
                </a:solidFill>
                <a:latin typeface="Verdana" charset="0"/>
                <a:ea typeface="MS PGothic" charset="0"/>
              </a:rPr>
              <a:t>A second way of thinking about Least-Cost Risk Avoiders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C37278C-C772-AB4F-8275-E28A559A0324}" type="slidenum">
              <a:rPr lang="en-US" sz="1200"/>
              <a:pPr/>
              <a:t>42</a:t>
            </a:fld>
            <a:endParaRPr lang="en-US" sz="1200"/>
          </a:p>
        </p:txBody>
      </p:sp>
      <p:sp>
        <p:nvSpPr>
          <p:cNvPr id="106498"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Suppose that seller is a large corporation and buyer is an impecunious consumer. Does that make a difference?</a:t>
            </a:r>
          </a:p>
        </p:txBody>
      </p:sp>
      <p:sp>
        <p:nvSpPr>
          <p:cNvPr id="106499" name="Rectangle 5"/>
          <p:cNvSpPr>
            <a:spLocks noGrp="1" noChangeArrowheads="1"/>
          </p:cNvSpPr>
          <p:nvPr>
            <p:ph type="title"/>
          </p:nvPr>
        </p:nvSpPr>
        <p:spPr/>
        <p:txBody>
          <a:bodyPr/>
          <a:lstStyle/>
          <a:p>
            <a:r>
              <a:rPr lang="en-US" sz="3400">
                <a:solidFill>
                  <a:schemeClr val="accent2"/>
                </a:solidFill>
                <a:latin typeface="Verdana" charset="0"/>
                <a:ea typeface="MS PGothic" charset="0"/>
              </a:rPr>
              <a:t>A </a:t>
            </a:r>
            <a:r>
              <a:rPr lang="en-US" sz="3400" b="1">
                <a:solidFill>
                  <a:schemeClr val="accent2"/>
                </a:solidFill>
                <a:latin typeface="Verdana" charset="0"/>
                <a:ea typeface="MS PGothic" charset="0"/>
              </a:rPr>
              <a:t>third</a:t>
            </a:r>
            <a:r>
              <a:rPr lang="en-US" sz="3400">
                <a:solidFill>
                  <a:schemeClr val="accent2"/>
                </a:solidFill>
                <a:latin typeface="Verdana" charset="0"/>
                <a:ea typeface="MS PGothic" charset="0"/>
              </a:rPr>
              <a:t> way of thinking about Least-Cost Risk Avoiders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9DE8BB2-6BB8-4143-ADEA-DC899D4EB640}" type="slidenum">
              <a:rPr lang="en-US" sz="1200"/>
              <a:pPr/>
              <a:t>43</a:t>
            </a:fld>
            <a:endParaRPr lang="en-US" sz="1200"/>
          </a:p>
        </p:txBody>
      </p:sp>
      <p:sp>
        <p:nvSpPr>
          <p:cNvPr id="108546"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Suppose that seller is a large corporation and buyer is an impecunious consumer. Does that make a difference?</a:t>
            </a:r>
          </a:p>
          <a:p>
            <a:r>
              <a:rPr lang="en-US">
                <a:solidFill>
                  <a:schemeClr val="accent2"/>
                </a:solidFill>
                <a:latin typeface="Verdana" charset="0"/>
                <a:ea typeface="MS PGothic" charset="0"/>
              </a:rPr>
              <a:t>Do risk preferences matter?</a:t>
            </a:r>
          </a:p>
        </p:txBody>
      </p:sp>
      <p:sp>
        <p:nvSpPr>
          <p:cNvPr id="108547" name="Rectangle 5"/>
          <p:cNvSpPr>
            <a:spLocks noGrp="1" noChangeArrowheads="1"/>
          </p:cNvSpPr>
          <p:nvPr>
            <p:ph type="title"/>
          </p:nvPr>
        </p:nvSpPr>
        <p:spPr/>
        <p:txBody>
          <a:bodyPr/>
          <a:lstStyle/>
          <a:p>
            <a:r>
              <a:rPr lang="en-US" sz="3400">
                <a:solidFill>
                  <a:schemeClr val="tx1"/>
                </a:solidFill>
                <a:latin typeface="Verdana" charset="0"/>
                <a:ea typeface="MS PGothic" charset="0"/>
              </a:rPr>
              <a:t>A third way of thinking about Least-Cost Risk Avoiders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solidFill>
                  <a:schemeClr val="accent2"/>
                </a:solidFill>
                <a:latin typeface="Verdana" charset="0"/>
                <a:ea typeface="MS PGothic" charset="0"/>
              </a:rPr>
              <a:t>Are you an EMV</a:t>
            </a:r>
            <a:r>
              <a:rPr lang="ja-JP" altLang="en-US">
                <a:solidFill>
                  <a:schemeClr val="accent2"/>
                </a:solidFill>
                <a:latin typeface="Verdana" charset="0"/>
                <a:ea typeface="MS PGothic" charset="0"/>
              </a:rPr>
              <a:t>’</a:t>
            </a:r>
            <a:r>
              <a:rPr lang="en-US" altLang="ja-JP">
                <a:solidFill>
                  <a:schemeClr val="accent2"/>
                </a:solidFill>
                <a:latin typeface="Verdana" charset="0"/>
                <a:ea typeface="MS PGothic" charset="0"/>
              </a:rPr>
              <a:t>er?</a:t>
            </a:r>
            <a:endParaRPr lang="en-US">
              <a:solidFill>
                <a:schemeClr val="accent2"/>
              </a:solidFill>
              <a:latin typeface="Verdana" charset="0"/>
              <a:ea typeface="MS PGothic" charset="0"/>
            </a:endParaRPr>
          </a:p>
        </p:txBody>
      </p:sp>
      <p:sp>
        <p:nvSpPr>
          <p:cNvPr id="110594" name="Content Placeholder 2"/>
          <p:cNvSpPr>
            <a:spLocks noGrp="1"/>
          </p:cNvSpPr>
          <p:nvPr>
            <p:ph idx="1"/>
          </p:nvPr>
        </p:nvSpPr>
        <p:spPr/>
        <p:txBody>
          <a:bodyPr/>
          <a:lstStyle/>
          <a:p>
            <a:r>
              <a:rPr lang="en-US">
                <a:latin typeface="Verdana" charset="0"/>
                <a:ea typeface="MS PGothic" charset="0"/>
              </a:rPr>
              <a:t>An EMV</a:t>
            </a:r>
            <a:r>
              <a:rPr lang="ja-JP" altLang="en-US">
                <a:latin typeface="Verdana" charset="0"/>
                <a:ea typeface="MS PGothic" charset="0"/>
              </a:rPr>
              <a:t>’</a:t>
            </a:r>
            <a:r>
              <a:rPr lang="en-US" altLang="ja-JP">
                <a:latin typeface="Verdana" charset="0"/>
                <a:ea typeface="MS PGothic" charset="0"/>
              </a:rPr>
              <a:t>er always selects the payoff with the highest expected monetary value (p*O)</a:t>
            </a:r>
            <a:endParaRPr lang="en-US">
              <a:latin typeface="Verdana" charset="0"/>
              <a:ea typeface="MS PGothic" charset="0"/>
            </a:endParaRPr>
          </a:p>
        </p:txBody>
      </p:sp>
      <p:sp>
        <p:nvSpPr>
          <p:cNvPr id="11059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D1BCB3B-CD3F-1B41-AFDC-006DBA13A149}" type="slidenum">
              <a:rPr lang="en-US" sz="1200"/>
              <a:pPr/>
              <a:t>44</a:t>
            </a:fld>
            <a:endParaRPr lang="en-US" sz="12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solidFill>
                  <a:srgbClr val="B90000"/>
                </a:solidFill>
                <a:latin typeface="Verdana" charset="0"/>
                <a:ea typeface="MS PGothic" charset="0"/>
              </a:rPr>
              <a:t>Are you an EMV</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er?</a:t>
            </a:r>
            <a:endParaRPr lang="en-US">
              <a:solidFill>
                <a:srgbClr val="B90000"/>
              </a:solidFill>
              <a:latin typeface="Verdana" charset="0"/>
              <a:ea typeface="MS PGothic" charset="0"/>
            </a:endParaRPr>
          </a:p>
        </p:txBody>
      </p:sp>
      <p:sp>
        <p:nvSpPr>
          <p:cNvPr id="112642" name="Content Placeholder 2"/>
          <p:cNvSpPr>
            <a:spLocks noGrp="1"/>
          </p:cNvSpPr>
          <p:nvPr>
            <p:ph idx="1"/>
          </p:nvPr>
        </p:nvSpPr>
        <p:spPr/>
        <p:txBody>
          <a:bodyPr/>
          <a:lstStyle/>
          <a:p>
            <a:r>
              <a:rPr lang="en-US" dirty="0">
                <a:latin typeface="Verdana" charset="0"/>
                <a:ea typeface="MS PGothic" charset="0"/>
              </a:rPr>
              <a:t>An EMV</a:t>
            </a:r>
            <a:r>
              <a:rPr lang="ja-JP" altLang="en-US" dirty="0">
                <a:latin typeface="Verdana" charset="0"/>
                <a:ea typeface="MS PGothic" charset="0"/>
              </a:rPr>
              <a:t>’</a:t>
            </a:r>
            <a:r>
              <a:rPr lang="en-US" altLang="ja-JP" dirty="0" err="1">
                <a:latin typeface="Verdana" charset="0"/>
                <a:ea typeface="MS PGothic" charset="0"/>
              </a:rPr>
              <a:t>er</a:t>
            </a:r>
            <a:r>
              <a:rPr lang="en-US" altLang="ja-JP" dirty="0">
                <a:latin typeface="Verdana" charset="0"/>
                <a:ea typeface="MS PGothic" charset="0"/>
              </a:rPr>
              <a:t> always selects the payoff with the highest expected monetary value (p*O)</a:t>
            </a:r>
          </a:p>
          <a:p>
            <a:r>
              <a:rPr lang="en-US" dirty="0">
                <a:solidFill>
                  <a:srgbClr val="B90000"/>
                </a:solidFill>
                <a:latin typeface="Verdana" charset="0"/>
                <a:ea typeface="MS PGothic" charset="0"/>
              </a:rPr>
              <a:t>Suppose I offer you a lottery ticket with a .5 probability of $0 and a .5 probability of $2. Would you pay me $.50 for the ticket?</a:t>
            </a:r>
          </a:p>
        </p:txBody>
      </p:sp>
      <p:sp>
        <p:nvSpPr>
          <p:cNvPr id="1126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52FCF52-37D5-624F-A379-E25613568415}" type="slidenum">
              <a:rPr lang="en-US" sz="1200"/>
              <a:pPr/>
              <a:t>45</a:t>
            </a:fld>
            <a:endParaRPr lang="en-US" sz="12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a:solidFill>
                  <a:srgbClr val="B90000"/>
                </a:solidFill>
                <a:latin typeface="Verdana" charset="0"/>
                <a:ea typeface="MS PGothic" charset="0"/>
              </a:rPr>
              <a:t>Are you an EMV</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er?</a:t>
            </a:r>
            <a:endParaRPr lang="en-US">
              <a:solidFill>
                <a:srgbClr val="B90000"/>
              </a:solidFill>
              <a:latin typeface="Verdana" charset="0"/>
              <a:ea typeface="MS PGothic" charset="0"/>
            </a:endParaRPr>
          </a:p>
        </p:txBody>
      </p:sp>
      <p:sp>
        <p:nvSpPr>
          <p:cNvPr id="114690" name="Content Placeholder 2"/>
          <p:cNvSpPr>
            <a:spLocks noGrp="1"/>
          </p:cNvSpPr>
          <p:nvPr>
            <p:ph idx="1"/>
          </p:nvPr>
        </p:nvSpPr>
        <p:spPr/>
        <p:txBody>
          <a:bodyPr/>
          <a:lstStyle/>
          <a:p>
            <a:r>
              <a:rPr lang="en-US">
                <a:latin typeface="Verdana" charset="0"/>
                <a:ea typeface="MS PGothic" charset="0"/>
              </a:rPr>
              <a:t>An EMV</a:t>
            </a:r>
            <a:r>
              <a:rPr lang="ja-JP" altLang="en-US">
                <a:latin typeface="Verdana" charset="0"/>
                <a:ea typeface="MS PGothic" charset="0"/>
              </a:rPr>
              <a:t>’</a:t>
            </a:r>
            <a:r>
              <a:rPr lang="en-US" altLang="ja-JP">
                <a:latin typeface="Verdana" charset="0"/>
                <a:ea typeface="MS PGothic" charset="0"/>
              </a:rPr>
              <a:t>er always selects the payoff with the highest expected monetary value (p*O)</a:t>
            </a:r>
          </a:p>
          <a:p>
            <a:r>
              <a:rPr lang="en-US">
                <a:latin typeface="Verdana" charset="0"/>
                <a:ea typeface="MS PGothic" charset="0"/>
              </a:rPr>
              <a:t>Suppose I offer you a lottery ticket with a .5 probability of 0 and a .5 probability of $2. Would you pay me 50¢ for the ticket?</a:t>
            </a:r>
          </a:p>
          <a:p>
            <a:pPr lvl="1"/>
            <a:r>
              <a:rPr lang="en-US">
                <a:solidFill>
                  <a:srgbClr val="B90000"/>
                </a:solidFill>
                <a:latin typeface="Verdana" charset="0"/>
                <a:ea typeface="MS PGothic" charset="0"/>
              </a:rPr>
              <a:t>EMV = .5($2) = $1.00</a:t>
            </a:r>
          </a:p>
        </p:txBody>
      </p:sp>
      <p:sp>
        <p:nvSpPr>
          <p:cNvPr id="11469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F8B446D-A472-5543-9995-DB8A7F868D4B}" type="slidenum">
              <a:rPr lang="en-US" sz="1200"/>
              <a:pPr/>
              <a:t>46</a:t>
            </a:fld>
            <a:endParaRPr lang="en-US" sz="12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solidFill>
                  <a:srgbClr val="B90000"/>
                </a:solidFill>
                <a:latin typeface="Verdana" charset="0"/>
                <a:ea typeface="MS PGothic" charset="0"/>
              </a:rPr>
              <a:t>Are you an EMV</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er?</a:t>
            </a:r>
            <a:endParaRPr lang="en-US">
              <a:solidFill>
                <a:srgbClr val="B90000"/>
              </a:solidFill>
              <a:latin typeface="Verdana" charset="0"/>
              <a:ea typeface="MS PGothic" charset="0"/>
            </a:endParaRPr>
          </a:p>
        </p:txBody>
      </p:sp>
      <p:sp>
        <p:nvSpPr>
          <p:cNvPr id="116738" name="Content Placeholder 2"/>
          <p:cNvSpPr>
            <a:spLocks noGrp="1"/>
          </p:cNvSpPr>
          <p:nvPr>
            <p:ph idx="1"/>
          </p:nvPr>
        </p:nvSpPr>
        <p:spPr/>
        <p:txBody>
          <a:bodyPr/>
          <a:lstStyle/>
          <a:p>
            <a:r>
              <a:rPr lang="en-US">
                <a:latin typeface="Verdana" charset="0"/>
                <a:ea typeface="MS PGothic" charset="0"/>
              </a:rPr>
              <a:t>An EMV</a:t>
            </a:r>
            <a:r>
              <a:rPr lang="ja-JP" altLang="en-US">
                <a:latin typeface="Verdana" charset="0"/>
                <a:ea typeface="MS PGothic" charset="0"/>
              </a:rPr>
              <a:t>’</a:t>
            </a:r>
            <a:r>
              <a:rPr lang="en-US" altLang="ja-JP">
                <a:latin typeface="Verdana" charset="0"/>
                <a:ea typeface="MS PGothic" charset="0"/>
              </a:rPr>
              <a:t>er always selects the payoff with the highest expected monetary value (p*O)</a:t>
            </a:r>
          </a:p>
          <a:p>
            <a:r>
              <a:rPr lang="en-US">
                <a:solidFill>
                  <a:srgbClr val="B90000"/>
                </a:solidFill>
                <a:latin typeface="Verdana" charset="0"/>
                <a:ea typeface="MS PGothic" charset="0"/>
              </a:rPr>
              <a:t>Suppose I offer you a lottery ticket with a .5 probability of 0 and a .5 probability of $10,002. Would you pay me $5,000.50 for the ticket?</a:t>
            </a:r>
          </a:p>
        </p:txBody>
      </p:sp>
      <p:sp>
        <p:nvSpPr>
          <p:cNvPr id="11673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A76EC8D-1FF3-864D-A927-C0BC7D17C90D}" type="slidenum">
              <a:rPr lang="en-US" sz="1200"/>
              <a:pPr/>
              <a:t>47</a:t>
            </a:fld>
            <a:endParaRPr lang="en-US" sz="120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solidFill>
                  <a:srgbClr val="B90000"/>
                </a:solidFill>
                <a:latin typeface="Verdana" charset="0"/>
                <a:ea typeface="MS PGothic" charset="0"/>
              </a:rPr>
              <a:t>Are you an EMV</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er?</a:t>
            </a:r>
            <a:endParaRPr lang="en-US">
              <a:solidFill>
                <a:srgbClr val="B90000"/>
              </a:solidFill>
              <a:latin typeface="Verdana" charset="0"/>
              <a:ea typeface="MS PGothic" charset="0"/>
            </a:endParaRPr>
          </a:p>
        </p:txBody>
      </p:sp>
      <p:sp>
        <p:nvSpPr>
          <p:cNvPr id="118786" name="Content Placeholder 2"/>
          <p:cNvSpPr>
            <a:spLocks noGrp="1"/>
          </p:cNvSpPr>
          <p:nvPr>
            <p:ph idx="1"/>
          </p:nvPr>
        </p:nvSpPr>
        <p:spPr/>
        <p:txBody>
          <a:bodyPr/>
          <a:lstStyle/>
          <a:p>
            <a:r>
              <a:rPr lang="en-US">
                <a:latin typeface="Verdana" charset="0"/>
                <a:ea typeface="MS PGothic" charset="0"/>
              </a:rPr>
              <a:t>An EMV</a:t>
            </a:r>
            <a:r>
              <a:rPr lang="ja-JP" altLang="en-US">
                <a:latin typeface="Verdana" charset="0"/>
                <a:ea typeface="MS PGothic" charset="0"/>
              </a:rPr>
              <a:t>’</a:t>
            </a:r>
            <a:r>
              <a:rPr lang="en-US" altLang="ja-JP">
                <a:latin typeface="Verdana" charset="0"/>
                <a:ea typeface="MS PGothic" charset="0"/>
              </a:rPr>
              <a:t>er always selects the payoff with the highest expect monetary value (p*O)</a:t>
            </a:r>
          </a:p>
          <a:p>
            <a:r>
              <a:rPr lang="en-US">
                <a:latin typeface="Verdana" charset="0"/>
                <a:ea typeface="MS PGothic" charset="0"/>
              </a:rPr>
              <a:t>Suppose I offer you a lottery ticket with a .5 probability of 0 and a .5 probability of $10,002. Would you pay me $5,000.50 for the ticket?</a:t>
            </a:r>
          </a:p>
          <a:p>
            <a:pPr lvl="1"/>
            <a:r>
              <a:rPr lang="en-US">
                <a:solidFill>
                  <a:srgbClr val="B90000"/>
                </a:solidFill>
                <a:latin typeface="Verdana" charset="0"/>
                <a:ea typeface="MS PGothic" charset="0"/>
              </a:rPr>
              <a:t>EMV = .5($10,002) = $5,001</a:t>
            </a:r>
          </a:p>
        </p:txBody>
      </p:sp>
      <p:sp>
        <p:nvSpPr>
          <p:cNvPr id="11878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D2673B1-BDB9-A94F-9510-51438CCD317A}" type="slidenum">
              <a:rPr lang="en-US" sz="1200"/>
              <a:pPr/>
              <a:t>48</a:t>
            </a:fld>
            <a:endParaRPr lang="en-US" sz="120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B26EE74-F73B-3A49-B5B1-D8FB339876DB}" type="slidenum">
              <a:rPr lang="en-US" sz="1200"/>
              <a:pPr/>
              <a:t>49</a:t>
            </a:fld>
            <a:endParaRPr lang="en-US" sz="1200"/>
          </a:p>
        </p:txBody>
      </p:sp>
      <p:sp>
        <p:nvSpPr>
          <p:cNvPr id="17411" name="Rectangle 2"/>
          <p:cNvSpPr>
            <a:spLocks noGrp="1" noChangeArrowheads="1"/>
          </p:cNvSpPr>
          <p:nvPr>
            <p:ph type="title"/>
          </p:nvPr>
        </p:nvSpPr>
        <p:spPr/>
        <p:txBody>
          <a:bodyPr/>
          <a:lstStyle/>
          <a:p>
            <a:pPr>
              <a:defRPr/>
            </a:pPr>
            <a:r>
              <a:rPr lang="en-US" dirty="0">
                <a:solidFill>
                  <a:schemeClr val="accent6"/>
                </a:solidFill>
                <a:ea typeface="+mj-ea"/>
                <a:cs typeface="+mj-cs"/>
              </a:rPr>
              <a:t>Three kinds of people</a:t>
            </a:r>
          </a:p>
        </p:txBody>
      </p:sp>
      <p:sp>
        <p:nvSpPr>
          <p:cNvPr id="120835"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EMV</a:t>
            </a:r>
            <a:r>
              <a:rPr lang="ja-JP" altLang="en-US">
                <a:latin typeface="Verdana" charset="0"/>
                <a:ea typeface="MS PGothic" charset="0"/>
              </a:rPr>
              <a:t>’</a:t>
            </a:r>
            <a:r>
              <a:rPr lang="en-US" altLang="ja-JP">
                <a:latin typeface="Verdana" charset="0"/>
                <a:ea typeface="MS PGothic" charset="0"/>
              </a:rPr>
              <a:t>ers are risk neutral</a:t>
            </a:r>
          </a:p>
          <a:p>
            <a:pPr lvl="1"/>
            <a:r>
              <a:rPr lang="en-US">
                <a:latin typeface="Verdana" charset="0"/>
                <a:ea typeface="MS PGothic" charset="0"/>
              </a:rPr>
              <a:t>They always take the gamble with the highest EMV</a:t>
            </a:r>
          </a:p>
          <a:p>
            <a:pPr>
              <a:buFont typeface="Wingdings" charset="0"/>
              <a:buNone/>
            </a:pPr>
            <a:endParaRPr lang="en-US">
              <a:latin typeface="Verdana" charset="0"/>
              <a:ea typeface="MS PGothic"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2150A6F-BEE0-DF44-95A4-AE62EA4C2AEF}" type="slidenum">
              <a:rPr lang="en-US" sz="1200"/>
              <a:pPr/>
              <a:t>5</a:t>
            </a:fld>
            <a:endParaRPr lang="en-US" sz="1200"/>
          </a:p>
        </p:txBody>
      </p:sp>
      <p:sp>
        <p:nvSpPr>
          <p:cNvPr id="35842" name="Rectangle 2"/>
          <p:cNvSpPr>
            <a:spLocks noGrp="1" noChangeArrowheads="1"/>
          </p:cNvSpPr>
          <p:nvPr>
            <p:ph type="title"/>
          </p:nvPr>
        </p:nvSpPr>
        <p:spPr/>
        <p:txBody>
          <a:bodyPr/>
          <a:lstStyle/>
          <a:p>
            <a:r>
              <a:rPr lang="en-US">
                <a:latin typeface="Verdana" charset="0"/>
                <a:ea typeface="MS PGothic" charset="0"/>
              </a:rPr>
              <a:t>The whizbang</a:t>
            </a:r>
            <a:br>
              <a:rPr lang="en-US">
                <a:latin typeface="Verdana" charset="0"/>
                <a:ea typeface="MS PGothic" charset="0"/>
              </a:rPr>
            </a:br>
            <a:r>
              <a:rPr lang="en-US" sz="2800">
                <a:solidFill>
                  <a:schemeClr val="accent2"/>
                </a:solidFill>
                <a:latin typeface="Verdana" charset="0"/>
                <a:ea typeface="MS PGothic" charset="0"/>
              </a:rPr>
              <a:t>50% chance of a whiz</a:t>
            </a:r>
          </a:p>
        </p:txBody>
      </p:sp>
      <p:sp>
        <p:nvSpPr>
          <p:cNvPr id="35843" name="Rectangle 3"/>
          <p:cNvSpPr>
            <a:spLocks noGrp="1" noChangeArrowheads="1"/>
          </p:cNvSpPr>
          <p:nvPr>
            <p:ph type="body" idx="1"/>
          </p:nvPr>
        </p:nvSpPr>
        <p:spPr>
          <a:xfrm>
            <a:off x="685800" y="1828800"/>
            <a:ext cx="8001000" cy="4267200"/>
          </a:xfrm>
        </p:spPr>
        <p:txBody>
          <a:bodyPr/>
          <a:lstStyle/>
          <a:p>
            <a:pPr>
              <a:buFont typeface="Wingdings" charset="0"/>
              <a:buNone/>
            </a:pPr>
            <a:endParaRPr lang="en-US">
              <a:latin typeface="Verdana" charset="0"/>
              <a:ea typeface="MS PGothic" charset="0"/>
            </a:endParaRPr>
          </a:p>
        </p:txBody>
      </p:sp>
      <p:pic>
        <p:nvPicPr>
          <p:cNvPr id="35844" name="Picture 4" descr="rocket"/>
          <p:cNvPicPr>
            <a:picLocks noChangeAspect="1" noChangeArrowheads="1"/>
          </p:cNvPicPr>
          <p:nvPr/>
        </p:nvPicPr>
        <p:blipFill>
          <a:blip r:embed="rId3" cstate="email">
            <a:extLst>
              <a:ext uri="{28A0092B-C50C-407E-A947-70E740481C1C}">
                <a14:useLocalDpi xmlns:a14="http://schemas.microsoft.com/office/drawing/2010/main" val="0"/>
              </a:ext>
            </a:extLst>
          </a:blip>
          <a:srcRect t="8000"/>
          <a:stretch>
            <a:fillRect/>
          </a:stretch>
        </p:blipFill>
        <p:spPr bwMode="auto">
          <a:xfrm>
            <a:off x="685800" y="2209800"/>
            <a:ext cx="2971800"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Text Box 6"/>
          <p:cNvSpPr txBox="1">
            <a:spLocks noChangeArrowheads="1"/>
          </p:cNvSpPr>
          <p:nvPr/>
        </p:nvSpPr>
        <p:spPr bwMode="auto">
          <a:xfrm>
            <a:off x="1143000" y="5715000"/>
            <a:ext cx="2174875" cy="369888"/>
          </a:xfrm>
          <a:prstGeom prst="rect">
            <a:avLst/>
          </a:prstGeom>
          <a:solidFill>
            <a:srgbClr val="FFE1F1"/>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It might go whiz</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D454B31-D120-5846-9661-D085D64C3839}" type="slidenum">
              <a:rPr lang="en-US" sz="1200"/>
              <a:pPr/>
              <a:t>50</a:t>
            </a:fld>
            <a:endParaRPr lang="en-US" sz="1200"/>
          </a:p>
        </p:txBody>
      </p:sp>
      <p:sp>
        <p:nvSpPr>
          <p:cNvPr id="17411" name="Rectangle 2"/>
          <p:cNvSpPr>
            <a:spLocks noGrp="1" noChangeArrowheads="1"/>
          </p:cNvSpPr>
          <p:nvPr>
            <p:ph type="title"/>
          </p:nvPr>
        </p:nvSpPr>
        <p:spPr/>
        <p:txBody>
          <a:bodyPr/>
          <a:lstStyle/>
          <a:p>
            <a:pPr>
              <a:defRPr/>
            </a:pPr>
            <a:r>
              <a:rPr lang="en-US" dirty="0">
                <a:solidFill>
                  <a:schemeClr val="accent6"/>
                </a:solidFill>
                <a:ea typeface="+mj-ea"/>
                <a:cs typeface="+mj-cs"/>
              </a:rPr>
              <a:t>Three kinds of people</a:t>
            </a:r>
          </a:p>
        </p:txBody>
      </p:sp>
      <p:sp>
        <p:nvSpPr>
          <p:cNvPr id="122883"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EMV</a:t>
            </a:r>
            <a:r>
              <a:rPr lang="ja-JP" altLang="en-US">
                <a:latin typeface="Verdana" charset="0"/>
                <a:ea typeface="MS PGothic" charset="0"/>
              </a:rPr>
              <a:t>’</a:t>
            </a:r>
            <a:r>
              <a:rPr lang="en-US" altLang="ja-JP">
                <a:latin typeface="Verdana" charset="0"/>
                <a:ea typeface="MS PGothic" charset="0"/>
              </a:rPr>
              <a:t>ers are risk neutral</a:t>
            </a:r>
          </a:p>
          <a:p>
            <a:pPr>
              <a:buFont typeface="Wingdings" charset="0"/>
              <a:buNone/>
            </a:pPr>
            <a:endParaRPr lang="en-US">
              <a:latin typeface="Verdana" charset="0"/>
              <a:ea typeface="MS PGothic" charset="0"/>
            </a:endParaRPr>
          </a:p>
          <a:p>
            <a:r>
              <a:rPr lang="en-US">
                <a:solidFill>
                  <a:srgbClr val="B90000"/>
                </a:solidFill>
                <a:latin typeface="Verdana" charset="0"/>
                <a:ea typeface="MS PGothic" charset="0"/>
              </a:rPr>
              <a:t>Most people are risk averse</a:t>
            </a:r>
          </a:p>
          <a:p>
            <a:pPr lvl="1"/>
            <a:r>
              <a:rPr lang="en-US">
                <a:latin typeface="Verdana" charset="0"/>
                <a:ea typeface="MS PGothic" charset="0"/>
              </a:rPr>
              <a:t>They</a:t>
            </a:r>
            <a:r>
              <a:rPr lang="ja-JP" altLang="en-US">
                <a:latin typeface="Verdana" charset="0"/>
                <a:ea typeface="MS PGothic" charset="0"/>
              </a:rPr>
              <a:t>’</a:t>
            </a:r>
            <a:r>
              <a:rPr lang="en-US" altLang="ja-JP">
                <a:latin typeface="Verdana" charset="0"/>
                <a:ea typeface="MS PGothic" charset="0"/>
              </a:rPr>
              <a:t>ll pass on some opportunities with a positive EMV</a:t>
            </a:r>
          </a:p>
          <a:p>
            <a:endParaRPr lang="en-US">
              <a:latin typeface="Verdana" charset="0"/>
              <a:ea typeface="MS PGothic"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FC4DB4B-787D-0F47-A956-D93EC00DFED6}" type="slidenum">
              <a:rPr lang="en-US" sz="1200"/>
              <a:pPr/>
              <a:t>51</a:t>
            </a:fld>
            <a:endParaRPr lang="en-US" sz="1200"/>
          </a:p>
        </p:txBody>
      </p:sp>
      <p:sp>
        <p:nvSpPr>
          <p:cNvPr id="17411" name="Rectangle 2"/>
          <p:cNvSpPr>
            <a:spLocks noGrp="1" noChangeArrowheads="1"/>
          </p:cNvSpPr>
          <p:nvPr>
            <p:ph type="title"/>
          </p:nvPr>
        </p:nvSpPr>
        <p:spPr/>
        <p:txBody>
          <a:bodyPr/>
          <a:lstStyle/>
          <a:p>
            <a:pPr>
              <a:defRPr/>
            </a:pPr>
            <a:r>
              <a:rPr lang="en-US" dirty="0">
                <a:solidFill>
                  <a:schemeClr val="accent6"/>
                </a:solidFill>
                <a:ea typeface="+mj-ea"/>
                <a:cs typeface="+mj-cs"/>
              </a:rPr>
              <a:t>Three kinds of people</a:t>
            </a:r>
          </a:p>
        </p:txBody>
      </p:sp>
      <p:sp>
        <p:nvSpPr>
          <p:cNvPr id="124931"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EMV</a:t>
            </a:r>
            <a:r>
              <a:rPr lang="ja-JP" altLang="en-US">
                <a:latin typeface="Verdana" charset="0"/>
                <a:ea typeface="MS PGothic" charset="0"/>
              </a:rPr>
              <a:t>’</a:t>
            </a:r>
            <a:r>
              <a:rPr lang="en-US" altLang="ja-JP">
                <a:latin typeface="Verdana" charset="0"/>
                <a:ea typeface="MS PGothic" charset="0"/>
              </a:rPr>
              <a:t>ers are risk neutral</a:t>
            </a:r>
          </a:p>
          <a:p>
            <a:pPr>
              <a:buFont typeface="Wingdings" charset="0"/>
              <a:buNone/>
            </a:pPr>
            <a:endParaRPr lang="en-US">
              <a:latin typeface="Verdana" charset="0"/>
              <a:ea typeface="MS PGothic" charset="0"/>
            </a:endParaRPr>
          </a:p>
          <a:p>
            <a:r>
              <a:rPr lang="en-US">
                <a:latin typeface="Verdana" charset="0"/>
                <a:ea typeface="MS PGothic" charset="0"/>
              </a:rPr>
              <a:t>Most people are risk averse</a:t>
            </a:r>
          </a:p>
          <a:p>
            <a:endParaRPr lang="en-US">
              <a:latin typeface="Verdana" charset="0"/>
              <a:ea typeface="MS PGothic" charset="0"/>
            </a:endParaRPr>
          </a:p>
          <a:p>
            <a:r>
              <a:rPr lang="en-US">
                <a:latin typeface="Verdana" charset="0"/>
                <a:ea typeface="MS PGothic" charset="0"/>
              </a:rPr>
              <a:t>Risk lovers are risk prone</a:t>
            </a:r>
          </a:p>
          <a:p>
            <a:pPr lvl="1"/>
            <a:r>
              <a:rPr lang="en-US">
                <a:latin typeface="Verdana" charset="0"/>
                <a:ea typeface="MS PGothic" charset="0"/>
              </a:rPr>
              <a:t>They will accept some gambles with a negative EMV</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9515317-07B7-8141-932E-DDF08F9AEDA1}" type="slidenum">
              <a:rPr lang="en-US" sz="1200"/>
              <a:pPr/>
              <a:t>52</a:t>
            </a:fld>
            <a:endParaRPr lang="en-US" sz="1200"/>
          </a:p>
        </p:txBody>
      </p:sp>
      <p:sp>
        <p:nvSpPr>
          <p:cNvPr id="18435" name="Rectangle 2"/>
          <p:cNvSpPr>
            <a:spLocks noGrp="1" noChangeArrowheads="1"/>
          </p:cNvSpPr>
          <p:nvPr>
            <p:ph type="title"/>
          </p:nvPr>
        </p:nvSpPr>
        <p:spPr>
          <a:xfrm>
            <a:off x="574675" y="304800"/>
            <a:ext cx="8340725" cy="1295400"/>
          </a:xfrm>
        </p:spPr>
        <p:txBody>
          <a:bodyPr/>
          <a:lstStyle/>
          <a:p>
            <a:pPr>
              <a:defRPr/>
            </a:pPr>
            <a:r>
              <a:rPr lang="en-US" dirty="0">
                <a:solidFill>
                  <a:schemeClr val="accent6"/>
                </a:solidFill>
                <a:ea typeface="+mj-ea"/>
                <a:cs typeface="+mj-cs"/>
              </a:rPr>
              <a:t>Recall what we said about utility</a:t>
            </a:r>
          </a:p>
        </p:txBody>
      </p:sp>
      <p:sp>
        <p:nvSpPr>
          <p:cNvPr id="126979" name="Rectangle 3"/>
          <p:cNvSpPr>
            <a:spLocks noGrp="1" noChangeArrowheads="1"/>
          </p:cNvSpPr>
          <p:nvPr>
            <p:ph type="body" idx="1"/>
          </p:nvPr>
        </p:nvSpPr>
        <p:spPr/>
        <p:txBody>
          <a:bodyPr/>
          <a:lstStyle/>
          <a:p>
            <a:r>
              <a:rPr lang="en-US">
                <a:latin typeface="Verdana" charset="0"/>
                <a:ea typeface="MS PGothic" charset="0"/>
              </a:rPr>
              <a:t>Utility is the economist</a:t>
            </a:r>
            <a:r>
              <a:rPr lang="ja-JP" altLang="en-US">
                <a:latin typeface="Verdana" charset="0"/>
                <a:ea typeface="MS PGothic" charset="0"/>
              </a:rPr>
              <a:t>’</a:t>
            </a:r>
            <a:r>
              <a:rPr lang="en-US" altLang="ja-JP">
                <a:latin typeface="Verdana" charset="0"/>
                <a:ea typeface="MS PGothic" charset="0"/>
              </a:rPr>
              <a:t>s measure of well-being (cf. utilitarianism)</a:t>
            </a:r>
          </a:p>
          <a:p>
            <a:r>
              <a:rPr lang="en-US">
                <a:solidFill>
                  <a:schemeClr val="accent2"/>
                </a:solidFill>
                <a:latin typeface="Verdana" charset="0"/>
                <a:ea typeface="MS PGothic" charset="0"/>
              </a:rPr>
              <a:t>Ordinal Utility</a:t>
            </a:r>
            <a:r>
              <a:rPr lang="en-US">
                <a:latin typeface="Verdana" charset="0"/>
                <a:ea typeface="MS PGothic" charset="0"/>
              </a:rPr>
              <a:t> measures preferences without weighing them (first, second, third are ordinal numbers)</a:t>
            </a:r>
          </a:p>
          <a:p>
            <a:r>
              <a:rPr lang="en-US">
                <a:solidFill>
                  <a:schemeClr val="accent2"/>
                </a:solidFill>
                <a:latin typeface="Verdana" charset="0"/>
                <a:ea typeface="MS PGothic" charset="0"/>
              </a:rPr>
              <a:t>Cardinal Utility</a:t>
            </a:r>
            <a:r>
              <a:rPr lang="en-US">
                <a:latin typeface="Verdana" charset="0"/>
                <a:ea typeface="MS PGothic" charset="0"/>
              </a:rPr>
              <a:t> (Bentham</a:t>
            </a:r>
            <a:r>
              <a:rPr lang="ja-JP" altLang="en-US">
                <a:latin typeface="Verdana" charset="0"/>
                <a:ea typeface="MS PGothic" charset="0"/>
              </a:rPr>
              <a:t>’</a:t>
            </a:r>
            <a:r>
              <a:rPr lang="en-US" altLang="ja-JP">
                <a:latin typeface="Verdana" charset="0"/>
                <a:ea typeface="MS PGothic" charset="0"/>
              </a:rPr>
              <a:t>s </a:t>
            </a:r>
            <a:r>
              <a:rPr lang="ja-JP" altLang="en-US">
                <a:latin typeface="Verdana" charset="0"/>
                <a:ea typeface="MS PGothic" charset="0"/>
              </a:rPr>
              <a:t>“</a:t>
            </a:r>
            <a:r>
              <a:rPr lang="en-US" altLang="ja-JP">
                <a:latin typeface="Verdana" charset="0"/>
                <a:ea typeface="MS PGothic" charset="0"/>
              </a:rPr>
              <a:t>utils</a:t>
            </a:r>
            <a:r>
              <a:rPr lang="ja-JP" altLang="en-US">
                <a:latin typeface="Verdana" charset="0"/>
                <a:ea typeface="MS PGothic" charset="0"/>
              </a:rPr>
              <a:t>”</a:t>
            </a:r>
            <a:r>
              <a:rPr lang="en-US" altLang="ja-JP">
                <a:latin typeface="Verdana" charset="0"/>
                <a:ea typeface="MS PGothic" charset="0"/>
              </a:rPr>
              <a:t>) weighs utility (one, two, three are cardinal numbers)</a:t>
            </a:r>
            <a:endParaRPr lang="en-US">
              <a:latin typeface="Verdana" charset="0"/>
              <a:ea typeface="MS PGothic"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D12993D-EE32-3B4A-BD2A-C1CEE52609FC}" type="slidenum">
              <a:rPr lang="en-US" sz="1200"/>
              <a:pPr/>
              <a:t>53</a:t>
            </a:fld>
            <a:endParaRPr lang="en-US" sz="1200"/>
          </a:p>
        </p:txBody>
      </p:sp>
      <p:sp>
        <p:nvSpPr>
          <p:cNvPr id="19459" name="Rectangle 2"/>
          <p:cNvSpPr>
            <a:spLocks noGrp="1" noChangeArrowheads="1"/>
          </p:cNvSpPr>
          <p:nvPr>
            <p:ph type="title"/>
          </p:nvPr>
        </p:nvSpPr>
        <p:spPr>
          <a:xfrm>
            <a:off x="574675" y="304800"/>
            <a:ext cx="8569325" cy="1295400"/>
          </a:xfrm>
        </p:spPr>
        <p:txBody>
          <a:bodyPr/>
          <a:lstStyle/>
          <a:p>
            <a:pPr>
              <a:defRPr/>
            </a:pPr>
            <a:r>
              <a:rPr lang="en-US" sz="3600" dirty="0">
                <a:solidFill>
                  <a:schemeClr val="accent6"/>
                </a:solidFill>
                <a:ea typeface="+mj-ea"/>
                <a:cs typeface="+mj-cs"/>
              </a:rPr>
              <a:t>Cardinal Utility plotted against EMV</a:t>
            </a:r>
          </a:p>
        </p:txBody>
      </p:sp>
      <p:sp>
        <p:nvSpPr>
          <p:cNvPr id="129027"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sp>
        <p:nvSpPr>
          <p:cNvPr id="129028"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29"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30" name="Line 6"/>
          <p:cNvSpPr>
            <a:spLocks noChangeShapeType="1"/>
          </p:cNvSpPr>
          <p:nvPr/>
        </p:nvSpPr>
        <p:spPr bwMode="auto">
          <a:xfrm flipV="1">
            <a:off x="2057400" y="3352800"/>
            <a:ext cx="3200400" cy="2057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29031" name="Text Box 7"/>
          <p:cNvSpPr txBox="1">
            <a:spLocks noChangeArrowheads="1"/>
          </p:cNvSpPr>
          <p:nvPr/>
        </p:nvSpPr>
        <p:spPr bwMode="auto">
          <a:xfrm>
            <a:off x="898525" y="28511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29032" name="Text Box 8"/>
          <p:cNvSpPr txBox="1">
            <a:spLocks noChangeArrowheads="1"/>
          </p:cNvSpPr>
          <p:nvPr/>
        </p:nvSpPr>
        <p:spPr bwMode="auto">
          <a:xfrm>
            <a:off x="7832725" y="5213350"/>
            <a:ext cx="828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$EMV</a:t>
            </a:r>
          </a:p>
        </p:txBody>
      </p:sp>
      <p:sp>
        <p:nvSpPr>
          <p:cNvPr id="129033" name="Text Box 9"/>
          <p:cNvSpPr txBox="1">
            <a:spLocks noChangeArrowheads="1"/>
          </p:cNvSpPr>
          <p:nvPr/>
        </p:nvSpPr>
        <p:spPr bwMode="auto">
          <a:xfrm>
            <a:off x="5394325" y="3308350"/>
            <a:ext cx="3254375" cy="650875"/>
          </a:xfrm>
          <a:prstGeom prst="rect">
            <a:avLst/>
          </a:prstGeom>
          <a:solidFill>
            <a:srgbClr val="C4FCCF"/>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For EMV</a:t>
            </a:r>
            <a:r>
              <a:rPr lang="ja-JP" altLang="en-US" sz="1800">
                <a:solidFill>
                  <a:schemeClr val="accent2"/>
                </a:solidFill>
              </a:rPr>
              <a:t>’</a:t>
            </a:r>
            <a:r>
              <a:rPr lang="en-US" altLang="ja-JP" sz="1800">
                <a:solidFill>
                  <a:schemeClr val="accent2"/>
                </a:solidFill>
              </a:rPr>
              <a:t>ers, </a:t>
            </a:r>
          </a:p>
          <a:p>
            <a:r>
              <a:rPr lang="en-US" sz="1800">
                <a:solidFill>
                  <a:schemeClr val="accent2"/>
                </a:solidFill>
              </a:rPr>
              <a:t>utility is linear with money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675A759-13C2-804B-8AE9-9AE1DDA53379}" type="slidenum">
              <a:rPr lang="en-US" sz="1200"/>
              <a:pPr/>
              <a:t>54</a:t>
            </a:fld>
            <a:endParaRPr lang="en-US" sz="1200"/>
          </a:p>
        </p:txBody>
      </p:sp>
      <p:sp>
        <p:nvSpPr>
          <p:cNvPr id="131074"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131075" name="Rectangle 3"/>
          <p:cNvSpPr>
            <a:spLocks noGrp="1" noChangeArrowheads="1"/>
          </p:cNvSpPr>
          <p:nvPr>
            <p:ph type="body" idx="1"/>
          </p:nvPr>
        </p:nvSpPr>
        <p:spPr/>
        <p:txBody>
          <a:bodyPr/>
          <a:lstStyle/>
          <a:p>
            <a:pPr>
              <a:buFont typeface="Wingdings" charset="0"/>
              <a:buNone/>
            </a:pPr>
            <a:endParaRPr lang="en-US">
              <a:latin typeface="Verdana" charset="0"/>
              <a:ea typeface="MS PGothic" charset="0"/>
            </a:endParaRPr>
          </a:p>
        </p:txBody>
      </p:sp>
      <p:sp>
        <p:nvSpPr>
          <p:cNvPr id="131076"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77"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78"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1079"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1080"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31081" name="Text Box 12"/>
          <p:cNvSpPr txBox="1">
            <a:spLocks noChangeArrowheads="1"/>
          </p:cNvSpPr>
          <p:nvPr/>
        </p:nvSpPr>
        <p:spPr bwMode="auto">
          <a:xfrm>
            <a:off x="7908925" y="5213350"/>
            <a:ext cx="828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$EMV</a:t>
            </a:r>
          </a:p>
        </p:txBody>
      </p:sp>
      <p:sp>
        <p:nvSpPr>
          <p:cNvPr id="131082" name="Text Box 13"/>
          <p:cNvSpPr txBox="1">
            <a:spLocks noChangeArrowheads="1"/>
          </p:cNvSpPr>
          <p:nvPr/>
        </p:nvSpPr>
        <p:spPr bwMode="auto">
          <a:xfrm>
            <a:off x="2651125" y="2317750"/>
            <a:ext cx="5213350" cy="925513"/>
          </a:xfrm>
          <a:prstGeom prst="rect">
            <a:avLst/>
          </a:prstGeom>
          <a:solidFill>
            <a:srgbClr val="C4FCCF"/>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For the risk averse, the marginal utility </a:t>
            </a:r>
          </a:p>
          <a:p>
            <a:r>
              <a:rPr lang="en-US" sz="1800">
                <a:solidFill>
                  <a:schemeClr val="accent2"/>
                </a:solidFill>
              </a:rPr>
              <a:t>of money declines (more money generates </a:t>
            </a:r>
          </a:p>
          <a:p>
            <a:r>
              <a:rPr lang="en-US" sz="1800">
                <a:solidFill>
                  <a:schemeClr val="accent2"/>
                </a:solidFill>
              </a:rPr>
              <a:t>increasingly smaller increases in utility).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A3B08BAF-378E-FF4D-88AD-2741706AE97D}" type="slidenum">
              <a:rPr lang="en-US" sz="1200"/>
              <a:pPr/>
              <a:t>55</a:t>
            </a:fld>
            <a:endParaRPr lang="en-US" sz="1200"/>
          </a:p>
        </p:txBody>
      </p:sp>
      <p:sp>
        <p:nvSpPr>
          <p:cNvPr id="133122"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a:xfrm>
            <a:off x="566738" y="1752600"/>
            <a:ext cx="8348662" cy="4191000"/>
          </a:xfrm>
        </p:spPr>
        <p:txBody>
          <a:bodyPr/>
          <a:lstStyle/>
          <a:p>
            <a:pPr>
              <a:buFont typeface="Wingdings" pitchFamily="2" charset="2"/>
              <a:buChar char="o"/>
              <a:defRPr/>
            </a:pPr>
            <a:r>
              <a:rPr lang="en-US" dirty="0">
                <a:solidFill>
                  <a:schemeClr val="accent6"/>
                </a:solidFill>
                <a:ea typeface="+mn-ea"/>
                <a:cs typeface="+mn-cs"/>
              </a:rPr>
              <a:t>Start with a risk averse person with 1,000</a:t>
            </a:r>
          </a:p>
        </p:txBody>
      </p:sp>
      <p:sp>
        <p:nvSpPr>
          <p:cNvPr id="133124"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25"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26"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27"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3128"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33129"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3" name="Straight Connector 12"/>
          <p:cNvCxnSpPr>
            <a:cxnSpLocks noChangeShapeType="1"/>
          </p:cNvCxnSpPr>
          <p:nvPr/>
        </p:nvCxnSpPr>
        <p:spPr bwMode="auto">
          <a:xfrm>
            <a:off x="3886200" y="4267200"/>
            <a:ext cx="0" cy="114300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3131"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AA4E8F9-F3FE-5C47-8E48-99DE0FB216AA}" type="slidenum">
              <a:rPr lang="en-US" sz="1200"/>
              <a:pPr/>
              <a:t>56</a:t>
            </a:fld>
            <a:endParaRPr lang="en-US" sz="1200"/>
          </a:p>
        </p:txBody>
      </p:sp>
      <p:sp>
        <p:nvSpPr>
          <p:cNvPr id="135170"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Would he be willing to take a fair bet of $250? [.5(0) + .5(250)]</a:t>
            </a:r>
          </a:p>
        </p:txBody>
      </p:sp>
      <p:sp>
        <p:nvSpPr>
          <p:cNvPr id="135172"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173"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174"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5175"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5176"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35177"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35178"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35179"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C069F3D8-0B80-BB40-A5F3-26F601C2B5A3}" type="slidenum">
              <a:rPr lang="en-US" sz="1200"/>
              <a:pPr/>
              <a:t>57</a:t>
            </a:fld>
            <a:endParaRPr lang="en-US" sz="1200"/>
          </a:p>
        </p:txBody>
      </p:sp>
      <p:sp>
        <p:nvSpPr>
          <p:cNvPr id="137218"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Would he be willing to bet $250?</a:t>
            </a:r>
          </a:p>
        </p:txBody>
      </p:sp>
      <p:sp>
        <p:nvSpPr>
          <p:cNvPr id="137220"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1"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2"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7223"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7224"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37225"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37226"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37227"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8" name="Straight Connector 17"/>
          <p:cNvCxnSpPr>
            <a:cxnSpLocks noChangeShapeType="1"/>
          </p:cNvCxnSpPr>
          <p:nvPr/>
        </p:nvCxnSpPr>
        <p:spPr bwMode="auto">
          <a:xfrm>
            <a:off x="3048000" y="4800600"/>
            <a:ext cx="0" cy="609600"/>
          </a:xfrm>
          <a:prstGeom prst="line">
            <a:avLst/>
          </a:prstGeom>
          <a:noFill/>
          <a:ln w="25400">
            <a:solidFill>
              <a:srgbClr val="B90000"/>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6" name="Straight Connector 25"/>
          <p:cNvCxnSpPr>
            <a:cxnSpLocks noChangeShapeType="1"/>
          </p:cNvCxnSpPr>
          <p:nvPr/>
        </p:nvCxnSpPr>
        <p:spPr bwMode="auto">
          <a:xfrm>
            <a:off x="4724400" y="4038600"/>
            <a:ext cx="0" cy="137160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37230"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37231"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6AC1148-8B88-D34C-A0DA-E7D931E3FE5D}" type="slidenum">
              <a:rPr lang="en-US" sz="1200"/>
              <a:pPr/>
              <a:t>58</a:t>
            </a:fld>
            <a:endParaRPr lang="en-US" sz="1200"/>
          </a:p>
        </p:txBody>
      </p:sp>
      <p:sp>
        <p:nvSpPr>
          <p:cNvPr id="139266"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Mapping this into utilities</a:t>
            </a:r>
          </a:p>
        </p:txBody>
      </p:sp>
      <p:sp>
        <p:nvSpPr>
          <p:cNvPr id="139268"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269"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270"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9271"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9272"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39273"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39274"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39275"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39276" name="Straight Connector 17"/>
          <p:cNvCxnSpPr>
            <a:cxnSpLocks noChangeShapeType="1"/>
          </p:cNvCxnSpPr>
          <p:nvPr/>
        </p:nvCxnSpPr>
        <p:spPr bwMode="auto">
          <a:xfrm>
            <a:off x="3048000" y="4800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39277" name="Straight Connector 25"/>
          <p:cNvCxnSpPr>
            <a:cxnSpLocks noChangeShapeType="1"/>
          </p:cNvCxnSpPr>
          <p:nvPr/>
        </p:nvCxnSpPr>
        <p:spPr bwMode="auto">
          <a:xfrm>
            <a:off x="4724400" y="4038600"/>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39278"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39279"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cxnSp>
        <p:nvCxnSpPr>
          <p:cNvPr id="139280" name="Straight Connector 18"/>
          <p:cNvCxnSpPr>
            <a:cxnSpLocks noChangeShapeType="1"/>
          </p:cNvCxnSpPr>
          <p:nvPr/>
        </p:nvCxnSpPr>
        <p:spPr bwMode="auto">
          <a:xfrm flipH="1">
            <a:off x="2057400" y="48006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39281" name="Straight Connector 20"/>
          <p:cNvCxnSpPr>
            <a:cxnSpLocks noChangeShapeType="1"/>
          </p:cNvCxnSpPr>
          <p:nvPr/>
        </p:nvCxnSpPr>
        <p:spPr bwMode="auto">
          <a:xfrm flipH="1">
            <a:off x="2057400" y="40386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3" name="Straight Connector 22"/>
          <p:cNvCxnSpPr>
            <a:cxnSpLocks noChangeShapeType="1"/>
          </p:cNvCxnSpPr>
          <p:nvPr/>
        </p:nvCxnSpPr>
        <p:spPr bwMode="auto">
          <a:xfrm flipH="1">
            <a:off x="2057400" y="4267200"/>
            <a:ext cx="18288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B5FC1B0-1A72-8B44-8DB2-748CF7132428}" type="slidenum">
              <a:rPr lang="en-US" sz="1200"/>
              <a:pPr/>
              <a:t>59</a:t>
            </a:fld>
            <a:endParaRPr lang="en-US" sz="1200"/>
          </a:p>
        </p:txBody>
      </p:sp>
      <p:sp>
        <p:nvSpPr>
          <p:cNvPr id="141314"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What is the utility if he rejects the gamble?</a:t>
            </a:r>
          </a:p>
        </p:txBody>
      </p:sp>
      <p:sp>
        <p:nvSpPr>
          <p:cNvPr id="141316"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17"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18"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1319"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1320"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41321"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41322"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1323"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41324" name="Straight Connector 17"/>
          <p:cNvCxnSpPr>
            <a:cxnSpLocks noChangeShapeType="1"/>
          </p:cNvCxnSpPr>
          <p:nvPr/>
        </p:nvCxnSpPr>
        <p:spPr bwMode="auto">
          <a:xfrm>
            <a:off x="3048000" y="4800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1325" name="Straight Connector 25"/>
          <p:cNvCxnSpPr>
            <a:cxnSpLocks noChangeShapeType="1"/>
          </p:cNvCxnSpPr>
          <p:nvPr/>
        </p:nvCxnSpPr>
        <p:spPr bwMode="auto">
          <a:xfrm>
            <a:off x="4724400" y="4038600"/>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1326"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41327"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cxnSp>
        <p:nvCxnSpPr>
          <p:cNvPr id="19" name="Straight Connector 18"/>
          <p:cNvCxnSpPr/>
          <p:nvPr/>
        </p:nvCxnSpPr>
        <p:spPr bwMode="auto">
          <a:xfrm flipH="1">
            <a:off x="2057400" y="4800600"/>
            <a:ext cx="9906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bwMode="auto">
          <a:xfrm flipH="1">
            <a:off x="2057400" y="4038600"/>
            <a:ext cx="266700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5315" name="Straight Connector 22"/>
          <p:cNvCxnSpPr>
            <a:cxnSpLocks noChangeShapeType="1"/>
          </p:cNvCxnSpPr>
          <p:nvPr/>
        </p:nvCxnSpPr>
        <p:spPr bwMode="auto">
          <a:xfrm flipH="1">
            <a:off x="2057400" y="4267200"/>
            <a:ext cx="18288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D1193F6-8B8A-1041-886A-DEF57A4F8CAE}" type="slidenum">
              <a:rPr lang="en-US" sz="1200"/>
              <a:pPr/>
              <a:t>6</a:t>
            </a:fld>
            <a:endParaRPr lang="en-US" sz="1200"/>
          </a:p>
        </p:txBody>
      </p:sp>
      <p:sp>
        <p:nvSpPr>
          <p:cNvPr id="37890" name="Rectangle 2"/>
          <p:cNvSpPr>
            <a:spLocks noGrp="1" noChangeArrowheads="1"/>
          </p:cNvSpPr>
          <p:nvPr>
            <p:ph type="title"/>
          </p:nvPr>
        </p:nvSpPr>
        <p:spPr/>
        <p:txBody>
          <a:bodyPr/>
          <a:lstStyle/>
          <a:p>
            <a:r>
              <a:rPr lang="en-US">
                <a:latin typeface="Verdana" charset="0"/>
                <a:ea typeface="MS PGothic" charset="0"/>
              </a:rPr>
              <a:t>The whizbang</a:t>
            </a:r>
            <a:br>
              <a:rPr lang="en-US">
                <a:latin typeface="Verdana" charset="0"/>
                <a:ea typeface="MS PGothic" charset="0"/>
              </a:rPr>
            </a:br>
            <a:r>
              <a:rPr lang="en-US" sz="2800">
                <a:solidFill>
                  <a:schemeClr val="accent2"/>
                </a:solidFill>
                <a:latin typeface="Verdana" charset="0"/>
                <a:ea typeface="MS PGothic" charset="0"/>
              </a:rPr>
              <a:t>50% chance of a whiz, 50% of a bang</a:t>
            </a:r>
          </a:p>
        </p:txBody>
      </p:sp>
      <p:sp>
        <p:nvSpPr>
          <p:cNvPr id="37891" name="Rectangle 3"/>
          <p:cNvSpPr>
            <a:spLocks noGrp="1" noChangeArrowheads="1"/>
          </p:cNvSpPr>
          <p:nvPr>
            <p:ph type="body" idx="1"/>
          </p:nvPr>
        </p:nvSpPr>
        <p:spPr>
          <a:xfrm>
            <a:off x="685800" y="1828800"/>
            <a:ext cx="8001000" cy="4267200"/>
          </a:xfrm>
        </p:spPr>
        <p:txBody>
          <a:bodyPr/>
          <a:lstStyle/>
          <a:p>
            <a:pPr>
              <a:buFont typeface="Wingdings" charset="0"/>
              <a:buNone/>
            </a:pPr>
            <a:endParaRPr lang="en-US">
              <a:latin typeface="Verdana" charset="0"/>
              <a:ea typeface="MS PGothic" charset="0"/>
            </a:endParaRPr>
          </a:p>
        </p:txBody>
      </p:sp>
      <p:pic>
        <p:nvPicPr>
          <p:cNvPr id="37892" name="Picture 4" descr="rocket"/>
          <p:cNvPicPr>
            <a:picLocks noChangeAspect="1" noChangeArrowheads="1"/>
          </p:cNvPicPr>
          <p:nvPr/>
        </p:nvPicPr>
        <p:blipFill>
          <a:blip r:embed="rId3" cstate="email">
            <a:extLst>
              <a:ext uri="{28A0092B-C50C-407E-A947-70E740481C1C}">
                <a14:useLocalDpi xmlns:a14="http://schemas.microsoft.com/office/drawing/2010/main" val="0"/>
              </a:ext>
            </a:extLst>
          </a:blip>
          <a:srcRect t="8000"/>
          <a:stretch>
            <a:fillRect/>
          </a:stretch>
        </p:blipFill>
        <p:spPr bwMode="auto">
          <a:xfrm>
            <a:off x="685800" y="2209800"/>
            <a:ext cx="2971800"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3" name="Picture 5" descr="ba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886200" y="2209800"/>
            <a:ext cx="5064125" cy="3375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4" name="Text Box 6"/>
          <p:cNvSpPr txBox="1">
            <a:spLocks noChangeArrowheads="1"/>
          </p:cNvSpPr>
          <p:nvPr/>
        </p:nvSpPr>
        <p:spPr bwMode="auto">
          <a:xfrm>
            <a:off x="1600200" y="5715000"/>
            <a:ext cx="6059488" cy="376238"/>
          </a:xfrm>
          <a:prstGeom prst="rect">
            <a:avLst/>
          </a:prstGeom>
          <a:solidFill>
            <a:srgbClr val="FFE1F1"/>
          </a:solidFill>
          <a:ln w="9525">
            <a:solidFill>
              <a:schemeClr val="accent2"/>
            </a:solidFill>
            <a:miter lim="800000"/>
            <a:headEnd/>
            <a:tailEnd/>
          </a:ln>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It might go whiz …               or it might go bang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A7FB3EC-0F49-534E-94D5-8FCE3FAE9918}" type="slidenum">
              <a:rPr lang="en-US" sz="1200"/>
              <a:pPr/>
              <a:t>60</a:t>
            </a:fld>
            <a:endParaRPr lang="en-US" sz="1200"/>
          </a:p>
        </p:txBody>
      </p:sp>
      <p:sp>
        <p:nvSpPr>
          <p:cNvPr id="143362"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What is his expected utility if he takes the gamble?</a:t>
            </a:r>
          </a:p>
        </p:txBody>
      </p:sp>
      <p:sp>
        <p:nvSpPr>
          <p:cNvPr id="143364"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365"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366"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3367"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3368"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43369"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43370"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3371"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43372" name="Straight Connector 17"/>
          <p:cNvCxnSpPr>
            <a:cxnSpLocks noChangeShapeType="1"/>
          </p:cNvCxnSpPr>
          <p:nvPr/>
        </p:nvCxnSpPr>
        <p:spPr bwMode="auto">
          <a:xfrm>
            <a:off x="3048000" y="4800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3373" name="Straight Connector 25"/>
          <p:cNvCxnSpPr>
            <a:cxnSpLocks noChangeShapeType="1"/>
          </p:cNvCxnSpPr>
          <p:nvPr/>
        </p:nvCxnSpPr>
        <p:spPr bwMode="auto">
          <a:xfrm>
            <a:off x="4724400" y="4038600"/>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3374"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43375"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cxnSp>
        <p:nvCxnSpPr>
          <p:cNvPr id="19" name="Straight Connector 18"/>
          <p:cNvCxnSpPr>
            <a:cxnSpLocks noChangeShapeType="1"/>
          </p:cNvCxnSpPr>
          <p:nvPr/>
        </p:nvCxnSpPr>
        <p:spPr bwMode="auto">
          <a:xfrm flipH="1">
            <a:off x="2057400" y="4800600"/>
            <a:ext cx="9906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21" name="Straight Connector 20"/>
          <p:cNvCxnSpPr>
            <a:cxnSpLocks noChangeShapeType="1"/>
          </p:cNvCxnSpPr>
          <p:nvPr/>
        </p:nvCxnSpPr>
        <p:spPr bwMode="auto">
          <a:xfrm flipH="1">
            <a:off x="2057400" y="4038600"/>
            <a:ext cx="26670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cxnSp>
        <p:nvCxnSpPr>
          <p:cNvPr id="143378" name="Straight Connector 22"/>
          <p:cNvCxnSpPr>
            <a:cxnSpLocks noChangeShapeType="1"/>
          </p:cNvCxnSpPr>
          <p:nvPr/>
        </p:nvCxnSpPr>
        <p:spPr bwMode="auto">
          <a:xfrm flipH="1">
            <a:off x="2057400" y="4267200"/>
            <a:ext cx="182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09A93A2-FF83-0E4B-A1CE-7FEFA0678673}" type="slidenum">
              <a:rPr lang="en-US" sz="1200"/>
              <a:pPr/>
              <a:t>61</a:t>
            </a:fld>
            <a:endParaRPr lang="en-US" sz="1200"/>
          </a:p>
        </p:txBody>
      </p:sp>
      <p:sp>
        <p:nvSpPr>
          <p:cNvPr id="145410"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What is his expected utility if he takes the gamble?</a:t>
            </a:r>
          </a:p>
        </p:txBody>
      </p:sp>
      <p:sp>
        <p:nvSpPr>
          <p:cNvPr id="145412"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13"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14"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5415"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5416"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45417"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45418"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5419"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45420" name="Straight Connector 17"/>
          <p:cNvCxnSpPr>
            <a:cxnSpLocks noChangeShapeType="1"/>
          </p:cNvCxnSpPr>
          <p:nvPr/>
        </p:nvCxnSpPr>
        <p:spPr bwMode="auto">
          <a:xfrm>
            <a:off x="3048000" y="4800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5421" name="Straight Connector 25"/>
          <p:cNvCxnSpPr>
            <a:cxnSpLocks noChangeShapeType="1"/>
          </p:cNvCxnSpPr>
          <p:nvPr/>
        </p:nvCxnSpPr>
        <p:spPr bwMode="auto">
          <a:xfrm>
            <a:off x="4724400" y="4038600"/>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5422"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45423"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cxnSp>
        <p:nvCxnSpPr>
          <p:cNvPr id="145424" name="Straight Connector 18"/>
          <p:cNvCxnSpPr>
            <a:cxnSpLocks noChangeShapeType="1"/>
          </p:cNvCxnSpPr>
          <p:nvPr/>
        </p:nvCxnSpPr>
        <p:spPr bwMode="auto">
          <a:xfrm flipH="1">
            <a:off x="2057400" y="48006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5425" name="Straight Connector 20"/>
          <p:cNvCxnSpPr>
            <a:cxnSpLocks noChangeShapeType="1"/>
          </p:cNvCxnSpPr>
          <p:nvPr/>
        </p:nvCxnSpPr>
        <p:spPr bwMode="auto">
          <a:xfrm flipH="1">
            <a:off x="2057400" y="40386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5426" name="Straight Connector 22"/>
          <p:cNvCxnSpPr>
            <a:cxnSpLocks noChangeShapeType="1"/>
          </p:cNvCxnSpPr>
          <p:nvPr/>
        </p:nvCxnSpPr>
        <p:spPr bwMode="auto">
          <a:xfrm flipH="1">
            <a:off x="2057400" y="4267200"/>
            <a:ext cx="18288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5427" name="Straight Connector 21"/>
          <p:cNvCxnSpPr>
            <a:cxnSpLocks noChangeShapeType="1"/>
          </p:cNvCxnSpPr>
          <p:nvPr/>
        </p:nvCxnSpPr>
        <p:spPr bwMode="auto">
          <a:xfrm flipV="1">
            <a:off x="3048000" y="4038600"/>
            <a:ext cx="1676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5" name="Straight Connector 24"/>
          <p:cNvCxnSpPr>
            <a:cxnSpLocks noChangeShapeType="1"/>
          </p:cNvCxnSpPr>
          <p:nvPr/>
        </p:nvCxnSpPr>
        <p:spPr bwMode="auto">
          <a:xfrm flipH="1">
            <a:off x="2057400" y="4419600"/>
            <a:ext cx="18288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E01FC649-21C5-A24C-8C4C-4CAAFDE960D2}" type="slidenum">
              <a:rPr lang="en-US" sz="1200"/>
              <a:pPr/>
              <a:t>62</a:t>
            </a:fld>
            <a:endParaRPr lang="en-US" sz="1200"/>
          </a:p>
        </p:txBody>
      </p:sp>
      <p:sp>
        <p:nvSpPr>
          <p:cNvPr id="147458" name="Rectangle 2"/>
          <p:cNvSpPr>
            <a:spLocks noGrp="1" noChangeArrowheads="1"/>
          </p:cNvSpPr>
          <p:nvPr>
            <p:ph type="title"/>
          </p:nvPr>
        </p:nvSpPr>
        <p:spPr/>
        <p:txBody>
          <a:bodyPr/>
          <a:lstStyle/>
          <a:p>
            <a:r>
              <a:rPr lang="en-US">
                <a:latin typeface="Verdana" charset="0"/>
                <a:ea typeface="MS PGothic" charset="0"/>
              </a:rPr>
              <a:t>Cardinal Utility</a:t>
            </a:r>
          </a:p>
        </p:txBody>
      </p:sp>
      <p:sp>
        <p:nvSpPr>
          <p:cNvPr id="49156" name="Rectangle 3"/>
          <p:cNvSpPr>
            <a:spLocks noGrp="1" noChangeArrowheads="1"/>
          </p:cNvSpPr>
          <p:nvPr>
            <p:ph type="body" idx="1"/>
          </p:nvPr>
        </p:nvSpPr>
        <p:spPr/>
        <p:txBody>
          <a:bodyPr/>
          <a:lstStyle/>
          <a:p>
            <a:pPr>
              <a:buFont typeface="Wingdings" pitchFamily="2" charset="2"/>
              <a:buChar char="o"/>
              <a:defRPr/>
            </a:pPr>
            <a:r>
              <a:rPr lang="en-US" dirty="0">
                <a:solidFill>
                  <a:schemeClr val="accent6"/>
                </a:solidFill>
                <a:ea typeface="+mn-ea"/>
                <a:cs typeface="+mn-cs"/>
              </a:rPr>
              <a:t>So there is a utility loss from the gamble</a:t>
            </a:r>
          </a:p>
        </p:txBody>
      </p:sp>
      <p:sp>
        <p:nvSpPr>
          <p:cNvPr id="147460" name="Line 4"/>
          <p:cNvSpPr>
            <a:spLocks noChangeShapeType="1"/>
          </p:cNvSpPr>
          <p:nvPr/>
        </p:nvSpPr>
        <p:spPr bwMode="auto">
          <a:xfrm>
            <a:off x="2057400" y="2743200"/>
            <a:ext cx="0" cy="2667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461" name="Line 5"/>
          <p:cNvSpPr>
            <a:spLocks noChangeShapeType="1"/>
          </p:cNvSpPr>
          <p:nvPr/>
        </p:nvSpPr>
        <p:spPr bwMode="auto">
          <a:xfrm>
            <a:off x="2057400" y="5410200"/>
            <a:ext cx="5715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462" name="Line 6"/>
          <p:cNvSpPr>
            <a:spLocks noChangeShapeType="1"/>
          </p:cNvSpPr>
          <p:nvPr/>
        </p:nvSpPr>
        <p:spPr bwMode="auto">
          <a:xfrm flipV="1">
            <a:off x="2057400" y="4267200"/>
            <a:ext cx="182880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47463" name="Arc 10"/>
          <p:cNvSpPr>
            <a:spLocks/>
          </p:cNvSpPr>
          <p:nvPr/>
        </p:nvSpPr>
        <p:spPr bwMode="auto">
          <a:xfrm rot="11082922" flipV="1">
            <a:off x="3883025" y="3779838"/>
            <a:ext cx="4468813" cy="1477962"/>
          </a:xfrm>
          <a:custGeom>
            <a:avLst/>
            <a:gdLst>
              <a:gd name="T0" fmla="*/ 2147483647 w 18361"/>
              <a:gd name="T1" fmla="*/ 0 h 20947"/>
              <a:gd name="T2" fmla="*/ 2147483647 w 18361"/>
              <a:gd name="T3" fmla="*/ 2147483647 h 20947"/>
              <a:gd name="T4" fmla="*/ 0 w 18361"/>
              <a:gd name="T5" fmla="*/ 2147483647 h 20947"/>
              <a:gd name="T6" fmla="*/ 0 60000 65536"/>
              <a:gd name="T7" fmla="*/ 0 60000 65536"/>
              <a:gd name="T8" fmla="*/ 0 60000 65536"/>
              <a:gd name="T9" fmla="*/ 0 w 18361"/>
              <a:gd name="T10" fmla="*/ 0 h 20947"/>
              <a:gd name="T11" fmla="*/ 18361 w 18361"/>
              <a:gd name="T12" fmla="*/ 20947 h 20947"/>
            </a:gdLst>
            <a:ahLst/>
            <a:cxnLst>
              <a:cxn ang="T6">
                <a:pos x="T0" y="T1"/>
              </a:cxn>
              <a:cxn ang="T7">
                <a:pos x="T2" y="T3"/>
              </a:cxn>
              <a:cxn ang="T8">
                <a:pos x="T4" y="T5"/>
              </a:cxn>
            </a:cxnLst>
            <a:rect l="T9" t="T10" r="T11" b="T12"/>
            <a:pathLst>
              <a:path w="18361" h="20947" fill="none" extrusionOk="0">
                <a:moveTo>
                  <a:pt x="5270" y="-1"/>
                </a:moveTo>
                <a:cubicBezTo>
                  <a:pt x="10711" y="1368"/>
                  <a:pt x="15405" y="4800"/>
                  <a:pt x="18360" y="9570"/>
                </a:cubicBezTo>
              </a:path>
              <a:path w="18361" h="20947" stroke="0" extrusionOk="0">
                <a:moveTo>
                  <a:pt x="5270" y="-1"/>
                </a:moveTo>
                <a:cubicBezTo>
                  <a:pt x="10711" y="1368"/>
                  <a:pt x="15405" y="4800"/>
                  <a:pt x="18360" y="9570"/>
                </a:cubicBezTo>
                <a:lnTo>
                  <a:pt x="0" y="20947"/>
                </a:lnTo>
                <a:lnTo>
                  <a:pt x="5270" y="-1"/>
                </a:ln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7464" name="Text Box 11"/>
          <p:cNvSpPr txBox="1">
            <a:spLocks noChangeArrowheads="1"/>
          </p:cNvSpPr>
          <p:nvPr/>
        </p:nvSpPr>
        <p:spPr bwMode="auto">
          <a:xfrm>
            <a:off x="1050925" y="3155950"/>
            <a:ext cx="8572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Utility</a:t>
            </a:r>
          </a:p>
        </p:txBody>
      </p:sp>
      <p:sp>
        <p:nvSpPr>
          <p:cNvPr id="147465" name="Text Box 12"/>
          <p:cNvSpPr txBox="1">
            <a:spLocks noChangeArrowheads="1"/>
          </p:cNvSpPr>
          <p:nvPr/>
        </p:nvSpPr>
        <p:spPr bwMode="auto">
          <a:xfrm>
            <a:off x="7908925" y="5213350"/>
            <a:ext cx="3317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47466" name="Straight Connector 12"/>
          <p:cNvCxnSpPr>
            <a:cxnSpLocks noChangeShapeType="1"/>
          </p:cNvCxnSpPr>
          <p:nvPr/>
        </p:nvCxnSpPr>
        <p:spPr bwMode="auto">
          <a:xfrm>
            <a:off x="3886200" y="4267200"/>
            <a:ext cx="0" cy="1143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7467" name="TextBox 13"/>
          <p:cNvSpPr txBox="1">
            <a:spLocks noChangeArrowheads="1"/>
          </p:cNvSpPr>
          <p:nvPr/>
        </p:nvSpPr>
        <p:spPr bwMode="auto">
          <a:xfrm>
            <a:off x="3505200" y="5486400"/>
            <a:ext cx="63182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1,000</a:t>
            </a:r>
          </a:p>
        </p:txBody>
      </p:sp>
      <p:cxnSp>
        <p:nvCxnSpPr>
          <p:cNvPr id="147468" name="Straight Connector 17"/>
          <p:cNvCxnSpPr>
            <a:cxnSpLocks noChangeShapeType="1"/>
          </p:cNvCxnSpPr>
          <p:nvPr/>
        </p:nvCxnSpPr>
        <p:spPr bwMode="auto">
          <a:xfrm>
            <a:off x="3048000" y="4800600"/>
            <a:ext cx="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69" name="Straight Connector 25"/>
          <p:cNvCxnSpPr>
            <a:cxnSpLocks noChangeShapeType="1"/>
          </p:cNvCxnSpPr>
          <p:nvPr/>
        </p:nvCxnSpPr>
        <p:spPr bwMode="auto">
          <a:xfrm>
            <a:off x="4724400" y="4038600"/>
            <a:ext cx="0" cy="1371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47470" name="TextBox 31"/>
          <p:cNvSpPr txBox="1">
            <a:spLocks noChangeArrowheads="1"/>
          </p:cNvSpPr>
          <p:nvPr/>
        </p:nvSpPr>
        <p:spPr bwMode="auto">
          <a:xfrm>
            <a:off x="2819400" y="5486400"/>
            <a:ext cx="6302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750</a:t>
            </a:r>
          </a:p>
        </p:txBody>
      </p:sp>
      <p:sp>
        <p:nvSpPr>
          <p:cNvPr id="147471" name="TextBox 32"/>
          <p:cNvSpPr txBox="1">
            <a:spLocks noChangeArrowheads="1"/>
          </p:cNvSpPr>
          <p:nvPr/>
        </p:nvSpPr>
        <p:spPr bwMode="auto">
          <a:xfrm>
            <a:off x="4419600" y="5486400"/>
            <a:ext cx="576263"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200"/>
              <a:t>1250</a:t>
            </a:r>
          </a:p>
        </p:txBody>
      </p:sp>
      <p:cxnSp>
        <p:nvCxnSpPr>
          <p:cNvPr id="147472" name="Straight Connector 18"/>
          <p:cNvCxnSpPr>
            <a:cxnSpLocks noChangeShapeType="1"/>
          </p:cNvCxnSpPr>
          <p:nvPr/>
        </p:nvCxnSpPr>
        <p:spPr bwMode="auto">
          <a:xfrm flipH="1">
            <a:off x="2057400" y="4800600"/>
            <a:ext cx="990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47473" name="Straight Connector 20"/>
          <p:cNvCxnSpPr>
            <a:cxnSpLocks noChangeShapeType="1"/>
          </p:cNvCxnSpPr>
          <p:nvPr/>
        </p:nvCxnSpPr>
        <p:spPr bwMode="auto">
          <a:xfrm flipH="1">
            <a:off x="2057400" y="40386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3" name="Straight Connector 22"/>
          <p:cNvCxnSpPr>
            <a:cxnSpLocks noChangeShapeType="1"/>
          </p:cNvCxnSpPr>
          <p:nvPr/>
        </p:nvCxnSpPr>
        <p:spPr bwMode="auto">
          <a:xfrm flipH="1">
            <a:off x="2057400" y="4267200"/>
            <a:ext cx="1828800" cy="0"/>
          </a:xfrm>
          <a:prstGeom prst="line">
            <a:avLst/>
          </a:prstGeom>
          <a:noFill/>
          <a:ln w="38100">
            <a:solidFill>
              <a:srgbClr val="B9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147475" name="Straight Connector 21"/>
          <p:cNvCxnSpPr>
            <a:cxnSpLocks noChangeShapeType="1"/>
          </p:cNvCxnSpPr>
          <p:nvPr/>
        </p:nvCxnSpPr>
        <p:spPr bwMode="auto">
          <a:xfrm flipV="1">
            <a:off x="3048000" y="4038600"/>
            <a:ext cx="1676400" cy="762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25" name="Straight Connector 24"/>
          <p:cNvCxnSpPr>
            <a:cxnSpLocks noChangeShapeType="1"/>
          </p:cNvCxnSpPr>
          <p:nvPr/>
        </p:nvCxnSpPr>
        <p:spPr bwMode="auto">
          <a:xfrm flipH="1">
            <a:off x="2057400" y="4419600"/>
            <a:ext cx="1828800" cy="0"/>
          </a:xfrm>
          <a:prstGeom prst="line">
            <a:avLst/>
          </a:prstGeom>
          <a:noFill/>
          <a:ln w="38100">
            <a:solidFill>
              <a:srgbClr val="B90000"/>
            </a:solidFill>
            <a:round/>
            <a:headEnd/>
            <a:tailEnd/>
          </a:ln>
          <a:effectLst>
            <a:outerShdw blurRad="63500" dist="23000" dir="5400000" rotWithShape="0">
              <a:srgbClr val="000000">
                <a:alpha val="34998"/>
              </a:srgbClr>
            </a:outerShdw>
          </a:effectLst>
          <a:extLst>
            <a:ext uri="{909E8E84-426E-40dd-AFC4-6F175D3DCCD1}">
              <a14:hiddenFill xmlns:a14="http://schemas.microsoft.com/office/drawing/2010/main" xmlns="">
                <a:noFill/>
              </a14:hiddenFill>
            </a:ext>
          </a:extLst>
        </p:spPr>
      </p:cxnSp>
      <p:cxnSp>
        <p:nvCxnSpPr>
          <p:cNvPr id="3" name="Straight Connector 2"/>
          <p:cNvCxnSpPr/>
          <p:nvPr/>
        </p:nvCxnSpPr>
        <p:spPr bwMode="auto">
          <a:xfrm>
            <a:off x="2057400" y="4343400"/>
            <a:ext cx="1828800" cy="0"/>
          </a:xfrm>
          <a:prstGeom prst="line">
            <a:avLst/>
          </a:prstGeom>
          <a:ln w="76200" cmpd="sng">
            <a:solidFill>
              <a:srgbClr val="CC0000"/>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5" name="Straight Connector 4"/>
          <p:cNvCxnSpPr/>
          <p:nvPr/>
        </p:nvCxnSpPr>
        <p:spPr bwMode="auto">
          <a:xfrm>
            <a:off x="2133600" y="4343400"/>
            <a:ext cx="1752600" cy="0"/>
          </a:xfrm>
          <a:prstGeom prst="line">
            <a:avLst/>
          </a:prstGeom>
          <a:solidFill>
            <a:schemeClr val="accent1"/>
          </a:solidFill>
          <a:ln w="76200" cap="flat" cmpd="sng" algn="ctr">
            <a:solidFill>
              <a:schemeClr val="accent6"/>
            </a:solidFill>
            <a:prstDash val="solid"/>
            <a:round/>
            <a:headEnd type="none" w="med" len="med"/>
            <a:tailEnd type="none" w="med" len="med"/>
          </a:ln>
          <a:effectLst/>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3C3F564-1228-AA48-AD6F-6251E2397247}" type="slidenum">
              <a:rPr lang="en-US" sz="1200"/>
              <a:pPr/>
              <a:t>63</a:t>
            </a:fld>
            <a:endParaRPr lang="en-US" sz="1200"/>
          </a:p>
        </p:txBody>
      </p:sp>
      <p:sp>
        <p:nvSpPr>
          <p:cNvPr id="153602" name="Rectangle 3"/>
          <p:cNvSpPr>
            <a:spLocks noGrp="1" noChangeArrowheads="1"/>
          </p:cNvSpPr>
          <p:nvPr>
            <p:ph type="body" idx="1"/>
          </p:nvPr>
        </p:nvSpPr>
        <p:spPr/>
        <p:txBody>
          <a:bodyPr/>
          <a:lstStyle/>
          <a:p>
            <a:endParaRPr lang="en-US">
              <a:latin typeface="Verdana" charset="0"/>
              <a:ea typeface="MS PGothic" charset="0"/>
            </a:endParaRPr>
          </a:p>
          <a:p>
            <a:r>
              <a:rPr lang="en-US">
                <a:solidFill>
                  <a:schemeClr val="accent2"/>
                </a:solidFill>
                <a:latin typeface="Verdana" charset="0"/>
                <a:ea typeface="MS PGothic" charset="0"/>
              </a:rPr>
              <a:t>Would you assume that firms are risk-neutral and consumers risk averse as to a loss of $250?</a:t>
            </a:r>
          </a:p>
        </p:txBody>
      </p:sp>
      <p:sp>
        <p:nvSpPr>
          <p:cNvPr id="153603" name="Rectangle 5"/>
          <p:cNvSpPr>
            <a:spLocks noGrp="1" noChangeArrowheads="1"/>
          </p:cNvSpPr>
          <p:nvPr>
            <p:ph type="title"/>
          </p:nvPr>
        </p:nvSpPr>
        <p:spPr>
          <a:xfrm>
            <a:off x="574675" y="304800"/>
            <a:ext cx="8569325" cy="1371600"/>
          </a:xfrm>
        </p:spPr>
        <p:txBody>
          <a:bodyPr/>
          <a:lstStyle/>
          <a:p>
            <a:r>
              <a:rPr lang="en-US" sz="3200">
                <a:solidFill>
                  <a:schemeClr val="tx1"/>
                </a:solidFill>
                <a:latin typeface="Verdana" charset="0"/>
                <a:ea typeface="MS PGothic" charset="0"/>
              </a:rPr>
              <a:t>This suggests a </a:t>
            </a:r>
            <a:r>
              <a:rPr lang="en-US" sz="3200" b="1">
                <a:solidFill>
                  <a:schemeClr val="tx1"/>
                </a:solidFill>
                <a:latin typeface="Verdana" charset="0"/>
                <a:ea typeface="MS PGothic" charset="0"/>
              </a:rPr>
              <a:t>third</a:t>
            </a:r>
            <a:r>
              <a:rPr lang="en-US" sz="3200">
                <a:solidFill>
                  <a:schemeClr val="tx1"/>
                </a:solidFill>
                <a:latin typeface="Verdana" charset="0"/>
                <a:ea typeface="MS PGothic" charset="0"/>
              </a:rPr>
              <a:t> way of thinking about Least-Cost Risk Avoiders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52D0A77-7A30-4B41-85E2-A6889BEB61FE}" type="slidenum">
              <a:rPr lang="en-US" sz="1200"/>
              <a:pPr/>
              <a:t>64</a:t>
            </a:fld>
            <a:endParaRPr lang="en-US" sz="1200"/>
          </a:p>
        </p:txBody>
      </p:sp>
      <p:sp>
        <p:nvSpPr>
          <p:cNvPr id="155650" name="Rectangle 3"/>
          <p:cNvSpPr>
            <a:spLocks noGrp="1" noChangeArrowheads="1"/>
          </p:cNvSpPr>
          <p:nvPr>
            <p:ph type="body" idx="1"/>
          </p:nvPr>
        </p:nvSpPr>
        <p:spPr/>
        <p:txBody>
          <a:bodyPr/>
          <a:lstStyle/>
          <a:p>
            <a:r>
              <a:rPr lang="en-US">
                <a:latin typeface="Verdana" charset="0"/>
                <a:ea typeface="MS PGothic" charset="0"/>
              </a:rPr>
              <a:t>There is a 50 percent probability of a loss of $250</a:t>
            </a:r>
          </a:p>
          <a:p>
            <a:r>
              <a:rPr lang="en-US">
                <a:latin typeface="Verdana" charset="0"/>
                <a:ea typeface="MS PGothic" charset="0"/>
              </a:rPr>
              <a:t>Same example. But now neither party can eliminate the risk for less than $125</a:t>
            </a:r>
          </a:p>
          <a:p>
            <a:pPr lvl="1"/>
            <a:r>
              <a:rPr lang="en-US">
                <a:latin typeface="Verdana" charset="0"/>
                <a:ea typeface="MS PGothic" charset="0"/>
              </a:rPr>
              <a:t>Would you assume the firms are risk-neutral and consumers risk averse?</a:t>
            </a:r>
          </a:p>
          <a:p>
            <a:pPr lvl="1"/>
            <a:r>
              <a:rPr lang="en-US">
                <a:solidFill>
                  <a:schemeClr val="accent2"/>
                </a:solidFill>
                <a:latin typeface="Verdana" charset="0"/>
                <a:ea typeface="MS PGothic" charset="0"/>
              </a:rPr>
              <a:t>Would you expect the risk to be born by the wealthier party?</a:t>
            </a:r>
          </a:p>
        </p:txBody>
      </p:sp>
      <p:sp>
        <p:nvSpPr>
          <p:cNvPr id="155651" name="Rectangle 5"/>
          <p:cNvSpPr>
            <a:spLocks noGrp="1" noChangeArrowheads="1"/>
          </p:cNvSpPr>
          <p:nvPr>
            <p:ph type="title"/>
          </p:nvPr>
        </p:nvSpPr>
        <p:spPr>
          <a:xfrm>
            <a:off x="574675" y="304800"/>
            <a:ext cx="8569325" cy="1295400"/>
          </a:xfrm>
        </p:spPr>
        <p:txBody>
          <a:bodyPr/>
          <a:lstStyle/>
          <a:p>
            <a:r>
              <a:rPr lang="en-US" sz="3200">
                <a:solidFill>
                  <a:schemeClr val="tx1"/>
                </a:solidFill>
                <a:latin typeface="Verdana" charset="0"/>
                <a:ea typeface="MS PGothic" charset="0"/>
              </a:rPr>
              <a:t>This suggests a </a:t>
            </a:r>
            <a:r>
              <a:rPr lang="en-US" sz="3200" b="1">
                <a:solidFill>
                  <a:schemeClr val="tx1"/>
                </a:solidFill>
                <a:latin typeface="Verdana" charset="0"/>
                <a:ea typeface="MS PGothic" charset="0"/>
              </a:rPr>
              <a:t>third</a:t>
            </a:r>
            <a:r>
              <a:rPr lang="en-US" sz="3200">
                <a:solidFill>
                  <a:schemeClr val="tx1"/>
                </a:solidFill>
                <a:latin typeface="Verdana" charset="0"/>
                <a:ea typeface="MS PGothic" charset="0"/>
              </a:rPr>
              <a:t> way of thinking about Least-Cost Risk Avoiders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01B4F5F-6E31-E246-8790-939D7CAEDE8E}" type="slidenum">
              <a:rPr lang="en-US" sz="1200"/>
              <a:pPr/>
              <a:t>65</a:t>
            </a:fld>
            <a:endParaRPr lang="en-US" sz="1200"/>
          </a:p>
        </p:txBody>
      </p:sp>
      <p:sp>
        <p:nvSpPr>
          <p:cNvPr id="157698"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Suppose that seller sells 10,000 whizbangs and buyer buys only one? Does that make a difference?</a:t>
            </a:r>
          </a:p>
        </p:txBody>
      </p:sp>
      <p:sp>
        <p:nvSpPr>
          <p:cNvPr id="157699" name="Rectangle 5"/>
          <p:cNvSpPr>
            <a:spLocks noGrp="1" noChangeArrowheads="1"/>
          </p:cNvSpPr>
          <p:nvPr>
            <p:ph type="title"/>
          </p:nvPr>
        </p:nvSpPr>
        <p:spPr/>
        <p:txBody>
          <a:bodyPr/>
          <a:lstStyle/>
          <a:p>
            <a:r>
              <a:rPr lang="en-US" sz="3400">
                <a:solidFill>
                  <a:schemeClr val="accent2"/>
                </a:solidFill>
                <a:latin typeface="Verdana" charset="0"/>
                <a:ea typeface="MS PGothic" charset="0"/>
              </a:rPr>
              <a:t>Now--A </a:t>
            </a:r>
            <a:r>
              <a:rPr lang="en-US" sz="3400" b="1">
                <a:solidFill>
                  <a:schemeClr val="accent2"/>
                </a:solidFill>
                <a:latin typeface="Verdana" charset="0"/>
                <a:ea typeface="MS PGothic" charset="0"/>
              </a:rPr>
              <a:t>fourth</a:t>
            </a:r>
            <a:r>
              <a:rPr lang="en-US" sz="3400">
                <a:solidFill>
                  <a:schemeClr val="accent2"/>
                </a:solidFill>
                <a:latin typeface="Verdana" charset="0"/>
                <a:ea typeface="MS PGothic" charset="0"/>
              </a:rPr>
              <a:t> way of thinking about Least-Cost Risk Avoiders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569325" cy="1143000"/>
          </a:xfrm>
        </p:spPr>
        <p:txBody>
          <a:bodyPr/>
          <a:lstStyle/>
          <a:p>
            <a:pPr>
              <a:defRPr/>
            </a:pPr>
            <a:r>
              <a:rPr lang="en-US" dirty="0">
                <a:solidFill>
                  <a:schemeClr val="accent6"/>
                </a:solidFill>
                <a:ea typeface="+mj-ea"/>
                <a:cs typeface="+mj-cs"/>
              </a:rPr>
              <a:t>Probability distribution for buyer</a:t>
            </a:r>
          </a:p>
        </p:txBody>
      </p:sp>
      <p:sp>
        <p:nvSpPr>
          <p:cNvPr id="159746" name="Content Placeholder 2"/>
          <p:cNvSpPr>
            <a:spLocks noGrp="1"/>
          </p:cNvSpPr>
          <p:nvPr>
            <p:ph idx="1"/>
          </p:nvPr>
        </p:nvSpPr>
        <p:spPr>
          <a:ln w="28575">
            <a:solidFill>
              <a:schemeClr val="bg2"/>
            </a:solidFill>
            <a:miter lim="800000"/>
            <a:headEnd/>
            <a:tailEnd/>
          </a:ln>
        </p:spPr>
        <p:txBody>
          <a:bodyPr/>
          <a:lstStyle/>
          <a:p>
            <a:pPr>
              <a:buFont typeface="Wingdings" charset="0"/>
              <a:buNone/>
            </a:pPr>
            <a:endParaRPr lang="en-US">
              <a:latin typeface="Verdana" charset="0"/>
              <a:ea typeface="MS PGothic" charset="0"/>
            </a:endParaRPr>
          </a:p>
        </p:txBody>
      </p:sp>
      <p:sp>
        <p:nvSpPr>
          <p:cNvPr id="15974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406DC47-59CC-2745-8A99-645E92DCAB76}" type="slidenum">
              <a:rPr lang="en-US" sz="1200"/>
              <a:pPr/>
              <a:t>66</a:t>
            </a:fld>
            <a:endParaRPr lang="en-US" sz="1200"/>
          </a:p>
        </p:txBody>
      </p:sp>
      <p:cxnSp>
        <p:nvCxnSpPr>
          <p:cNvPr id="159748" name="Straight Connector 5"/>
          <p:cNvCxnSpPr>
            <a:cxnSpLocks noChangeShapeType="1"/>
          </p:cNvCxnSpPr>
          <p:nvPr/>
        </p:nvCxnSpPr>
        <p:spPr bwMode="auto">
          <a:xfrm rot="5400000">
            <a:off x="1257300" y="38481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59749" name="Straight Connector 7"/>
          <p:cNvCxnSpPr>
            <a:cxnSpLocks noChangeShapeType="1"/>
          </p:cNvCxnSpPr>
          <p:nvPr/>
        </p:nvCxnSpPr>
        <p:spPr bwMode="auto">
          <a:xfrm>
            <a:off x="2590800" y="5181600"/>
            <a:ext cx="350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59750" name="TextBox 8"/>
          <p:cNvSpPr txBox="1">
            <a:spLocks noChangeArrowheads="1"/>
          </p:cNvSpPr>
          <p:nvPr/>
        </p:nvSpPr>
        <p:spPr bwMode="auto">
          <a:xfrm>
            <a:off x="6248400" y="5029200"/>
            <a:ext cx="828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$EMV</a:t>
            </a:r>
          </a:p>
        </p:txBody>
      </p:sp>
      <p:sp>
        <p:nvSpPr>
          <p:cNvPr id="159751" name="TextBox 9"/>
          <p:cNvSpPr txBox="1">
            <a:spLocks noChangeArrowheads="1"/>
          </p:cNvSpPr>
          <p:nvPr/>
        </p:nvSpPr>
        <p:spPr bwMode="auto">
          <a:xfrm>
            <a:off x="4191000" y="5181600"/>
            <a:ext cx="838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750</a:t>
            </a:r>
          </a:p>
        </p:txBody>
      </p:sp>
      <p:sp>
        <p:nvSpPr>
          <p:cNvPr id="159752" name="TextBox 10"/>
          <p:cNvSpPr txBox="1">
            <a:spLocks noChangeArrowheads="1"/>
          </p:cNvSpPr>
          <p:nvPr/>
        </p:nvSpPr>
        <p:spPr bwMode="auto">
          <a:xfrm>
            <a:off x="5029200" y="5181600"/>
            <a:ext cx="9144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1,000</a:t>
            </a:r>
          </a:p>
        </p:txBody>
      </p:sp>
      <p:sp>
        <p:nvSpPr>
          <p:cNvPr id="159753" name="TextBox 20"/>
          <p:cNvSpPr txBox="1">
            <a:spLocks noChangeArrowheads="1"/>
          </p:cNvSpPr>
          <p:nvPr/>
        </p:nvSpPr>
        <p:spPr bwMode="auto">
          <a:xfrm flipV="1">
            <a:off x="2057400" y="2362200"/>
            <a:ext cx="4333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cxnSp>
        <p:nvCxnSpPr>
          <p:cNvPr id="159754" name="Straight Connector 24"/>
          <p:cNvCxnSpPr>
            <a:cxnSpLocks noChangeShapeType="1"/>
            <a:stCxn id="159752" idx="0"/>
          </p:cNvCxnSpPr>
          <p:nvPr/>
        </p:nvCxnSpPr>
        <p:spPr bwMode="auto">
          <a:xfrm rot="5400000" flipH="1" flipV="1">
            <a:off x="4648200" y="4343400"/>
            <a:ext cx="1676400" cy="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159755" name="TextBox 25"/>
          <p:cNvSpPr txBox="1">
            <a:spLocks noChangeArrowheads="1"/>
          </p:cNvSpPr>
          <p:nvPr/>
        </p:nvSpPr>
        <p:spPr bwMode="auto">
          <a:xfrm>
            <a:off x="2133600" y="3429000"/>
            <a:ext cx="4159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.5</a:t>
            </a:r>
          </a:p>
        </p:txBody>
      </p:sp>
      <p:cxnSp>
        <p:nvCxnSpPr>
          <p:cNvPr id="159756" name="Straight Connector 27"/>
          <p:cNvCxnSpPr>
            <a:cxnSpLocks noChangeShapeType="1"/>
            <a:stCxn id="159751" idx="0"/>
          </p:cNvCxnSpPr>
          <p:nvPr/>
        </p:nvCxnSpPr>
        <p:spPr bwMode="auto">
          <a:xfrm rot="5400000" flipH="1" flipV="1">
            <a:off x="3829050" y="4362450"/>
            <a:ext cx="1600200" cy="38100"/>
          </a:xfrm>
          <a:prstGeom prst="line">
            <a:avLst/>
          </a:prstGeom>
          <a:noFill/>
          <a:ln w="38100">
            <a:solidFill>
              <a:schemeClr val="tx1"/>
            </a:solidFill>
            <a:round/>
            <a:headEnd/>
            <a:tailEnd/>
          </a:ln>
          <a:extLst>
            <a:ext uri="{909E8E84-426E-40dd-AFC4-6F175D3DCCD1}">
              <a14:hiddenFill xmlns:a14="http://schemas.microsoft.com/office/drawing/2010/main" xmlns="">
                <a:noFill/>
              </a14:hiddenFill>
            </a:ext>
          </a:extLst>
        </p:spPr>
      </p:cxnSp>
      <p:sp>
        <p:nvSpPr>
          <p:cNvPr id="15" name="TextBox 14"/>
          <p:cNvSpPr txBox="1"/>
          <p:nvPr/>
        </p:nvSpPr>
        <p:spPr>
          <a:xfrm>
            <a:off x="4267200" y="5562600"/>
            <a:ext cx="1595438" cy="369888"/>
          </a:xfrm>
          <a:prstGeom prst="rect">
            <a:avLst/>
          </a:prstGeom>
          <a:noFill/>
        </p:spPr>
        <p:txBody>
          <a:bodyPr wrap="none">
            <a:spAutoFit/>
          </a:bodyPr>
          <a:lstStyle/>
          <a:p>
            <a:pPr>
              <a:defRPr/>
            </a:pPr>
            <a:r>
              <a:rPr lang="en-US" dirty="0">
                <a:solidFill>
                  <a:schemeClr val="accent6"/>
                </a:solidFill>
                <a:latin typeface="Verdana" pitchFamily="34" charset="0"/>
                <a:ea typeface="+mn-ea"/>
                <a:cs typeface="+mn-cs"/>
              </a:rPr>
              <a:t>Mean = 875</a:t>
            </a:r>
          </a:p>
        </p:txBody>
      </p:sp>
      <p:sp>
        <p:nvSpPr>
          <p:cNvPr id="16" name="Flowchart: Connector 15"/>
          <p:cNvSpPr/>
          <p:nvPr/>
        </p:nvSpPr>
        <p:spPr bwMode="auto">
          <a:xfrm>
            <a:off x="4953000" y="5105400"/>
            <a:ext cx="228600" cy="152400"/>
          </a:xfrm>
          <a:prstGeom prst="flowChartConnector">
            <a:avLst/>
          </a:prstGeom>
          <a:solidFill>
            <a:schemeClr val="accent6"/>
          </a:solidFill>
          <a:ln w="9525" cap="flat" cmpd="sng" algn="ctr">
            <a:solidFill>
              <a:schemeClr val="tx1"/>
            </a:solidFill>
            <a:prstDash val="solid"/>
            <a:round/>
            <a:headEnd type="none" w="med" len="med"/>
            <a:tailEnd type="none" w="med" len="med"/>
          </a:ln>
          <a:effectLst/>
        </p:spPr>
        <p:txBody>
          <a:bodyPr/>
          <a:lstStyle/>
          <a:p>
            <a:pPr>
              <a:defRPr/>
            </a:pPr>
            <a:endParaRPr lang="en-US" dirty="0">
              <a:solidFill>
                <a:schemeClr val="accent6"/>
              </a:solidFill>
              <a:latin typeface="Verdana" pitchFamily="34" charset="0"/>
              <a:ea typeface="+mn-ea"/>
              <a:cs typeface="+mn-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569325" cy="1143000"/>
          </a:xfrm>
        </p:spPr>
        <p:txBody>
          <a:bodyPr/>
          <a:lstStyle/>
          <a:p>
            <a:pPr>
              <a:defRPr/>
            </a:pPr>
            <a:r>
              <a:rPr lang="en-US" sz="3200" dirty="0">
                <a:solidFill>
                  <a:schemeClr val="accent6"/>
                </a:solidFill>
                <a:ea typeface="+mj-ea"/>
                <a:cs typeface="+mj-cs"/>
              </a:rPr>
              <a:t>Probability distribution for seller of 60 </a:t>
            </a:r>
            <a:r>
              <a:rPr lang="en-US" sz="3200" dirty="0" err="1">
                <a:solidFill>
                  <a:schemeClr val="accent6"/>
                </a:solidFill>
                <a:ea typeface="+mj-ea"/>
                <a:cs typeface="+mj-cs"/>
              </a:rPr>
              <a:t>whizbangs</a:t>
            </a:r>
            <a:endParaRPr lang="en-US" sz="3200" dirty="0">
              <a:solidFill>
                <a:schemeClr val="accent6"/>
              </a:solidFill>
              <a:ea typeface="+mj-ea"/>
              <a:cs typeface="+mj-cs"/>
            </a:endParaRPr>
          </a:p>
        </p:txBody>
      </p:sp>
      <p:sp>
        <p:nvSpPr>
          <p:cNvPr id="16077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E81D608-F17F-4842-90C6-FC1CFC34E6E0}" type="slidenum">
              <a:rPr lang="en-US" sz="1200"/>
              <a:pPr/>
              <a:t>67</a:t>
            </a:fld>
            <a:endParaRPr lang="en-US" sz="1200"/>
          </a:p>
        </p:txBody>
      </p:sp>
      <p:cxnSp>
        <p:nvCxnSpPr>
          <p:cNvPr id="160771" name="Straight Connector 5"/>
          <p:cNvCxnSpPr>
            <a:cxnSpLocks noChangeShapeType="1"/>
          </p:cNvCxnSpPr>
          <p:nvPr/>
        </p:nvCxnSpPr>
        <p:spPr bwMode="auto">
          <a:xfrm rot="5400000">
            <a:off x="1257300" y="38481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0772" name="Straight Connector 7"/>
          <p:cNvCxnSpPr>
            <a:cxnSpLocks noChangeShapeType="1"/>
          </p:cNvCxnSpPr>
          <p:nvPr/>
        </p:nvCxnSpPr>
        <p:spPr bwMode="auto">
          <a:xfrm>
            <a:off x="2590800" y="5181600"/>
            <a:ext cx="350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60773" name="TextBox 10"/>
          <p:cNvSpPr txBox="1">
            <a:spLocks noChangeArrowheads="1"/>
          </p:cNvSpPr>
          <p:nvPr/>
        </p:nvSpPr>
        <p:spPr bwMode="auto">
          <a:xfrm>
            <a:off x="4648200" y="5181600"/>
            <a:ext cx="990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875</a:t>
            </a:r>
          </a:p>
        </p:txBody>
      </p:sp>
      <p:sp>
        <p:nvSpPr>
          <p:cNvPr id="160774" name="TextBox 20"/>
          <p:cNvSpPr txBox="1">
            <a:spLocks noChangeArrowheads="1"/>
          </p:cNvSpPr>
          <p:nvPr/>
        </p:nvSpPr>
        <p:spPr bwMode="auto">
          <a:xfrm flipV="1">
            <a:off x="1143000" y="23622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sp>
        <p:nvSpPr>
          <p:cNvPr id="160775" name="TextBox 25"/>
          <p:cNvSpPr txBox="1">
            <a:spLocks noChangeArrowheads="1"/>
          </p:cNvSpPr>
          <p:nvPr/>
        </p:nvSpPr>
        <p:spPr bwMode="auto">
          <a:xfrm>
            <a:off x="1981200" y="2438400"/>
            <a:ext cx="568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1.0</a:t>
            </a:r>
          </a:p>
        </p:txBody>
      </p:sp>
      <p:pic>
        <p:nvPicPr>
          <p:cNvPr id="160776" name="Content Placeholder 14" descr="bell%20curve.gif"/>
          <p:cNvPicPr>
            <a:picLocks noGrp="1" noChangeAspect="1"/>
          </p:cNvPicPr>
          <p:nvPr>
            <p:ph idx="1"/>
          </p:nvPr>
        </p:nvPicPr>
        <p:blipFill>
          <a:blip r:embed="rId2">
            <a:extLst>
              <a:ext uri="{28A0092B-C50C-407E-A947-70E740481C1C}">
                <a14:useLocalDpi xmlns:a14="http://schemas.microsoft.com/office/drawing/2010/main" val="0"/>
              </a:ext>
            </a:extLst>
          </a:blip>
          <a:srcRect r="2055" b="15446"/>
          <a:stretch>
            <a:fillRect/>
          </a:stretch>
        </p:blipFill>
        <p:spPr>
          <a:xfrm>
            <a:off x="2971800" y="4191000"/>
            <a:ext cx="3886200" cy="990600"/>
          </a:xfrm>
          <a:ln w="28575">
            <a:solidFill>
              <a:schemeClr val="bg2"/>
            </a:solid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569325" cy="1143000"/>
          </a:xfrm>
        </p:spPr>
        <p:txBody>
          <a:bodyPr/>
          <a:lstStyle/>
          <a:p>
            <a:pPr>
              <a:defRPr/>
            </a:pPr>
            <a:r>
              <a:rPr lang="en-US" sz="3200" dirty="0">
                <a:solidFill>
                  <a:schemeClr val="accent6"/>
                </a:solidFill>
                <a:ea typeface="+mj-ea"/>
                <a:cs typeface="+mj-cs"/>
              </a:rPr>
              <a:t>Probability distribution for seller of 200 </a:t>
            </a:r>
            <a:r>
              <a:rPr lang="en-US" sz="3200" dirty="0" err="1">
                <a:solidFill>
                  <a:schemeClr val="accent6"/>
                </a:solidFill>
                <a:ea typeface="+mj-ea"/>
                <a:cs typeface="+mj-cs"/>
              </a:rPr>
              <a:t>whizbangs</a:t>
            </a:r>
            <a:endParaRPr lang="en-US" sz="3200" dirty="0">
              <a:solidFill>
                <a:schemeClr val="accent6"/>
              </a:solidFill>
              <a:ea typeface="+mj-ea"/>
              <a:cs typeface="+mj-cs"/>
            </a:endParaRPr>
          </a:p>
        </p:txBody>
      </p:sp>
      <p:sp>
        <p:nvSpPr>
          <p:cNvPr id="16179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9952BB8A-272B-7E46-8D4E-B2541FFA69B0}" type="slidenum">
              <a:rPr lang="en-US" sz="1200"/>
              <a:pPr/>
              <a:t>68</a:t>
            </a:fld>
            <a:endParaRPr lang="en-US" sz="1200"/>
          </a:p>
        </p:txBody>
      </p:sp>
      <p:cxnSp>
        <p:nvCxnSpPr>
          <p:cNvPr id="161795" name="Straight Connector 5"/>
          <p:cNvCxnSpPr>
            <a:cxnSpLocks noChangeShapeType="1"/>
          </p:cNvCxnSpPr>
          <p:nvPr/>
        </p:nvCxnSpPr>
        <p:spPr bwMode="auto">
          <a:xfrm rot="5400000">
            <a:off x="1257300" y="38481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1796" name="Straight Connector 7"/>
          <p:cNvCxnSpPr>
            <a:cxnSpLocks noChangeShapeType="1"/>
          </p:cNvCxnSpPr>
          <p:nvPr/>
        </p:nvCxnSpPr>
        <p:spPr bwMode="auto">
          <a:xfrm>
            <a:off x="2590800" y="5181600"/>
            <a:ext cx="350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61797" name="TextBox 10"/>
          <p:cNvSpPr txBox="1">
            <a:spLocks noChangeArrowheads="1"/>
          </p:cNvSpPr>
          <p:nvPr/>
        </p:nvSpPr>
        <p:spPr bwMode="auto">
          <a:xfrm>
            <a:off x="4648200" y="5181600"/>
            <a:ext cx="990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875</a:t>
            </a:r>
          </a:p>
        </p:txBody>
      </p:sp>
      <p:sp>
        <p:nvSpPr>
          <p:cNvPr id="161798" name="TextBox 20"/>
          <p:cNvSpPr txBox="1">
            <a:spLocks noChangeArrowheads="1"/>
          </p:cNvSpPr>
          <p:nvPr/>
        </p:nvSpPr>
        <p:spPr bwMode="auto">
          <a:xfrm flipV="1">
            <a:off x="1143000" y="23622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sp>
        <p:nvSpPr>
          <p:cNvPr id="161799" name="TextBox 25"/>
          <p:cNvSpPr txBox="1">
            <a:spLocks noChangeArrowheads="1"/>
          </p:cNvSpPr>
          <p:nvPr/>
        </p:nvSpPr>
        <p:spPr bwMode="auto">
          <a:xfrm>
            <a:off x="1981200" y="2438400"/>
            <a:ext cx="568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1.0</a:t>
            </a:r>
          </a:p>
        </p:txBody>
      </p:sp>
      <p:sp>
        <p:nvSpPr>
          <p:cNvPr id="161800" name="Text Box 12"/>
          <p:cNvSpPr txBox="1">
            <a:spLocks noChangeArrowheads="1"/>
          </p:cNvSpPr>
          <p:nvPr/>
        </p:nvSpPr>
        <p:spPr bwMode="auto">
          <a:xfrm>
            <a:off x="2133600" y="5486400"/>
            <a:ext cx="5791200" cy="646113"/>
          </a:xfrm>
          <a:prstGeom prst="rect">
            <a:avLst/>
          </a:prstGeom>
          <a:solidFill>
            <a:srgbClr val="C4FCCF"/>
          </a:solidFill>
          <a:ln w="9525">
            <a:solidFill>
              <a:schemeClr val="accent2"/>
            </a:solidFill>
            <a:miter lim="800000"/>
            <a:headEnd/>
            <a:tailEnd/>
          </a:ln>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solidFill>
                  <a:schemeClr val="accent2"/>
                </a:solidFill>
              </a:rPr>
              <a:t>All Curves have the same mean value ($875</a:t>
            </a:r>
            <a:r>
              <a:rPr lang="en-US" sz="1800" i="1">
                <a:solidFill>
                  <a:schemeClr val="accent2"/>
                </a:solidFill>
              </a:rPr>
              <a:t>) </a:t>
            </a:r>
          </a:p>
          <a:p>
            <a:r>
              <a:rPr lang="en-US" sz="1800">
                <a:solidFill>
                  <a:schemeClr val="accent2"/>
                </a:solidFill>
              </a:rPr>
              <a:t>but different risk (dispersion from the mean).</a:t>
            </a:r>
            <a:endParaRPr lang="en-US" sz="1800" i="1">
              <a:solidFill>
                <a:schemeClr val="accent2"/>
              </a:solidFill>
            </a:endParaRPr>
          </a:p>
        </p:txBody>
      </p:sp>
      <p:pic>
        <p:nvPicPr>
          <p:cNvPr id="161801" name="Content Placeholder 14" descr="bell%20curve.gif"/>
          <p:cNvPicPr>
            <a:picLocks noGrp="1" noChangeAspect="1"/>
          </p:cNvPicPr>
          <p:nvPr>
            <p:ph idx="1"/>
          </p:nvPr>
        </p:nvPicPr>
        <p:blipFill>
          <a:blip r:embed="rId2">
            <a:extLst>
              <a:ext uri="{28A0092B-C50C-407E-A947-70E740481C1C}">
                <a14:useLocalDpi xmlns:a14="http://schemas.microsoft.com/office/drawing/2010/main" val="0"/>
              </a:ext>
            </a:extLst>
          </a:blip>
          <a:srcRect r="2055" b="15446"/>
          <a:stretch>
            <a:fillRect/>
          </a:stretch>
        </p:blipFill>
        <p:spPr>
          <a:xfrm>
            <a:off x="2971800" y="4191000"/>
            <a:ext cx="3886200" cy="990600"/>
          </a:xfrm>
          <a:ln w="28575">
            <a:solidFill>
              <a:schemeClr val="bg2"/>
            </a:solidFill>
            <a:miter lim="800000"/>
            <a:headEnd/>
            <a:tailEnd/>
          </a:ln>
        </p:spPr>
      </p:pic>
      <p:pic>
        <p:nvPicPr>
          <p:cNvPr id="161802" name="Content Placeholder 14" descr="bell%20curve.gif"/>
          <p:cNvPicPr>
            <a:picLocks noChangeAspect="1"/>
          </p:cNvPicPr>
          <p:nvPr/>
        </p:nvPicPr>
        <p:blipFill>
          <a:blip r:embed="rId2">
            <a:extLst>
              <a:ext uri="{28A0092B-C50C-407E-A947-70E740481C1C}">
                <a14:useLocalDpi xmlns:a14="http://schemas.microsoft.com/office/drawing/2010/main" val="0"/>
              </a:ext>
            </a:extLst>
          </a:blip>
          <a:srcRect r="2055" b="15446"/>
          <a:stretch>
            <a:fillRect/>
          </a:stretch>
        </p:blipFill>
        <p:spPr bwMode="auto">
          <a:xfrm>
            <a:off x="2971800" y="2743200"/>
            <a:ext cx="3886200" cy="2438400"/>
          </a:xfrm>
          <a:prstGeom prst="rect">
            <a:avLst/>
          </a:prstGeom>
          <a:noFill/>
          <a:ln w="28575">
            <a:solidFill>
              <a:schemeClr val="bg2"/>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569325" cy="1143000"/>
          </a:xfrm>
        </p:spPr>
        <p:txBody>
          <a:bodyPr/>
          <a:lstStyle/>
          <a:p>
            <a:pPr>
              <a:defRPr/>
            </a:pPr>
            <a:r>
              <a:rPr lang="en-US" sz="3200" dirty="0">
                <a:solidFill>
                  <a:schemeClr val="accent6"/>
                </a:solidFill>
                <a:ea typeface="+mj-ea"/>
                <a:cs typeface="+mj-cs"/>
              </a:rPr>
              <a:t>Probability distribution for seller of 10,000 </a:t>
            </a:r>
            <a:r>
              <a:rPr lang="en-US" sz="3200" dirty="0" err="1">
                <a:solidFill>
                  <a:schemeClr val="accent6"/>
                </a:solidFill>
                <a:ea typeface="+mj-ea"/>
                <a:cs typeface="+mj-cs"/>
              </a:rPr>
              <a:t>whizbangs</a:t>
            </a:r>
            <a:endParaRPr lang="en-US" sz="3200" dirty="0">
              <a:solidFill>
                <a:schemeClr val="accent6"/>
              </a:solidFill>
              <a:ea typeface="+mj-ea"/>
              <a:cs typeface="+mj-cs"/>
            </a:endParaRPr>
          </a:p>
        </p:txBody>
      </p:sp>
      <p:sp>
        <p:nvSpPr>
          <p:cNvPr id="162818" name="Content Placeholder 2"/>
          <p:cNvSpPr>
            <a:spLocks noGrp="1"/>
          </p:cNvSpPr>
          <p:nvPr>
            <p:ph idx="1"/>
          </p:nvPr>
        </p:nvSpPr>
        <p:spPr>
          <a:ln w="28575">
            <a:solidFill>
              <a:schemeClr val="bg2"/>
            </a:solidFill>
            <a:miter lim="800000"/>
            <a:headEnd/>
            <a:tailEnd/>
          </a:ln>
        </p:spPr>
        <p:txBody>
          <a:bodyPr/>
          <a:lstStyle/>
          <a:p>
            <a:pPr>
              <a:buFont typeface="Wingdings" charset="0"/>
              <a:buNone/>
            </a:pPr>
            <a:endParaRPr lang="en-US">
              <a:latin typeface="Verdana" charset="0"/>
              <a:ea typeface="MS PGothic" charset="0"/>
            </a:endParaRPr>
          </a:p>
        </p:txBody>
      </p:sp>
      <p:sp>
        <p:nvSpPr>
          <p:cNvPr id="1628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BF4B0D4-67F3-F745-9611-EC535578CB4E}" type="slidenum">
              <a:rPr lang="en-US" sz="1200"/>
              <a:pPr/>
              <a:t>69</a:t>
            </a:fld>
            <a:endParaRPr lang="en-US" sz="1200"/>
          </a:p>
        </p:txBody>
      </p:sp>
      <p:cxnSp>
        <p:nvCxnSpPr>
          <p:cNvPr id="162820" name="Straight Connector 5"/>
          <p:cNvCxnSpPr>
            <a:cxnSpLocks noChangeShapeType="1"/>
          </p:cNvCxnSpPr>
          <p:nvPr/>
        </p:nvCxnSpPr>
        <p:spPr bwMode="auto">
          <a:xfrm rot="5400000">
            <a:off x="1257300" y="3848100"/>
            <a:ext cx="26670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cxnSp>
        <p:nvCxnSpPr>
          <p:cNvPr id="162821" name="Straight Connector 7"/>
          <p:cNvCxnSpPr>
            <a:cxnSpLocks noChangeShapeType="1"/>
          </p:cNvCxnSpPr>
          <p:nvPr/>
        </p:nvCxnSpPr>
        <p:spPr bwMode="auto">
          <a:xfrm>
            <a:off x="2590800" y="5181600"/>
            <a:ext cx="35052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cxnSp>
      <p:sp>
        <p:nvSpPr>
          <p:cNvPr id="162822" name="TextBox 8"/>
          <p:cNvSpPr txBox="1">
            <a:spLocks noChangeArrowheads="1"/>
          </p:cNvSpPr>
          <p:nvPr/>
        </p:nvSpPr>
        <p:spPr bwMode="auto">
          <a:xfrm>
            <a:off x="6248400" y="5410200"/>
            <a:ext cx="8286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$EMV</a:t>
            </a:r>
          </a:p>
        </p:txBody>
      </p:sp>
      <p:sp>
        <p:nvSpPr>
          <p:cNvPr id="162823" name="TextBox 10"/>
          <p:cNvSpPr txBox="1">
            <a:spLocks noChangeArrowheads="1"/>
          </p:cNvSpPr>
          <p:nvPr/>
        </p:nvSpPr>
        <p:spPr bwMode="auto">
          <a:xfrm>
            <a:off x="4648200" y="5181600"/>
            <a:ext cx="9906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875</a:t>
            </a:r>
          </a:p>
        </p:txBody>
      </p:sp>
      <p:sp>
        <p:nvSpPr>
          <p:cNvPr id="162824" name="TextBox 20"/>
          <p:cNvSpPr txBox="1">
            <a:spLocks noChangeArrowheads="1"/>
          </p:cNvSpPr>
          <p:nvPr/>
        </p:nvSpPr>
        <p:spPr bwMode="auto">
          <a:xfrm flipV="1">
            <a:off x="1143000" y="2362200"/>
            <a:ext cx="4572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a:t>
            </a:r>
          </a:p>
        </p:txBody>
      </p:sp>
      <p:sp>
        <p:nvSpPr>
          <p:cNvPr id="162825" name="TextBox 25"/>
          <p:cNvSpPr txBox="1">
            <a:spLocks noChangeArrowheads="1"/>
          </p:cNvSpPr>
          <p:nvPr/>
        </p:nvSpPr>
        <p:spPr bwMode="auto">
          <a:xfrm>
            <a:off x="1981200" y="2438400"/>
            <a:ext cx="56832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r>
              <a:rPr lang="en-US" sz="1800"/>
              <a:t>1.0</a:t>
            </a:r>
          </a:p>
        </p:txBody>
      </p:sp>
      <p:cxnSp>
        <p:nvCxnSpPr>
          <p:cNvPr id="54283" name="Straight Connector 16"/>
          <p:cNvCxnSpPr>
            <a:cxnSpLocks noChangeShapeType="1"/>
          </p:cNvCxnSpPr>
          <p:nvPr/>
        </p:nvCxnSpPr>
        <p:spPr bwMode="auto">
          <a:xfrm rot="5400000" flipH="1" flipV="1">
            <a:off x="3657600" y="3886200"/>
            <a:ext cx="2590800" cy="0"/>
          </a:xfrm>
          <a:prstGeom prst="line">
            <a:avLst/>
          </a:prstGeom>
          <a:noFill/>
          <a:ln w="25400">
            <a:solidFill>
              <a:schemeClr val="accent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BAB7B11-BC3C-BA45-BA7B-A15D72010D90}" type="slidenum">
              <a:rPr lang="en-US" sz="1200"/>
              <a:pPr/>
              <a:t>7</a:t>
            </a:fld>
            <a:endParaRPr lang="en-US" sz="1200"/>
          </a:p>
        </p:txBody>
      </p:sp>
      <p:sp>
        <p:nvSpPr>
          <p:cNvPr id="39938"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The </a:t>
            </a:r>
            <a:r>
              <a:rPr lang="en-US">
                <a:solidFill>
                  <a:schemeClr val="accent2"/>
                </a:solidFill>
                <a:latin typeface="Verdana" charset="0"/>
                <a:ea typeface="MS PGothic" charset="0"/>
              </a:rPr>
              <a:t>expected monetary value </a:t>
            </a:r>
            <a:r>
              <a:rPr lang="en-US">
                <a:latin typeface="Verdana" charset="0"/>
                <a:ea typeface="MS PGothic" charset="0"/>
              </a:rPr>
              <a:t>of an accident is </a:t>
            </a:r>
            <a:r>
              <a:rPr lang="en-US">
                <a:solidFill>
                  <a:schemeClr val="accent2"/>
                </a:solidFill>
                <a:latin typeface="Verdana" charset="0"/>
                <a:ea typeface="MS PGothic" charset="0"/>
              </a:rPr>
              <a:t>p*L</a:t>
            </a:r>
          </a:p>
        </p:txBody>
      </p:sp>
      <p:sp>
        <p:nvSpPr>
          <p:cNvPr id="39939" name="Rectangle 5"/>
          <p:cNvSpPr>
            <a:spLocks noGrp="1" noChangeArrowheads="1"/>
          </p:cNvSpPr>
          <p:nvPr>
            <p:ph type="title"/>
          </p:nvPr>
        </p:nvSpPr>
        <p:spPr/>
        <p:txBody>
          <a:bodyPr/>
          <a:lstStyle/>
          <a:p>
            <a:r>
              <a:rPr lang="en-US" sz="3400">
                <a:solidFill>
                  <a:schemeClr val="accent2"/>
                </a:solidFill>
                <a:latin typeface="Verdana" charset="0"/>
                <a:ea typeface="MS PGothic" charset="0"/>
              </a:rPr>
              <a:t>Evaluating risk: Expected Values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p:txBody>
          <a:bodyPr/>
          <a:lstStyle/>
          <a:p>
            <a:r>
              <a:rPr lang="en-US">
                <a:solidFill>
                  <a:srgbClr val="B90000"/>
                </a:solidFill>
                <a:latin typeface="Verdana" charset="0"/>
                <a:ea typeface="MS PGothic" charset="0"/>
              </a:rPr>
              <a:t>The </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insurance idea</a:t>
            </a:r>
            <a:r>
              <a:rPr lang="ja-JP" altLang="en-US">
                <a:solidFill>
                  <a:srgbClr val="B90000"/>
                </a:solidFill>
                <a:latin typeface="Verdana" charset="0"/>
                <a:ea typeface="MS PGothic" charset="0"/>
              </a:rPr>
              <a:t>”</a:t>
            </a:r>
            <a:r>
              <a:rPr lang="en-US" altLang="ja-JP">
                <a:solidFill>
                  <a:srgbClr val="B90000"/>
                </a:solidFill>
                <a:latin typeface="Verdana" charset="0"/>
                <a:ea typeface="MS PGothic" charset="0"/>
              </a:rPr>
              <a:t> in tort and contract law</a:t>
            </a:r>
            <a:endParaRPr lang="en-US">
              <a:solidFill>
                <a:srgbClr val="B90000"/>
              </a:solidFill>
              <a:latin typeface="Verdana" charset="0"/>
              <a:ea typeface="MS PGothic" charset="0"/>
            </a:endParaRPr>
          </a:p>
        </p:txBody>
      </p:sp>
      <p:sp>
        <p:nvSpPr>
          <p:cNvPr id="163842"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The large volume seller is better able to self-insure (diversify) away risk than a consumer buyer.</a:t>
            </a:r>
          </a:p>
        </p:txBody>
      </p:sp>
      <p:sp>
        <p:nvSpPr>
          <p:cNvPr id="16384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4F9B48C-46A9-D04D-81C3-311808CF5A98}" type="slidenum">
              <a:rPr lang="en-US" sz="1200"/>
              <a:pPr/>
              <a:t>70</a:t>
            </a:fld>
            <a:endParaRPr lang="en-US" sz="120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56874F2-0E50-8649-B48B-FD79F65C239C}" type="slidenum">
              <a:rPr lang="en-US" sz="1200"/>
              <a:pPr/>
              <a:t>71</a:t>
            </a:fld>
            <a:endParaRPr lang="en-US" sz="1200"/>
          </a:p>
        </p:txBody>
      </p:sp>
      <p:sp>
        <p:nvSpPr>
          <p:cNvPr id="164866" name="Rectangle 3"/>
          <p:cNvSpPr>
            <a:spLocks noGrp="1" noChangeArrowheads="1"/>
          </p:cNvSpPr>
          <p:nvPr>
            <p:ph type="body" idx="1"/>
          </p:nvPr>
        </p:nvSpPr>
        <p:spPr/>
        <p:txBody>
          <a:bodyPr/>
          <a:lstStyle/>
          <a:p>
            <a:endParaRPr lang="en-US" sz="2400">
              <a:latin typeface="Verdana" charset="0"/>
              <a:ea typeface="MS PGothic" charset="0"/>
            </a:endParaRPr>
          </a:p>
          <a:p>
            <a:r>
              <a:rPr lang="en-US" sz="2800">
                <a:latin typeface="Verdana" charset="0"/>
                <a:ea typeface="MS PGothic" charset="0"/>
              </a:rPr>
              <a:t>There</a:t>
            </a:r>
            <a:r>
              <a:rPr lang="ja-JP" altLang="en-US" sz="2800">
                <a:latin typeface="Verdana" charset="0"/>
                <a:ea typeface="MS PGothic" charset="0"/>
              </a:rPr>
              <a:t>’</a:t>
            </a:r>
            <a:r>
              <a:rPr lang="en-US" altLang="ja-JP" sz="2800">
                <a:latin typeface="Verdana" charset="0"/>
                <a:ea typeface="MS PGothic" charset="0"/>
              </a:rPr>
              <a:t>s something called State Farm…</a:t>
            </a:r>
          </a:p>
          <a:p>
            <a:endParaRPr lang="en-US" sz="2800">
              <a:latin typeface="Verdana" charset="0"/>
              <a:ea typeface="MS PGothic" charset="0"/>
            </a:endParaRPr>
          </a:p>
        </p:txBody>
      </p:sp>
      <p:sp>
        <p:nvSpPr>
          <p:cNvPr id="164867" name="Rectangle 5"/>
          <p:cNvSpPr>
            <a:spLocks noGrp="1" noChangeArrowheads="1"/>
          </p:cNvSpPr>
          <p:nvPr>
            <p:ph type="title"/>
          </p:nvPr>
        </p:nvSpPr>
        <p:spPr>
          <a:xfrm>
            <a:off x="574675" y="304800"/>
            <a:ext cx="8569325" cy="1219200"/>
          </a:xfrm>
        </p:spPr>
        <p:txBody>
          <a:bodyPr/>
          <a:lstStyle/>
          <a:p>
            <a:r>
              <a:rPr lang="en-US" sz="3200">
                <a:solidFill>
                  <a:schemeClr val="accent2"/>
                </a:solidFill>
                <a:latin typeface="Verdana" charset="0"/>
                <a:ea typeface="MS PGothic" charset="0"/>
              </a:rPr>
              <a:t>Let</a:t>
            </a:r>
            <a:r>
              <a:rPr lang="ja-JP" altLang="en-US" sz="3200">
                <a:solidFill>
                  <a:schemeClr val="accent2"/>
                </a:solidFill>
                <a:latin typeface="Verdana" charset="0"/>
                <a:ea typeface="MS PGothic" charset="0"/>
              </a:rPr>
              <a:t>’</a:t>
            </a:r>
            <a:r>
              <a:rPr lang="en-US" altLang="ja-JP" sz="3200">
                <a:solidFill>
                  <a:schemeClr val="accent2"/>
                </a:solidFill>
                <a:latin typeface="Verdana" charset="0"/>
                <a:ea typeface="MS PGothic" charset="0"/>
              </a:rPr>
              <a:t>s add the possibility of third party insurance</a:t>
            </a:r>
            <a:endParaRPr lang="en-US" sz="3200">
              <a:solidFill>
                <a:schemeClr val="accent2"/>
              </a:solidFill>
              <a:latin typeface="Verdana" charset="0"/>
              <a:ea typeface="MS PGothic"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42B44AB-987C-6E44-A238-8B51D5D2FC3F}" type="slidenum">
              <a:rPr lang="en-US" sz="1200"/>
              <a:pPr/>
              <a:t>72</a:t>
            </a:fld>
            <a:endParaRPr lang="en-US" sz="1200"/>
          </a:p>
        </p:txBody>
      </p:sp>
      <p:sp>
        <p:nvSpPr>
          <p:cNvPr id="166914" name="Rectangle 3"/>
          <p:cNvSpPr>
            <a:spLocks noGrp="1" noChangeArrowheads="1"/>
          </p:cNvSpPr>
          <p:nvPr>
            <p:ph type="body" idx="1"/>
          </p:nvPr>
        </p:nvSpPr>
        <p:spPr/>
        <p:txBody>
          <a:bodyPr/>
          <a:lstStyle/>
          <a:p>
            <a:endParaRPr lang="en-US" sz="2400">
              <a:latin typeface="Verdana" charset="0"/>
              <a:ea typeface="MS PGothic" charset="0"/>
            </a:endParaRPr>
          </a:p>
          <a:p>
            <a:r>
              <a:rPr lang="en-US" sz="2800">
                <a:latin typeface="Verdana" charset="0"/>
                <a:ea typeface="MS PGothic" charset="0"/>
              </a:rPr>
              <a:t>There</a:t>
            </a:r>
            <a:r>
              <a:rPr lang="ja-JP" altLang="en-US" sz="2800">
                <a:latin typeface="Verdana" charset="0"/>
                <a:ea typeface="MS PGothic" charset="0"/>
              </a:rPr>
              <a:t>’</a:t>
            </a:r>
            <a:r>
              <a:rPr lang="en-US" altLang="ja-JP" sz="2800">
                <a:latin typeface="Verdana" charset="0"/>
                <a:ea typeface="MS PGothic" charset="0"/>
              </a:rPr>
              <a:t>s something called State Farm…</a:t>
            </a:r>
          </a:p>
          <a:p>
            <a:endParaRPr lang="en-US" sz="2800">
              <a:latin typeface="Verdana" charset="0"/>
              <a:ea typeface="MS PGothic" charset="0"/>
            </a:endParaRPr>
          </a:p>
          <a:p>
            <a:r>
              <a:rPr lang="en-US" sz="2800">
                <a:solidFill>
                  <a:srgbClr val="B90000"/>
                </a:solidFill>
                <a:latin typeface="Verdana" charset="0"/>
                <a:ea typeface="MS PGothic" charset="0"/>
              </a:rPr>
              <a:t>Who then would you expect to bear a loss, as between:</a:t>
            </a:r>
          </a:p>
          <a:p>
            <a:pPr lvl="1"/>
            <a:r>
              <a:rPr lang="en-US" sz="2800">
                <a:latin typeface="Verdana" charset="0"/>
                <a:ea typeface="MS PGothic" charset="0"/>
              </a:rPr>
              <a:t>Seller (manufacturer)</a:t>
            </a:r>
          </a:p>
          <a:p>
            <a:pPr lvl="1"/>
            <a:r>
              <a:rPr lang="en-US" sz="2800">
                <a:latin typeface="Verdana" charset="0"/>
                <a:ea typeface="MS PGothic" charset="0"/>
              </a:rPr>
              <a:t>Buyer (self-insurance)</a:t>
            </a:r>
          </a:p>
          <a:p>
            <a:pPr lvl="1"/>
            <a:r>
              <a:rPr lang="en-US" sz="2800">
                <a:latin typeface="Verdana" charset="0"/>
                <a:ea typeface="MS PGothic" charset="0"/>
              </a:rPr>
              <a:t>Third party insurance company</a:t>
            </a:r>
          </a:p>
        </p:txBody>
      </p:sp>
      <p:sp>
        <p:nvSpPr>
          <p:cNvPr id="166915" name="Rectangle 5"/>
          <p:cNvSpPr>
            <a:spLocks noGrp="1" noChangeArrowheads="1"/>
          </p:cNvSpPr>
          <p:nvPr>
            <p:ph type="title"/>
          </p:nvPr>
        </p:nvSpPr>
        <p:spPr>
          <a:xfrm>
            <a:off x="574675" y="304800"/>
            <a:ext cx="8569325" cy="1219200"/>
          </a:xfrm>
        </p:spPr>
        <p:txBody>
          <a:bodyPr/>
          <a:lstStyle/>
          <a:p>
            <a:r>
              <a:rPr lang="en-US" sz="3200">
                <a:solidFill>
                  <a:schemeClr val="tx1"/>
                </a:solidFill>
                <a:latin typeface="Verdana" charset="0"/>
                <a:ea typeface="MS PGothic" charset="0"/>
              </a:rPr>
              <a:t>Let</a:t>
            </a:r>
            <a:r>
              <a:rPr lang="ja-JP" altLang="en-US" sz="3200">
                <a:solidFill>
                  <a:schemeClr val="tx1"/>
                </a:solidFill>
                <a:latin typeface="Verdana" charset="0"/>
                <a:ea typeface="MS PGothic" charset="0"/>
              </a:rPr>
              <a:t>’</a:t>
            </a:r>
            <a:r>
              <a:rPr lang="en-US" altLang="ja-JP" sz="3200">
                <a:solidFill>
                  <a:schemeClr val="tx1"/>
                </a:solidFill>
                <a:latin typeface="Verdana" charset="0"/>
                <a:ea typeface="MS PGothic" charset="0"/>
              </a:rPr>
              <a:t>s add the possibility of third party insurance</a:t>
            </a:r>
            <a:endParaRPr lang="en-US" sz="3200">
              <a:solidFill>
                <a:schemeClr val="tx1"/>
              </a:solidFill>
              <a:latin typeface="Verdana" charset="0"/>
              <a:ea typeface="MS PGothic"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151CCC1-C052-8545-9946-9561CAC4386B}" type="slidenum">
              <a:rPr lang="en-US" sz="1200"/>
              <a:pPr/>
              <a:t>73</a:t>
            </a:fld>
            <a:endParaRPr lang="en-US" sz="1200"/>
          </a:p>
        </p:txBody>
      </p:sp>
      <p:sp>
        <p:nvSpPr>
          <p:cNvPr id="53251" name="Rectangle 3"/>
          <p:cNvSpPr>
            <a:spLocks noGrp="1" noChangeArrowheads="1"/>
          </p:cNvSpPr>
          <p:nvPr>
            <p:ph type="body"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ea typeface="+mn-ea"/>
                <a:cs typeface="+mn-cs"/>
              </a:rPr>
              <a:t>Who would you expect to bear the loss for:</a:t>
            </a:r>
          </a:p>
          <a:p>
            <a:pPr lvl="1">
              <a:buFont typeface="Wingdings" pitchFamily="2" charset="2"/>
              <a:buChar char="n"/>
              <a:defRPr/>
            </a:pPr>
            <a:r>
              <a:rPr lang="en-US" dirty="0">
                <a:solidFill>
                  <a:schemeClr val="accent6"/>
                </a:solidFill>
                <a:ea typeface="ＭＳ Ｐゴシック" charset="0"/>
              </a:rPr>
              <a:t>Liability for a faulty transmission?</a:t>
            </a:r>
          </a:p>
          <a:p>
            <a:pPr lvl="1">
              <a:buFont typeface="Wingdings" pitchFamily="2" charset="2"/>
              <a:buChar char="n"/>
              <a:defRPr/>
            </a:pPr>
            <a:r>
              <a:rPr lang="en-US" dirty="0">
                <a:solidFill>
                  <a:schemeClr val="accent6"/>
                </a:solidFill>
                <a:ea typeface="ＭＳ Ｐゴシック" charset="0"/>
              </a:rPr>
              <a:t>Emotional Distress</a:t>
            </a:r>
          </a:p>
          <a:p>
            <a:pPr lvl="1">
              <a:buFont typeface="Wingdings" pitchFamily="2" charset="2"/>
              <a:buChar char="n"/>
              <a:defRPr/>
            </a:pPr>
            <a:r>
              <a:rPr lang="en-US" dirty="0">
                <a:solidFill>
                  <a:schemeClr val="accent6"/>
                </a:solidFill>
                <a:ea typeface="ＭＳ Ｐゴシック" charset="0"/>
              </a:rPr>
              <a:t>Personal Injury</a:t>
            </a:r>
          </a:p>
          <a:p>
            <a:pPr lvl="1">
              <a:buFont typeface="Wingdings" pitchFamily="2" charset="2"/>
              <a:buChar char="n"/>
              <a:defRPr/>
            </a:pPr>
            <a:r>
              <a:rPr lang="en-US" dirty="0">
                <a:solidFill>
                  <a:schemeClr val="accent6"/>
                </a:solidFill>
                <a:ea typeface="ＭＳ Ｐゴシック" charset="0"/>
              </a:rPr>
              <a:t>World War III?</a:t>
            </a:r>
          </a:p>
        </p:txBody>
      </p:sp>
      <p:sp>
        <p:nvSpPr>
          <p:cNvPr id="168963" name="Rectangle 5"/>
          <p:cNvSpPr>
            <a:spLocks noGrp="1" noChangeArrowheads="1"/>
          </p:cNvSpPr>
          <p:nvPr>
            <p:ph type="title"/>
          </p:nvPr>
        </p:nvSpPr>
        <p:spPr>
          <a:xfrm>
            <a:off x="574675" y="304800"/>
            <a:ext cx="8569325" cy="1219200"/>
          </a:xfrm>
        </p:spPr>
        <p:txBody>
          <a:bodyPr/>
          <a:lstStyle/>
          <a:p>
            <a:r>
              <a:rPr lang="en-US" sz="3200">
                <a:solidFill>
                  <a:srgbClr val="000000"/>
                </a:solidFill>
                <a:latin typeface="Verdana" charset="0"/>
                <a:ea typeface="MS PGothic" charset="0"/>
              </a:rPr>
              <a:t>Where insurance is possible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0B4E49B-F635-164A-8952-3A227FA0867E}" type="slidenum">
              <a:rPr lang="en-US" sz="1200"/>
              <a:pPr/>
              <a:t>74</a:t>
            </a:fld>
            <a:endParaRPr lang="en-US" sz="1200"/>
          </a:p>
        </p:txBody>
      </p:sp>
      <p:sp>
        <p:nvSpPr>
          <p:cNvPr id="171010" name="Rectangle 3"/>
          <p:cNvSpPr>
            <a:spLocks noGrp="1" noChangeArrowheads="1"/>
          </p:cNvSpPr>
          <p:nvPr>
            <p:ph type="body" idx="1"/>
          </p:nvPr>
        </p:nvSpPr>
        <p:spPr/>
        <p:txBody>
          <a:bodyPr/>
          <a:lstStyle/>
          <a:p>
            <a:pPr marL="514350" indent="-514350">
              <a:buFont typeface="Verdana" charset="0"/>
              <a:buAutoNum type="arabicPeriod"/>
            </a:pPr>
            <a:r>
              <a:rPr lang="en-US">
                <a:latin typeface="Verdana" charset="0"/>
                <a:ea typeface="MS PGothic" charset="0"/>
              </a:rPr>
              <a:t>Where one party is better able to reduce the risk or the harm</a:t>
            </a:r>
          </a:p>
          <a:p>
            <a:pPr marL="514350" indent="-514350">
              <a:buFont typeface="Verdana" charset="0"/>
              <a:buAutoNum type="arabicPeriod"/>
            </a:pPr>
            <a:r>
              <a:rPr lang="en-US">
                <a:latin typeface="Verdana" charset="0"/>
                <a:ea typeface="MS PGothic" charset="0"/>
              </a:rPr>
              <a:t>Where one party is better able to value the loss</a:t>
            </a:r>
          </a:p>
          <a:p>
            <a:pPr marL="514350" indent="-514350">
              <a:buFont typeface="Verdana" charset="0"/>
              <a:buAutoNum type="arabicPeriod"/>
            </a:pPr>
            <a:r>
              <a:rPr lang="en-US">
                <a:latin typeface="Verdana" charset="0"/>
                <a:ea typeface="MS PGothic" charset="0"/>
              </a:rPr>
              <a:t>Assuming risk aversion, where one party is wealthier than the other</a:t>
            </a:r>
          </a:p>
          <a:p>
            <a:pPr marL="514350" indent="-514350">
              <a:buFont typeface="Verdana" charset="0"/>
              <a:buAutoNum type="arabicPeriod"/>
            </a:pPr>
            <a:r>
              <a:rPr lang="en-US">
                <a:latin typeface="Verdana" charset="0"/>
                <a:ea typeface="MS PGothic" charset="0"/>
              </a:rPr>
              <a:t>Assuming risk aversion, where one party is a better insurer because he can diversify the risk</a:t>
            </a:r>
          </a:p>
        </p:txBody>
      </p:sp>
      <p:sp>
        <p:nvSpPr>
          <p:cNvPr id="171011" name="Rectangle 5"/>
          <p:cNvSpPr>
            <a:spLocks noGrp="1" noChangeArrowheads="1"/>
          </p:cNvSpPr>
          <p:nvPr>
            <p:ph type="title"/>
          </p:nvPr>
        </p:nvSpPr>
        <p:spPr>
          <a:xfrm>
            <a:off x="574675" y="304800"/>
            <a:ext cx="8569325" cy="1219200"/>
          </a:xfrm>
        </p:spPr>
        <p:txBody>
          <a:bodyPr/>
          <a:lstStyle/>
          <a:p>
            <a:r>
              <a:rPr lang="en-US" sz="3200">
                <a:solidFill>
                  <a:schemeClr val="accent2"/>
                </a:solidFill>
                <a:latin typeface="Verdana" charset="0"/>
                <a:ea typeface="MS PGothic" charset="0"/>
              </a:rPr>
              <a:t>Four kinds of Least-Cost Risk Avoiders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p:txBody>
          <a:bodyPr/>
          <a:lstStyle/>
          <a:p>
            <a:r>
              <a:rPr lang="en-US">
                <a:solidFill>
                  <a:srgbClr val="B90000"/>
                </a:solidFill>
                <a:latin typeface="Verdana" charset="0"/>
                <a:ea typeface="MS PGothic" charset="0"/>
              </a:rPr>
              <a:t>Warranties</a:t>
            </a:r>
          </a:p>
        </p:txBody>
      </p:sp>
      <p:sp>
        <p:nvSpPr>
          <p:cNvPr id="173058" name="Content Placeholder 2"/>
          <p:cNvSpPr>
            <a:spLocks noGrp="1"/>
          </p:cNvSpPr>
          <p:nvPr>
            <p:ph idx="1"/>
          </p:nvPr>
        </p:nvSpPr>
        <p:spPr/>
        <p:txBody>
          <a:bodyPr/>
          <a:lstStyle/>
          <a:p>
            <a:r>
              <a:rPr lang="en-US">
                <a:latin typeface="Verdana" charset="0"/>
                <a:ea typeface="MS PGothic" charset="0"/>
              </a:rPr>
              <a:t>Express</a:t>
            </a:r>
          </a:p>
          <a:p>
            <a:pPr lvl="1"/>
            <a:r>
              <a:rPr lang="en-US" sz="2400">
                <a:latin typeface="Verdana" charset="0"/>
                <a:ea typeface="MS PGothic" charset="0"/>
              </a:rPr>
              <a:t>UCC 2-313(1)</a:t>
            </a:r>
          </a:p>
          <a:p>
            <a:endParaRPr lang="en-US">
              <a:latin typeface="Verdana" charset="0"/>
              <a:ea typeface="MS PGothic" charset="0"/>
            </a:endParaRPr>
          </a:p>
          <a:p>
            <a:r>
              <a:rPr lang="en-US">
                <a:latin typeface="Verdana" charset="0"/>
                <a:ea typeface="MS PGothic" charset="0"/>
              </a:rPr>
              <a:t>Implied</a:t>
            </a:r>
          </a:p>
          <a:p>
            <a:pPr lvl="1"/>
            <a:r>
              <a:rPr lang="en-US">
                <a:latin typeface="Verdana" charset="0"/>
                <a:ea typeface="MS PGothic" charset="0"/>
              </a:rPr>
              <a:t>UCC 2-314 (merchantability)</a:t>
            </a:r>
          </a:p>
          <a:p>
            <a:pPr lvl="1"/>
            <a:r>
              <a:rPr lang="en-US">
                <a:latin typeface="Verdana" charset="0"/>
                <a:ea typeface="MS PGothic" charset="0"/>
              </a:rPr>
              <a:t>UCC 2-315 (fitness for purpose)</a:t>
            </a:r>
          </a:p>
        </p:txBody>
      </p:sp>
      <p:sp>
        <p:nvSpPr>
          <p:cNvPr id="1730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A4479D7-D97D-674A-B585-9A7AA2F9AC53}" type="slidenum">
              <a:rPr lang="en-US" sz="1200"/>
              <a:pPr/>
              <a:t>75</a:t>
            </a:fld>
            <a:endParaRPr lang="en-US" sz="120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Express Warranties: UCC 2-313(1)</a:t>
            </a:r>
          </a:p>
        </p:txBody>
      </p:sp>
      <p:sp>
        <p:nvSpPr>
          <p:cNvPr id="171010" name="Content Placeholder 2"/>
          <p:cNvSpPr>
            <a:spLocks noGrp="1"/>
          </p:cNvSpPr>
          <p:nvPr>
            <p:ph idx="1"/>
          </p:nvPr>
        </p:nvSpPr>
        <p:spPr/>
        <p:txBody>
          <a:bodyPr/>
          <a:lstStyle/>
          <a:p>
            <a:pPr>
              <a:defRPr/>
            </a:pPr>
            <a:r>
              <a:rPr lang="en-US" dirty="0">
                <a:ea typeface="ＭＳ Ｐゴシック" charset="0"/>
                <a:cs typeface="ＭＳ Ｐゴシック" charset="0"/>
              </a:rPr>
              <a:t>Express warranties by the seller are created as follows: (a) Any </a:t>
            </a:r>
            <a:r>
              <a:rPr lang="en-US" dirty="0">
                <a:solidFill>
                  <a:schemeClr val="accent6"/>
                </a:solidFill>
                <a:ea typeface="ＭＳ Ｐゴシック" charset="0"/>
                <a:cs typeface="ＭＳ Ｐゴシック" charset="0"/>
              </a:rPr>
              <a:t>affirmation of fact or promise </a:t>
            </a:r>
            <a:r>
              <a:rPr lang="en-US" dirty="0">
                <a:ea typeface="ＭＳ Ｐゴシック" charset="0"/>
                <a:cs typeface="ＭＳ Ｐゴシック" charset="0"/>
              </a:rPr>
              <a:t>made by the seller to the buyer which </a:t>
            </a:r>
            <a:r>
              <a:rPr lang="en-US" dirty="0">
                <a:solidFill>
                  <a:srgbClr val="B90000"/>
                </a:solidFill>
                <a:ea typeface="ＭＳ Ｐゴシック" charset="0"/>
                <a:cs typeface="ＭＳ Ｐゴシック" charset="0"/>
              </a:rPr>
              <a:t>relates to the goods </a:t>
            </a:r>
            <a:r>
              <a:rPr lang="en-US" dirty="0">
                <a:ea typeface="ＭＳ Ｐゴシック" charset="0"/>
                <a:cs typeface="ＭＳ Ｐゴシック" charset="0"/>
              </a:rPr>
              <a:t>and becomes </a:t>
            </a:r>
            <a:r>
              <a:rPr lang="en-US" dirty="0">
                <a:solidFill>
                  <a:srgbClr val="B90000"/>
                </a:solidFill>
                <a:ea typeface="ＭＳ Ｐゴシック" charset="0"/>
                <a:cs typeface="ＭＳ Ｐゴシック" charset="0"/>
              </a:rPr>
              <a:t>part of the basis of the bargain </a:t>
            </a:r>
            <a:r>
              <a:rPr lang="en-US" dirty="0">
                <a:ea typeface="ＭＳ Ｐゴシック" charset="0"/>
                <a:cs typeface="ＭＳ Ｐゴシック" charset="0"/>
              </a:rPr>
              <a:t>creates an express warranty that the goods shall conform to the affirmation or promise model.</a:t>
            </a:r>
          </a:p>
        </p:txBody>
      </p:sp>
      <p:sp>
        <p:nvSpPr>
          <p:cNvPr id="17408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071052-387E-B240-A0A0-759FF7604E31}" type="slidenum">
              <a:rPr lang="en-US" sz="1200"/>
              <a:pPr/>
              <a:t>76</a:t>
            </a:fld>
            <a:endParaRPr lang="en-US" sz="120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Express Warranties: UCC 2-313(1)</a:t>
            </a:r>
          </a:p>
        </p:txBody>
      </p:sp>
      <p:sp>
        <p:nvSpPr>
          <p:cNvPr id="175106" name="Content Placeholder 2"/>
          <p:cNvSpPr>
            <a:spLocks noGrp="1"/>
          </p:cNvSpPr>
          <p:nvPr>
            <p:ph idx="1"/>
          </p:nvPr>
        </p:nvSpPr>
        <p:spPr/>
        <p:txBody>
          <a:bodyPr/>
          <a:lstStyle/>
          <a:p>
            <a:r>
              <a:rPr lang="en-US">
                <a:latin typeface="Verdana" charset="0"/>
                <a:ea typeface="MS PGothic" charset="0"/>
              </a:rPr>
              <a:t>Express warranties by the seller are created as follows: (b) Any </a:t>
            </a:r>
            <a:r>
              <a:rPr lang="en-US">
                <a:solidFill>
                  <a:srgbClr val="B90000"/>
                </a:solidFill>
                <a:latin typeface="Verdana" charset="0"/>
                <a:ea typeface="MS PGothic" charset="0"/>
              </a:rPr>
              <a:t>description of the goods which is made part of the basis </a:t>
            </a:r>
            <a:r>
              <a:rPr lang="en-US">
                <a:latin typeface="Verdana" charset="0"/>
                <a:ea typeface="MS PGothic" charset="0"/>
              </a:rPr>
              <a:t>of the bargain creates an express warranty that the goods shall conform to the description. </a:t>
            </a:r>
          </a:p>
        </p:txBody>
      </p:sp>
      <p:sp>
        <p:nvSpPr>
          <p:cNvPr id="1751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1F1BCDA-66DC-C54C-9885-223AF64BDF70}" type="slidenum">
              <a:rPr lang="en-US" sz="1200"/>
              <a:pPr/>
              <a:t>77</a:t>
            </a:fld>
            <a:endParaRPr lang="en-US" sz="120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Express Warranties: UCC 2-313(2): Mere Puffs</a:t>
            </a:r>
          </a:p>
        </p:txBody>
      </p:sp>
      <p:sp>
        <p:nvSpPr>
          <p:cNvPr id="179202" name="Content Placeholder 2"/>
          <p:cNvSpPr>
            <a:spLocks noGrp="1"/>
          </p:cNvSpPr>
          <p:nvPr>
            <p:ph idx="1"/>
          </p:nvPr>
        </p:nvSpPr>
        <p:spPr/>
        <p:txBody>
          <a:bodyPr/>
          <a:lstStyle/>
          <a:p>
            <a:pPr>
              <a:defRPr/>
            </a:pPr>
            <a:endParaRPr lang="en-US" dirty="0">
              <a:ea typeface="MS PGothic" charset="0"/>
            </a:endParaRPr>
          </a:p>
          <a:p>
            <a:pPr>
              <a:defRPr/>
            </a:pPr>
            <a:r>
              <a:rPr lang="en-US" dirty="0">
                <a:ea typeface="MS PGothic" charset="0"/>
              </a:rPr>
              <a:t>an </a:t>
            </a:r>
            <a:r>
              <a:rPr lang="en-US" dirty="0">
                <a:solidFill>
                  <a:schemeClr val="accent4"/>
                </a:solidFill>
                <a:ea typeface="MS PGothic" charset="0"/>
              </a:rPr>
              <a:t>affirmation merely of the value of the goods </a:t>
            </a:r>
            <a:r>
              <a:rPr lang="en-US" dirty="0">
                <a:ea typeface="MS PGothic" charset="0"/>
              </a:rPr>
              <a:t>or a statement purporting to be merely the seller's </a:t>
            </a:r>
            <a:r>
              <a:rPr lang="en-US" dirty="0">
                <a:solidFill>
                  <a:srgbClr val="B90000"/>
                </a:solidFill>
                <a:ea typeface="MS PGothic" charset="0"/>
              </a:rPr>
              <a:t>opinion or commendation </a:t>
            </a:r>
            <a:r>
              <a:rPr lang="en-US" dirty="0">
                <a:ea typeface="MS PGothic" charset="0"/>
              </a:rPr>
              <a:t>of the goods does not create a warranty.</a:t>
            </a:r>
          </a:p>
        </p:txBody>
      </p:sp>
      <p:sp>
        <p:nvSpPr>
          <p:cNvPr id="1771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618C134-5CC4-0E4F-9165-E5AC2E8DDDA0}" type="slidenum">
              <a:rPr lang="en-US" sz="1200"/>
              <a:pPr/>
              <a:t>78</a:t>
            </a:fld>
            <a:endParaRPr lang="en-US" sz="120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defRPr/>
            </a:pPr>
            <a:r>
              <a:rPr lang="en-US" dirty="0" err="1">
                <a:solidFill>
                  <a:schemeClr val="accent6"/>
                </a:solidFill>
                <a:ea typeface="+mj-ea"/>
                <a:cs typeface="+mj-cs"/>
              </a:rPr>
              <a:t>Sessa</a:t>
            </a:r>
            <a:r>
              <a:rPr lang="en-US" dirty="0">
                <a:solidFill>
                  <a:schemeClr val="accent6"/>
                </a:solidFill>
                <a:ea typeface="+mj-ea"/>
                <a:cs typeface="+mj-cs"/>
              </a:rPr>
              <a:t> v. </a:t>
            </a:r>
            <a:r>
              <a:rPr lang="en-US" dirty="0" err="1">
                <a:solidFill>
                  <a:schemeClr val="accent6"/>
                </a:solidFill>
                <a:ea typeface="+mj-ea"/>
                <a:cs typeface="+mj-cs"/>
              </a:rPr>
              <a:t>Riegle</a:t>
            </a:r>
            <a:r>
              <a:rPr lang="en-US" dirty="0">
                <a:solidFill>
                  <a:schemeClr val="accent6"/>
                </a:solidFill>
                <a:ea typeface="+mj-ea"/>
                <a:cs typeface="+mj-cs"/>
              </a:rPr>
              <a:t> at 650</a:t>
            </a:r>
          </a:p>
        </p:txBody>
      </p:sp>
      <p:sp>
        <p:nvSpPr>
          <p:cNvPr id="178178" name="Content Placeholder 2"/>
          <p:cNvSpPr>
            <a:spLocks noGrp="1"/>
          </p:cNvSpPr>
          <p:nvPr>
            <p:ph idx="1"/>
          </p:nvPr>
        </p:nvSpPr>
        <p:spPr/>
        <p:txBody>
          <a:bodyPr/>
          <a:lstStyle/>
          <a:p>
            <a:r>
              <a:rPr lang="en-US">
                <a:latin typeface="Verdana" charset="0"/>
                <a:ea typeface="MS PGothic" charset="0"/>
              </a:rPr>
              <a:t>What were the alleged express warranties?</a:t>
            </a:r>
          </a:p>
        </p:txBody>
      </p:sp>
      <p:sp>
        <p:nvSpPr>
          <p:cNvPr id="17817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7BF9419-9757-194A-909C-5365D97336B9}" type="slidenum">
              <a:rPr lang="en-US" sz="1200"/>
              <a:pPr/>
              <a:t>79</a:t>
            </a:fld>
            <a:endParaRPr lang="en-US" sz="1200"/>
          </a:p>
        </p:txBody>
      </p:sp>
      <p:pic>
        <p:nvPicPr>
          <p:cNvPr id="178180" name="Picture 4" descr="EIA_hors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0"/>
            <a:ext cx="3944938" cy="2867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p:cNvSpPr txBox="1"/>
          <p:nvPr/>
        </p:nvSpPr>
        <p:spPr>
          <a:xfrm>
            <a:off x="7315200" y="3352800"/>
            <a:ext cx="893763" cy="369888"/>
          </a:xfrm>
          <a:prstGeom prst="rect">
            <a:avLst/>
          </a:prstGeom>
          <a:noFill/>
        </p:spPr>
        <p:txBody>
          <a:bodyPr wrap="none">
            <a:spAutoFit/>
          </a:bodyPr>
          <a:lstStyle/>
          <a:p>
            <a:pPr>
              <a:defRPr/>
            </a:pPr>
            <a:r>
              <a:rPr lang="en-US" dirty="0" err="1">
                <a:solidFill>
                  <a:schemeClr val="accent6"/>
                </a:solidFill>
                <a:latin typeface="Verdana" pitchFamily="34" charset="0"/>
                <a:ea typeface="+mn-ea"/>
                <a:cs typeface="+mn-cs"/>
              </a:rPr>
              <a:t>Riegle</a:t>
            </a:r>
            <a:endParaRPr lang="en-US" dirty="0">
              <a:solidFill>
                <a:schemeClr val="accent6"/>
              </a:solidFill>
              <a:latin typeface="Verdana" pitchFamily="34" charset="0"/>
              <a:ea typeface="+mn-ea"/>
              <a:cs typeface="+mn-cs"/>
            </a:endParaRPr>
          </a:p>
        </p:txBody>
      </p:sp>
      <p:sp>
        <p:nvSpPr>
          <p:cNvPr id="7" name="TextBox 6"/>
          <p:cNvSpPr txBox="1"/>
          <p:nvPr/>
        </p:nvSpPr>
        <p:spPr>
          <a:xfrm>
            <a:off x="7391400" y="4800600"/>
            <a:ext cx="857250" cy="369888"/>
          </a:xfrm>
          <a:prstGeom prst="rect">
            <a:avLst/>
          </a:prstGeom>
          <a:noFill/>
        </p:spPr>
        <p:txBody>
          <a:bodyPr>
            <a:spAutoFit/>
          </a:bodyPr>
          <a:lstStyle/>
          <a:p>
            <a:pPr>
              <a:defRPr/>
            </a:pPr>
            <a:r>
              <a:rPr lang="en-US" dirty="0" err="1">
                <a:solidFill>
                  <a:schemeClr val="accent6"/>
                </a:solidFill>
                <a:latin typeface="Verdana" pitchFamily="34" charset="0"/>
                <a:ea typeface="+mn-ea"/>
                <a:cs typeface="+mn-cs"/>
              </a:rPr>
              <a:t>Sessa</a:t>
            </a:r>
            <a:endParaRPr lang="en-US" dirty="0">
              <a:solidFill>
                <a:schemeClr val="accent6"/>
              </a:solidFill>
              <a:latin typeface="Verdana" pitchFamily="34" charset="0"/>
              <a:ea typeface="+mn-ea"/>
              <a:cs typeface="+mn-cs"/>
            </a:endParaRPr>
          </a:p>
        </p:txBody>
      </p:sp>
      <p:cxnSp>
        <p:nvCxnSpPr>
          <p:cNvPr id="9" name="Straight Arrow Connector 8"/>
          <p:cNvCxnSpPr>
            <a:cxnSpLocks noChangeShapeType="1"/>
          </p:cNvCxnSpPr>
          <p:nvPr/>
        </p:nvCxnSpPr>
        <p:spPr bwMode="auto">
          <a:xfrm>
            <a:off x="7696200" y="3810000"/>
            <a:ext cx="0" cy="914400"/>
          </a:xfrm>
          <a:prstGeom prst="straightConnector1">
            <a:avLst/>
          </a:prstGeom>
          <a:noFill/>
          <a:ln w="38100">
            <a:solidFill>
              <a:srgbClr val="B90000"/>
            </a:solidFill>
            <a:round/>
            <a:headEnd/>
            <a:tailEnd type="arrow" w="med" len="med"/>
          </a:ln>
          <a:effectLst>
            <a:outerShdw blurRad="63500" dist="23000" dir="5400000" rotWithShape="0">
              <a:srgbClr val="000000">
                <a:alpha val="34998"/>
              </a:srgbClr>
            </a:outerShdw>
          </a:effectLst>
          <a:extLst>
            <a:ext uri="{909E8E84-426E-40dd-AFC4-6F175D3DCCD1}">
              <a14:hiddenFill xmlns:a14="http://schemas.microsoft.com/office/drawing/2010/main" xmlns="">
                <a:noFill/>
              </a14:hiddenFill>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2618761-39F2-6141-BB87-4742BC52E350}" type="slidenum">
              <a:rPr lang="en-US" sz="1200"/>
              <a:pPr/>
              <a:t>8</a:t>
            </a:fld>
            <a:endParaRPr lang="en-US" sz="1200"/>
          </a:p>
        </p:txBody>
      </p:sp>
      <p:sp>
        <p:nvSpPr>
          <p:cNvPr id="41986" name="Rectangle 3"/>
          <p:cNvSpPr>
            <a:spLocks noGrp="1" noChangeArrowheads="1"/>
          </p:cNvSpPr>
          <p:nvPr>
            <p:ph type="body" idx="1"/>
          </p:nvPr>
        </p:nvSpPr>
        <p:spPr/>
        <p:txBody>
          <a:bodyPr/>
          <a:lstStyle/>
          <a:p>
            <a:endParaRPr lang="en-US">
              <a:latin typeface="Verdana" charset="0"/>
              <a:ea typeface="MS PGothic" charset="0"/>
            </a:endParaRPr>
          </a:p>
          <a:p>
            <a:r>
              <a:rPr lang="en-US">
                <a:latin typeface="Verdana" charset="0"/>
                <a:ea typeface="MS PGothic" charset="0"/>
              </a:rPr>
              <a:t>The expected monetary value of an accident is p*L</a:t>
            </a:r>
          </a:p>
          <a:p>
            <a:pPr lvl="1"/>
            <a:r>
              <a:rPr lang="en-US">
                <a:latin typeface="Verdana" charset="0"/>
                <a:ea typeface="MS PGothic" charset="0"/>
              </a:rPr>
              <a:t>where </a:t>
            </a:r>
            <a:r>
              <a:rPr lang="en-US">
                <a:solidFill>
                  <a:schemeClr val="accent2"/>
                </a:solidFill>
                <a:latin typeface="Verdana" charset="0"/>
                <a:ea typeface="MS PGothic" charset="0"/>
              </a:rPr>
              <a:t>p</a:t>
            </a:r>
            <a:r>
              <a:rPr lang="en-US">
                <a:latin typeface="Verdana" charset="0"/>
                <a:ea typeface="MS PGothic" charset="0"/>
              </a:rPr>
              <a:t> is the probability of occurrence</a:t>
            </a:r>
          </a:p>
          <a:p>
            <a:pPr lvl="1"/>
            <a:r>
              <a:rPr lang="en-US">
                <a:latin typeface="Verdana" charset="0"/>
                <a:ea typeface="MS PGothic" charset="0"/>
              </a:rPr>
              <a:t>And </a:t>
            </a:r>
            <a:r>
              <a:rPr lang="en-US">
                <a:solidFill>
                  <a:schemeClr val="accent2"/>
                </a:solidFill>
                <a:latin typeface="Verdana" charset="0"/>
                <a:ea typeface="MS PGothic" charset="0"/>
              </a:rPr>
              <a:t>L</a:t>
            </a:r>
            <a:r>
              <a:rPr lang="en-US">
                <a:latin typeface="Verdana" charset="0"/>
                <a:ea typeface="MS PGothic" charset="0"/>
              </a:rPr>
              <a:t> is the cost of the accident on occurence</a:t>
            </a:r>
          </a:p>
        </p:txBody>
      </p:sp>
      <p:sp>
        <p:nvSpPr>
          <p:cNvPr id="41987" name="Rectangle 5"/>
          <p:cNvSpPr>
            <a:spLocks noGrp="1" noChangeArrowheads="1"/>
          </p:cNvSpPr>
          <p:nvPr>
            <p:ph type="title"/>
          </p:nvPr>
        </p:nvSpPr>
        <p:spPr/>
        <p:txBody>
          <a:bodyPr/>
          <a:lstStyle/>
          <a:p>
            <a:r>
              <a:rPr lang="en-US" sz="3400">
                <a:solidFill>
                  <a:schemeClr val="accent2"/>
                </a:solidFill>
                <a:latin typeface="Verdana" charset="0"/>
                <a:ea typeface="MS PGothic" charset="0"/>
              </a:rPr>
              <a:t>Evaluating risk: Expected Values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6"/>
                </a:solidFill>
                <a:ea typeface="+mj-ea"/>
                <a:cs typeface="+mj-cs"/>
              </a:rPr>
              <a:t>Express Warranties: UCC 2-313(1)</a:t>
            </a:r>
          </a:p>
        </p:txBody>
      </p:sp>
      <p:sp>
        <p:nvSpPr>
          <p:cNvPr id="171010" name="Content Placeholder 2"/>
          <p:cNvSpPr>
            <a:spLocks noGrp="1"/>
          </p:cNvSpPr>
          <p:nvPr>
            <p:ph idx="1"/>
          </p:nvPr>
        </p:nvSpPr>
        <p:spPr/>
        <p:txBody>
          <a:bodyPr/>
          <a:lstStyle/>
          <a:p>
            <a:pPr>
              <a:defRPr/>
            </a:pPr>
            <a:r>
              <a:rPr lang="en-US" dirty="0">
                <a:ea typeface="ＭＳ Ｐゴシック" charset="0"/>
                <a:cs typeface="ＭＳ Ｐゴシック" charset="0"/>
              </a:rPr>
              <a:t>Express warranties by the seller are created as follows: (a) Any </a:t>
            </a:r>
            <a:r>
              <a:rPr lang="en-US" dirty="0">
                <a:solidFill>
                  <a:schemeClr val="accent6"/>
                </a:solidFill>
                <a:ea typeface="ＭＳ Ｐゴシック" charset="0"/>
                <a:cs typeface="ＭＳ Ｐゴシック" charset="0"/>
              </a:rPr>
              <a:t>affirmation of fact or promise </a:t>
            </a:r>
            <a:r>
              <a:rPr lang="en-US" dirty="0">
                <a:ea typeface="ＭＳ Ｐゴシック" charset="0"/>
                <a:cs typeface="ＭＳ Ｐゴシック" charset="0"/>
              </a:rPr>
              <a:t>made by the seller to the buyer which </a:t>
            </a:r>
            <a:r>
              <a:rPr lang="en-US" dirty="0">
                <a:solidFill>
                  <a:srgbClr val="B90000"/>
                </a:solidFill>
                <a:ea typeface="ＭＳ Ｐゴシック" charset="0"/>
                <a:cs typeface="ＭＳ Ｐゴシック" charset="0"/>
              </a:rPr>
              <a:t>relates to the goods </a:t>
            </a:r>
            <a:r>
              <a:rPr lang="en-US" dirty="0">
                <a:ea typeface="ＭＳ Ｐゴシック" charset="0"/>
                <a:cs typeface="ＭＳ Ｐゴシック" charset="0"/>
              </a:rPr>
              <a:t>and becomes </a:t>
            </a:r>
            <a:r>
              <a:rPr lang="en-US" dirty="0">
                <a:solidFill>
                  <a:srgbClr val="B90000"/>
                </a:solidFill>
                <a:ea typeface="ＭＳ Ｐゴシック" charset="0"/>
                <a:cs typeface="ＭＳ Ｐゴシック" charset="0"/>
              </a:rPr>
              <a:t>part of the basis of the bargain </a:t>
            </a:r>
            <a:r>
              <a:rPr lang="en-US" dirty="0">
                <a:ea typeface="ＭＳ Ｐゴシック" charset="0"/>
                <a:cs typeface="ＭＳ Ｐゴシック" charset="0"/>
              </a:rPr>
              <a:t>creates an express warranty that the goods shall conform to the affirmation or promise model.</a:t>
            </a:r>
          </a:p>
        </p:txBody>
      </p:sp>
      <p:sp>
        <p:nvSpPr>
          <p:cNvPr id="17408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2B071052-387E-B240-A0A0-759FF7604E31}" type="slidenum">
              <a:rPr lang="en-US" sz="1200"/>
              <a:pPr/>
              <a:t>80</a:t>
            </a:fld>
            <a:endParaRPr lang="en-US" sz="1200"/>
          </a:p>
        </p:txBody>
      </p:sp>
    </p:spTree>
    <p:extLst>
      <p:ext uri="{BB962C8B-B14F-4D97-AF65-F5344CB8AC3E}">
        <p14:creationId xmlns:p14="http://schemas.microsoft.com/office/powerpoint/2010/main" val="37436762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0226" name="Content Placeholder 2"/>
          <p:cNvSpPr>
            <a:spLocks noGrp="1"/>
          </p:cNvSpPr>
          <p:nvPr>
            <p:ph idx="1"/>
          </p:nvPr>
        </p:nvSpPr>
        <p:spPr/>
        <p:txBody>
          <a:bodyPr/>
          <a:lstStyle/>
          <a:p>
            <a:endParaRPr lang="en-US">
              <a:latin typeface="Verdana" charset="0"/>
              <a:ea typeface="MS PGothic" charset="0"/>
            </a:endParaRPr>
          </a:p>
          <a:p>
            <a:r>
              <a:rPr lang="en-US">
                <a:solidFill>
                  <a:srgbClr val="B90000"/>
                </a:solidFill>
                <a:latin typeface="Verdana" charset="0"/>
                <a:ea typeface="MS PGothic" charset="0"/>
              </a:rPr>
              <a:t>Riegle: “The horse is sound”</a:t>
            </a:r>
          </a:p>
        </p:txBody>
      </p:sp>
      <p:sp>
        <p:nvSpPr>
          <p:cNvPr id="18022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3524E5D-A9FB-BE45-B27B-1EE360978364}" type="slidenum">
              <a:rPr lang="en-US" sz="1200"/>
              <a:pPr/>
              <a:t>81</a:t>
            </a:fld>
            <a:endParaRPr lang="en-US" sz="1200"/>
          </a:p>
        </p:txBody>
      </p:sp>
      <p:pic>
        <p:nvPicPr>
          <p:cNvPr id="180228"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2274" name="Content Placeholder 2"/>
          <p:cNvSpPr>
            <a:spLocks noGrp="1"/>
          </p:cNvSpPr>
          <p:nvPr>
            <p:ph idx="1"/>
          </p:nvPr>
        </p:nvSpPr>
        <p:spPr/>
        <p:txBody>
          <a:bodyPr/>
          <a:lstStyle/>
          <a:p>
            <a:endParaRPr lang="en-US">
              <a:latin typeface="Verdana" charset="0"/>
              <a:ea typeface="MS PGothic" charset="0"/>
            </a:endParaRPr>
          </a:p>
          <a:p>
            <a:r>
              <a:rPr lang="en-US">
                <a:solidFill>
                  <a:schemeClr val="tx2"/>
                </a:solidFill>
                <a:latin typeface="Verdana" charset="0"/>
                <a:ea typeface="MS PGothic" charset="0"/>
              </a:rPr>
              <a:t>Riegle: “The horse is sound”</a:t>
            </a:r>
          </a:p>
          <a:p>
            <a:r>
              <a:rPr lang="en-US">
                <a:solidFill>
                  <a:srgbClr val="B90000"/>
                </a:solidFill>
                <a:latin typeface="Verdana" charset="0"/>
                <a:ea typeface="MS PGothic" charset="0"/>
              </a:rPr>
              <a:t>A mere puff</a:t>
            </a:r>
          </a:p>
          <a:p>
            <a:pPr lvl="1"/>
            <a:r>
              <a:rPr lang="en-US">
                <a:solidFill>
                  <a:srgbClr val="000000"/>
                </a:solidFill>
                <a:latin typeface="Verdana" charset="0"/>
                <a:ea typeface="MS PGothic" charset="0"/>
              </a:rPr>
              <a:t>“bland statements”</a:t>
            </a:r>
          </a:p>
        </p:txBody>
      </p:sp>
      <p:sp>
        <p:nvSpPr>
          <p:cNvPr id="18227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72516A43-750F-534C-898E-A253B4345799}" type="slidenum">
              <a:rPr lang="en-US" sz="1200"/>
              <a:pPr/>
              <a:t>82</a:t>
            </a:fld>
            <a:endParaRPr lang="en-US" sz="1200"/>
          </a:p>
        </p:txBody>
      </p:sp>
      <p:pic>
        <p:nvPicPr>
          <p:cNvPr id="182276"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6370" name="Content Placeholder 2"/>
          <p:cNvSpPr>
            <a:spLocks noGrp="1"/>
          </p:cNvSpPr>
          <p:nvPr>
            <p:ph idx="1"/>
          </p:nvPr>
        </p:nvSpPr>
        <p:spPr/>
        <p:txBody>
          <a:bodyPr/>
          <a:lstStyle/>
          <a:p>
            <a:endParaRPr lang="en-US">
              <a:latin typeface="Verdana" charset="0"/>
              <a:ea typeface="MS PGothic" charset="0"/>
            </a:endParaRPr>
          </a:p>
          <a:p>
            <a:r>
              <a:rPr lang="en-US">
                <a:solidFill>
                  <a:schemeClr val="tx2"/>
                </a:solidFill>
                <a:latin typeface="Verdana" charset="0"/>
                <a:ea typeface="MS PGothic" charset="0"/>
              </a:rPr>
              <a:t>Riegle: “The horse is sound”</a:t>
            </a:r>
          </a:p>
          <a:p>
            <a:r>
              <a:rPr lang="en-US">
                <a:solidFill>
                  <a:srgbClr val="B90000"/>
                </a:solidFill>
                <a:latin typeface="Verdana" charset="0"/>
                <a:ea typeface="MS PGothic" charset="0"/>
              </a:rPr>
              <a:t>A mere puff</a:t>
            </a:r>
          </a:p>
          <a:p>
            <a:r>
              <a:rPr lang="en-US">
                <a:solidFill>
                  <a:srgbClr val="B90000"/>
                </a:solidFill>
                <a:latin typeface="Verdana" charset="0"/>
                <a:ea typeface="MS PGothic" charset="0"/>
              </a:rPr>
              <a:t>A special rule for horse traders?</a:t>
            </a:r>
          </a:p>
          <a:p>
            <a:pPr lvl="1"/>
            <a:r>
              <a:rPr lang="en-US">
                <a:solidFill>
                  <a:srgbClr val="B90000"/>
                </a:solidFill>
                <a:latin typeface="Verdana" charset="0"/>
                <a:ea typeface="MS PGothic" charset="0"/>
              </a:rPr>
              <a:t>“Horses are fragile creatures”</a:t>
            </a:r>
          </a:p>
        </p:txBody>
      </p:sp>
      <p:sp>
        <p:nvSpPr>
          <p:cNvPr id="18637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0999095-82D8-6B4B-8EB8-16BA699EF421}" type="slidenum">
              <a:rPr lang="en-US" sz="1200"/>
              <a:pPr/>
              <a:t>83</a:t>
            </a:fld>
            <a:endParaRPr lang="en-US" sz="1200"/>
          </a:p>
        </p:txBody>
      </p:sp>
      <p:pic>
        <p:nvPicPr>
          <p:cNvPr id="186372"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4322" name="Content Placeholder 2"/>
          <p:cNvSpPr>
            <a:spLocks noGrp="1"/>
          </p:cNvSpPr>
          <p:nvPr>
            <p:ph idx="1"/>
          </p:nvPr>
        </p:nvSpPr>
        <p:spPr/>
        <p:txBody>
          <a:bodyPr/>
          <a:lstStyle/>
          <a:p>
            <a:endParaRPr lang="en-US" dirty="0">
              <a:latin typeface="Verdana" charset="0"/>
              <a:ea typeface="MS PGothic" charset="0"/>
            </a:endParaRPr>
          </a:p>
          <a:p>
            <a:r>
              <a:rPr lang="en-US" dirty="0" err="1">
                <a:solidFill>
                  <a:schemeClr val="tx2"/>
                </a:solidFill>
                <a:latin typeface="Verdana" charset="0"/>
                <a:ea typeface="MS PGothic" charset="0"/>
              </a:rPr>
              <a:t>Riegle</a:t>
            </a:r>
            <a:r>
              <a:rPr lang="en-US" dirty="0">
                <a:solidFill>
                  <a:schemeClr val="tx2"/>
                </a:solidFill>
                <a:latin typeface="Verdana" charset="0"/>
                <a:ea typeface="MS PGothic" charset="0"/>
              </a:rPr>
              <a:t>: “The horse is sound”</a:t>
            </a:r>
          </a:p>
          <a:p>
            <a:r>
              <a:rPr lang="en-US" dirty="0">
                <a:solidFill>
                  <a:srgbClr val="B90000"/>
                </a:solidFill>
                <a:latin typeface="Verdana" charset="0"/>
                <a:ea typeface="MS PGothic" charset="0"/>
              </a:rPr>
              <a:t>Why did the court doubt that the statements were “part of the basis of the bargain”?</a:t>
            </a:r>
          </a:p>
        </p:txBody>
      </p:sp>
      <p:sp>
        <p:nvSpPr>
          <p:cNvPr id="1843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6EAB584-0C9B-ED4C-A1B3-BDEBD08EBF60}" type="slidenum">
              <a:rPr lang="en-US" sz="1200"/>
              <a:pPr/>
              <a:t>84</a:t>
            </a:fld>
            <a:endParaRPr lang="en-US" sz="1200"/>
          </a:p>
        </p:txBody>
      </p:sp>
      <p:pic>
        <p:nvPicPr>
          <p:cNvPr id="184324"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4322" name="Content Placeholder 2"/>
          <p:cNvSpPr>
            <a:spLocks noGrp="1"/>
          </p:cNvSpPr>
          <p:nvPr>
            <p:ph idx="1"/>
          </p:nvPr>
        </p:nvSpPr>
        <p:spPr/>
        <p:txBody>
          <a:bodyPr/>
          <a:lstStyle/>
          <a:p>
            <a:endParaRPr lang="en-US" dirty="0">
              <a:latin typeface="Verdana" charset="0"/>
              <a:ea typeface="MS PGothic" charset="0"/>
            </a:endParaRPr>
          </a:p>
          <a:p>
            <a:r>
              <a:rPr lang="en-US" dirty="0" err="1">
                <a:solidFill>
                  <a:schemeClr val="tx2"/>
                </a:solidFill>
                <a:latin typeface="Verdana" charset="0"/>
                <a:ea typeface="MS PGothic" charset="0"/>
              </a:rPr>
              <a:t>Riegle</a:t>
            </a:r>
            <a:r>
              <a:rPr lang="en-US" dirty="0">
                <a:solidFill>
                  <a:schemeClr val="tx2"/>
                </a:solidFill>
                <a:latin typeface="Verdana" charset="0"/>
                <a:ea typeface="MS PGothic" charset="0"/>
              </a:rPr>
              <a:t>: “The horse is sound”</a:t>
            </a:r>
          </a:p>
          <a:p>
            <a:r>
              <a:rPr lang="en-US" dirty="0">
                <a:solidFill>
                  <a:srgbClr val="B90000"/>
                </a:solidFill>
                <a:latin typeface="Verdana" charset="0"/>
                <a:ea typeface="MS PGothic" charset="0"/>
              </a:rPr>
              <a:t>Why did the court doubt that the statements were “part of the basis of the bargain”?</a:t>
            </a:r>
          </a:p>
          <a:p>
            <a:pPr lvl="1"/>
            <a:r>
              <a:rPr lang="en-US" dirty="0">
                <a:solidFill>
                  <a:srgbClr val="000000"/>
                </a:solidFill>
                <a:latin typeface="Verdana" charset="0"/>
                <a:ea typeface="MS PGothic" charset="0"/>
              </a:rPr>
              <a:t>Materiality or reliance?</a:t>
            </a:r>
          </a:p>
          <a:p>
            <a:pPr lvl="2"/>
            <a:r>
              <a:rPr lang="en-US" dirty="0">
                <a:solidFill>
                  <a:srgbClr val="000000"/>
                </a:solidFill>
                <a:latin typeface="Verdana" charset="0"/>
                <a:ea typeface="MS PGothic" charset="0"/>
              </a:rPr>
              <a:t>The draftsmen’s intention?</a:t>
            </a:r>
          </a:p>
        </p:txBody>
      </p:sp>
      <p:sp>
        <p:nvSpPr>
          <p:cNvPr id="18432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66EAB584-0C9B-ED4C-A1B3-BDEBD08EBF60}" type="slidenum">
              <a:rPr lang="en-US" sz="1200"/>
              <a:pPr/>
              <a:t>85</a:t>
            </a:fld>
            <a:endParaRPr lang="en-US" sz="1200"/>
          </a:p>
        </p:txBody>
      </p:sp>
      <p:pic>
        <p:nvPicPr>
          <p:cNvPr id="184324"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916203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88418" name="Content Placeholder 2"/>
          <p:cNvSpPr>
            <a:spLocks noGrp="1"/>
          </p:cNvSpPr>
          <p:nvPr>
            <p:ph idx="1"/>
          </p:nvPr>
        </p:nvSpPr>
        <p:spPr/>
        <p:txBody>
          <a:bodyPr/>
          <a:lstStyle/>
          <a:p>
            <a:endParaRPr lang="en-US" dirty="0">
              <a:latin typeface="Verdana" charset="0"/>
              <a:ea typeface="MS PGothic" charset="0"/>
            </a:endParaRPr>
          </a:p>
          <a:p>
            <a:r>
              <a:rPr lang="en-US" dirty="0">
                <a:solidFill>
                  <a:srgbClr val="B90000"/>
                </a:solidFill>
                <a:latin typeface="Verdana" charset="0"/>
                <a:ea typeface="MS PGothic" charset="0"/>
              </a:rPr>
              <a:t>Can you distinguish Frederickson from </a:t>
            </a:r>
            <a:r>
              <a:rPr lang="en-US" dirty="0" err="1">
                <a:solidFill>
                  <a:srgbClr val="B90000"/>
                </a:solidFill>
                <a:latin typeface="Verdana" charset="0"/>
                <a:ea typeface="MS PGothic" charset="0"/>
              </a:rPr>
              <a:t>McNeir</a:t>
            </a:r>
            <a:r>
              <a:rPr lang="en-US" dirty="0">
                <a:solidFill>
                  <a:srgbClr val="B90000"/>
                </a:solidFill>
                <a:latin typeface="Verdana" charset="0"/>
                <a:ea typeface="MS PGothic" charset="0"/>
              </a:rPr>
              <a:t> at p. 654?</a:t>
            </a:r>
          </a:p>
        </p:txBody>
      </p:sp>
      <p:sp>
        <p:nvSpPr>
          <p:cNvPr id="18841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46B50A6-3142-8746-9343-4297E5796E0B}" type="slidenum">
              <a:rPr lang="en-US" sz="1200"/>
              <a:pPr/>
              <a:t>86</a:t>
            </a:fld>
            <a:endParaRPr lang="en-US" sz="1200"/>
          </a:p>
        </p:txBody>
      </p:sp>
      <p:pic>
        <p:nvPicPr>
          <p:cNvPr id="188420"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90466" name="Content Placeholder 2"/>
          <p:cNvSpPr>
            <a:spLocks noGrp="1"/>
          </p:cNvSpPr>
          <p:nvPr>
            <p:ph idx="1"/>
          </p:nvPr>
        </p:nvSpPr>
        <p:spPr/>
        <p:txBody>
          <a:bodyPr/>
          <a:lstStyle/>
          <a:p>
            <a:r>
              <a:rPr lang="en-US" dirty="0">
                <a:latin typeface="Verdana" charset="0"/>
                <a:ea typeface="MS PGothic" charset="0"/>
              </a:rPr>
              <a:t>Was there a finding that the horse that was sold was defective?</a:t>
            </a:r>
          </a:p>
        </p:txBody>
      </p:sp>
      <p:sp>
        <p:nvSpPr>
          <p:cNvPr id="19046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C0BA928-2CE2-AE41-96C3-8CEAC7175720}" type="slidenum">
              <a:rPr lang="en-US" sz="1200"/>
              <a:pPr/>
              <a:t>87</a:t>
            </a:fld>
            <a:endParaRPr lang="en-US" sz="1200"/>
          </a:p>
        </p:txBody>
      </p:sp>
      <p:pic>
        <p:nvPicPr>
          <p:cNvPr id="190468"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p:txBody>
          <a:bodyPr/>
          <a:lstStyle/>
          <a:p>
            <a:r>
              <a:rPr lang="en-US">
                <a:solidFill>
                  <a:schemeClr val="tx1"/>
                </a:solidFill>
                <a:latin typeface="Verdana" charset="0"/>
                <a:ea typeface="MS PGothic" charset="0"/>
              </a:rPr>
              <a:t>Sessa v. Riegle</a:t>
            </a:r>
          </a:p>
        </p:txBody>
      </p:sp>
      <p:sp>
        <p:nvSpPr>
          <p:cNvPr id="190466" name="Content Placeholder 2"/>
          <p:cNvSpPr>
            <a:spLocks noGrp="1"/>
          </p:cNvSpPr>
          <p:nvPr>
            <p:ph idx="1"/>
          </p:nvPr>
        </p:nvSpPr>
        <p:spPr/>
        <p:txBody>
          <a:bodyPr/>
          <a:lstStyle/>
          <a:p>
            <a:r>
              <a:rPr lang="en-US" dirty="0">
                <a:latin typeface="Verdana" charset="0"/>
                <a:ea typeface="MS PGothic" charset="0"/>
              </a:rPr>
              <a:t>Was there a finding that the horse that was sold was defective?</a:t>
            </a:r>
          </a:p>
          <a:p>
            <a:pPr lvl="1"/>
            <a:r>
              <a:rPr lang="en-US" dirty="0">
                <a:latin typeface="Verdana" charset="0"/>
                <a:ea typeface="MS PGothic" charset="0"/>
              </a:rPr>
              <a:t>Claudication looks like a pre-existing condition</a:t>
            </a:r>
          </a:p>
          <a:p>
            <a:pPr lvl="1"/>
            <a:r>
              <a:rPr lang="en-US" dirty="0" err="1">
                <a:latin typeface="Verdana" charset="0"/>
                <a:ea typeface="MS PGothic" charset="0"/>
              </a:rPr>
              <a:t>Tendenitis</a:t>
            </a:r>
            <a:r>
              <a:rPr lang="en-US" dirty="0">
                <a:latin typeface="Verdana" charset="0"/>
                <a:ea typeface="MS PGothic" charset="0"/>
              </a:rPr>
              <a:t> might have resulted from the shipping</a:t>
            </a:r>
            <a:endParaRPr lang="en-US" altLang="ja-JP" dirty="0">
              <a:latin typeface="Verdana" charset="0"/>
              <a:ea typeface="MS PGothic" charset="0"/>
            </a:endParaRPr>
          </a:p>
          <a:p>
            <a:pPr lvl="2"/>
            <a:r>
              <a:rPr lang="en-US" dirty="0">
                <a:latin typeface="Verdana" charset="0"/>
                <a:ea typeface="MS PGothic" charset="0"/>
              </a:rPr>
              <a:t>In the later case, buyer took the risk</a:t>
            </a:r>
          </a:p>
        </p:txBody>
      </p:sp>
      <p:sp>
        <p:nvSpPr>
          <p:cNvPr id="19046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8C0BA928-2CE2-AE41-96C3-8CEAC7175720}" type="slidenum">
              <a:rPr lang="en-US" sz="1200"/>
              <a:pPr/>
              <a:t>88</a:t>
            </a:fld>
            <a:endParaRPr lang="en-US" sz="1200"/>
          </a:p>
        </p:txBody>
      </p:sp>
      <p:pic>
        <p:nvPicPr>
          <p:cNvPr id="190468" name="Picture 4" descr="EIA_horse.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75463" y="0"/>
            <a:ext cx="2268537" cy="164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979004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solidFill>
                  <a:schemeClr val="accent6"/>
                </a:solidFill>
                <a:ea typeface="+mj-ea"/>
                <a:cs typeface="+mj-cs"/>
              </a:rPr>
              <a:t>Royal Business Machines at 654</a:t>
            </a:r>
          </a:p>
        </p:txBody>
      </p:sp>
      <p:sp>
        <p:nvSpPr>
          <p:cNvPr id="192514" name="Content Placeholder 2"/>
          <p:cNvSpPr>
            <a:spLocks noGrp="1"/>
          </p:cNvSpPr>
          <p:nvPr>
            <p:ph idx="1"/>
          </p:nvPr>
        </p:nvSpPr>
        <p:spPr/>
        <p:txBody>
          <a:bodyPr/>
          <a:lstStyle/>
          <a:p>
            <a:r>
              <a:rPr lang="en-US">
                <a:latin typeface="Verdana" charset="0"/>
                <a:ea typeface="MS PGothic" charset="0"/>
              </a:rPr>
              <a:t>Representations: Copy machine…</a:t>
            </a:r>
          </a:p>
          <a:p>
            <a:pPr lvl="1"/>
            <a:r>
              <a:rPr lang="en-US">
                <a:latin typeface="Verdana" charset="0"/>
                <a:ea typeface="MS PGothic" charset="0"/>
              </a:rPr>
              <a:t>Was of high quality</a:t>
            </a:r>
          </a:p>
          <a:p>
            <a:pPr lvl="1"/>
            <a:r>
              <a:rPr lang="en-US">
                <a:latin typeface="Verdana" charset="0"/>
                <a:ea typeface="MS PGothic" charset="0"/>
              </a:rPr>
              <a:t>Frequency of repair was very low</a:t>
            </a:r>
          </a:p>
          <a:p>
            <a:pPr lvl="1"/>
            <a:r>
              <a:rPr lang="en-US">
                <a:latin typeface="Verdana" charset="0"/>
                <a:ea typeface="MS PGothic" charset="0"/>
              </a:rPr>
              <a:t>Would remain so</a:t>
            </a:r>
          </a:p>
          <a:p>
            <a:pPr lvl="1"/>
            <a:r>
              <a:rPr lang="en-US">
                <a:latin typeface="Verdana" charset="0"/>
                <a:ea typeface="MS PGothic" charset="0"/>
              </a:rPr>
              <a:t>Will bring buyer substantial profits</a:t>
            </a:r>
          </a:p>
        </p:txBody>
      </p:sp>
      <p:sp>
        <p:nvSpPr>
          <p:cNvPr id="19251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9B08A72-A1B4-224D-BDAB-85E0E2D57121}" type="slidenum">
              <a:rPr lang="en-US" sz="1200"/>
              <a:pPr/>
              <a:t>89</a:t>
            </a:fld>
            <a:endParaRPr lang="en-US"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atin typeface="Verdana" charset="0"/>
                <a:ea typeface="MS PGothic" charset="0"/>
              </a:rPr>
              <a:t>Pascal’s Wager</a:t>
            </a:r>
          </a:p>
        </p:txBody>
      </p:sp>
      <p:sp>
        <p:nvSpPr>
          <p:cNvPr id="4403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507DD6E-F588-974E-9494-136D3772F9F1}" type="slidenum">
              <a:rPr lang="en-US" sz="1200"/>
              <a:pPr/>
              <a:t>9</a:t>
            </a:fld>
            <a:endParaRPr lang="en-US" sz="1200"/>
          </a:p>
        </p:txBody>
      </p:sp>
      <p:pic>
        <p:nvPicPr>
          <p:cNvPr id="44035" name="Picture 9"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41525"/>
            <a:ext cx="4056063" cy="481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solidFill>
                  <a:schemeClr val="accent6"/>
                </a:solidFill>
                <a:ea typeface="+mj-ea"/>
                <a:cs typeface="+mj-cs"/>
              </a:rPr>
              <a:t>Royal Business Machines at 654</a:t>
            </a:r>
          </a:p>
        </p:txBody>
      </p:sp>
      <p:sp>
        <p:nvSpPr>
          <p:cNvPr id="192514" name="Content Placeholder 2"/>
          <p:cNvSpPr>
            <a:spLocks noGrp="1"/>
          </p:cNvSpPr>
          <p:nvPr>
            <p:ph idx="1"/>
          </p:nvPr>
        </p:nvSpPr>
        <p:spPr/>
        <p:txBody>
          <a:bodyPr/>
          <a:lstStyle/>
          <a:p>
            <a:r>
              <a:rPr lang="en-US" dirty="0">
                <a:latin typeface="Verdana" charset="0"/>
                <a:ea typeface="MS PGothic" charset="0"/>
              </a:rPr>
              <a:t>Representations: Copy machine…</a:t>
            </a:r>
          </a:p>
          <a:p>
            <a:pPr lvl="1"/>
            <a:r>
              <a:rPr lang="en-US" dirty="0">
                <a:latin typeface="Verdana" charset="0"/>
                <a:ea typeface="MS PGothic" charset="0"/>
              </a:rPr>
              <a:t>Was tested and ready to be marketed</a:t>
            </a:r>
          </a:p>
        </p:txBody>
      </p:sp>
      <p:sp>
        <p:nvSpPr>
          <p:cNvPr id="19251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19B08A72-A1B4-224D-BDAB-85E0E2D57121}" type="slidenum">
              <a:rPr lang="en-US" sz="1200"/>
              <a:pPr/>
              <a:t>90</a:t>
            </a:fld>
            <a:endParaRPr lang="en-US" sz="1200"/>
          </a:p>
        </p:txBody>
      </p:sp>
    </p:spTree>
    <p:extLst>
      <p:ext uri="{BB962C8B-B14F-4D97-AF65-F5344CB8AC3E}">
        <p14:creationId xmlns:p14="http://schemas.microsoft.com/office/powerpoint/2010/main" val="761903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a:defRPr/>
            </a:pPr>
            <a:r>
              <a:rPr lang="en-US" dirty="0">
                <a:solidFill>
                  <a:schemeClr val="accent6"/>
                </a:solidFill>
                <a:ea typeface="+mj-ea"/>
                <a:cs typeface="+mj-cs"/>
              </a:rPr>
              <a:t>Royal Business Machines at 654</a:t>
            </a:r>
          </a:p>
        </p:txBody>
      </p:sp>
      <p:sp>
        <p:nvSpPr>
          <p:cNvPr id="194562" name="Content Placeholder 2"/>
          <p:cNvSpPr>
            <a:spLocks noGrp="1"/>
          </p:cNvSpPr>
          <p:nvPr>
            <p:ph idx="1"/>
          </p:nvPr>
        </p:nvSpPr>
        <p:spPr/>
        <p:txBody>
          <a:bodyPr/>
          <a:lstStyle/>
          <a:p>
            <a:r>
              <a:rPr lang="en-US" dirty="0">
                <a:latin typeface="Verdana" charset="0"/>
                <a:ea typeface="MS PGothic" charset="0"/>
              </a:rPr>
              <a:t>Copy machine:</a:t>
            </a:r>
          </a:p>
          <a:p>
            <a:pPr lvl="1"/>
            <a:r>
              <a:rPr lang="en-US" dirty="0">
                <a:solidFill>
                  <a:srgbClr val="B90000"/>
                </a:solidFill>
                <a:latin typeface="Verdana" charset="0"/>
                <a:ea typeface="MS PGothic" charset="0"/>
              </a:rPr>
              <a:t>Oh yeah, the old “machines will not cause fire” warranty</a:t>
            </a:r>
          </a:p>
        </p:txBody>
      </p:sp>
      <p:sp>
        <p:nvSpPr>
          <p:cNvPr id="19456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3157F521-D4DF-4940-B5ED-625CDF400565}" type="slidenum">
              <a:rPr lang="en-US" sz="1200"/>
              <a:pPr/>
              <a:t>91</a:t>
            </a:fld>
            <a:endParaRPr lang="en-US" sz="1200"/>
          </a:p>
        </p:txBody>
      </p:sp>
      <p:pic>
        <p:nvPicPr>
          <p:cNvPr id="194564" name="Picture 4" descr="sharp-ar-235-copier-machine.jpg"/>
          <p:cNvPicPr>
            <a:picLocks noChangeAspect="1"/>
          </p:cNvPicPr>
          <p:nvPr/>
        </p:nvPicPr>
        <p:blipFill>
          <a:blip r:embed="rId3">
            <a:extLst>
              <a:ext uri="{28A0092B-C50C-407E-A947-70E740481C1C}">
                <a14:useLocalDpi xmlns:a14="http://schemas.microsoft.com/office/drawing/2010/main" val="0"/>
              </a:ext>
            </a:extLst>
          </a:blip>
          <a:srcRect t="9091" r="1160"/>
          <a:stretch>
            <a:fillRect/>
          </a:stretch>
        </p:blipFill>
        <p:spPr bwMode="auto">
          <a:xfrm>
            <a:off x="4343400" y="4191000"/>
            <a:ext cx="23622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565" name="Content Placeholder 4" descr="fir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352800"/>
            <a:ext cx="1285875"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74675" y="304800"/>
            <a:ext cx="8569325" cy="1219200"/>
          </a:xfrm>
        </p:spPr>
        <p:txBody>
          <a:bodyPr/>
          <a:lstStyle/>
          <a:p>
            <a:pPr>
              <a:defRPr/>
            </a:pPr>
            <a:r>
              <a:rPr lang="en-US" dirty="0">
                <a:solidFill>
                  <a:schemeClr val="accent6"/>
                </a:solidFill>
                <a:ea typeface="+mj-ea"/>
                <a:cs typeface="+mj-cs"/>
              </a:rPr>
              <a:t>Specificity: 656</a:t>
            </a:r>
          </a:p>
        </p:txBody>
      </p:sp>
      <p:sp>
        <p:nvSpPr>
          <p:cNvPr id="196610" name="Content Placeholder 2"/>
          <p:cNvSpPr>
            <a:spLocks noGrp="1"/>
          </p:cNvSpPr>
          <p:nvPr>
            <p:ph idx="1"/>
          </p:nvPr>
        </p:nvSpPr>
        <p:spPr/>
        <p:txBody>
          <a:bodyPr/>
          <a:lstStyle/>
          <a:p>
            <a:endParaRPr lang="en-US" dirty="0">
              <a:latin typeface="Verdana" charset="0"/>
              <a:ea typeface="MS PGothic" charset="0"/>
            </a:endParaRPr>
          </a:p>
          <a:p>
            <a:r>
              <a:rPr lang="en-US" dirty="0" err="1">
                <a:solidFill>
                  <a:srgbClr val="B90000"/>
                </a:solidFill>
                <a:latin typeface="Verdana" charset="0"/>
                <a:ea typeface="MS PGothic" charset="0"/>
              </a:rPr>
              <a:t>Searls</a:t>
            </a:r>
            <a:r>
              <a:rPr lang="en-US" dirty="0">
                <a:solidFill>
                  <a:srgbClr val="B90000"/>
                </a:solidFill>
                <a:latin typeface="Verdana" charset="0"/>
                <a:ea typeface="MS PGothic" charset="0"/>
              </a:rPr>
              <a:t> v. </a:t>
            </a:r>
            <a:r>
              <a:rPr lang="en-US" dirty="0" err="1">
                <a:solidFill>
                  <a:srgbClr val="B90000"/>
                </a:solidFill>
                <a:latin typeface="Verdana" charset="0"/>
                <a:ea typeface="MS PGothic" charset="0"/>
              </a:rPr>
              <a:t>Glasser</a:t>
            </a:r>
            <a:r>
              <a:rPr lang="en-US" dirty="0">
                <a:solidFill>
                  <a:srgbClr val="B90000"/>
                </a:solidFill>
                <a:latin typeface="Verdana" charset="0"/>
                <a:ea typeface="MS PGothic" charset="0"/>
              </a:rPr>
              <a:t>: </a:t>
            </a:r>
            <a:r>
              <a:rPr lang="en-US" dirty="0">
                <a:latin typeface="Verdana" charset="0"/>
                <a:ea typeface="MS PGothic" charset="0"/>
              </a:rPr>
              <a:t>“</a:t>
            </a:r>
            <a:r>
              <a:rPr lang="en-US" altLang="ja-JP" dirty="0">
                <a:latin typeface="Verdana" charset="0"/>
                <a:ea typeface="MS PGothic" charset="0"/>
              </a:rPr>
              <a:t>recession resistant</a:t>
            </a:r>
            <a:r>
              <a:rPr lang="ja-JP" altLang="en-US" dirty="0">
                <a:latin typeface="Verdana" charset="0"/>
                <a:ea typeface="MS PGothic" charset="0"/>
              </a:rPr>
              <a:t>”</a:t>
            </a:r>
            <a:r>
              <a:rPr lang="en-US" altLang="ja-JP" dirty="0">
                <a:latin typeface="Verdana" charset="0"/>
                <a:ea typeface="MS PGothic" charset="0"/>
              </a:rPr>
              <a:t>?</a:t>
            </a:r>
          </a:p>
          <a:p>
            <a:endParaRPr lang="en-US" dirty="0">
              <a:latin typeface="Verdana" charset="0"/>
              <a:ea typeface="MS PGothic" charset="0"/>
            </a:endParaRPr>
          </a:p>
          <a:p>
            <a:r>
              <a:rPr lang="en-US" dirty="0">
                <a:solidFill>
                  <a:srgbClr val="B90000"/>
                </a:solidFill>
                <a:latin typeface="Verdana" charset="0"/>
                <a:ea typeface="MS PGothic" charset="0"/>
              </a:rPr>
              <a:t>Keith</a:t>
            </a:r>
            <a:r>
              <a:rPr lang="en-US" dirty="0">
                <a:latin typeface="Verdana" charset="0"/>
                <a:ea typeface="MS PGothic" charset="0"/>
              </a:rPr>
              <a:t>: </a:t>
            </a:r>
            <a:r>
              <a:rPr lang="ja-JP" altLang="en-US" dirty="0">
                <a:latin typeface="Verdana" charset="0"/>
                <a:ea typeface="MS PGothic" charset="0"/>
              </a:rPr>
              <a:t>“</a:t>
            </a:r>
            <a:r>
              <a:rPr lang="en-US" altLang="ja-JP" dirty="0">
                <a:latin typeface="Verdana" charset="0"/>
                <a:ea typeface="MS PGothic" charset="0"/>
              </a:rPr>
              <a:t>sure-footed seaworthiness</a:t>
            </a:r>
            <a:r>
              <a:rPr lang="ja-JP" altLang="en-US" dirty="0">
                <a:latin typeface="Verdana" charset="0"/>
                <a:ea typeface="MS PGothic" charset="0"/>
              </a:rPr>
              <a:t>”</a:t>
            </a:r>
            <a:r>
              <a:rPr lang="en-US" altLang="ja-JP" dirty="0">
                <a:latin typeface="Verdana" charset="0"/>
                <a:ea typeface="MS PGothic" charset="0"/>
              </a:rPr>
              <a:t>?</a:t>
            </a:r>
            <a:endParaRPr lang="en-US" dirty="0">
              <a:latin typeface="Verdana" charset="0"/>
              <a:ea typeface="MS PGothic" charset="0"/>
            </a:endParaRPr>
          </a:p>
        </p:txBody>
      </p:sp>
      <p:sp>
        <p:nvSpPr>
          <p:cNvPr id="19661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BAA2C1DC-0119-D84C-A52A-4E3CCBF36FCC}" type="slidenum">
              <a:rPr lang="en-US" sz="1200"/>
              <a:pPr/>
              <a:t>92</a:t>
            </a:fld>
            <a:endParaRPr lang="en-US" sz="120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574675" y="304800"/>
            <a:ext cx="8569325" cy="1219200"/>
          </a:xfrm>
        </p:spPr>
        <p:txBody>
          <a:bodyPr/>
          <a:lstStyle/>
          <a:p>
            <a:pPr>
              <a:defRPr/>
            </a:pPr>
            <a:r>
              <a:rPr lang="en-US" dirty="0">
                <a:solidFill>
                  <a:schemeClr val="accent6"/>
                </a:solidFill>
                <a:ea typeface="+mj-ea"/>
                <a:cs typeface="+mj-cs"/>
              </a:rPr>
              <a:t>Implied Warranties</a:t>
            </a:r>
          </a:p>
        </p:txBody>
      </p:sp>
      <p:sp>
        <p:nvSpPr>
          <p:cNvPr id="198658" name="Content Placeholder 2"/>
          <p:cNvSpPr>
            <a:spLocks noGrp="1"/>
          </p:cNvSpPr>
          <p:nvPr>
            <p:ph idx="1"/>
          </p:nvPr>
        </p:nvSpPr>
        <p:spPr/>
        <p:txBody>
          <a:bodyPr/>
          <a:lstStyle/>
          <a:p>
            <a:endParaRPr lang="en-US">
              <a:latin typeface="Verdana" charset="0"/>
              <a:ea typeface="MS PGothic" charset="0"/>
            </a:endParaRPr>
          </a:p>
          <a:p>
            <a:r>
              <a:rPr lang="en-US">
                <a:latin typeface="Verdana" charset="0"/>
                <a:ea typeface="MS PGothic" charset="0"/>
              </a:rPr>
              <a:t>Merchantability: 2-314</a:t>
            </a:r>
          </a:p>
          <a:p>
            <a:endParaRPr lang="en-US">
              <a:latin typeface="Verdana" charset="0"/>
              <a:ea typeface="MS PGothic" charset="0"/>
            </a:endParaRPr>
          </a:p>
          <a:p>
            <a:r>
              <a:rPr lang="en-US">
                <a:latin typeface="Verdana" charset="0"/>
                <a:ea typeface="MS PGothic" charset="0"/>
              </a:rPr>
              <a:t>Fitness: 2-315</a:t>
            </a:r>
          </a:p>
          <a:p>
            <a:endParaRPr lang="en-US">
              <a:latin typeface="Verdana" charset="0"/>
              <a:ea typeface="MS PGothic" charset="0"/>
            </a:endParaRPr>
          </a:p>
          <a:p>
            <a:r>
              <a:rPr lang="en-US">
                <a:latin typeface="Verdana" charset="0"/>
                <a:ea typeface="MS PGothic" charset="0"/>
              </a:rPr>
              <a:t>Title: 2-312</a:t>
            </a:r>
          </a:p>
        </p:txBody>
      </p:sp>
      <p:sp>
        <p:nvSpPr>
          <p:cNvPr id="19865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4A4C4D8F-4D68-E044-9AB1-88B4F281CD94}" type="slidenum">
              <a:rPr lang="en-US" sz="1200"/>
              <a:pPr/>
              <a:t>93</a:t>
            </a:fld>
            <a:endParaRPr lang="en-US" sz="120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a:solidFill>
                  <a:schemeClr val="accent6"/>
                </a:solidFill>
                <a:ea typeface="+mj-ea"/>
                <a:cs typeface="+mj-cs"/>
              </a:rPr>
              <a:t>Merchantability</a:t>
            </a:r>
          </a:p>
        </p:txBody>
      </p:sp>
      <p:sp>
        <p:nvSpPr>
          <p:cNvPr id="200706" name="Content Placeholder 2"/>
          <p:cNvSpPr>
            <a:spLocks noGrp="1"/>
          </p:cNvSpPr>
          <p:nvPr>
            <p:ph idx="1"/>
          </p:nvPr>
        </p:nvSpPr>
        <p:spPr/>
        <p:txBody>
          <a:bodyPr/>
          <a:lstStyle/>
          <a:p>
            <a:endParaRPr lang="en-US" dirty="0">
              <a:latin typeface="Verdana" charset="0"/>
              <a:ea typeface="MS PGothic" charset="0"/>
            </a:endParaRPr>
          </a:p>
          <a:p>
            <a:r>
              <a:rPr lang="en-US" sz="2400" dirty="0">
                <a:latin typeface="Verdana" charset="0"/>
                <a:ea typeface="MS PGothic" charset="0"/>
              </a:rPr>
              <a:t>UCC§ 2-314(1) Unless excluded or modified (</a:t>
            </a:r>
            <a:r>
              <a:rPr lang="en-US" sz="2400" dirty="0">
                <a:solidFill>
                  <a:srgbClr val="000000"/>
                </a:solidFill>
                <a:latin typeface="Verdana" charset="0"/>
                <a:ea typeface="MS PGothic" charset="0"/>
              </a:rPr>
              <a:t>Section 2-316), a warranty that the goods shall be merchantable is implied in a contract for their sale if the seller is a merchant with respect to goods of that kind. </a:t>
            </a:r>
            <a:endParaRPr lang="en-US" dirty="0">
              <a:latin typeface="Verdana" charset="0"/>
              <a:ea typeface="MS PGothic" charset="0"/>
            </a:endParaRPr>
          </a:p>
          <a:p>
            <a:pPr>
              <a:buFont typeface="Wingdings" charset="0"/>
              <a:buNone/>
            </a:pPr>
            <a:endParaRPr lang="en-US" dirty="0">
              <a:latin typeface="Verdana" charset="0"/>
              <a:ea typeface="MS PGothic" charset="0"/>
            </a:endParaRPr>
          </a:p>
        </p:txBody>
      </p:sp>
      <p:sp>
        <p:nvSpPr>
          <p:cNvPr id="200707"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12ABF59-CE2D-E94A-A298-E868A5A6FD76}" type="slidenum">
              <a:rPr lang="en-US" sz="1200"/>
              <a:pPr/>
              <a:t>94</a:t>
            </a:fld>
            <a:endParaRPr lang="en-US" sz="120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a:solidFill>
                  <a:schemeClr val="accent6"/>
                </a:solidFill>
                <a:ea typeface="+mj-ea"/>
                <a:cs typeface="+mj-cs"/>
              </a:rPr>
              <a:t>Merchantability</a:t>
            </a:r>
          </a:p>
        </p:txBody>
      </p:sp>
      <p:sp>
        <p:nvSpPr>
          <p:cNvPr id="202754" name="Content Placeholder 2"/>
          <p:cNvSpPr>
            <a:spLocks noGrp="1"/>
          </p:cNvSpPr>
          <p:nvPr>
            <p:ph idx="1"/>
          </p:nvPr>
        </p:nvSpPr>
        <p:spPr/>
        <p:txBody>
          <a:bodyPr/>
          <a:lstStyle/>
          <a:p>
            <a:endParaRPr lang="en-US">
              <a:latin typeface="Verdana" charset="0"/>
              <a:ea typeface="MS PGothic" charset="0"/>
            </a:endParaRPr>
          </a:p>
          <a:p>
            <a:r>
              <a:rPr lang="en-US" sz="2400">
                <a:latin typeface="Verdana" charset="0"/>
                <a:ea typeface="MS PGothic" charset="0"/>
              </a:rPr>
              <a:t>UCC§ 2-314(1) Unless excluded or modified (Section 2-316), a warranty that the goods shall be </a:t>
            </a:r>
            <a:r>
              <a:rPr lang="en-US" sz="2400">
                <a:solidFill>
                  <a:srgbClr val="B90000"/>
                </a:solidFill>
                <a:latin typeface="Verdana" charset="0"/>
                <a:ea typeface="MS PGothic" charset="0"/>
              </a:rPr>
              <a:t>merchantable</a:t>
            </a:r>
            <a:r>
              <a:rPr lang="en-US" sz="2400">
                <a:latin typeface="Verdana" charset="0"/>
                <a:ea typeface="MS PGothic" charset="0"/>
              </a:rPr>
              <a:t> is implied in a contract for their sale if the seller is a </a:t>
            </a:r>
            <a:r>
              <a:rPr lang="en-US" sz="2400">
                <a:solidFill>
                  <a:srgbClr val="B90000"/>
                </a:solidFill>
                <a:latin typeface="Verdana" charset="0"/>
                <a:ea typeface="MS PGothic" charset="0"/>
              </a:rPr>
              <a:t>merchant</a:t>
            </a:r>
            <a:r>
              <a:rPr lang="en-US" sz="2400">
                <a:latin typeface="Verdana" charset="0"/>
                <a:ea typeface="MS PGothic" charset="0"/>
              </a:rPr>
              <a:t> with respect to goods of that kind. </a:t>
            </a:r>
            <a:endParaRPr lang="en-US">
              <a:latin typeface="Verdana" charset="0"/>
              <a:ea typeface="MS PGothic" charset="0"/>
            </a:endParaRPr>
          </a:p>
          <a:p>
            <a:pPr>
              <a:buFont typeface="Wingdings" charset="0"/>
              <a:buNone/>
            </a:pPr>
            <a:endParaRPr lang="en-US">
              <a:latin typeface="Verdana" charset="0"/>
              <a:ea typeface="MS PGothic" charset="0"/>
            </a:endParaRPr>
          </a:p>
        </p:txBody>
      </p:sp>
      <p:sp>
        <p:nvSpPr>
          <p:cNvPr id="20275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013888EA-BA01-F540-87B6-E310FF0E29AD}" type="slidenum">
              <a:rPr lang="en-US" sz="1200"/>
              <a:pPr/>
              <a:t>95</a:t>
            </a:fld>
            <a:endParaRPr lang="en-US" sz="120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defRPr/>
            </a:pPr>
            <a:r>
              <a:rPr lang="en-US" dirty="0" err="1">
                <a:solidFill>
                  <a:schemeClr val="accent6"/>
                </a:solidFill>
                <a:ea typeface="+mj-ea"/>
                <a:cs typeface="+mj-cs"/>
              </a:rPr>
              <a:t>Flippo</a:t>
            </a:r>
            <a:r>
              <a:rPr lang="en-US" dirty="0">
                <a:solidFill>
                  <a:schemeClr val="accent6"/>
                </a:solidFill>
                <a:ea typeface="+mj-ea"/>
                <a:cs typeface="+mj-cs"/>
              </a:rPr>
              <a:t> at 657</a:t>
            </a:r>
          </a:p>
        </p:txBody>
      </p:sp>
      <p:sp>
        <p:nvSpPr>
          <p:cNvPr id="204802" name="Content Placeholder 2"/>
          <p:cNvSpPr>
            <a:spLocks noGrp="1"/>
          </p:cNvSpPr>
          <p:nvPr>
            <p:ph idx="1"/>
          </p:nvPr>
        </p:nvSpPr>
        <p:spPr/>
        <p:txBody>
          <a:bodyPr/>
          <a:lstStyle/>
          <a:p>
            <a:r>
              <a:rPr lang="en-US">
                <a:latin typeface="Verdana" charset="0"/>
                <a:ea typeface="MS PGothic" charset="0"/>
              </a:rPr>
              <a:t>Implied warranty in UCC 2-314?</a:t>
            </a:r>
          </a:p>
          <a:p>
            <a:endParaRPr lang="en-US">
              <a:latin typeface="Verdana" charset="0"/>
              <a:ea typeface="MS PGothic" charset="0"/>
            </a:endParaRPr>
          </a:p>
          <a:p>
            <a:pPr>
              <a:buFont typeface="Wingdings" charset="0"/>
              <a:buNone/>
            </a:pPr>
            <a:endParaRPr lang="en-US">
              <a:latin typeface="Verdana" charset="0"/>
              <a:ea typeface="MS PGothic" charset="0"/>
            </a:endParaRPr>
          </a:p>
        </p:txBody>
      </p:sp>
      <p:sp>
        <p:nvSpPr>
          <p:cNvPr id="204803"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FAC8E038-C80C-8548-A016-E8CD2B11A7CC}" type="slidenum">
              <a:rPr lang="en-US" sz="1200"/>
              <a:pPr/>
              <a:t>96</a:t>
            </a:fld>
            <a:endParaRPr lang="en-US" sz="1200"/>
          </a:p>
        </p:txBody>
      </p:sp>
      <p:pic>
        <p:nvPicPr>
          <p:cNvPr id="20480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05300" y="3048000"/>
            <a:ext cx="4826000" cy="392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solidFill>
                  <a:schemeClr val="tx1"/>
                </a:solidFill>
                <a:latin typeface="Verdana" charset="0"/>
                <a:ea typeface="MS PGothic" charset="0"/>
              </a:rPr>
              <a:t>Flippo</a:t>
            </a:r>
          </a:p>
        </p:txBody>
      </p:sp>
      <p:sp>
        <p:nvSpPr>
          <p:cNvPr id="69635"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Why were the goods merchantable in </a:t>
            </a:r>
            <a:r>
              <a:rPr lang="en-US" dirty="0" err="1">
                <a:solidFill>
                  <a:schemeClr val="accent6"/>
                </a:solidFill>
                <a:ea typeface="+mn-ea"/>
                <a:cs typeface="+mn-cs"/>
              </a:rPr>
              <a:t>Flippo</a:t>
            </a:r>
            <a:r>
              <a:rPr lang="en-US" dirty="0">
                <a:solidFill>
                  <a:schemeClr val="accent6"/>
                </a:solidFill>
                <a:ea typeface="+mn-ea"/>
                <a:cs typeface="+mn-cs"/>
              </a:rPr>
              <a:t>?</a:t>
            </a:r>
            <a:endParaRPr lang="en-US" dirty="0">
              <a:ea typeface="+mn-ea"/>
              <a:cs typeface="+mn-cs"/>
            </a:endParaRPr>
          </a:p>
          <a:p>
            <a:pPr>
              <a:buFont typeface="Wingdings" pitchFamily="2" charset="2"/>
              <a:buNone/>
              <a:defRPr/>
            </a:pPr>
            <a:endParaRPr lang="en-US" dirty="0">
              <a:ea typeface="+mn-ea"/>
              <a:cs typeface="+mn-cs"/>
            </a:endParaRPr>
          </a:p>
        </p:txBody>
      </p:sp>
      <p:sp>
        <p:nvSpPr>
          <p:cNvPr id="2068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FCC8851-F99E-B04B-A197-C913A18495A8}" type="slidenum">
              <a:rPr lang="en-US" sz="1200"/>
              <a:pPr/>
              <a:t>97</a:t>
            </a:fld>
            <a:endParaRPr lang="en-US" sz="1200"/>
          </a:p>
        </p:txBody>
      </p:sp>
      <p:pic>
        <p:nvPicPr>
          <p:cNvPr id="206852" name="Picture 4" descr="giant-house-spid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1500" y="0"/>
            <a:ext cx="2222500"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p:txBody>
          <a:bodyPr/>
          <a:lstStyle/>
          <a:p>
            <a:r>
              <a:rPr lang="en-US">
                <a:solidFill>
                  <a:schemeClr val="tx1"/>
                </a:solidFill>
                <a:latin typeface="Verdana" charset="0"/>
                <a:ea typeface="MS PGothic" charset="0"/>
              </a:rPr>
              <a:t>Flippo</a:t>
            </a:r>
          </a:p>
        </p:txBody>
      </p:sp>
      <p:sp>
        <p:nvSpPr>
          <p:cNvPr id="69635"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rgbClr val="000000"/>
                </a:solidFill>
                <a:ea typeface="+mn-ea"/>
                <a:cs typeface="+mn-cs"/>
              </a:rPr>
              <a:t>Why were the goods merchantable in </a:t>
            </a:r>
            <a:r>
              <a:rPr lang="en-US" dirty="0" err="1">
                <a:solidFill>
                  <a:srgbClr val="000000"/>
                </a:solidFill>
                <a:ea typeface="+mn-ea"/>
                <a:cs typeface="+mn-cs"/>
              </a:rPr>
              <a:t>Flippo</a:t>
            </a:r>
            <a:r>
              <a:rPr lang="en-US" dirty="0">
                <a:solidFill>
                  <a:srgbClr val="000000"/>
                </a:solidFill>
                <a:ea typeface="+mn-ea"/>
                <a:cs typeface="+mn-cs"/>
              </a:rPr>
              <a:t>?</a:t>
            </a:r>
          </a:p>
          <a:p>
            <a:pPr lvl="1">
              <a:buFont typeface="Wingdings" pitchFamily="2" charset="2"/>
              <a:buChar char="o"/>
              <a:defRPr/>
            </a:pPr>
            <a:r>
              <a:rPr lang="en-US" dirty="0">
                <a:solidFill>
                  <a:schemeClr val="accent6"/>
                </a:solidFill>
                <a:ea typeface="+mn-ea"/>
                <a:cs typeface="+mn-cs"/>
              </a:rPr>
              <a:t>“Fit for ordinary purposes for which such goods are used”</a:t>
            </a:r>
            <a:endParaRPr lang="en-US" dirty="0">
              <a:ea typeface="+mn-ea"/>
              <a:cs typeface="+mn-cs"/>
            </a:endParaRPr>
          </a:p>
          <a:p>
            <a:pPr>
              <a:buFont typeface="Wingdings" pitchFamily="2" charset="2"/>
              <a:buNone/>
              <a:defRPr/>
            </a:pPr>
            <a:endParaRPr lang="en-US" dirty="0">
              <a:ea typeface="+mn-ea"/>
              <a:cs typeface="+mn-cs"/>
            </a:endParaRPr>
          </a:p>
        </p:txBody>
      </p:sp>
      <p:sp>
        <p:nvSpPr>
          <p:cNvPr id="206851"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5FCC8851-F99E-B04B-A197-C913A18495A8}" type="slidenum">
              <a:rPr lang="en-US" sz="1200"/>
              <a:pPr/>
              <a:t>98</a:t>
            </a:fld>
            <a:endParaRPr lang="en-US" sz="1200"/>
          </a:p>
        </p:txBody>
      </p:sp>
      <p:pic>
        <p:nvPicPr>
          <p:cNvPr id="206852" name="Picture 4" descr="giant-house-spid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1500" y="0"/>
            <a:ext cx="2222500"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55967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p:txBody>
          <a:bodyPr/>
          <a:lstStyle/>
          <a:p>
            <a:r>
              <a:rPr lang="en-US">
                <a:solidFill>
                  <a:schemeClr val="tx1"/>
                </a:solidFill>
                <a:latin typeface="Verdana" charset="0"/>
                <a:ea typeface="MS PGothic" charset="0"/>
              </a:rPr>
              <a:t>Merchantability</a:t>
            </a:r>
          </a:p>
        </p:txBody>
      </p:sp>
      <p:sp>
        <p:nvSpPr>
          <p:cNvPr id="69635" name="Content Placeholder 2"/>
          <p:cNvSpPr>
            <a:spLocks noGrp="1"/>
          </p:cNvSpPr>
          <p:nvPr>
            <p:ph idx="1"/>
          </p:nvPr>
        </p:nvSpPr>
        <p:spPr/>
        <p:txBody>
          <a:bodyPr/>
          <a:lstStyle/>
          <a:p>
            <a:pPr>
              <a:buFont typeface="Wingdings" pitchFamily="2" charset="2"/>
              <a:buChar char="o"/>
              <a:defRPr/>
            </a:pPr>
            <a:endParaRPr lang="en-US" dirty="0">
              <a:ea typeface="+mn-ea"/>
              <a:cs typeface="+mn-cs"/>
            </a:endParaRPr>
          </a:p>
          <a:p>
            <a:pPr>
              <a:buFont typeface="Wingdings" pitchFamily="2" charset="2"/>
              <a:buChar char="o"/>
              <a:defRPr/>
            </a:pPr>
            <a:r>
              <a:rPr lang="en-US" dirty="0">
                <a:solidFill>
                  <a:schemeClr val="accent6"/>
                </a:solidFill>
                <a:ea typeface="+mn-ea"/>
                <a:cs typeface="+mn-cs"/>
              </a:rPr>
              <a:t>Is merchantability the same thing as strict liability?</a:t>
            </a:r>
          </a:p>
          <a:p>
            <a:pPr lvl="1">
              <a:buFont typeface="Wingdings" pitchFamily="2" charset="2"/>
              <a:buChar char="o"/>
              <a:defRPr/>
            </a:pPr>
            <a:r>
              <a:rPr lang="en-US" dirty="0">
                <a:solidFill>
                  <a:srgbClr val="000000"/>
                </a:solidFill>
                <a:ea typeface="+mn-ea"/>
                <a:cs typeface="+mn-cs"/>
              </a:rPr>
              <a:t>Qu. expected impurities in </a:t>
            </a:r>
            <a:r>
              <a:rPr lang="en-US" dirty="0">
                <a:ea typeface="ＭＳ Ｐゴシック" charset="0"/>
              </a:rPr>
              <a:t>Coffer at 660</a:t>
            </a:r>
          </a:p>
          <a:p>
            <a:pPr marL="0" indent="0">
              <a:buNone/>
              <a:defRPr/>
            </a:pPr>
            <a:endParaRPr lang="en-US" dirty="0">
              <a:ea typeface="+mn-ea"/>
              <a:cs typeface="+mn-cs"/>
            </a:endParaRPr>
          </a:p>
          <a:p>
            <a:pPr>
              <a:buFont typeface="Wingdings" pitchFamily="2" charset="2"/>
              <a:buNone/>
              <a:defRPr/>
            </a:pPr>
            <a:endParaRPr lang="en-US" dirty="0">
              <a:ea typeface="+mn-ea"/>
              <a:cs typeface="+mn-cs"/>
            </a:endParaRPr>
          </a:p>
        </p:txBody>
      </p:sp>
      <p:sp>
        <p:nvSpPr>
          <p:cNvPr id="208899"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MS PGothic" charset="0"/>
                <a:cs typeface="MS PGothic" charset="0"/>
              </a:defRPr>
            </a:lvl1pPr>
            <a:lvl2pPr marL="742950" indent="-285750">
              <a:defRPr sz="2400">
                <a:solidFill>
                  <a:schemeClr val="tx1"/>
                </a:solidFill>
                <a:latin typeface="Verdana" charset="0"/>
                <a:ea typeface="MS PGothic" charset="0"/>
                <a:cs typeface="MS PGothic" charset="0"/>
              </a:defRPr>
            </a:lvl2pPr>
            <a:lvl3pPr marL="1143000" indent="-228600">
              <a:defRPr sz="2400">
                <a:solidFill>
                  <a:schemeClr val="tx1"/>
                </a:solidFill>
                <a:latin typeface="Verdana" charset="0"/>
                <a:ea typeface="MS PGothic" charset="0"/>
                <a:cs typeface="MS PGothic" charset="0"/>
              </a:defRPr>
            </a:lvl3pPr>
            <a:lvl4pPr marL="1600200" indent="-228600">
              <a:defRPr sz="2400">
                <a:solidFill>
                  <a:schemeClr val="tx1"/>
                </a:solidFill>
                <a:latin typeface="Verdana" charset="0"/>
                <a:ea typeface="MS PGothic" charset="0"/>
                <a:cs typeface="MS PGothic" charset="0"/>
              </a:defRPr>
            </a:lvl4pPr>
            <a:lvl5pPr marL="2057400" indent="-228600">
              <a:defRPr sz="2400">
                <a:solidFill>
                  <a:schemeClr val="tx1"/>
                </a:solidFill>
                <a:latin typeface="Verdan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Verdan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Verdan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Verdan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Verdana" charset="0"/>
                <a:ea typeface="MS PGothic" charset="0"/>
                <a:cs typeface="MS PGothic" charset="0"/>
              </a:defRPr>
            </a:lvl9pPr>
          </a:lstStyle>
          <a:p>
            <a:fld id="{DC2F33D6-8B0C-C345-845E-58425E9E7E3F}" type="slidenum">
              <a:rPr lang="en-US" sz="1200"/>
              <a:pPr/>
              <a:t>99</a:t>
            </a:fld>
            <a:endParaRPr lang="en-US" sz="1200"/>
          </a:p>
        </p:txBody>
      </p:sp>
      <p:pic>
        <p:nvPicPr>
          <p:cNvPr id="208900" name="Picture 4" descr="giant-house-spider.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921500" y="0"/>
            <a:ext cx="2222500" cy="222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22155</TotalTime>
  <Words>7623</Words>
  <Application>Microsoft Macintosh PowerPoint</Application>
  <PresentationFormat>On-screen Show (4:3)</PresentationFormat>
  <Paragraphs>1315</Paragraphs>
  <Slides>213</Slides>
  <Notes>172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213</vt:i4>
      </vt:variant>
    </vt:vector>
  </HeadingPairs>
  <TitlesOfParts>
    <vt:vector size="219" baseType="lpstr">
      <vt:lpstr>Arial</vt:lpstr>
      <vt:lpstr>Times New Roman</vt:lpstr>
      <vt:lpstr>Verdana</vt:lpstr>
      <vt:lpstr>Wingdings</vt:lpstr>
      <vt:lpstr>Profile</vt:lpstr>
      <vt:lpstr>Custom Design</vt:lpstr>
      <vt:lpstr>George Mason School of Law</vt:lpstr>
      <vt:lpstr>Conditions and Warranties</vt:lpstr>
      <vt:lpstr>Warranties</vt:lpstr>
      <vt:lpstr>Warranties: Let’s say seller sells a whizbang</vt:lpstr>
      <vt:lpstr>The whizbang 50% chance of a whiz</vt:lpstr>
      <vt:lpstr>The whizbang 50% chance of a whiz, 50% of a bang</vt:lpstr>
      <vt:lpstr>Evaluating risk: Expected Values</vt:lpstr>
      <vt:lpstr>Evaluating risk: Expected Values</vt:lpstr>
      <vt:lpstr>Pascal’s Wager</vt:lpstr>
      <vt:lpstr>Pascal’s Wager</vt:lpstr>
      <vt:lpstr>Pascal’s Wager</vt:lpstr>
      <vt:lpstr>Pascal’s Wager</vt:lpstr>
      <vt:lpstr>Pascal’s Wager</vt:lpstr>
      <vt:lpstr>Back to the Whizbang</vt:lpstr>
      <vt:lpstr>Back to the Whizbang</vt:lpstr>
      <vt:lpstr>Back to the Whizbang</vt:lpstr>
      <vt:lpstr>Who is the Least-Cost Risk Avoider</vt:lpstr>
      <vt:lpstr>Who is 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The Least-Cost Risk Avoider</vt:lpstr>
      <vt:lpstr>Let’s flip this Buyer as Least-Cost Risk Avoider</vt:lpstr>
      <vt:lpstr>Let’s flip this Buyer as Least-Cost Risk Avoider</vt:lpstr>
      <vt:lpstr>Let’s flip this Buyer as Least-Cost Risk Avoider</vt:lpstr>
      <vt:lpstr>The Least-Cost Risk Avoider</vt:lpstr>
      <vt:lpstr>The Least-Cost Risk Avoider</vt:lpstr>
      <vt:lpstr>The Least-Cost Risk Avoider</vt:lpstr>
      <vt:lpstr>The Least-Cost Risk Avoider</vt:lpstr>
      <vt:lpstr>The Least-Cost Risk Avoider</vt:lpstr>
      <vt:lpstr>A second way of thinking about Least-Cost Risk Avoiders</vt:lpstr>
      <vt:lpstr>A second way of thinking about Least-Cost Risk Avoiders</vt:lpstr>
      <vt:lpstr>A second way of thinking about Least-Cost Risk Avoiders</vt:lpstr>
      <vt:lpstr>A second way of thinking about Least-Cost Risk Avoiders</vt:lpstr>
      <vt:lpstr>A third way of thinking about Least-Cost Risk Avoiders</vt:lpstr>
      <vt:lpstr>A third way of thinking about Least-Cost Risk Avoiders</vt:lpstr>
      <vt:lpstr>Are you an EMV’er?</vt:lpstr>
      <vt:lpstr>Are you an EMV’er?</vt:lpstr>
      <vt:lpstr>Are you an EMV’er?</vt:lpstr>
      <vt:lpstr>Are you an EMV’er?</vt:lpstr>
      <vt:lpstr>Are you an EMV’er?</vt:lpstr>
      <vt:lpstr>Three kinds of people</vt:lpstr>
      <vt:lpstr>Three kinds of people</vt:lpstr>
      <vt:lpstr>Three kinds of people</vt:lpstr>
      <vt:lpstr>Recall what we said about utility</vt:lpstr>
      <vt:lpstr>Cardinal Utility plotted against EMV</vt:lpstr>
      <vt:lpstr>Cardinal Utility</vt:lpstr>
      <vt:lpstr>Cardinal Utility</vt:lpstr>
      <vt:lpstr>Cardinal Utility</vt:lpstr>
      <vt:lpstr>Cardinal Utility</vt:lpstr>
      <vt:lpstr>Cardinal Utility</vt:lpstr>
      <vt:lpstr>Cardinal Utility</vt:lpstr>
      <vt:lpstr>Cardinal Utility</vt:lpstr>
      <vt:lpstr>Cardinal Utility</vt:lpstr>
      <vt:lpstr>Cardinal Utility</vt:lpstr>
      <vt:lpstr>This suggests a third way of thinking about Least-Cost Risk Avoiders</vt:lpstr>
      <vt:lpstr>This suggests a third way of thinking about Least-Cost Risk Avoiders</vt:lpstr>
      <vt:lpstr>Now--A fourth way of thinking about Least-Cost Risk Avoiders</vt:lpstr>
      <vt:lpstr>Probability distribution for buyer</vt:lpstr>
      <vt:lpstr>Probability distribution for seller of 60 whizbangs</vt:lpstr>
      <vt:lpstr>Probability distribution for seller of 200 whizbangs</vt:lpstr>
      <vt:lpstr>Probability distribution for seller of 10,000 whizbangs</vt:lpstr>
      <vt:lpstr>The “insurance idea” in tort and contract law</vt:lpstr>
      <vt:lpstr>Let’s add the possibility of third party insurance</vt:lpstr>
      <vt:lpstr>Let’s add the possibility of third party insurance</vt:lpstr>
      <vt:lpstr>Where insurance is possible</vt:lpstr>
      <vt:lpstr>Four kinds of Least-Cost Risk Avoiders</vt:lpstr>
      <vt:lpstr>Warranties</vt:lpstr>
      <vt:lpstr>Express Warranties: UCC 2-313(1)</vt:lpstr>
      <vt:lpstr>Express Warranties: UCC 2-313(1)</vt:lpstr>
      <vt:lpstr>Express Warranties: UCC 2-313(2): Mere Puffs</vt:lpstr>
      <vt:lpstr>Sessa v. Riegle at 650</vt:lpstr>
      <vt:lpstr>Express Warranties: UCC 2-313(1)</vt:lpstr>
      <vt:lpstr>Sessa v. Riegle</vt:lpstr>
      <vt:lpstr>Sessa v. Riegle</vt:lpstr>
      <vt:lpstr>Sessa v. Riegle</vt:lpstr>
      <vt:lpstr>Sessa v. Riegle</vt:lpstr>
      <vt:lpstr>Sessa v. Riegle</vt:lpstr>
      <vt:lpstr>Sessa v. Riegle</vt:lpstr>
      <vt:lpstr>Sessa v. Riegle</vt:lpstr>
      <vt:lpstr>Sessa v. Riegle</vt:lpstr>
      <vt:lpstr>Royal Business Machines at 654</vt:lpstr>
      <vt:lpstr>Royal Business Machines at 654</vt:lpstr>
      <vt:lpstr>Royal Business Machines at 654</vt:lpstr>
      <vt:lpstr>Specificity: 656</vt:lpstr>
      <vt:lpstr>Implied Warranties</vt:lpstr>
      <vt:lpstr>Merchantability</vt:lpstr>
      <vt:lpstr>Merchantability</vt:lpstr>
      <vt:lpstr>Flippo at 657</vt:lpstr>
      <vt:lpstr>Flippo</vt:lpstr>
      <vt:lpstr>Flippo</vt:lpstr>
      <vt:lpstr>Merchantability</vt:lpstr>
      <vt:lpstr>Merchantability</vt:lpstr>
      <vt:lpstr>Implied Warranties</vt:lpstr>
      <vt:lpstr>Warranty of Workmanlike Performance</vt:lpstr>
      <vt:lpstr>Warranty of Workmanlike Performance</vt:lpstr>
      <vt:lpstr>UCC Implied Warranties</vt:lpstr>
      <vt:lpstr>Fitness for Purpose: UCC § 2-315 </vt:lpstr>
      <vt:lpstr>Fitness for Purpose: UCC § 2-315 </vt:lpstr>
      <vt:lpstr>Implied UCC Warranties</vt:lpstr>
      <vt:lpstr>Implied UCC Warranties</vt:lpstr>
      <vt:lpstr>Exemption Clauses</vt:lpstr>
      <vt:lpstr>Exemption Clauses</vt:lpstr>
      <vt:lpstr>Exemption Clauses</vt:lpstr>
      <vt:lpstr>Exemption Clauses </vt:lpstr>
      <vt:lpstr>Exemption Clauses </vt:lpstr>
      <vt:lpstr>Exemption Clauses </vt:lpstr>
      <vt:lpstr>Exemption Clauses </vt:lpstr>
      <vt:lpstr>Exemption Clauses </vt:lpstr>
      <vt:lpstr>Exemption Clauses </vt:lpstr>
      <vt:lpstr>Exemption Clauses </vt:lpstr>
      <vt:lpstr>Restatement § 160: Silence vs. Concealment</vt:lpstr>
      <vt:lpstr>Restatement § 161: When non-disclosure is equivalent to an assertion</vt:lpstr>
      <vt:lpstr>George Mason School of Law</vt:lpstr>
      <vt:lpstr>Different kinds of promises</vt:lpstr>
      <vt:lpstr>What if the performance is slightly defective?</vt:lpstr>
      <vt:lpstr>Non-sales law presumptions in the Restatement</vt:lpstr>
      <vt:lpstr>Non-sales Law The bias against forfeiture</vt:lpstr>
      <vt:lpstr>Howard</vt:lpstr>
      <vt:lpstr>Non-sales Law:  Criterion of a promissory condition: Substantial Performance</vt:lpstr>
      <vt:lpstr>Non-sales Law: Substantial Performance</vt:lpstr>
      <vt:lpstr>Substantial Performance  in Jacob &amp; Young at 66</vt:lpstr>
      <vt:lpstr>Jacob &amp; Youngs v. Kent at 66</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Conditions and Warranties</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Substantial Performance </vt:lpstr>
      <vt:lpstr>Haymore v. Levinson at 673</vt:lpstr>
      <vt:lpstr>Haymore v. Levinson</vt:lpstr>
      <vt:lpstr>Haymore v. Levinson</vt:lpstr>
      <vt:lpstr>Willful deviations</vt:lpstr>
      <vt:lpstr>Measure of damages: Cost of repair or diminished value?</vt:lpstr>
      <vt:lpstr>Measure of damages: Cost of repair or diminished value?</vt:lpstr>
      <vt:lpstr>Measure of damages: Cost of repair or diminished value?</vt:lpstr>
      <vt:lpstr>Recall the Four kinds of Least-Cost Risk Avoiders</vt:lpstr>
      <vt:lpstr>Now: Warranties as a signaling strategy</vt:lpstr>
      <vt:lpstr>Recall the Four kinds of Least-Cost Risk Avoiders</vt:lpstr>
      <vt:lpstr>Warranties as a signalling strategy</vt:lpstr>
      <vt:lpstr>Warranties as a signalling strategy</vt:lpstr>
      <vt:lpstr>Van Halen Standard Contract</vt:lpstr>
      <vt:lpstr>Why did Van Halen ban brown M &amp; Ms?</vt:lpstr>
      <vt:lpstr>If a warranty can operate as a signal, what about a breach?</vt:lpstr>
      <vt:lpstr>What if the performance is slightly defective?</vt:lpstr>
      <vt:lpstr>Non sales law presumptions </vt:lpstr>
      <vt:lpstr>Non-sales Law: Substantial Performance</vt:lpstr>
      <vt:lpstr>Sales Law: The Perfect Tender Rule of UCC § 2-601</vt:lpstr>
      <vt:lpstr>Perfect Tender in Sales Law</vt:lpstr>
      <vt:lpstr>Buyer’s Remedies in the UCC</vt:lpstr>
      <vt:lpstr>Buyer’s Remedies in the UCC</vt:lpstr>
      <vt:lpstr>Perfect Tender Lost on Acceptance</vt:lpstr>
      <vt:lpstr>Acceptance: But qu. Latent defects</vt:lpstr>
      <vt:lpstr>Acceptance: But qu. Latent defects</vt:lpstr>
      <vt:lpstr>Buyer’s Remedies in the UCC</vt:lpstr>
      <vt:lpstr>Buyer’s Remedies in the UCC</vt:lpstr>
      <vt:lpstr>Revocation of Acceptance</vt:lpstr>
      <vt:lpstr>Buyer’s Remedies in the UCC</vt:lpstr>
      <vt:lpstr>§ 2-608. Revocation of Acceptance </vt:lpstr>
      <vt:lpstr>§ 2-608. Revocation of Acceptance </vt:lpstr>
      <vt:lpstr>Revocation of Acceptance  But now a substantial breach standard</vt:lpstr>
      <vt:lpstr>§ 2-608. Revocation of Acceptance </vt:lpstr>
      <vt:lpstr>Buyer’s right to cancel</vt:lpstr>
      <vt:lpstr>Buyer’s Remedies in the UCC</vt:lpstr>
      <vt:lpstr>Buyer’s action for the price</vt:lpstr>
      <vt:lpstr>Buyer’s right to “cover”</vt:lpstr>
      <vt:lpstr>Buyer’s right to damages</vt:lpstr>
      <vt:lpstr>Buyer’s Remedies in the UCC</vt:lpstr>
      <vt:lpstr>Now—Seller’s Remedies</vt:lpstr>
      <vt:lpstr>Seller’s Remedies Before Delivery</vt:lpstr>
      <vt:lpstr>Seller’s Remedies Before Delivery</vt:lpstr>
      <vt:lpstr>Seller’s Remedies after Delivery</vt:lpstr>
      <vt:lpstr>Seller’s Action for the Price</vt:lpstr>
      <vt:lpstr>Buyer’s Remedies in the UCC</vt:lpstr>
      <vt:lpstr>Cure by Seller after Delivery</vt:lpstr>
      <vt:lpstr>Cure before delivery date</vt:lpstr>
      <vt:lpstr>Cure before delivery date</vt:lpstr>
      <vt:lpstr>Cure before delivery date</vt:lpstr>
      <vt:lpstr>Cure after delivery date?</vt:lpstr>
      <vt:lpstr>Cure after Delivery Date</vt:lpstr>
      <vt:lpstr>Cure after delivery date?</vt:lpstr>
      <vt:lpstr>Cure after delivery date</vt:lpstr>
      <vt:lpstr>Cure and Buyer Opportunism</vt:lpstr>
      <vt:lpstr>Cure and Buyer Opportunism</vt:lpstr>
      <vt:lpstr>Ramirez at 679</vt:lpstr>
      <vt:lpstr>Ramirez</vt:lpstr>
      <vt:lpstr>How perfect tender rights may be lost</vt:lpstr>
      <vt:lpstr>When is buyer opportunism most a problem, and when are cure rights most needed?</vt:lpstr>
      <vt:lpstr>When is buyer opportunism most a problem, and cure rights most needed?</vt:lpstr>
      <vt:lpstr>When is buyer opportunism most a problem, and cure rights most needed?</vt:lpstr>
      <vt:lpstr>How might sellers behave opportunistically, given cure rights?</vt:lpstr>
      <vt:lpstr>How might sellers behave opportunistically, given cure rights?</vt:lpstr>
    </vt:vector>
  </TitlesOfParts>
  <Company>George Mason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Buckley</dc:creator>
  <cp:lastModifiedBy>Francis Buckley</cp:lastModifiedBy>
  <cp:revision>958</cp:revision>
  <dcterms:created xsi:type="dcterms:W3CDTF">2005-05-17T16:46:00Z</dcterms:created>
  <dcterms:modified xsi:type="dcterms:W3CDTF">2021-03-17T15:55:52Z</dcterms:modified>
</cp:coreProperties>
</file>