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17" r:id="rId2"/>
  </p:sldMasterIdLst>
  <p:notesMasterIdLst>
    <p:notesMasterId r:id="rId162"/>
  </p:notesMasterIdLst>
  <p:handoutMasterIdLst>
    <p:handoutMasterId r:id="rId163"/>
  </p:handoutMasterIdLst>
  <p:sldIdLst>
    <p:sldId id="888" r:id="rId3"/>
    <p:sldId id="733" r:id="rId4"/>
    <p:sldId id="734" r:id="rId5"/>
    <p:sldId id="927" r:id="rId6"/>
    <p:sldId id="924" r:id="rId7"/>
    <p:sldId id="925" r:id="rId8"/>
    <p:sldId id="926" r:id="rId9"/>
    <p:sldId id="945" r:id="rId10"/>
    <p:sldId id="780" r:id="rId11"/>
    <p:sldId id="869" r:id="rId12"/>
    <p:sldId id="824" r:id="rId13"/>
    <p:sldId id="825" r:id="rId14"/>
    <p:sldId id="826" r:id="rId15"/>
    <p:sldId id="827" r:id="rId16"/>
    <p:sldId id="828" r:id="rId17"/>
    <p:sldId id="732" r:id="rId18"/>
    <p:sldId id="946" r:id="rId19"/>
    <p:sldId id="740" r:id="rId20"/>
    <p:sldId id="871" r:id="rId21"/>
    <p:sldId id="870" r:id="rId22"/>
    <p:sldId id="742" r:id="rId23"/>
    <p:sldId id="928" r:id="rId24"/>
    <p:sldId id="741" r:id="rId25"/>
    <p:sldId id="947" r:id="rId26"/>
    <p:sldId id="948" r:id="rId27"/>
    <p:sldId id="638" r:id="rId28"/>
    <p:sldId id="829" r:id="rId29"/>
    <p:sldId id="872" r:id="rId30"/>
    <p:sldId id="830" r:id="rId31"/>
    <p:sldId id="943" r:id="rId32"/>
    <p:sldId id="831" r:id="rId33"/>
    <p:sldId id="832" r:id="rId34"/>
    <p:sldId id="833" r:id="rId35"/>
    <p:sldId id="834" r:id="rId36"/>
    <p:sldId id="837" r:id="rId37"/>
    <p:sldId id="838" r:id="rId38"/>
    <p:sldId id="949" r:id="rId39"/>
    <p:sldId id="944" r:id="rId40"/>
    <p:sldId id="839" r:id="rId41"/>
    <p:sldId id="841" r:id="rId42"/>
    <p:sldId id="931" r:id="rId43"/>
    <p:sldId id="932" r:id="rId44"/>
    <p:sldId id="933" r:id="rId45"/>
    <p:sldId id="934" r:id="rId46"/>
    <p:sldId id="843" r:id="rId47"/>
    <p:sldId id="785" r:id="rId48"/>
    <p:sldId id="935" r:id="rId49"/>
    <p:sldId id="936" r:id="rId50"/>
    <p:sldId id="745" r:id="rId51"/>
    <p:sldId id="846" r:id="rId52"/>
    <p:sldId id="950" r:id="rId53"/>
    <p:sldId id="941" r:id="rId54"/>
    <p:sldId id="845" r:id="rId55"/>
    <p:sldId id="746" r:id="rId56"/>
    <p:sldId id="778" r:id="rId57"/>
    <p:sldId id="789" r:id="rId58"/>
    <p:sldId id="937" r:id="rId59"/>
    <p:sldId id="938" r:id="rId60"/>
    <p:sldId id="939" r:id="rId61"/>
    <p:sldId id="750" r:id="rId62"/>
    <p:sldId id="940" r:id="rId63"/>
    <p:sldId id="942" r:id="rId64"/>
    <p:sldId id="847" r:id="rId65"/>
    <p:sldId id="875" r:id="rId66"/>
    <p:sldId id="848" r:id="rId67"/>
    <p:sldId id="655" r:id="rId68"/>
    <p:sldId id="849" r:id="rId69"/>
    <p:sldId id="951" r:id="rId70"/>
    <p:sldId id="887" r:id="rId71"/>
    <p:sldId id="792" r:id="rId72"/>
    <p:sldId id="607" r:id="rId73"/>
    <p:sldId id="793" r:id="rId74"/>
    <p:sldId id="862" r:id="rId75"/>
    <p:sldId id="878" r:id="rId76"/>
    <p:sldId id="694" r:id="rId77"/>
    <p:sldId id="764" r:id="rId78"/>
    <p:sldId id="766" r:id="rId79"/>
    <p:sldId id="767" r:id="rId80"/>
    <p:sldId id="879" r:id="rId81"/>
    <p:sldId id="981" r:id="rId82"/>
    <p:sldId id="863" r:id="rId83"/>
    <p:sldId id="882" r:id="rId84"/>
    <p:sldId id="974" r:id="rId85"/>
    <p:sldId id="975" r:id="rId86"/>
    <p:sldId id="976" r:id="rId87"/>
    <p:sldId id="977" r:id="rId88"/>
    <p:sldId id="978" r:id="rId89"/>
    <p:sldId id="979" r:id="rId90"/>
    <p:sldId id="982" r:id="rId91"/>
    <p:sldId id="983" r:id="rId92"/>
    <p:sldId id="602" r:id="rId93"/>
    <p:sldId id="790" r:id="rId94"/>
    <p:sldId id="685" r:id="rId95"/>
    <p:sldId id="603" r:id="rId96"/>
    <p:sldId id="686" r:id="rId97"/>
    <p:sldId id="688" r:id="rId98"/>
    <p:sldId id="689" r:id="rId99"/>
    <p:sldId id="877" r:id="rId100"/>
    <p:sldId id="853" r:id="rId101"/>
    <p:sldId id="690" r:id="rId102"/>
    <p:sldId id="606" r:id="rId103"/>
    <p:sldId id="858" r:id="rId104"/>
    <p:sldId id="761" r:id="rId105"/>
    <p:sldId id="860" r:id="rId106"/>
    <p:sldId id="861" r:id="rId107"/>
    <p:sldId id="615" r:id="rId108"/>
    <p:sldId id="866" r:id="rId109"/>
    <p:sldId id="705" r:id="rId110"/>
    <p:sldId id="867" r:id="rId111"/>
    <p:sldId id="868" r:id="rId112"/>
    <p:sldId id="864" r:id="rId113"/>
    <p:sldId id="970" r:id="rId114"/>
    <p:sldId id="893" r:id="rId115"/>
    <p:sldId id="619" r:id="rId116"/>
    <p:sldId id="704" r:id="rId117"/>
    <p:sldId id="966" r:id="rId118"/>
    <p:sldId id="625" r:id="rId119"/>
    <p:sldId id="710" r:id="rId120"/>
    <p:sldId id="797" r:id="rId121"/>
    <p:sldId id="711" r:id="rId122"/>
    <p:sldId id="626" r:id="rId123"/>
    <p:sldId id="798" r:id="rId124"/>
    <p:sldId id="713" r:id="rId125"/>
    <p:sldId id="800" r:id="rId126"/>
    <p:sldId id="799" r:id="rId127"/>
    <p:sldId id="628" r:id="rId128"/>
    <p:sldId id="795" r:id="rId129"/>
    <p:sldId id="953" r:id="rId130"/>
    <p:sldId id="897" r:id="rId131"/>
    <p:sldId id="954" r:id="rId132"/>
    <p:sldId id="955" r:id="rId133"/>
    <p:sldId id="957" r:id="rId134"/>
    <p:sldId id="958" r:id="rId135"/>
    <p:sldId id="712" r:id="rId136"/>
    <p:sldId id="899" r:id="rId137"/>
    <p:sldId id="631" r:id="rId138"/>
    <p:sldId id="802" r:id="rId139"/>
    <p:sldId id="898" r:id="rId140"/>
    <p:sldId id="901" r:id="rId141"/>
    <p:sldId id="902" r:id="rId142"/>
    <p:sldId id="905" r:id="rId143"/>
    <p:sldId id="907" r:id="rId144"/>
    <p:sldId id="908" r:id="rId145"/>
    <p:sldId id="803" r:id="rId146"/>
    <p:sldId id="910" r:id="rId147"/>
    <p:sldId id="804" r:id="rId148"/>
    <p:sldId id="805" r:id="rId149"/>
    <p:sldId id="911" r:id="rId150"/>
    <p:sldId id="980" r:id="rId151"/>
    <p:sldId id="724" r:id="rId152"/>
    <p:sldId id="913" r:id="rId153"/>
    <p:sldId id="914" r:id="rId154"/>
    <p:sldId id="731" r:id="rId155"/>
    <p:sldId id="808" r:id="rId156"/>
    <p:sldId id="809" r:id="rId157"/>
    <p:sldId id="814" r:id="rId158"/>
    <p:sldId id="920" r:id="rId159"/>
    <p:sldId id="919" r:id="rId160"/>
    <p:sldId id="921" r:id="rId1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Verdan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Verdan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Verdan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Verdana" charset="0"/>
        <a:ea typeface="MS PGothic" charset="0"/>
        <a:cs typeface="MS PGothic" charset="0"/>
      </a:defRPr>
    </a:lvl5pPr>
    <a:lvl6pPr marL="2286000" algn="l" defTabSz="457200" rtl="0" eaLnBrk="1" latinLnBrk="0" hangingPunct="1">
      <a:defRPr kern="1200">
        <a:solidFill>
          <a:schemeClr val="tx1"/>
        </a:solidFill>
        <a:latin typeface="Verdana" charset="0"/>
        <a:ea typeface="MS PGothic" charset="0"/>
        <a:cs typeface="MS PGothic" charset="0"/>
      </a:defRPr>
    </a:lvl6pPr>
    <a:lvl7pPr marL="2743200" algn="l" defTabSz="457200" rtl="0" eaLnBrk="1" latinLnBrk="0" hangingPunct="1">
      <a:defRPr kern="1200">
        <a:solidFill>
          <a:schemeClr val="tx1"/>
        </a:solidFill>
        <a:latin typeface="Verdana" charset="0"/>
        <a:ea typeface="MS PGothic" charset="0"/>
        <a:cs typeface="MS PGothic" charset="0"/>
      </a:defRPr>
    </a:lvl7pPr>
    <a:lvl8pPr marL="3200400" algn="l" defTabSz="457200" rtl="0" eaLnBrk="1" latinLnBrk="0" hangingPunct="1">
      <a:defRPr kern="1200">
        <a:solidFill>
          <a:schemeClr val="tx1"/>
        </a:solidFill>
        <a:latin typeface="Verdana" charset="0"/>
        <a:ea typeface="MS PGothic" charset="0"/>
        <a:cs typeface="MS PGothic" charset="0"/>
      </a:defRPr>
    </a:lvl8pPr>
    <a:lvl9pPr marL="3657600" algn="l" defTabSz="457200" rtl="0" eaLnBrk="1" latinLnBrk="0" hangingPunct="1">
      <a:defRPr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BE"/>
    <a:srgbClr val="FF3300"/>
    <a:srgbClr val="006600"/>
    <a:srgbClr val="FFFFFF"/>
    <a:srgbClr val="FFCCCC"/>
    <a:srgbClr val="00CC00"/>
    <a:srgbClr val="CCFFCC"/>
    <a:srgbClr val="BFF3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319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handoutMaster" Target="handoutMasters/handout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viewProps" Target="viewProp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defRPr>
            </a:lvl1pPr>
          </a:lstStyle>
          <a:p>
            <a:pPr>
              <a:defRPr/>
            </a:pPr>
            <a:fld id="{EE1E68A4-0FE4-E94E-B7D0-FA46BF3F211F}" type="slidenum">
              <a:rPr lang="en-US"/>
              <a:pPr>
                <a:defRPr/>
              </a:pPr>
              <a:t>‹#›</a:t>
            </a:fld>
            <a:endParaRPr lang="en-US"/>
          </a:p>
        </p:txBody>
      </p:sp>
    </p:spTree>
    <p:extLst>
      <p:ext uri="{BB962C8B-B14F-4D97-AF65-F5344CB8AC3E}">
        <p14:creationId xmlns:p14="http://schemas.microsoft.com/office/powerpoint/2010/main" val="3289751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charset="0"/>
              </a:defRPr>
            </a:lvl1pPr>
          </a:lstStyle>
          <a:p>
            <a:pPr>
              <a:defRPr/>
            </a:pPr>
            <a:fld id="{0C5E2314-D578-224D-85EE-687C30433106}" type="slidenum">
              <a:rPr lang="en-US"/>
              <a:pPr>
                <a:defRPr/>
              </a:pPr>
              <a:t>‹#›</a:t>
            </a:fld>
            <a:endParaRPr lang="en-US"/>
          </a:p>
        </p:txBody>
      </p:sp>
    </p:spTree>
    <p:extLst>
      <p:ext uri="{BB962C8B-B14F-4D97-AF65-F5344CB8AC3E}">
        <p14:creationId xmlns:p14="http://schemas.microsoft.com/office/powerpoint/2010/main" val="3054641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B88E146-711E-6C42-BB3F-30F7B1ABE2F9}" type="slidenum">
              <a:rPr lang="en-US" sz="1200">
                <a:latin typeface="Times New Roman" charset="0"/>
              </a:rPr>
              <a:pPr/>
              <a:t>1</a:t>
            </a:fld>
            <a:endParaRPr lang="en-US" sz="1200">
              <a:latin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2"/>
          <p:cNvSpPr>
            <a:spLocks noGrp="1" noRot="1" noChangeAspect="1" noChangeArrowheads="1" noTextEdit="1"/>
          </p:cNvSpPr>
          <p:nvPr>
            <p:ph type="sldImg"/>
          </p:nvPr>
        </p:nvSpPr>
        <p:spPr>
          <a:ln/>
        </p:spPr>
      </p:sp>
      <p:sp>
        <p:nvSpPr>
          <p:cNvPr id="2682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ln/>
        </p:spPr>
      </p:sp>
      <p:sp>
        <p:nvSpPr>
          <p:cNvPr id="2908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Rectangle 2"/>
          <p:cNvSpPr>
            <a:spLocks noGrp="1" noRot="1" noChangeAspect="1" noChangeArrowheads="1" noTextEdit="1"/>
          </p:cNvSpPr>
          <p:nvPr>
            <p:ph type="sldImg"/>
          </p:nvPr>
        </p:nvSpPr>
        <p:spPr>
          <a:ln/>
        </p:spPr>
      </p:sp>
      <p:sp>
        <p:nvSpPr>
          <p:cNvPr id="2928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ln/>
        </p:spPr>
      </p:sp>
      <p:sp>
        <p:nvSpPr>
          <p:cNvPr id="2949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Rot="1" noChangeAspect="1" noChangeArrowheads="1" noTextEdit="1"/>
          </p:cNvSpPr>
          <p:nvPr>
            <p:ph type="sldImg"/>
          </p:nvPr>
        </p:nvSpPr>
        <p:spPr>
          <a:ln/>
        </p:spPr>
      </p:sp>
      <p:sp>
        <p:nvSpPr>
          <p:cNvPr id="296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ln/>
        </p:spPr>
      </p:sp>
      <p:sp>
        <p:nvSpPr>
          <p:cNvPr id="2990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Rot="1" noChangeAspect="1" noChangeArrowheads="1" noTextEdit="1"/>
          </p:cNvSpPr>
          <p:nvPr>
            <p:ph type="sldImg"/>
          </p:nvPr>
        </p:nvSpPr>
        <p:spPr>
          <a:ln/>
        </p:spPr>
      </p:sp>
      <p:sp>
        <p:nvSpPr>
          <p:cNvPr id="3010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Rot="1" noChangeAspect="1" noChangeArrowheads="1" noTextEdit="1"/>
          </p:cNvSpPr>
          <p:nvPr>
            <p:ph type="sldImg"/>
          </p:nvPr>
        </p:nvSpPr>
        <p:spPr>
          <a:ln/>
        </p:spPr>
      </p:sp>
      <p:sp>
        <p:nvSpPr>
          <p:cNvPr id="3031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Rot="1" noChangeAspect="1" noChangeArrowheads="1" noTextEdit="1"/>
          </p:cNvSpPr>
          <p:nvPr>
            <p:ph type="sldImg"/>
          </p:nvPr>
        </p:nvSpPr>
        <p:spPr>
          <a:ln/>
        </p:spPr>
      </p:sp>
      <p:sp>
        <p:nvSpPr>
          <p:cNvPr id="3051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Rectangle 2"/>
          <p:cNvSpPr>
            <a:spLocks noGrp="1" noRot="1" noChangeAspect="1" noChangeArrowheads="1" noTextEdit="1"/>
          </p:cNvSpPr>
          <p:nvPr>
            <p:ph type="sldImg"/>
          </p:nvPr>
        </p:nvSpPr>
        <p:spPr>
          <a:ln/>
        </p:spPr>
      </p:sp>
      <p:sp>
        <p:nvSpPr>
          <p:cNvPr id="3072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ln/>
        </p:spPr>
      </p:sp>
      <p:sp>
        <p:nvSpPr>
          <p:cNvPr id="542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2"/>
          <p:cNvSpPr>
            <a:spLocks noGrp="1" noRot="1" noChangeAspect="1" noChangeArrowheads="1" noTextEdit="1"/>
          </p:cNvSpPr>
          <p:nvPr>
            <p:ph type="sldImg"/>
          </p:nvPr>
        </p:nvSpPr>
        <p:spPr>
          <a:ln/>
        </p:spPr>
      </p:sp>
      <p:sp>
        <p:nvSpPr>
          <p:cNvPr id="3092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2"/>
          <p:cNvSpPr>
            <a:spLocks noGrp="1" noRot="1" noChangeAspect="1" noChangeArrowheads="1" noTextEdit="1"/>
          </p:cNvSpPr>
          <p:nvPr>
            <p:ph type="sldImg"/>
          </p:nvPr>
        </p:nvSpPr>
        <p:spPr>
          <a:ln/>
        </p:spPr>
      </p:sp>
      <p:sp>
        <p:nvSpPr>
          <p:cNvPr id="3112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ChangeArrowheads="1" noTextEdit="1"/>
          </p:cNvSpPr>
          <p:nvPr>
            <p:ph type="sldImg"/>
          </p:nvPr>
        </p:nvSpPr>
        <p:spPr>
          <a:ln/>
        </p:spPr>
      </p:sp>
      <p:sp>
        <p:nvSpPr>
          <p:cNvPr id="3133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2"/>
          <p:cNvSpPr>
            <a:spLocks noGrp="1" noRot="1" noChangeAspect="1" noChangeArrowheads="1" noTextEdit="1"/>
          </p:cNvSpPr>
          <p:nvPr>
            <p:ph type="sldImg"/>
          </p:nvPr>
        </p:nvSpPr>
        <p:spPr>
          <a:ln/>
        </p:spPr>
      </p:sp>
      <p:sp>
        <p:nvSpPr>
          <p:cNvPr id="3133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ChangeArrowheads="1" noTextEdit="1"/>
          </p:cNvSpPr>
          <p:nvPr>
            <p:ph type="sldImg"/>
          </p:nvPr>
        </p:nvSpPr>
        <p:spPr>
          <a:ln/>
        </p:spPr>
      </p:sp>
      <p:sp>
        <p:nvSpPr>
          <p:cNvPr id="3153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2"/>
          <p:cNvSpPr>
            <a:spLocks noGrp="1" noRot="1" noChangeAspect="1" noChangeArrowheads="1" noTextEdit="1"/>
          </p:cNvSpPr>
          <p:nvPr>
            <p:ph type="sldImg"/>
          </p:nvPr>
        </p:nvSpPr>
        <p:spPr>
          <a:ln/>
        </p:spPr>
      </p:sp>
      <p:sp>
        <p:nvSpPr>
          <p:cNvPr id="3174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2"/>
          <p:cNvSpPr>
            <a:spLocks noGrp="1" noRot="1" noChangeAspect="1" noChangeArrowheads="1" noTextEdit="1"/>
          </p:cNvSpPr>
          <p:nvPr>
            <p:ph type="sldImg"/>
          </p:nvPr>
        </p:nvSpPr>
        <p:spPr>
          <a:ln/>
        </p:spPr>
      </p:sp>
      <p:sp>
        <p:nvSpPr>
          <p:cNvPr id="3215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2"/>
          <p:cNvSpPr>
            <a:spLocks noGrp="1" noRot="1" noChangeAspect="1" noChangeArrowheads="1" noTextEdit="1"/>
          </p:cNvSpPr>
          <p:nvPr>
            <p:ph type="sldImg"/>
          </p:nvPr>
        </p:nvSpPr>
        <p:spPr>
          <a:ln/>
        </p:spPr>
      </p:sp>
      <p:sp>
        <p:nvSpPr>
          <p:cNvPr id="3235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2"/>
          <p:cNvSpPr>
            <a:spLocks noGrp="1" noRot="1" noChangeAspect="1" noChangeArrowheads="1" noTextEdit="1"/>
          </p:cNvSpPr>
          <p:nvPr>
            <p:ph type="sldImg"/>
          </p:nvPr>
        </p:nvSpPr>
        <p:spPr>
          <a:ln/>
        </p:spPr>
      </p:sp>
      <p:sp>
        <p:nvSpPr>
          <p:cNvPr id="3256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03435862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2"/>
          <p:cNvSpPr>
            <a:spLocks noGrp="1" noRot="1" noChangeAspect="1" noChangeArrowheads="1" noTextEdit="1"/>
          </p:cNvSpPr>
          <p:nvPr>
            <p:ph type="sldImg"/>
          </p:nvPr>
        </p:nvSpPr>
        <p:spPr>
          <a:ln/>
        </p:spPr>
      </p:sp>
      <p:sp>
        <p:nvSpPr>
          <p:cNvPr id="3317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ln/>
        </p:spPr>
      </p:sp>
      <p:sp>
        <p:nvSpPr>
          <p:cNvPr id="3338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2"/>
          <p:cNvSpPr>
            <a:spLocks noGrp="1" noRot="1" noChangeAspect="1" noChangeArrowheads="1" noTextEdit="1"/>
          </p:cNvSpPr>
          <p:nvPr>
            <p:ph type="sldImg"/>
          </p:nvPr>
        </p:nvSpPr>
        <p:spPr>
          <a:ln/>
        </p:spPr>
      </p:sp>
      <p:sp>
        <p:nvSpPr>
          <p:cNvPr id="3358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Rot="1" noChangeAspect="1" noChangeArrowheads="1" noTextEdit="1"/>
          </p:cNvSpPr>
          <p:nvPr>
            <p:ph type="sldImg"/>
          </p:nvPr>
        </p:nvSpPr>
        <p:spPr>
          <a:ln/>
        </p:spPr>
      </p:sp>
      <p:sp>
        <p:nvSpPr>
          <p:cNvPr id="3379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ln/>
        </p:spPr>
      </p:sp>
      <p:sp>
        <p:nvSpPr>
          <p:cNvPr id="583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2"/>
          <p:cNvSpPr>
            <a:spLocks noGrp="1" noRot="1" noChangeAspect="1" noChangeArrowheads="1" noTextEdit="1"/>
          </p:cNvSpPr>
          <p:nvPr>
            <p:ph type="sldImg"/>
          </p:nvPr>
        </p:nvSpPr>
        <p:spPr>
          <a:ln/>
        </p:spPr>
      </p:sp>
      <p:sp>
        <p:nvSpPr>
          <p:cNvPr id="3471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ln/>
        </p:spPr>
      </p:sp>
      <p:sp>
        <p:nvSpPr>
          <p:cNvPr id="66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ln/>
        </p:spPr>
      </p:sp>
      <p:sp>
        <p:nvSpPr>
          <p:cNvPr id="706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ln/>
        </p:spPr>
      </p:sp>
      <p:sp>
        <p:nvSpPr>
          <p:cNvPr id="972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ln/>
        </p:spPr>
      </p:sp>
      <p:sp>
        <p:nvSpPr>
          <p:cNvPr id="105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ln/>
        </p:spPr>
      </p:sp>
      <p:sp>
        <p:nvSpPr>
          <p:cNvPr id="2017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ln/>
        </p:spPr>
      </p:sp>
      <p:sp>
        <p:nvSpPr>
          <p:cNvPr id="2037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a:ln/>
        </p:spPr>
      </p:sp>
      <p:sp>
        <p:nvSpPr>
          <p:cNvPr id="2078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a:ln/>
        </p:spPr>
      </p:sp>
      <p:sp>
        <p:nvSpPr>
          <p:cNvPr id="2099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Grp="1" noRot="1" noChangeAspect="1" noChangeArrowheads="1" noTextEdit="1"/>
          </p:cNvSpPr>
          <p:nvPr>
            <p:ph type="sldImg"/>
          </p:nvPr>
        </p:nvSpPr>
        <p:spPr>
          <a:ln/>
        </p:spPr>
      </p:sp>
      <p:sp>
        <p:nvSpPr>
          <p:cNvPr id="2119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ChangeArrowheads="1" noTextEdit="1"/>
          </p:cNvSpPr>
          <p:nvPr>
            <p:ph type="sldImg"/>
          </p:nvPr>
        </p:nvSpPr>
        <p:spPr>
          <a:ln/>
        </p:spPr>
      </p:sp>
      <p:sp>
        <p:nvSpPr>
          <p:cNvPr id="2160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2181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2181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960525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ln/>
        </p:spPr>
      </p:sp>
      <p:sp>
        <p:nvSpPr>
          <p:cNvPr id="2242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ln/>
        </p:spPr>
      </p:sp>
      <p:sp>
        <p:nvSpPr>
          <p:cNvPr id="2263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a:ln/>
        </p:spPr>
      </p:sp>
      <p:sp>
        <p:nvSpPr>
          <p:cNvPr id="2201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238890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4447778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40493731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41741907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B88E146-711E-6C42-BB3F-30F7B1ABE2F9}" type="slidenum">
              <a:rPr lang="en-US" sz="1200">
                <a:latin typeface="Times New Roman" charset="0"/>
              </a:rPr>
              <a:pPr/>
              <a:t>89</a:t>
            </a:fld>
            <a:endParaRPr lang="en-US" sz="1200">
              <a:latin typeface="Times New Roman"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MS PGothic" charset="0"/>
            </a:endParaRPr>
          </a:p>
        </p:txBody>
      </p:sp>
    </p:spTree>
    <p:extLst>
      <p:ext uri="{BB962C8B-B14F-4D97-AF65-F5344CB8AC3E}">
        <p14:creationId xmlns:p14="http://schemas.microsoft.com/office/powerpoint/2010/main" val="30232606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6222292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Rot="1" noChangeAspect="1" noChangeArrowheads="1" noTextEdit="1"/>
          </p:cNvSpPr>
          <p:nvPr>
            <p:ph type="sldImg"/>
          </p:nvPr>
        </p:nvSpPr>
        <p:spPr>
          <a:ln/>
        </p:spPr>
      </p:sp>
      <p:sp>
        <p:nvSpPr>
          <p:cNvPr id="1669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Grp="1" noRot="1" noChangeAspect="1" noChangeArrowheads="1" noTextEdit="1"/>
          </p:cNvSpPr>
          <p:nvPr>
            <p:ph type="sldImg"/>
          </p:nvPr>
        </p:nvSpPr>
        <p:spPr>
          <a:ln/>
        </p:spPr>
      </p:sp>
      <p:sp>
        <p:nvSpPr>
          <p:cNvPr id="1689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Grp="1" noRot="1" noChangeAspect="1" noChangeArrowheads="1" noTextEdit="1"/>
          </p:cNvSpPr>
          <p:nvPr>
            <p:ph type="sldImg"/>
          </p:nvPr>
        </p:nvSpPr>
        <p:spPr>
          <a:ln/>
        </p:spPr>
      </p:sp>
      <p:sp>
        <p:nvSpPr>
          <p:cNvPr id="1730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Rot="1" noChangeAspect="1" noChangeArrowheads="1" noTextEdit="1"/>
          </p:cNvSpPr>
          <p:nvPr>
            <p:ph type="sldImg"/>
          </p:nvPr>
        </p:nvSpPr>
        <p:spPr>
          <a:ln/>
        </p:spPr>
      </p:sp>
      <p:sp>
        <p:nvSpPr>
          <p:cNvPr id="1771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ChangeArrowheads="1" noTextEdit="1"/>
          </p:cNvSpPr>
          <p:nvPr>
            <p:ph type="sldImg"/>
          </p:nvPr>
        </p:nvSpPr>
        <p:spPr>
          <a:ln/>
        </p:spPr>
      </p:sp>
      <p:sp>
        <p:nvSpPr>
          <p:cNvPr id="2304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ln/>
        </p:spPr>
      </p:sp>
      <p:sp>
        <p:nvSpPr>
          <p:cNvPr id="2334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Rot="1" noChangeAspect="1" noChangeArrowheads="1" noTextEdit="1"/>
          </p:cNvSpPr>
          <p:nvPr>
            <p:ph type="sldImg"/>
          </p:nvPr>
        </p:nvSpPr>
        <p:spPr>
          <a:ln/>
        </p:spPr>
      </p:sp>
      <p:sp>
        <p:nvSpPr>
          <p:cNvPr id="2355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ln/>
        </p:spPr>
      </p:sp>
      <p:sp>
        <p:nvSpPr>
          <p:cNvPr id="2375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ln/>
        </p:spPr>
      </p:sp>
      <p:sp>
        <p:nvSpPr>
          <p:cNvPr id="2396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Rot="1" noChangeAspect="1" noChangeArrowheads="1" noTextEdit="1"/>
          </p:cNvSpPr>
          <p:nvPr>
            <p:ph type="sldImg"/>
          </p:nvPr>
        </p:nvSpPr>
        <p:spPr>
          <a:ln/>
        </p:spPr>
      </p:sp>
      <p:sp>
        <p:nvSpPr>
          <p:cNvPr id="2396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2"/>
          <p:cNvSpPr>
            <a:spLocks noGrp="1" noRot="1" noChangeAspect="1" noChangeArrowheads="1" noTextEdit="1"/>
          </p:cNvSpPr>
          <p:nvPr>
            <p:ph type="sldImg"/>
          </p:nvPr>
        </p:nvSpPr>
        <p:spPr>
          <a:ln/>
        </p:spPr>
      </p:sp>
      <p:sp>
        <p:nvSpPr>
          <p:cNvPr id="26624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573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573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7086600" y="6248400"/>
            <a:ext cx="1905000" cy="381000"/>
          </a:xfrm>
        </p:spPr>
        <p:txBody>
          <a:bodyPr/>
          <a:lstStyle>
            <a:lvl1pPr>
              <a:defRPr smtClean="0"/>
            </a:lvl1pPr>
          </a:lstStyle>
          <a:p>
            <a:pPr>
              <a:defRPr/>
            </a:pPr>
            <a:fld id="{E0E42EFD-C772-9546-B011-C7DBE369D3CB}" type="datetime1">
              <a:rPr lang="en-US"/>
              <a:pPr>
                <a:defRPr/>
              </a:pPr>
              <a:t>3/10/21</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295400" y="6400800"/>
            <a:ext cx="1905000" cy="457200"/>
          </a:xfrm>
        </p:spPr>
        <p:txBody>
          <a:bodyPr/>
          <a:lstStyle>
            <a:lvl1pPr>
              <a:defRPr smtClean="0"/>
            </a:lvl1pPr>
          </a:lstStyle>
          <a:p>
            <a:pPr>
              <a:defRPr/>
            </a:pPr>
            <a:fld id="{62B52C4A-DAA8-504A-947E-4EF8BEC4C086}" type="slidenum">
              <a:rPr lang="en-US"/>
              <a:pPr>
                <a:defRPr/>
              </a:pPr>
              <a:t>‹#›</a:t>
            </a:fld>
            <a:endParaRPr lang="en-US"/>
          </a:p>
        </p:txBody>
      </p:sp>
    </p:spTree>
    <p:extLst>
      <p:ext uri="{BB962C8B-B14F-4D97-AF65-F5344CB8AC3E}">
        <p14:creationId xmlns:p14="http://schemas.microsoft.com/office/powerpoint/2010/main" val="121819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2E503285-FE0E-724F-9A5B-D46BC0EBCCA9}" type="datetime1">
              <a:rPr lang="en-US"/>
              <a:pPr>
                <a:defRPr/>
              </a:pPr>
              <a:t>3/10/21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8BD572A-9452-2946-9263-7BF46EC788D5}" type="slidenum">
              <a:rPr lang="en-US"/>
              <a:pPr>
                <a:defRPr/>
              </a:pPr>
              <a:t>‹#›</a:t>
            </a:fld>
            <a:endParaRPr lang="en-US"/>
          </a:p>
        </p:txBody>
      </p:sp>
    </p:spTree>
    <p:extLst>
      <p:ext uri="{BB962C8B-B14F-4D97-AF65-F5344CB8AC3E}">
        <p14:creationId xmlns:p14="http://schemas.microsoft.com/office/powerpoint/2010/main" val="44514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CEEA6C21-9478-754B-AB63-5526DC58F383}" type="datetime1">
              <a:rPr lang="en-US"/>
              <a:pPr>
                <a:defRPr/>
              </a:pPr>
              <a:t>3/10/21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E553E4C-1016-AE45-A1BD-8A327A8CD64A}" type="slidenum">
              <a:rPr lang="en-US"/>
              <a:pPr>
                <a:defRPr/>
              </a:pPr>
              <a:t>‹#›</a:t>
            </a:fld>
            <a:endParaRPr lang="en-US"/>
          </a:p>
        </p:txBody>
      </p:sp>
    </p:spTree>
    <p:extLst>
      <p:ext uri="{BB962C8B-B14F-4D97-AF65-F5344CB8AC3E}">
        <p14:creationId xmlns:p14="http://schemas.microsoft.com/office/powerpoint/2010/main" val="273695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able Placeholder 2"/>
          <p:cNvSpPr>
            <a:spLocks noGrp="1"/>
          </p:cNvSpPr>
          <p:nvPr>
            <p:ph type="tbl"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fld id="{F6272737-D781-3A43-A88F-FC22CC7D7887}" type="datetime1">
              <a:rPr lang="en-US"/>
              <a:pPr>
                <a:defRPr/>
              </a:pPr>
              <a:t>3/10/21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396CB88-153B-444D-B554-980FAD1F9651}" type="slidenum">
              <a:rPr lang="en-US"/>
              <a:pPr>
                <a:defRPr/>
              </a:pPr>
              <a:t>‹#›</a:t>
            </a:fld>
            <a:endParaRPr lang="en-US"/>
          </a:p>
        </p:txBody>
      </p:sp>
    </p:spTree>
    <p:extLst>
      <p:ext uri="{BB962C8B-B14F-4D97-AF65-F5344CB8AC3E}">
        <p14:creationId xmlns:p14="http://schemas.microsoft.com/office/powerpoint/2010/main" val="2581265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574785CF-A1F4-464A-9F30-90D122CC2B29}"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45E6400F-91E7-9848-97CF-67D427A1A800}" type="datetime1">
              <a:rPr lang="en-US"/>
              <a:pPr>
                <a:defRPr/>
              </a:pPr>
              <a:t>3/10/21</a:t>
            </a:fld>
            <a:endParaRPr lang="en-US"/>
          </a:p>
        </p:txBody>
      </p:sp>
    </p:spTree>
    <p:extLst>
      <p:ext uri="{BB962C8B-B14F-4D97-AF65-F5344CB8AC3E}">
        <p14:creationId xmlns:p14="http://schemas.microsoft.com/office/powerpoint/2010/main" val="210514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F88DABF3-D05A-5543-BA14-6A516DC02B78}"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52DCDBBF-FB88-FF45-9EE6-B1A5935B5A95}" type="datetime1">
              <a:rPr lang="en-US"/>
              <a:pPr>
                <a:defRPr/>
              </a:pPr>
              <a:t>3/10/21</a:t>
            </a:fld>
            <a:endParaRPr lang="en-US"/>
          </a:p>
        </p:txBody>
      </p:sp>
    </p:spTree>
    <p:extLst>
      <p:ext uri="{BB962C8B-B14F-4D97-AF65-F5344CB8AC3E}">
        <p14:creationId xmlns:p14="http://schemas.microsoft.com/office/powerpoint/2010/main" val="3081807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C47DDE13-12BD-F44C-97B9-252E3235E8D7}"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3501E7CD-72CB-594A-B5E7-D837475315B5}" type="datetime1">
              <a:rPr lang="en-US"/>
              <a:pPr>
                <a:defRPr/>
              </a:pPr>
              <a:t>3/10/21</a:t>
            </a:fld>
            <a:endParaRPr lang="en-US"/>
          </a:p>
        </p:txBody>
      </p:sp>
    </p:spTree>
    <p:extLst>
      <p:ext uri="{BB962C8B-B14F-4D97-AF65-F5344CB8AC3E}">
        <p14:creationId xmlns:p14="http://schemas.microsoft.com/office/powerpoint/2010/main" val="238706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DFD31BCB-21E0-8041-818C-53633DCBAA2B}"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DE736527-199A-0946-BF20-6CF19561D0DE}" type="datetime1">
              <a:rPr lang="en-US"/>
              <a:pPr>
                <a:defRPr/>
              </a:pPr>
              <a:t>3/10/21</a:t>
            </a:fld>
            <a:endParaRPr lang="en-US"/>
          </a:p>
        </p:txBody>
      </p:sp>
    </p:spTree>
    <p:extLst>
      <p:ext uri="{BB962C8B-B14F-4D97-AF65-F5344CB8AC3E}">
        <p14:creationId xmlns:p14="http://schemas.microsoft.com/office/powerpoint/2010/main" val="42332841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p:cNvSpPr>
            <a:spLocks noGrp="1" noChangeArrowheads="1"/>
          </p:cNvSpPr>
          <p:nvPr>
            <p:ph type="sldNum" sz="quarter" idx="11"/>
          </p:nvPr>
        </p:nvSpPr>
        <p:spPr>
          <a:ln/>
        </p:spPr>
        <p:txBody>
          <a:bodyPr/>
          <a:lstStyle>
            <a:lvl1pPr>
              <a:defRPr/>
            </a:lvl1pPr>
          </a:lstStyle>
          <a:p>
            <a:pPr>
              <a:defRPr/>
            </a:pPr>
            <a:fld id="{9C3415C2-4E69-CD49-904F-6C3550CD420C}" type="slidenum">
              <a:rPr lang="en-US"/>
              <a:pPr>
                <a:defRPr/>
              </a:pPr>
              <a:t>‹#›</a:t>
            </a:fld>
            <a:endParaRPr lang="en-US"/>
          </a:p>
        </p:txBody>
      </p:sp>
      <p:sp>
        <p:nvSpPr>
          <p:cNvPr id="9"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00B61757-0CE8-1D48-9E85-8F2A7593A7B5}" type="datetime1">
              <a:rPr lang="en-US"/>
              <a:pPr>
                <a:defRPr/>
              </a:pPr>
              <a:t>3/10/21</a:t>
            </a:fld>
            <a:endParaRPr lang="en-US"/>
          </a:p>
        </p:txBody>
      </p:sp>
    </p:spTree>
    <p:extLst>
      <p:ext uri="{BB962C8B-B14F-4D97-AF65-F5344CB8AC3E}">
        <p14:creationId xmlns:p14="http://schemas.microsoft.com/office/powerpoint/2010/main" val="4123712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p:cNvSpPr>
            <a:spLocks noGrp="1" noChangeArrowheads="1"/>
          </p:cNvSpPr>
          <p:nvPr>
            <p:ph type="sldNum" sz="quarter" idx="11"/>
          </p:nvPr>
        </p:nvSpPr>
        <p:spPr>
          <a:ln/>
        </p:spPr>
        <p:txBody>
          <a:bodyPr/>
          <a:lstStyle>
            <a:lvl1pPr>
              <a:defRPr/>
            </a:lvl1pPr>
          </a:lstStyle>
          <a:p>
            <a:pPr>
              <a:defRPr/>
            </a:pPr>
            <a:fld id="{EB281317-4760-F843-8B20-B7F3D64CCBCB}" type="slidenum">
              <a:rPr lang="en-US"/>
              <a:pPr>
                <a:defRPr/>
              </a:pPr>
              <a:t>‹#›</a:t>
            </a:fld>
            <a:endParaRPr lang="en-US"/>
          </a:p>
        </p:txBody>
      </p:sp>
      <p:sp>
        <p:nvSpPr>
          <p:cNvPr id="5"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B2637CA6-DB7E-C848-8024-B826834FD3ED}" type="datetime1">
              <a:rPr lang="en-US"/>
              <a:pPr>
                <a:defRPr/>
              </a:pPr>
              <a:t>3/10/21</a:t>
            </a:fld>
            <a:endParaRPr lang="en-US"/>
          </a:p>
        </p:txBody>
      </p:sp>
    </p:spTree>
    <p:extLst>
      <p:ext uri="{BB962C8B-B14F-4D97-AF65-F5344CB8AC3E}">
        <p14:creationId xmlns:p14="http://schemas.microsoft.com/office/powerpoint/2010/main" val="235397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p:cNvSpPr>
            <a:spLocks noGrp="1" noChangeArrowheads="1"/>
          </p:cNvSpPr>
          <p:nvPr>
            <p:ph type="sldNum" sz="quarter" idx="11"/>
          </p:nvPr>
        </p:nvSpPr>
        <p:spPr>
          <a:ln/>
        </p:spPr>
        <p:txBody>
          <a:bodyPr/>
          <a:lstStyle>
            <a:lvl1pPr>
              <a:defRPr/>
            </a:lvl1pPr>
          </a:lstStyle>
          <a:p>
            <a:pPr>
              <a:defRPr/>
            </a:pPr>
            <a:fld id="{60E820F6-8D07-534A-89A6-AE59077D110A}" type="slidenum">
              <a:rPr lang="en-US"/>
              <a:pPr>
                <a:defRPr/>
              </a:pPr>
              <a:t>‹#›</a:t>
            </a:fld>
            <a:endParaRPr lang="en-US"/>
          </a:p>
        </p:txBody>
      </p:sp>
      <p:sp>
        <p:nvSpPr>
          <p:cNvPr id="4"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1F715458-084A-E44B-9162-AF052FF047B2}" type="datetime1">
              <a:rPr lang="en-US"/>
              <a:pPr>
                <a:defRPr/>
              </a:pPr>
              <a:t>3/10/21</a:t>
            </a:fld>
            <a:endParaRPr lang="en-US"/>
          </a:p>
        </p:txBody>
      </p:sp>
    </p:spTree>
    <p:extLst>
      <p:ext uri="{BB962C8B-B14F-4D97-AF65-F5344CB8AC3E}">
        <p14:creationId xmlns:p14="http://schemas.microsoft.com/office/powerpoint/2010/main" val="304135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ED8C7124-FB82-CB44-AA7F-07864A148CDD}" type="datetime1">
              <a:rPr lang="en-US"/>
              <a:pPr>
                <a:defRPr/>
              </a:pPr>
              <a:t>3/10/21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2C162F1-8CE8-8A4E-A27B-6CA19371DE5A}" type="slidenum">
              <a:rPr lang="en-US"/>
              <a:pPr>
                <a:defRPr/>
              </a:pPr>
              <a:t>‹#›</a:t>
            </a:fld>
            <a:endParaRPr lang="en-US"/>
          </a:p>
        </p:txBody>
      </p:sp>
    </p:spTree>
    <p:extLst>
      <p:ext uri="{BB962C8B-B14F-4D97-AF65-F5344CB8AC3E}">
        <p14:creationId xmlns:p14="http://schemas.microsoft.com/office/powerpoint/2010/main" val="4042359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17A2799C-2141-4940-A79F-0919902D59A5}"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10E4535B-5DAA-724D-8DCD-3158F5F76F0B}" type="datetime1">
              <a:rPr lang="en-US"/>
              <a:pPr>
                <a:defRPr/>
              </a:pPr>
              <a:t>3/10/21</a:t>
            </a:fld>
            <a:endParaRPr lang="en-US"/>
          </a:p>
        </p:txBody>
      </p:sp>
    </p:spTree>
    <p:extLst>
      <p:ext uri="{BB962C8B-B14F-4D97-AF65-F5344CB8AC3E}">
        <p14:creationId xmlns:p14="http://schemas.microsoft.com/office/powerpoint/2010/main" val="1229090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382F9D12-F2B3-EB48-AB45-25A4415B9F4E}"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77CDB960-F1B9-EB43-B5A2-7004D0F99753}" type="datetime1">
              <a:rPr lang="en-US"/>
              <a:pPr>
                <a:defRPr/>
              </a:pPr>
              <a:t>3/10/21</a:t>
            </a:fld>
            <a:endParaRPr lang="en-US"/>
          </a:p>
        </p:txBody>
      </p:sp>
    </p:spTree>
    <p:extLst>
      <p:ext uri="{BB962C8B-B14F-4D97-AF65-F5344CB8AC3E}">
        <p14:creationId xmlns:p14="http://schemas.microsoft.com/office/powerpoint/2010/main" val="3345795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E4D163B3-E010-2142-A3CC-B42B06067C0D}"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F237CBC8-8F4C-CB43-91F0-04408FDAFF08}" type="datetime1">
              <a:rPr lang="en-US"/>
              <a:pPr>
                <a:defRPr/>
              </a:pPr>
              <a:t>3/10/21</a:t>
            </a:fld>
            <a:endParaRPr lang="en-US"/>
          </a:p>
        </p:txBody>
      </p:sp>
    </p:spTree>
    <p:extLst>
      <p:ext uri="{BB962C8B-B14F-4D97-AF65-F5344CB8AC3E}">
        <p14:creationId xmlns:p14="http://schemas.microsoft.com/office/powerpoint/2010/main" val="1111225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38464FC6-6BAC-0D41-AAFD-BB68BFDE263D}"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fld id="{54747D81-E605-F041-A593-32362F809038}" type="datetime1">
              <a:rPr lang="en-US"/>
              <a:pPr>
                <a:defRPr/>
              </a:pPr>
              <a:t>3/10/21</a:t>
            </a:fld>
            <a:endParaRPr lang="en-US"/>
          </a:p>
        </p:txBody>
      </p:sp>
    </p:spTree>
    <p:extLst>
      <p:ext uri="{BB962C8B-B14F-4D97-AF65-F5344CB8AC3E}">
        <p14:creationId xmlns:p14="http://schemas.microsoft.com/office/powerpoint/2010/main" val="191003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25EC8EDB-88E0-9142-877F-EC898621B19C}" type="datetime1">
              <a:rPr lang="en-US"/>
              <a:pPr>
                <a:defRPr/>
              </a:pPr>
              <a:t>3/10/21</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5AFBDAC-02C7-7B4C-9F59-EE9E3CD0FB9E}" type="slidenum">
              <a:rPr lang="en-US"/>
              <a:pPr>
                <a:defRPr/>
              </a:pPr>
              <a:t>‹#›</a:t>
            </a:fld>
            <a:endParaRPr lang="en-US"/>
          </a:p>
        </p:txBody>
      </p:sp>
    </p:spTree>
    <p:extLst>
      <p:ext uri="{BB962C8B-B14F-4D97-AF65-F5344CB8AC3E}">
        <p14:creationId xmlns:p14="http://schemas.microsoft.com/office/powerpoint/2010/main" val="392730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D933638-41DE-8E4A-9932-B72661B5F94C}" type="datetime1">
              <a:rPr lang="en-US"/>
              <a:pPr>
                <a:defRPr/>
              </a:pPr>
              <a:t>3/10/21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AE6DDA8-DDD2-9744-B812-2DBA7DEF7F9A}" type="slidenum">
              <a:rPr lang="en-US"/>
              <a:pPr>
                <a:defRPr/>
              </a:pPr>
              <a:t>‹#›</a:t>
            </a:fld>
            <a:endParaRPr lang="en-US"/>
          </a:p>
        </p:txBody>
      </p:sp>
    </p:spTree>
    <p:extLst>
      <p:ext uri="{BB962C8B-B14F-4D97-AF65-F5344CB8AC3E}">
        <p14:creationId xmlns:p14="http://schemas.microsoft.com/office/powerpoint/2010/main" val="200971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DDEB5BBF-5BF3-4D43-9A85-C2A4CB50A2BF}" type="datetime1">
              <a:rPr lang="en-US"/>
              <a:pPr>
                <a:defRPr/>
              </a:pPr>
              <a:t>3/10/21</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82C034D4-674F-6445-A5C6-FCC427DD948E}" type="slidenum">
              <a:rPr lang="en-US"/>
              <a:pPr>
                <a:defRPr/>
              </a:pPr>
              <a:t>‹#›</a:t>
            </a:fld>
            <a:endParaRPr lang="en-US"/>
          </a:p>
        </p:txBody>
      </p:sp>
    </p:spTree>
    <p:extLst>
      <p:ext uri="{BB962C8B-B14F-4D97-AF65-F5344CB8AC3E}">
        <p14:creationId xmlns:p14="http://schemas.microsoft.com/office/powerpoint/2010/main" val="3545370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48CBE31C-CDAE-1544-9B61-56F61731E910}" type="datetime1">
              <a:rPr lang="en-US"/>
              <a:pPr>
                <a:defRPr/>
              </a:pPr>
              <a:t>3/10/21</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B2AF3EC7-3EFA-1F45-8BBC-FA21992261B2}" type="slidenum">
              <a:rPr lang="en-US"/>
              <a:pPr>
                <a:defRPr/>
              </a:pPr>
              <a:t>‹#›</a:t>
            </a:fld>
            <a:endParaRPr lang="en-US"/>
          </a:p>
        </p:txBody>
      </p:sp>
    </p:spTree>
    <p:extLst>
      <p:ext uri="{BB962C8B-B14F-4D97-AF65-F5344CB8AC3E}">
        <p14:creationId xmlns:p14="http://schemas.microsoft.com/office/powerpoint/2010/main" val="309537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7FBBA701-029B-B245-B84B-8EDCD450CB8A}" type="datetime1">
              <a:rPr lang="en-US"/>
              <a:pPr>
                <a:defRPr/>
              </a:pPr>
              <a:t>3/10/21</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46AEEA07-AD45-E042-96D7-0857F63C32F7}" type="slidenum">
              <a:rPr lang="en-US"/>
              <a:pPr>
                <a:defRPr/>
              </a:pPr>
              <a:t>‹#›</a:t>
            </a:fld>
            <a:endParaRPr lang="en-US"/>
          </a:p>
        </p:txBody>
      </p:sp>
    </p:spTree>
    <p:extLst>
      <p:ext uri="{BB962C8B-B14F-4D97-AF65-F5344CB8AC3E}">
        <p14:creationId xmlns:p14="http://schemas.microsoft.com/office/powerpoint/2010/main" val="26537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0BFDAB82-02E5-4143-ABE0-7BE21EEE13BF}" type="datetime1">
              <a:rPr lang="en-US"/>
              <a:pPr>
                <a:defRPr/>
              </a:pPr>
              <a:t>3/10/21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56C88E8-5668-4B4F-B269-0A8AD9FD2F19}" type="slidenum">
              <a:rPr lang="en-US"/>
              <a:pPr>
                <a:defRPr/>
              </a:pPr>
              <a:t>‹#›</a:t>
            </a:fld>
            <a:endParaRPr lang="en-US"/>
          </a:p>
        </p:txBody>
      </p:sp>
    </p:spTree>
    <p:extLst>
      <p:ext uri="{BB962C8B-B14F-4D97-AF65-F5344CB8AC3E}">
        <p14:creationId xmlns:p14="http://schemas.microsoft.com/office/powerpoint/2010/main" val="3423712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F8B4AB7C-9AD7-1F4F-A9A4-73B0F5FEB733}" type="datetime1">
              <a:rPr lang="en-US"/>
              <a:pPr>
                <a:defRPr/>
              </a:pPr>
              <a:t>3/10/21</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D1E85DD-8C50-8942-B9A5-B9158492CB67}" type="slidenum">
              <a:rPr lang="en-US"/>
              <a:pPr>
                <a:defRPr/>
              </a:pPr>
              <a:t>‹#›</a:t>
            </a:fld>
            <a:endParaRPr lang="en-US"/>
          </a:p>
        </p:txBody>
      </p:sp>
    </p:spTree>
    <p:extLst>
      <p:ext uri="{BB962C8B-B14F-4D97-AF65-F5344CB8AC3E}">
        <p14:creationId xmlns:p14="http://schemas.microsoft.com/office/powerpoint/2010/main" val="1805269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 Target="../slides/slid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6358" name="Rectangle 6"/>
          <p:cNvSpPr>
            <a:spLocks noGrp="1" noChangeArrowheads="1"/>
          </p:cNvSpPr>
          <p:nvPr>
            <p:ph type="dt" sz="half" idx="2"/>
          </p:nvPr>
        </p:nvSpPr>
        <p:spPr bwMode="auto">
          <a:xfrm>
            <a:off x="18288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fld id="{18CB049D-15EA-D940-B95A-CEBCF6B8A1E1}" type="datetime1">
              <a:rPr lang="en-US"/>
              <a:pPr>
                <a:defRPr/>
              </a:pPr>
              <a:t>3/10/21</a:t>
            </a:fld>
            <a:endParaRPr lang="en-US"/>
          </a:p>
        </p:txBody>
      </p:sp>
      <p:sp>
        <p:nvSpPr>
          <p:cNvPr id="3563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ea typeface="+mn-ea"/>
                <a:cs typeface="+mn-cs"/>
              </a:defRPr>
            </a:lvl1pPr>
          </a:lstStyle>
          <a:p>
            <a:pPr>
              <a:defRPr/>
            </a:pPr>
            <a:endParaRPr lang="en-US"/>
          </a:p>
        </p:txBody>
      </p:sp>
      <p:sp>
        <p:nvSpPr>
          <p:cNvPr id="356360" name="Rectangle 8"/>
          <p:cNvSpPr>
            <a:spLocks noGrp="1" noChangeArrowheads="1"/>
          </p:cNvSpPr>
          <p:nvPr>
            <p:ph type="sldNum" sz="quarter" idx="4"/>
          </p:nvPr>
        </p:nvSpPr>
        <p:spPr bwMode="auto">
          <a:xfrm>
            <a:off x="0" y="6624638"/>
            <a:ext cx="5334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6C7B227-1BD9-414D-8B21-4AADBA977365}" type="slidenum">
              <a:rPr lang="en-US"/>
              <a:pPr>
                <a:defRPr/>
              </a:pPr>
              <a:t>‹#›</a:t>
            </a:fld>
            <a:endParaRPr lang="en-US"/>
          </a:p>
        </p:txBody>
      </p:sp>
      <p:sp>
        <p:nvSpPr>
          <p:cNvPr id="1033" name="AutoShape 9">
            <a:hlinkClick r:id="" action="ppaction://hlinkshowjump?jump=previousslide" highlightClick="1"/>
          </p:cNvPr>
          <p:cNvSpPr>
            <a:spLocks noChangeArrowheads="1"/>
          </p:cNvSpPr>
          <p:nvPr userDrawn="1"/>
        </p:nvSpPr>
        <p:spPr bwMode="auto">
          <a:xfrm>
            <a:off x="7620000" y="6324600"/>
            <a:ext cx="762000" cy="533400"/>
          </a:xfrm>
          <a:prstGeom prst="actionButtonBackPrevious">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AutoShape 11">
            <a:hlinkClick r:id="rId14" action="ppaction://hlinksldjump" highlightClick="1"/>
          </p:cNvPr>
          <p:cNvSpPr>
            <a:spLocks noChangeArrowheads="1"/>
          </p:cNvSpPr>
          <p:nvPr userDrawn="1"/>
        </p:nvSpPr>
        <p:spPr bwMode="auto">
          <a:xfrm>
            <a:off x="6553200" y="6324600"/>
            <a:ext cx="914400" cy="533400"/>
          </a:xfrm>
          <a:prstGeom prst="actionButtonBeginning">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AutoShape 12">
            <a:hlinkClick r:id="" action="ppaction://hlinkshowjump?jump=nextslide" highlightClick="1"/>
          </p:cNvPr>
          <p:cNvSpPr>
            <a:spLocks noChangeArrowheads="1"/>
          </p:cNvSpPr>
          <p:nvPr userDrawn="1"/>
        </p:nvSpPr>
        <p:spPr bwMode="auto">
          <a:xfrm>
            <a:off x="8382000" y="6324600"/>
            <a:ext cx="762000" cy="528638"/>
          </a:xfrm>
          <a:prstGeom prst="actionButtonForwardNex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685" r:id="rId1"/>
    <p:sldLayoutId id="2147484663" r:id="rId2"/>
    <p:sldLayoutId id="2147484664" r:id="rId3"/>
    <p:sldLayoutId id="2147484665" r:id="rId4"/>
    <p:sldLayoutId id="2147484666" r:id="rId5"/>
    <p:sldLayoutId id="2147484667" r:id="rId6"/>
    <p:sldLayoutId id="2147484668" r:id="rId7"/>
    <p:sldLayoutId id="2147484669" r:id="rId8"/>
    <p:sldLayoutId id="2147484670" r:id="rId9"/>
    <p:sldLayoutId id="2147484671" r:id="rId10"/>
    <p:sldLayoutId id="2147484672" r:id="rId11"/>
    <p:sldLayoutId id="2147484673" r:id="rId12"/>
  </p:sldLayoutIdLst>
  <p:hf hdr="0" ftr="0" dt="0"/>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99CF3E8-6B85-9B40-91E1-26F3C33961BF}" type="slidenum">
              <a:rPr lang="en-US"/>
              <a:pPr>
                <a:defRPr/>
              </a:pPr>
              <a:t>‹#›</a:t>
            </a:fld>
            <a:endParaRPr lang="en-US"/>
          </a:p>
        </p:txBody>
      </p:sp>
      <p:sp>
        <p:nvSpPr>
          <p:cNvPr id="409608" name="AutoShape 8">
            <a:hlinkClick r:id="" action="ppaction://hlinkshowjump?jump=previousslide" highlightClick="1"/>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atin typeface="Times New Roman" charset="0"/>
              </a:defRPr>
            </a:lvl1pPr>
          </a:lstStyle>
          <a:p>
            <a:pPr>
              <a:defRPr/>
            </a:pPr>
            <a:fld id="{CED77D2D-2A81-D044-A1A4-3C9AAC592124}" type="datetime1">
              <a:rPr lang="en-US"/>
              <a:pPr>
                <a:defRPr/>
              </a:pPr>
              <a:t>3/10/21</a:t>
            </a:fld>
            <a:endParaRPr lang="en-US"/>
          </a:p>
        </p:txBody>
      </p:sp>
      <p:sp>
        <p:nvSpPr>
          <p:cNvPr id="14343" name="AutoShape 9">
            <a:hlinkClick r:id="" action="ppaction://hlinkshowjump?jump=previousslide" highlightClick="1"/>
          </p:cNvPr>
          <p:cNvSpPr>
            <a:spLocks noChangeArrowheads="1"/>
          </p:cNvSpPr>
          <p:nvPr userDrawn="1"/>
        </p:nvSpPr>
        <p:spPr bwMode="auto">
          <a:xfrm>
            <a:off x="7620000" y="6324600"/>
            <a:ext cx="838200" cy="533400"/>
          </a:xfrm>
          <a:prstGeom prst="actionButtonBackPrevious">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4" name="AutoShape 11">
            <a:hlinkClick r:id="rId13" action="ppaction://hlinksldjump" highlightClick="1"/>
          </p:cNvPr>
          <p:cNvSpPr>
            <a:spLocks noChangeArrowheads="1"/>
          </p:cNvSpPr>
          <p:nvPr userDrawn="1"/>
        </p:nvSpPr>
        <p:spPr bwMode="auto">
          <a:xfrm>
            <a:off x="6629400" y="6324600"/>
            <a:ext cx="914400" cy="533400"/>
          </a:xfrm>
          <a:prstGeom prst="actionButtonBeginning">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345" name="AutoShape 12">
            <a:hlinkClick r:id="" action="ppaction://hlinkshowjump?jump=nextslide" highlightClick="1"/>
          </p:cNvPr>
          <p:cNvSpPr>
            <a:spLocks noChangeArrowheads="1"/>
          </p:cNvSpPr>
          <p:nvPr userDrawn="1"/>
        </p:nvSpPr>
        <p:spPr bwMode="auto">
          <a:xfrm>
            <a:off x="8458200" y="6324600"/>
            <a:ext cx="685800" cy="533400"/>
          </a:xfrm>
          <a:prstGeom prst="actionButtonForwardNex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4674" r:id="rId1"/>
    <p:sldLayoutId id="2147484675" r:id="rId2"/>
    <p:sldLayoutId id="2147484676" r:id="rId3"/>
    <p:sldLayoutId id="2147484677" r:id="rId4"/>
    <p:sldLayoutId id="2147484678" r:id="rId5"/>
    <p:sldLayoutId id="2147484679" r:id="rId6"/>
    <p:sldLayoutId id="2147484680" r:id="rId7"/>
    <p:sldLayoutId id="2147484681" r:id="rId8"/>
    <p:sldLayoutId id="2147484682" r:id="rId9"/>
    <p:sldLayoutId id="2147484683" r:id="rId10"/>
    <p:sldLayoutId id="2147484684"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2D9F098-25B8-4949-ABA5-CED9A20580A5}" type="slidenum">
              <a:rPr lang="en-US" sz="1200"/>
              <a:pPr/>
              <a:t>1</a:t>
            </a:fld>
            <a:endParaRPr lang="en-US" sz="1200"/>
          </a:p>
        </p:txBody>
      </p:sp>
      <p:sp>
        <p:nvSpPr>
          <p:cNvPr id="28674"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BFA0604-BA3E-BB42-BD12-93F5FBB248BF}" type="slidenum">
              <a:rPr lang="en-US" sz="1200"/>
              <a:pPr algn="r" eaLnBrk="1" hangingPunct="1"/>
              <a:t>1</a:t>
            </a:fld>
            <a:endParaRPr lang="en-US" sz="1200"/>
          </a:p>
        </p:txBody>
      </p:sp>
      <p:sp>
        <p:nvSpPr>
          <p:cNvPr id="28675"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8676"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solidFill>
                <a:srgbClr val="990000"/>
              </a:solidFill>
              <a:latin typeface="Verdana" charset="0"/>
              <a:ea typeface="MS PGothic" charset="0"/>
            </a:endParaRPr>
          </a:p>
          <a:p>
            <a:pPr algn="ctr" eaLnBrk="1" hangingPunct="1">
              <a:lnSpc>
                <a:spcPct val="90000"/>
              </a:lnSpc>
              <a:buFont typeface="Wingdings" charset="0"/>
              <a:buNone/>
            </a:pPr>
            <a:r>
              <a:rPr lang="en-US" sz="3600">
                <a:latin typeface="Verdana" charset="0"/>
                <a:ea typeface="MS PGothic" charset="0"/>
              </a:rPr>
              <a:t>I.	Conditions</a:t>
            </a:r>
            <a:endParaRPr lang="en-US" sz="3600" dirty="0">
              <a:latin typeface="Verdana" charset="0"/>
              <a:ea typeface="MS PGothic" charset="0"/>
            </a:endParaRPr>
          </a:p>
          <a:p>
            <a:pPr algn="ctr" eaLnBrk="1" hangingPunct="1">
              <a:lnSpc>
                <a:spcPct val="90000"/>
              </a:lnSpc>
              <a:buFont typeface="Wingdings" charset="0"/>
              <a:buNone/>
            </a:pPr>
            <a:endParaRPr lang="en-US" sz="2000" dirty="0">
              <a:latin typeface="Verdana" charset="0"/>
              <a:ea typeface="MS PGothic" charset="0"/>
            </a:endParaRPr>
          </a:p>
          <a:p>
            <a:pPr algn="ctr" eaLnBrk="1" hangingPunct="1">
              <a:lnSpc>
                <a:spcPct val="90000"/>
              </a:lnSpc>
              <a:buFont typeface="Wingdings" charset="0"/>
              <a:buNone/>
            </a:pPr>
            <a:r>
              <a:rPr lang="en-US" sz="1800" dirty="0">
                <a:solidFill>
                  <a:srgbClr val="C00000"/>
                </a:solidFill>
                <a:latin typeface="Verdana" charset="0"/>
                <a:ea typeface="MS PGothic" charset="0"/>
              </a:rPr>
              <a:t>This file may be downloaded only by registered students in my class, and may not be shared by them</a:t>
            </a:r>
          </a:p>
          <a:p>
            <a:pPr algn="ctr" eaLnBrk="1" hangingPunct="1">
              <a:lnSpc>
                <a:spcPct val="90000"/>
              </a:lnSpc>
              <a:buFont typeface="Wingdings" charset="0"/>
              <a:buNone/>
            </a:pPr>
            <a:endParaRPr lang="en-US" sz="18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 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600" dirty="0">
                <a:solidFill>
                  <a:srgbClr val="B90000"/>
                </a:solidFill>
                <a:latin typeface="Verdana" charset="0"/>
                <a:ea typeface="MS PGothic" charset="0"/>
              </a:rPr>
              <a:t>Express conditions: force </a:t>
            </a:r>
            <a:r>
              <a:rPr lang="en-US" sz="3600" dirty="0" err="1">
                <a:solidFill>
                  <a:srgbClr val="B90000"/>
                </a:solidFill>
                <a:latin typeface="Verdana" charset="0"/>
                <a:ea typeface="MS PGothic" charset="0"/>
              </a:rPr>
              <a:t>majeur</a:t>
            </a:r>
            <a:r>
              <a:rPr lang="en-US" sz="3600" dirty="0">
                <a:solidFill>
                  <a:srgbClr val="B90000"/>
                </a:solidFill>
                <a:latin typeface="Verdana" charset="0"/>
                <a:ea typeface="MS PGothic" charset="0"/>
              </a:rPr>
              <a:t> clauses</a:t>
            </a:r>
          </a:p>
        </p:txBody>
      </p:sp>
      <p:sp>
        <p:nvSpPr>
          <p:cNvPr id="38914" name="Content Placeholder 2"/>
          <p:cNvSpPr>
            <a:spLocks noGrp="1"/>
          </p:cNvSpPr>
          <p:nvPr>
            <p:ph idx="1"/>
          </p:nvPr>
        </p:nvSpPr>
        <p:spPr/>
        <p:txBody>
          <a:bodyPr/>
          <a:lstStyle/>
          <a:p>
            <a:r>
              <a:rPr lang="en-US" sz="2400" dirty="0">
                <a:latin typeface="Verdana" charset="0"/>
                <a:ea typeface="MS PGothic" charset="0"/>
              </a:rPr>
              <a:t>A party is not liable for failure to perform the party's obligations if such failure is as a result of </a:t>
            </a:r>
            <a:r>
              <a:rPr lang="en-US" sz="2400" u="sng" dirty="0">
                <a:latin typeface="Verdana" charset="0"/>
                <a:ea typeface="MS PGothic" charset="0"/>
              </a:rPr>
              <a:t>Acts of God </a:t>
            </a:r>
            <a:r>
              <a:rPr lang="en-US" sz="2400" dirty="0">
                <a:latin typeface="Verdana" charset="0"/>
                <a:ea typeface="MS PGothic" charset="0"/>
              </a:rPr>
              <a:t>(including fire, flood, earthquake, storm, hurricane or other natural disaster), war, invasion, act of foreign enemies, hostilities (regardless of whether war is declared), civil war, rebellion, revolution, insurrection, military or usurped power or confiscation, terrorist activities, nationalization, government sanction, blockage, embargo, labor dispute, strike, lockout or interruption or failure of electricity or telephone service. </a:t>
            </a:r>
          </a:p>
        </p:txBody>
      </p:sp>
      <p:sp>
        <p:nvSpPr>
          <p:cNvPr id="389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31D426F-B44A-C145-AF74-F1CD54B1B1C7}" type="slidenum">
              <a:rPr lang="en-US" sz="1200"/>
              <a:pPr/>
              <a:t>10</a:t>
            </a:fld>
            <a:endParaRPr lang="en-US" sz="1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0202841-C21B-5A44-B881-55443D605B81}" type="slidenum">
              <a:rPr lang="en-US" sz="1200"/>
              <a:pPr/>
              <a:t>100</a:t>
            </a:fld>
            <a:endParaRPr lang="en-US" sz="1200"/>
          </a:p>
        </p:txBody>
      </p:sp>
      <p:sp>
        <p:nvSpPr>
          <p:cNvPr id="176130" name="Title 1"/>
          <p:cNvSpPr>
            <a:spLocks noGrp="1"/>
          </p:cNvSpPr>
          <p:nvPr>
            <p:ph type="title" idx="4294967295"/>
          </p:nvPr>
        </p:nvSpPr>
        <p:spPr/>
        <p:txBody>
          <a:bodyPr/>
          <a:lstStyle/>
          <a:p>
            <a:r>
              <a:rPr lang="en-US">
                <a:latin typeface="Verdana" charset="0"/>
                <a:ea typeface="MS PGothic" charset="0"/>
              </a:rPr>
              <a:t>John v. United Advertsing</a:t>
            </a:r>
          </a:p>
        </p:txBody>
      </p:sp>
      <p:sp>
        <p:nvSpPr>
          <p:cNvPr id="140291" name="Content Placeholder 2"/>
          <p:cNvSpPr>
            <a:spLocks noGrp="1"/>
          </p:cNvSpPr>
          <p:nvPr>
            <p:ph idx="4294967295"/>
          </p:nvPr>
        </p:nvSpPr>
        <p:spPr/>
        <p:txBody>
          <a:bodyPr/>
          <a:lstStyle/>
          <a:p>
            <a:pPr>
              <a:defRPr/>
            </a:pPr>
            <a:endParaRPr lang="en-US" dirty="0">
              <a:ea typeface="ＭＳ Ｐゴシック" charset="0"/>
              <a:cs typeface="ＭＳ Ｐゴシック" charset="0"/>
            </a:endParaRPr>
          </a:p>
          <a:p>
            <a:pPr>
              <a:defRPr/>
            </a:pPr>
            <a:r>
              <a:rPr lang="en-US" dirty="0">
                <a:solidFill>
                  <a:schemeClr val="accent6"/>
                </a:solidFill>
                <a:ea typeface="ＭＳ Ｐゴシック" charset="0"/>
                <a:cs typeface="ＭＳ Ｐゴシック" charset="0"/>
              </a:rPr>
              <a:t>A</a:t>
            </a:r>
            <a:r>
              <a:rPr lang="en-US" b="1" dirty="0">
                <a:solidFill>
                  <a:schemeClr val="accent6"/>
                </a:solidFill>
                <a:ea typeface="ＭＳ Ｐゴシック" charset="0"/>
                <a:cs typeface="ＭＳ Ｐゴシック" charset="0"/>
              </a:rPr>
              <a:t> severable </a:t>
            </a:r>
            <a:r>
              <a:rPr lang="en-US" dirty="0">
                <a:solidFill>
                  <a:schemeClr val="accent6"/>
                </a:solidFill>
                <a:ea typeface="ＭＳ Ｐゴシック" charset="0"/>
                <a:cs typeface="ＭＳ Ｐゴシック" charset="0"/>
              </a:rPr>
              <a:t>contract</a:t>
            </a:r>
          </a:p>
          <a:p>
            <a:pPr lvl="1">
              <a:defRPr/>
            </a:pPr>
            <a:r>
              <a:rPr lang="en-US" dirty="0">
                <a:solidFill>
                  <a:schemeClr val="accent6"/>
                </a:solidFill>
                <a:ea typeface="ＭＳ Ｐゴシック" charset="0"/>
              </a:rPr>
              <a:t>Sever the breaches and enforce as to the rest?</a:t>
            </a:r>
          </a:p>
          <a:p>
            <a:pPr lvl="1">
              <a:defRPr/>
            </a:pPr>
            <a:r>
              <a:rPr lang="en-US" dirty="0">
                <a:ea typeface="ＭＳ Ｐゴシック" charset="0"/>
              </a:rPr>
              <a:t>Supposing the contract had omitted the divisibility clause?</a:t>
            </a:r>
          </a:p>
        </p:txBody>
      </p:sp>
      <p:sp>
        <p:nvSpPr>
          <p:cNvPr id="1761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81031F7-2402-9341-924F-96D5ACCCD401}" type="slidenum">
              <a:rPr lang="en-US" sz="1200"/>
              <a:pPr algn="r" eaLnBrk="1" hangingPunct="1"/>
              <a:t>100</a:t>
            </a:fld>
            <a:endParaRPr lang="en-US" sz="1200"/>
          </a:p>
        </p:txBody>
      </p:sp>
      <p:pic>
        <p:nvPicPr>
          <p:cNvPr id="176133"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3ECCE86-F547-7949-9EC7-873CCF6594DE}" type="slidenum">
              <a:rPr lang="en-US" sz="1200"/>
              <a:pPr/>
              <a:t>101</a:t>
            </a:fld>
            <a:endParaRPr lang="en-US" sz="1200"/>
          </a:p>
        </p:txBody>
      </p:sp>
      <p:sp>
        <p:nvSpPr>
          <p:cNvPr id="69635" name="Title 1"/>
          <p:cNvSpPr>
            <a:spLocks noGrp="1"/>
          </p:cNvSpPr>
          <p:nvPr>
            <p:ph type="title"/>
          </p:nvPr>
        </p:nvSpPr>
        <p:spPr/>
        <p:txBody>
          <a:bodyPr/>
          <a:lstStyle/>
          <a:p>
            <a:pPr>
              <a:defRPr/>
            </a:pPr>
            <a:r>
              <a:rPr lang="en-US" dirty="0">
                <a:solidFill>
                  <a:schemeClr val="accent6"/>
                </a:solidFill>
                <a:ea typeface="+mj-ea"/>
                <a:cs typeface="+mj-cs"/>
              </a:rPr>
              <a:t>Divisibility in the UCC</a:t>
            </a:r>
          </a:p>
        </p:txBody>
      </p:sp>
      <p:sp>
        <p:nvSpPr>
          <p:cNvPr id="186371" name="Content Placeholder 2"/>
          <p:cNvSpPr>
            <a:spLocks noGrp="1"/>
          </p:cNvSpPr>
          <p:nvPr>
            <p:ph idx="1"/>
          </p:nvPr>
        </p:nvSpPr>
        <p:spPr/>
        <p:txBody>
          <a:bodyPr/>
          <a:lstStyle/>
          <a:p>
            <a:endParaRPr lang="en-US" dirty="0">
              <a:latin typeface="Verdana" charset="0"/>
              <a:ea typeface="MS PGothic" charset="0"/>
            </a:endParaRPr>
          </a:p>
          <a:p>
            <a:r>
              <a:rPr lang="en-US" sz="2400" dirty="0">
                <a:latin typeface="Verdana" charset="0"/>
                <a:ea typeface="MS PGothic" charset="0"/>
              </a:rPr>
              <a:t>UCC § 2-307 Delivery in Single Lot or Several Lots. Unless otherwise agreed all goods called for by a contract for sale must be tendered in a </a:t>
            </a:r>
            <a:r>
              <a:rPr lang="en-US" sz="2400" dirty="0">
                <a:solidFill>
                  <a:srgbClr val="B90000"/>
                </a:solidFill>
                <a:latin typeface="Verdana" charset="0"/>
                <a:ea typeface="MS PGothic" charset="0"/>
              </a:rPr>
              <a:t>single delivery and payment is due only on such tender </a:t>
            </a:r>
            <a:r>
              <a:rPr lang="en-US" sz="2400" dirty="0">
                <a:latin typeface="Verdana" charset="0"/>
                <a:ea typeface="MS PGothic" charset="0"/>
              </a:rPr>
              <a:t>but where the circumstances give either party the right to make or demand delivery in lots the price if it can be apportioned may be demanded for each lot.</a:t>
            </a:r>
          </a:p>
          <a:p>
            <a:pPr lvl="1"/>
            <a:r>
              <a:rPr lang="en-US" sz="2800" dirty="0">
                <a:solidFill>
                  <a:srgbClr val="B90000"/>
                </a:solidFill>
                <a:latin typeface="Verdana" charset="0"/>
                <a:ea typeface="MS PGothic" charset="0"/>
              </a:rPr>
              <a:t>A presumption of non-divisibility</a:t>
            </a:r>
          </a:p>
        </p:txBody>
      </p:sp>
      <p:sp>
        <p:nvSpPr>
          <p:cNvPr id="18637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A5A3139-692B-A647-B28A-2274D2AF7DB8}" type="slidenum">
              <a:rPr lang="en-US" sz="1200"/>
              <a:pPr algn="r" eaLnBrk="1" hangingPunct="1"/>
              <a:t>101</a:t>
            </a:fld>
            <a:endParaRPr lang="en-US" sz="12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1277CC5-861D-F34C-A5E2-4CCEC638FA9D}" type="slidenum">
              <a:rPr lang="en-US" sz="1200"/>
              <a:pPr/>
              <a:t>102</a:t>
            </a:fld>
            <a:endParaRPr lang="en-US" sz="1200"/>
          </a:p>
        </p:txBody>
      </p:sp>
      <p:sp>
        <p:nvSpPr>
          <p:cNvPr id="69635" name="Title 1"/>
          <p:cNvSpPr>
            <a:spLocks noGrp="1"/>
          </p:cNvSpPr>
          <p:nvPr>
            <p:ph type="title"/>
          </p:nvPr>
        </p:nvSpPr>
        <p:spPr/>
        <p:txBody>
          <a:bodyPr/>
          <a:lstStyle/>
          <a:p>
            <a:pPr>
              <a:defRPr/>
            </a:pPr>
            <a:r>
              <a:rPr lang="en-US" dirty="0">
                <a:solidFill>
                  <a:srgbClr val="000000"/>
                </a:solidFill>
                <a:ea typeface="+mj-ea"/>
                <a:cs typeface="+mj-cs"/>
              </a:rPr>
              <a:t>Divisibility in the UCC</a:t>
            </a:r>
          </a:p>
        </p:txBody>
      </p:sp>
      <p:sp>
        <p:nvSpPr>
          <p:cNvPr id="188419" name="Content Placeholder 2"/>
          <p:cNvSpPr>
            <a:spLocks noGrp="1"/>
          </p:cNvSpPr>
          <p:nvPr>
            <p:ph idx="1"/>
          </p:nvPr>
        </p:nvSpPr>
        <p:spPr/>
        <p:txBody>
          <a:bodyPr/>
          <a:lstStyle/>
          <a:p>
            <a:endParaRPr lang="en-US" dirty="0">
              <a:latin typeface="Verdana" charset="0"/>
              <a:ea typeface="MS PGothic" charset="0"/>
            </a:endParaRPr>
          </a:p>
          <a:p>
            <a:r>
              <a:rPr lang="en-US" sz="2400" dirty="0">
                <a:latin typeface="Verdana" charset="0"/>
                <a:ea typeface="MS PGothic" charset="0"/>
              </a:rPr>
              <a:t>UCC § 2-307 Delivery in Single Lot or Several Lots. Unless otherwise agreed all goods called for by a contract for sale must be tendered in a </a:t>
            </a:r>
            <a:r>
              <a:rPr lang="en-US" sz="2400" dirty="0">
                <a:solidFill>
                  <a:srgbClr val="000000"/>
                </a:solidFill>
                <a:latin typeface="Verdana" charset="0"/>
                <a:ea typeface="MS PGothic" charset="0"/>
              </a:rPr>
              <a:t>single delivery and payment is due only on such tender </a:t>
            </a:r>
            <a:r>
              <a:rPr lang="en-US" sz="2400" dirty="0">
                <a:latin typeface="Verdana" charset="0"/>
                <a:ea typeface="MS PGothic" charset="0"/>
              </a:rPr>
              <a:t>but </a:t>
            </a:r>
            <a:r>
              <a:rPr lang="en-US" sz="2400" dirty="0">
                <a:solidFill>
                  <a:schemeClr val="accent2"/>
                </a:solidFill>
                <a:latin typeface="Verdana" charset="0"/>
                <a:ea typeface="MS PGothic" charset="0"/>
              </a:rPr>
              <a:t>where the circumstances give either party the right to make or demand delivery in lots</a:t>
            </a:r>
            <a:r>
              <a:rPr lang="en-US" sz="2400" dirty="0">
                <a:latin typeface="Verdana" charset="0"/>
                <a:ea typeface="MS PGothic" charset="0"/>
              </a:rPr>
              <a:t> the price </a:t>
            </a:r>
            <a:r>
              <a:rPr lang="en-US" sz="2400" dirty="0">
                <a:solidFill>
                  <a:srgbClr val="B90000"/>
                </a:solidFill>
                <a:latin typeface="Verdana" charset="0"/>
                <a:ea typeface="MS PGothic" charset="0"/>
              </a:rPr>
              <a:t>if it can be apportioned</a:t>
            </a:r>
            <a:r>
              <a:rPr lang="en-US" sz="2400" dirty="0">
                <a:latin typeface="Verdana" charset="0"/>
                <a:ea typeface="MS PGothic" charset="0"/>
              </a:rPr>
              <a:t> may be demanded for each lot.</a:t>
            </a:r>
          </a:p>
          <a:p>
            <a:pPr lvl="1"/>
            <a:r>
              <a:rPr lang="en-US" sz="2400" dirty="0">
                <a:solidFill>
                  <a:srgbClr val="CC0000"/>
                </a:solidFill>
                <a:latin typeface="Verdana" charset="0"/>
                <a:ea typeface="MS PGothic" charset="0"/>
              </a:rPr>
              <a:t>But this might be rebutted if separate deliveries contemplated</a:t>
            </a:r>
          </a:p>
        </p:txBody>
      </p:sp>
      <p:sp>
        <p:nvSpPr>
          <p:cNvPr id="1884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71AE2CE-D74C-CA40-BB2C-BD370E0DA546}" type="slidenum">
              <a:rPr lang="en-US" sz="1200"/>
              <a:pPr algn="r" eaLnBrk="1" hangingPunct="1"/>
              <a:t>102</a:t>
            </a:fld>
            <a:endParaRPr lang="en-US" sz="120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89E9CF0-EEA9-B445-BB97-DA3FE41B47F4}" type="slidenum">
              <a:rPr lang="en-US" sz="1200"/>
              <a:pPr/>
              <a:t>103</a:t>
            </a:fld>
            <a:endParaRPr lang="en-US" sz="1200"/>
          </a:p>
        </p:txBody>
      </p:sp>
      <p:sp>
        <p:nvSpPr>
          <p:cNvPr id="190466" name="Title 1"/>
          <p:cNvSpPr>
            <a:spLocks noGrp="1"/>
          </p:cNvSpPr>
          <p:nvPr>
            <p:ph type="title"/>
          </p:nvPr>
        </p:nvSpPr>
        <p:spPr/>
        <p:txBody>
          <a:bodyPr/>
          <a:lstStyle/>
          <a:p>
            <a:r>
              <a:rPr lang="en-US">
                <a:solidFill>
                  <a:srgbClr val="B90000"/>
                </a:solidFill>
                <a:latin typeface="Verdana" charset="0"/>
                <a:ea typeface="MS PGothic" charset="0"/>
              </a:rPr>
              <a:t>UCC § 2-612: Installment Contracts</a:t>
            </a:r>
            <a:endParaRPr lang="en-US">
              <a:solidFill>
                <a:schemeClr val="tx1"/>
              </a:solidFill>
              <a:latin typeface="Verdana" charset="0"/>
              <a:ea typeface="MS PGothic" charset="0"/>
            </a:endParaRPr>
          </a:p>
        </p:txBody>
      </p:sp>
      <p:sp>
        <p:nvSpPr>
          <p:cNvPr id="190467" name="Content Placeholder 2"/>
          <p:cNvSpPr>
            <a:spLocks noGrp="1"/>
          </p:cNvSpPr>
          <p:nvPr>
            <p:ph idx="1"/>
          </p:nvPr>
        </p:nvSpPr>
        <p:spPr/>
        <p:txBody>
          <a:bodyPr/>
          <a:lstStyle/>
          <a:p>
            <a:endParaRPr lang="en-US" dirty="0">
              <a:latin typeface="Verdana" charset="0"/>
              <a:ea typeface="MS PGothic" charset="0"/>
            </a:endParaRPr>
          </a:p>
          <a:p>
            <a:r>
              <a:rPr lang="en-US" sz="2400" dirty="0">
                <a:solidFill>
                  <a:srgbClr val="B90000"/>
                </a:solidFill>
                <a:latin typeface="Verdana" charset="0"/>
                <a:ea typeface="MS PGothic" charset="0"/>
              </a:rPr>
              <a:t> </a:t>
            </a:r>
            <a:r>
              <a:rPr lang="en-US" sz="2400" dirty="0">
                <a:latin typeface="Verdana" charset="0"/>
                <a:ea typeface="MS PGothic" charset="0"/>
              </a:rPr>
              <a:t>§ 2-612(1) An "</a:t>
            </a:r>
            <a:r>
              <a:rPr lang="en-US" sz="2400" dirty="0">
                <a:solidFill>
                  <a:srgbClr val="B90000"/>
                </a:solidFill>
                <a:latin typeface="Verdana" charset="0"/>
                <a:ea typeface="MS PGothic" charset="0"/>
              </a:rPr>
              <a:t>installment contract</a:t>
            </a:r>
            <a:r>
              <a:rPr lang="en-US" sz="2400" dirty="0">
                <a:latin typeface="Verdana" charset="0"/>
                <a:ea typeface="MS PGothic" charset="0"/>
              </a:rPr>
              <a:t>" is one which requires or authorizes the delivery of goods in </a:t>
            </a:r>
            <a:r>
              <a:rPr lang="en-US" sz="2400" dirty="0">
                <a:solidFill>
                  <a:schemeClr val="accent6"/>
                </a:solidFill>
                <a:latin typeface="Verdana" charset="0"/>
                <a:ea typeface="MS PGothic" charset="0"/>
              </a:rPr>
              <a:t>separate lots </a:t>
            </a:r>
            <a:r>
              <a:rPr lang="en-US" sz="2400" dirty="0">
                <a:latin typeface="Verdana" charset="0"/>
                <a:ea typeface="MS PGothic" charset="0"/>
              </a:rPr>
              <a:t>to be separately accepted, even though the contract contains a clause "each delivery is a separate contract" or its equivalent</a:t>
            </a:r>
          </a:p>
        </p:txBody>
      </p:sp>
      <p:sp>
        <p:nvSpPr>
          <p:cNvPr id="19046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423B286-017A-E04B-A3F7-60A0E3407E5C}" type="slidenum">
              <a:rPr lang="en-US" sz="1200"/>
              <a:pPr algn="r" eaLnBrk="1" hangingPunct="1"/>
              <a:t>103</a:t>
            </a:fld>
            <a:endParaRPr lang="en-US" sz="120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ABC8752-DBA8-CD4E-9670-37658EEE6819}" type="slidenum">
              <a:rPr lang="en-US" sz="1200"/>
              <a:pPr/>
              <a:t>104</a:t>
            </a:fld>
            <a:endParaRPr lang="en-US" sz="1200"/>
          </a:p>
        </p:txBody>
      </p:sp>
      <p:sp>
        <p:nvSpPr>
          <p:cNvPr id="192514" name="Title 1"/>
          <p:cNvSpPr>
            <a:spLocks noGrp="1"/>
          </p:cNvSpPr>
          <p:nvPr>
            <p:ph type="title"/>
          </p:nvPr>
        </p:nvSpPr>
        <p:spPr/>
        <p:txBody>
          <a:bodyPr/>
          <a:lstStyle/>
          <a:p>
            <a:r>
              <a:rPr lang="en-US" dirty="0">
                <a:solidFill>
                  <a:srgbClr val="000000"/>
                </a:solidFill>
                <a:latin typeface="Verdana" charset="0"/>
                <a:ea typeface="MS PGothic" charset="0"/>
              </a:rPr>
              <a:t>UCC § 2-612: Installment Contracts</a:t>
            </a:r>
          </a:p>
        </p:txBody>
      </p:sp>
      <p:sp>
        <p:nvSpPr>
          <p:cNvPr id="192515" name="Content Placeholder 2"/>
          <p:cNvSpPr>
            <a:spLocks noGrp="1"/>
          </p:cNvSpPr>
          <p:nvPr>
            <p:ph idx="1"/>
          </p:nvPr>
        </p:nvSpPr>
        <p:spPr/>
        <p:txBody>
          <a:bodyPr/>
          <a:lstStyle/>
          <a:p>
            <a:endParaRPr lang="en-US">
              <a:latin typeface="Verdana" charset="0"/>
              <a:ea typeface="MS PGothic" charset="0"/>
            </a:endParaRPr>
          </a:p>
          <a:p>
            <a:r>
              <a:rPr lang="en-US" sz="2400">
                <a:solidFill>
                  <a:srgbClr val="B90000"/>
                </a:solidFill>
                <a:latin typeface="Verdana" charset="0"/>
                <a:ea typeface="MS PGothic" charset="0"/>
              </a:rPr>
              <a:t> </a:t>
            </a:r>
            <a:r>
              <a:rPr lang="en-US" sz="2400">
                <a:latin typeface="Verdana" charset="0"/>
                <a:ea typeface="MS PGothic" charset="0"/>
              </a:rPr>
              <a:t>§ 2-612(2) The buyer </a:t>
            </a:r>
            <a:r>
              <a:rPr lang="en-US" sz="2400">
                <a:solidFill>
                  <a:srgbClr val="B90000"/>
                </a:solidFill>
                <a:latin typeface="Verdana" charset="0"/>
                <a:ea typeface="MS PGothic" charset="0"/>
              </a:rPr>
              <a:t>may reject any installment </a:t>
            </a:r>
            <a:r>
              <a:rPr lang="en-US" sz="2400">
                <a:latin typeface="Verdana" charset="0"/>
                <a:ea typeface="MS PGothic" charset="0"/>
              </a:rPr>
              <a:t>which is non-conforming if the non-conformity </a:t>
            </a:r>
            <a:r>
              <a:rPr lang="en-US" sz="2400">
                <a:solidFill>
                  <a:srgbClr val="B90000"/>
                </a:solidFill>
                <a:latin typeface="Verdana" charset="0"/>
                <a:ea typeface="MS PGothic" charset="0"/>
              </a:rPr>
              <a:t>substantially impairs the value of that installment</a:t>
            </a:r>
            <a:r>
              <a:rPr lang="en-US" sz="2400">
                <a:latin typeface="Verdana" charset="0"/>
                <a:ea typeface="MS PGothic" charset="0"/>
              </a:rPr>
              <a:t> and cannot be cured or if the non-conformity is a defect in the required documents</a:t>
            </a:r>
          </a:p>
        </p:txBody>
      </p:sp>
      <p:sp>
        <p:nvSpPr>
          <p:cNvPr id="19251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EA1E12D-A156-B44E-B597-4FE6DB741037}" type="slidenum">
              <a:rPr lang="en-US" sz="1200"/>
              <a:pPr algn="r" eaLnBrk="1" hangingPunct="1"/>
              <a:t>104</a:t>
            </a:fld>
            <a:endParaRPr lang="en-US" sz="12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8B3D49D-9103-8D4D-ADE9-84A76636D865}" type="slidenum">
              <a:rPr lang="en-US" sz="1200"/>
              <a:pPr/>
              <a:t>105</a:t>
            </a:fld>
            <a:endParaRPr lang="en-US" sz="1200"/>
          </a:p>
        </p:txBody>
      </p:sp>
      <p:sp>
        <p:nvSpPr>
          <p:cNvPr id="194562" name="Title 1"/>
          <p:cNvSpPr>
            <a:spLocks noGrp="1"/>
          </p:cNvSpPr>
          <p:nvPr>
            <p:ph type="title"/>
          </p:nvPr>
        </p:nvSpPr>
        <p:spPr/>
        <p:txBody>
          <a:bodyPr/>
          <a:lstStyle/>
          <a:p>
            <a:r>
              <a:rPr lang="en-US" dirty="0">
                <a:solidFill>
                  <a:srgbClr val="000000"/>
                </a:solidFill>
                <a:latin typeface="Verdana" charset="0"/>
                <a:ea typeface="MS PGothic" charset="0"/>
              </a:rPr>
              <a:t>UCC § 2-612: Installment Contracts</a:t>
            </a:r>
          </a:p>
        </p:txBody>
      </p:sp>
      <p:sp>
        <p:nvSpPr>
          <p:cNvPr id="194563" name="Content Placeholder 2"/>
          <p:cNvSpPr>
            <a:spLocks noGrp="1"/>
          </p:cNvSpPr>
          <p:nvPr>
            <p:ph idx="1"/>
          </p:nvPr>
        </p:nvSpPr>
        <p:spPr/>
        <p:txBody>
          <a:bodyPr/>
          <a:lstStyle/>
          <a:p>
            <a:endParaRPr lang="en-US">
              <a:latin typeface="Verdana" charset="0"/>
              <a:ea typeface="MS PGothic" charset="0"/>
            </a:endParaRPr>
          </a:p>
          <a:p>
            <a:r>
              <a:rPr lang="en-US" sz="2400">
                <a:latin typeface="Verdana" charset="0"/>
                <a:ea typeface="MS PGothic" charset="0"/>
              </a:rPr>
              <a:t>§ 2-612(3) Whenever non-conformity or default with respect to one or more installments </a:t>
            </a:r>
            <a:r>
              <a:rPr lang="en-US" sz="2400">
                <a:solidFill>
                  <a:srgbClr val="B90000"/>
                </a:solidFill>
                <a:latin typeface="Verdana" charset="0"/>
                <a:ea typeface="MS PGothic" charset="0"/>
              </a:rPr>
              <a:t>substantially impairs the value of the whole contract </a:t>
            </a:r>
            <a:r>
              <a:rPr lang="en-US" sz="2400">
                <a:latin typeface="Verdana" charset="0"/>
                <a:ea typeface="MS PGothic" charset="0"/>
              </a:rPr>
              <a:t>there is a breach of the whole. </a:t>
            </a:r>
            <a:endParaRPr lang="en-US" sz="2400">
              <a:solidFill>
                <a:srgbClr val="B90000"/>
              </a:solidFill>
              <a:latin typeface="Verdana" charset="0"/>
              <a:ea typeface="MS PGothic" charset="0"/>
            </a:endParaRPr>
          </a:p>
        </p:txBody>
      </p:sp>
      <p:sp>
        <p:nvSpPr>
          <p:cNvPr id="19456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34BCF22-FF39-FA43-BADD-7344CC0F47B6}" type="slidenum">
              <a:rPr lang="en-US" sz="1200"/>
              <a:pPr algn="r" eaLnBrk="1" hangingPunct="1"/>
              <a:t>105</a:t>
            </a:fld>
            <a:endParaRPr lang="en-US" sz="1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E54D46D-2D92-2847-9B2D-DDEE6647E74B}" type="slidenum">
              <a:rPr lang="en-US" sz="1200"/>
              <a:pPr/>
              <a:t>106</a:t>
            </a:fld>
            <a:endParaRPr lang="en-US" sz="1200"/>
          </a:p>
        </p:txBody>
      </p:sp>
      <p:sp>
        <p:nvSpPr>
          <p:cNvPr id="229378" name="Title 1"/>
          <p:cNvSpPr>
            <a:spLocks noGrp="1"/>
          </p:cNvSpPr>
          <p:nvPr>
            <p:ph type="title"/>
          </p:nvPr>
        </p:nvSpPr>
        <p:spPr>
          <a:xfrm>
            <a:off x="574675" y="304800"/>
            <a:ext cx="8569325" cy="1219200"/>
          </a:xfrm>
        </p:spPr>
        <p:txBody>
          <a:bodyPr/>
          <a:lstStyle/>
          <a:p>
            <a:r>
              <a:rPr lang="en-US" sz="3200">
                <a:solidFill>
                  <a:schemeClr val="accent2"/>
                </a:solidFill>
                <a:latin typeface="Verdana" charset="0"/>
                <a:ea typeface="MS PGothic" charset="0"/>
              </a:rPr>
              <a:t>Conditions precedent and subsequent</a:t>
            </a:r>
          </a:p>
        </p:txBody>
      </p:sp>
      <p:sp>
        <p:nvSpPr>
          <p:cNvPr id="229379"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What</a:t>
            </a:r>
            <a:r>
              <a:rPr lang="ja-JP" altLang="en-US">
                <a:latin typeface="Verdana" charset="0"/>
                <a:ea typeface="MS PGothic" charset="0"/>
              </a:rPr>
              <a:t>’</a:t>
            </a:r>
            <a:r>
              <a:rPr lang="en-US" altLang="ja-JP">
                <a:latin typeface="Verdana" charset="0"/>
                <a:ea typeface="MS PGothic" charset="0"/>
              </a:rPr>
              <a:t>s the difference?</a:t>
            </a:r>
            <a:endParaRPr lang="en-US">
              <a:latin typeface="Verdana" charset="0"/>
              <a:ea typeface="MS PGothic" charset="0"/>
            </a:endParaRPr>
          </a:p>
        </p:txBody>
      </p:sp>
      <p:sp>
        <p:nvSpPr>
          <p:cNvPr id="2293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760CA0F-BA68-CB4D-8CFB-27F0BF12F942}" type="slidenum">
              <a:rPr lang="en-US" sz="1200"/>
              <a:pPr algn="r" eaLnBrk="1" hangingPunct="1"/>
              <a:t>106</a:t>
            </a:fld>
            <a:endParaRPr lang="en-US" sz="12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Verdana" charset="0"/>
                <a:ea typeface="MS PGothic" charset="0"/>
              </a:rPr>
              <a:t>Defining Conditions</a:t>
            </a: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Conditions precedent</a:t>
            </a:r>
            <a:r>
              <a:rPr lang="en-US" dirty="0">
                <a:ea typeface="+mn-ea"/>
                <a:cs typeface="+mn-cs"/>
              </a:rPr>
              <a:t>: The obligations of the parties will not arise if x has occurred.</a:t>
            </a:r>
          </a:p>
          <a:p>
            <a:pPr>
              <a:buFont typeface="Wingdings" pitchFamily="2" charset="2"/>
              <a:buChar char="o"/>
              <a:defRPr/>
            </a:pPr>
            <a:r>
              <a:rPr lang="en-US" dirty="0">
                <a:solidFill>
                  <a:schemeClr val="accent6"/>
                </a:solidFill>
                <a:ea typeface="+mn-ea"/>
                <a:cs typeface="+mn-cs"/>
              </a:rPr>
              <a:t>Conditions subsequent</a:t>
            </a:r>
            <a:r>
              <a:rPr lang="en-US" dirty="0">
                <a:ea typeface="+mn-ea"/>
                <a:cs typeface="+mn-cs"/>
              </a:rPr>
              <a:t>: The obligations of the parties are suspended if x occurs.</a:t>
            </a:r>
          </a:p>
        </p:txBody>
      </p:sp>
      <p:sp>
        <p:nvSpPr>
          <p:cNvPr id="23142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017645E-8C18-F843-9819-F6FDC48A348C}" type="slidenum">
              <a:rPr lang="en-US" sz="1200"/>
              <a:pPr/>
              <a:t>107</a:t>
            </a:fld>
            <a:endParaRPr lang="en-US" sz="12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D7770EA-16E7-2D48-8185-B4CA2533BD03}" type="slidenum">
              <a:rPr lang="en-US" sz="1200"/>
              <a:pPr/>
              <a:t>108</a:t>
            </a:fld>
            <a:endParaRPr lang="en-US" sz="1200"/>
          </a:p>
        </p:txBody>
      </p:sp>
      <p:sp>
        <p:nvSpPr>
          <p:cNvPr id="232450" name="Title 1"/>
          <p:cNvSpPr>
            <a:spLocks noGrp="1"/>
          </p:cNvSpPr>
          <p:nvPr>
            <p:ph type="title" idx="4294967295"/>
          </p:nvPr>
        </p:nvSpPr>
        <p:spPr>
          <a:xfrm>
            <a:off x="574675" y="304800"/>
            <a:ext cx="8569325" cy="1219200"/>
          </a:xfrm>
        </p:spPr>
        <p:txBody>
          <a:bodyPr/>
          <a:lstStyle/>
          <a:p>
            <a:r>
              <a:rPr lang="en-US" sz="3200">
                <a:latin typeface="Verdana" charset="0"/>
                <a:ea typeface="MS PGothic" charset="0"/>
              </a:rPr>
              <a:t>Conditions precedent and subsequent</a:t>
            </a:r>
          </a:p>
        </p:txBody>
      </p:sp>
      <p:sp>
        <p:nvSpPr>
          <p:cNvPr id="232451" name="Content Placeholder 2"/>
          <p:cNvSpPr>
            <a:spLocks noGrp="1"/>
          </p:cNvSpPr>
          <p:nvPr>
            <p:ph idx="4294967295"/>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Conditions precedent</a:t>
            </a:r>
            <a:endParaRPr lang="en-US" altLang="ja-JP">
              <a:solidFill>
                <a:srgbClr val="B90000"/>
              </a:solidFill>
              <a:latin typeface="Verdana" charset="0"/>
              <a:ea typeface="MS PGothic" charset="0"/>
            </a:endParaRPr>
          </a:p>
          <a:p>
            <a:pPr lvl="1"/>
            <a:r>
              <a:rPr lang="en-US" sz="2400">
                <a:solidFill>
                  <a:schemeClr val="tx2"/>
                </a:solidFill>
                <a:latin typeface="Verdana" charset="0"/>
                <a:ea typeface="MS PGothic" charset="0"/>
              </a:rPr>
              <a:t>Restatement § 224 A condition is an event, not certain to occur, which must occur, unless its non-occurrence is excused, </a:t>
            </a:r>
            <a:r>
              <a:rPr lang="en-US" sz="2400">
                <a:solidFill>
                  <a:schemeClr val="accent2"/>
                </a:solidFill>
                <a:latin typeface="Verdana" charset="0"/>
                <a:ea typeface="MS PGothic" charset="0"/>
              </a:rPr>
              <a:t>before performance under a contract becomes due</a:t>
            </a:r>
            <a:r>
              <a:rPr lang="en-US" sz="2400">
                <a:solidFill>
                  <a:schemeClr val="tx2"/>
                </a:solidFill>
                <a:latin typeface="Verdana" charset="0"/>
                <a:ea typeface="MS PGothic" charset="0"/>
              </a:rPr>
              <a:t>.</a:t>
            </a:r>
          </a:p>
        </p:txBody>
      </p:sp>
      <p:sp>
        <p:nvSpPr>
          <p:cNvPr id="2324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9B74247-3FB0-2542-851A-7D5679D20F0B}" type="slidenum">
              <a:rPr lang="en-US" sz="1200"/>
              <a:pPr algn="r" eaLnBrk="1" hangingPunct="1"/>
              <a:t>108</a:t>
            </a:fld>
            <a:endParaRPr lang="en-US" sz="12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08E7444-73EF-6345-A256-E442DE246FF5}" type="slidenum">
              <a:rPr lang="en-US" sz="1200"/>
              <a:pPr/>
              <a:t>109</a:t>
            </a:fld>
            <a:endParaRPr lang="en-US" sz="1200"/>
          </a:p>
        </p:txBody>
      </p:sp>
      <p:sp>
        <p:nvSpPr>
          <p:cNvPr id="234498" name="Title 1"/>
          <p:cNvSpPr>
            <a:spLocks noGrp="1"/>
          </p:cNvSpPr>
          <p:nvPr>
            <p:ph type="title" idx="4294967295"/>
          </p:nvPr>
        </p:nvSpPr>
        <p:spPr>
          <a:xfrm>
            <a:off x="574675" y="304800"/>
            <a:ext cx="8569325" cy="1219200"/>
          </a:xfrm>
        </p:spPr>
        <p:txBody>
          <a:bodyPr/>
          <a:lstStyle/>
          <a:p>
            <a:r>
              <a:rPr lang="en-US" sz="3200">
                <a:latin typeface="Verdana" charset="0"/>
                <a:ea typeface="MS PGothic" charset="0"/>
              </a:rPr>
              <a:t>Conditions precedent and subsequent</a:t>
            </a:r>
          </a:p>
        </p:txBody>
      </p:sp>
      <p:sp>
        <p:nvSpPr>
          <p:cNvPr id="234499" name="Content Placeholder 2"/>
          <p:cNvSpPr>
            <a:spLocks noGrp="1"/>
          </p:cNvSpPr>
          <p:nvPr>
            <p:ph idx="4294967295"/>
          </p:nvPr>
        </p:nvSpPr>
        <p:spPr/>
        <p:txBody>
          <a:bodyPr/>
          <a:lstStyle/>
          <a:p>
            <a:endParaRPr lang="en-US">
              <a:latin typeface="Verdana" charset="0"/>
              <a:ea typeface="MS PGothic" charset="0"/>
            </a:endParaRPr>
          </a:p>
          <a:p>
            <a:r>
              <a:rPr lang="en-US">
                <a:solidFill>
                  <a:srgbClr val="CC0000"/>
                </a:solidFill>
                <a:latin typeface="Verdana" charset="0"/>
                <a:ea typeface="MS PGothic" charset="0"/>
              </a:rPr>
              <a:t>Conditions subsequent</a:t>
            </a:r>
          </a:p>
          <a:p>
            <a:pPr lvl="1"/>
            <a:r>
              <a:rPr lang="en-US">
                <a:latin typeface="Verdana" charset="0"/>
                <a:ea typeface="MS PGothic" charset="0"/>
              </a:rPr>
              <a:t>Restatement § 230 “the occurrence of an event is to terminate an obligor’s duty”</a:t>
            </a:r>
            <a:endParaRPr lang="en-US" altLang="ja-JP">
              <a:latin typeface="Verdana" charset="0"/>
              <a:ea typeface="MS PGothic" charset="0"/>
            </a:endParaRPr>
          </a:p>
          <a:p>
            <a:pPr lvl="2"/>
            <a:r>
              <a:rPr lang="en-US">
                <a:latin typeface="Verdana" charset="0"/>
                <a:ea typeface="MS PGothic" charset="0"/>
              </a:rPr>
              <a:t>Cf. Restatement  § 224 cmt e</a:t>
            </a:r>
          </a:p>
        </p:txBody>
      </p:sp>
      <p:sp>
        <p:nvSpPr>
          <p:cNvPr id="2345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5C810D7-CB59-9644-AC0D-E9280D36A190}" type="slidenum">
              <a:rPr lang="en-US" sz="1200"/>
              <a:pPr algn="r" eaLnBrk="1" hangingPunct="1"/>
              <a:t>109</a:t>
            </a:fld>
            <a:endParaRPr 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734D0EC-0AE3-3D48-9580-4A77CA67752E}" type="slidenum">
              <a:rPr lang="en-US" sz="1200"/>
              <a:pPr/>
              <a:t>11</a:t>
            </a:fld>
            <a:endParaRPr lang="en-US" sz="1200"/>
          </a:p>
        </p:txBody>
      </p:sp>
      <p:sp>
        <p:nvSpPr>
          <p:cNvPr id="51202" name="Title 1"/>
          <p:cNvSpPr>
            <a:spLocks noGrp="1"/>
          </p:cNvSpPr>
          <p:nvPr>
            <p:ph type="title"/>
          </p:nvPr>
        </p:nvSpPr>
        <p:spPr>
          <a:xfrm>
            <a:off x="574674" y="304800"/>
            <a:ext cx="8569325" cy="1219200"/>
          </a:xfrm>
        </p:spPr>
        <p:txBody>
          <a:bodyPr/>
          <a:lstStyle/>
          <a:p>
            <a:r>
              <a:rPr lang="en-US" sz="3200" dirty="0">
                <a:solidFill>
                  <a:srgbClr val="B90000"/>
                </a:solidFill>
                <a:latin typeface="Verdana" charset="0"/>
                <a:ea typeface="MS PGothic" charset="0"/>
              </a:rPr>
              <a:t>When will a court to imply a condition, absent express language?</a:t>
            </a:r>
          </a:p>
        </p:txBody>
      </p:sp>
      <p:sp>
        <p:nvSpPr>
          <p:cNvPr id="51203" name="Content Placeholder 2"/>
          <p:cNvSpPr>
            <a:spLocks noGrp="1"/>
          </p:cNvSpPr>
          <p:nvPr>
            <p:ph idx="1"/>
          </p:nvPr>
        </p:nvSpPr>
        <p:spPr>
          <a:xfrm>
            <a:off x="566738" y="1752600"/>
            <a:ext cx="8577262" cy="4419600"/>
          </a:xfrm>
        </p:spPr>
        <p:txBody>
          <a:bodyPr/>
          <a:lstStyle/>
          <a:p>
            <a:pPr lvl="1"/>
            <a:endParaRPr lang="en-US">
              <a:latin typeface="Verdana" charset="0"/>
              <a:ea typeface="MS PGothic" charset="0"/>
            </a:endParaRPr>
          </a:p>
          <a:p>
            <a:pPr lvl="1"/>
            <a:r>
              <a:rPr lang="en-US">
                <a:latin typeface="Verdana" charset="0"/>
                <a:ea typeface="MS PGothic" charset="0"/>
              </a:rPr>
              <a:t>What kind of gap-filling will the court do?</a:t>
            </a:r>
          </a:p>
        </p:txBody>
      </p:sp>
      <p:sp>
        <p:nvSpPr>
          <p:cNvPr id="512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D0E4A1C-82DB-C943-9997-283528490EA0}" type="slidenum">
              <a:rPr lang="en-US" sz="1200"/>
              <a:pPr algn="r" eaLnBrk="1" hangingPunct="1"/>
              <a:t>11</a:t>
            </a:fld>
            <a:endParaRPr lang="en-US" sz="12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1F81BE8-1A4B-A44C-9DCE-361101A55BCE}" type="slidenum">
              <a:rPr lang="en-US" sz="1200"/>
              <a:pPr/>
              <a:t>110</a:t>
            </a:fld>
            <a:endParaRPr lang="en-US" sz="1200"/>
          </a:p>
        </p:txBody>
      </p:sp>
      <p:sp>
        <p:nvSpPr>
          <p:cNvPr id="236546" name="Title 1"/>
          <p:cNvSpPr>
            <a:spLocks noGrp="1"/>
          </p:cNvSpPr>
          <p:nvPr>
            <p:ph type="title" idx="4294967295"/>
          </p:nvPr>
        </p:nvSpPr>
        <p:spPr>
          <a:xfrm>
            <a:off x="574675" y="304800"/>
            <a:ext cx="8569325" cy="1219200"/>
          </a:xfrm>
        </p:spPr>
        <p:txBody>
          <a:bodyPr/>
          <a:lstStyle/>
          <a:p>
            <a:r>
              <a:rPr lang="en-US" sz="3200">
                <a:latin typeface="Verdana" charset="0"/>
                <a:ea typeface="MS PGothic" charset="0"/>
              </a:rPr>
              <a:t>Conditions precedent and subsequent</a:t>
            </a:r>
          </a:p>
        </p:txBody>
      </p:sp>
      <p:sp>
        <p:nvSpPr>
          <p:cNvPr id="236547" name="Content Placeholder 2"/>
          <p:cNvSpPr>
            <a:spLocks noGrp="1"/>
          </p:cNvSpPr>
          <p:nvPr>
            <p:ph idx="4294967295"/>
          </p:nvPr>
        </p:nvSpPr>
        <p:spPr/>
        <p:txBody>
          <a:bodyPr/>
          <a:lstStyle/>
          <a:p>
            <a:endParaRPr lang="en-US">
              <a:latin typeface="Verdana" charset="0"/>
              <a:ea typeface="MS PGothic" charset="0"/>
            </a:endParaRPr>
          </a:p>
          <a:p>
            <a:r>
              <a:rPr lang="en-US">
                <a:solidFill>
                  <a:schemeClr val="tx2"/>
                </a:solidFill>
                <a:latin typeface="Verdana" charset="0"/>
                <a:ea typeface="MS PGothic" charset="0"/>
              </a:rPr>
              <a:t>Conditions subsequent</a:t>
            </a:r>
          </a:p>
          <a:p>
            <a:pPr lvl="1"/>
            <a:r>
              <a:rPr lang="en-US">
                <a:latin typeface="Verdana" charset="0"/>
                <a:ea typeface="MS PGothic" charset="0"/>
              </a:rPr>
              <a:t>Restatement § 230 “the occurrence of an event is to terminate an obligor’s duty”</a:t>
            </a:r>
          </a:p>
          <a:p>
            <a:pPr lvl="1"/>
            <a:r>
              <a:rPr lang="en-US">
                <a:solidFill>
                  <a:srgbClr val="CC0000"/>
                </a:solidFill>
                <a:latin typeface="Verdana" charset="0"/>
                <a:ea typeface="MS PGothic" charset="0"/>
              </a:rPr>
              <a:t>But not under 230(2) if the obligor is in breach of duties of good faith and fair dealing or no undue hardship to obligor</a:t>
            </a:r>
          </a:p>
        </p:txBody>
      </p:sp>
      <p:sp>
        <p:nvSpPr>
          <p:cNvPr id="2365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6C89458-DB40-1946-85BD-C7B00A5E55B3}" type="slidenum">
              <a:rPr lang="en-US" sz="1200"/>
              <a:pPr algn="r" eaLnBrk="1" hangingPunct="1"/>
              <a:t>110</a:t>
            </a:fld>
            <a:endParaRPr lang="en-US" sz="12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707F606-C7B1-394F-9D02-C5A88C6B3A6F}" type="slidenum">
              <a:rPr lang="en-US" sz="1200"/>
              <a:pPr/>
              <a:t>111</a:t>
            </a:fld>
            <a:endParaRPr lang="en-US" sz="1200"/>
          </a:p>
        </p:txBody>
      </p:sp>
      <p:sp>
        <p:nvSpPr>
          <p:cNvPr id="206850" name="Title 1"/>
          <p:cNvSpPr>
            <a:spLocks noGrp="1"/>
          </p:cNvSpPr>
          <p:nvPr>
            <p:ph type="title" idx="4294967295"/>
          </p:nvPr>
        </p:nvSpPr>
        <p:spPr>
          <a:xfrm>
            <a:off x="381000" y="304800"/>
            <a:ext cx="8001000" cy="1216025"/>
          </a:xfrm>
        </p:spPr>
        <p:txBody>
          <a:bodyPr/>
          <a:lstStyle/>
          <a:p>
            <a:pPr>
              <a:defRPr/>
            </a:pPr>
            <a:r>
              <a:rPr lang="en-US" dirty="0">
                <a:solidFill>
                  <a:schemeClr val="accent6"/>
                </a:solidFill>
                <a:ea typeface="ＭＳ Ｐゴシック" charset="0"/>
                <a:cs typeface="ＭＳ Ｐゴシック" charset="0"/>
              </a:rPr>
              <a:t>What are the presumptions in the Restatement?</a:t>
            </a:r>
          </a:p>
        </p:txBody>
      </p:sp>
      <p:sp>
        <p:nvSpPr>
          <p:cNvPr id="238595" name="Content Placeholder 2"/>
          <p:cNvSpPr>
            <a:spLocks noGrp="1"/>
          </p:cNvSpPr>
          <p:nvPr>
            <p:ph idx="4294967295"/>
          </p:nvPr>
        </p:nvSpPr>
        <p:spPr/>
        <p:txBody>
          <a:bodyPr/>
          <a:lstStyle/>
          <a:p>
            <a:endParaRPr lang="en-US" sz="2800" dirty="0">
              <a:solidFill>
                <a:srgbClr val="000000"/>
              </a:solidFill>
              <a:latin typeface="Verdana" charset="0"/>
              <a:ea typeface="MS PGothic" charset="0"/>
            </a:endParaRPr>
          </a:p>
          <a:p>
            <a:r>
              <a:rPr lang="en-US" sz="2800" dirty="0">
                <a:solidFill>
                  <a:srgbClr val="000000"/>
                </a:solidFill>
                <a:latin typeface="Verdana" charset="0"/>
                <a:ea typeface="MS PGothic" charset="0"/>
              </a:rPr>
              <a:t>Had </a:t>
            </a:r>
            <a:r>
              <a:rPr lang="en-US" sz="2800" dirty="0" err="1">
                <a:solidFill>
                  <a:srgbClr val="000000"/>
                </a:solidFill>
                <a:latin typeface="Verdana" charset="0"/>
                <a:ea typeface="MS PGothic" charset="0"/>
              </a:rPr>
              <a:t>Stees</a:t>
            </a:r>
            <a:r>
              <a:rPr lang="en-US" sz="2800" dirty="0">
                <a:solidFill>
                  <a:srgbClr val="000000"/>
                </a:solidFill>
                <a:latin typeface="Verdana" charset="0"/>
                <a:ea typeface="MS PGothic" charset="0"/>
              </a:rPr>
              <a:t> been held a condition, would it have been a condition precedent or subsequent?</a:t>
            </a:r>
            <a:endParaRPr lang="en-US" sz="2400" dirty="0">
              <a:solidFill>
                <a:srgbClr val="B90000"/>
              </a:solidFill>
              <a:latin typeface="Verdana" charset="0"/>
              <a:ea typeface="MS PGothic" charset="0"/>
            </a:endParaRPr>
          </a:p>
        </p:txBody>
      </p:sp>
      <p:sp>
        <p:nvSpPr>
          <p:cNvPr id="238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CC67948-0BD0-6E4E-9E62-1419032C519B}" type="slidenum">
              <a:rPr lang="en-US" sz="1200"/>
              <a:pPr algn="r" eaLnBrk="1" hangingPunct="1"/>
              <a:t>111</a:t>
            </a:fld>
            <a:endParaRPr lang="en-US" sz="12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707F606-C7B1-394F-9D02-C5A88C6B3A6F}" type="slidenum">
              <a:rPr lang="en-US" sz="1200"/>
              <a:pPr/>
              <a:t>112</a:t>
            </a:fld>
            <a:endParaRPr lang="en-US" sz="1200"/>
          </a:p>
        </p:txBody>
      </p:sp>
      <p:sp>
        <p:nvSpPr>
          <p:cNvPr id="206850" name="Title 1"/>
          <p:cNvSpPr>
            <a:spLocks noGrp="1"/>
          </p:cNvSpPr>
          <p:nvPr>
            <p:ph type="title" idx="4294967295"/>
          </p:nvPr>
        </p:nvSpPr>
        <p:spPr>
          <a:xfrm>
            <a:off x="381000" y="304800"/>
            <a:ext cx="8001000" cy="1216025"/>
          </a:xfrm>
        </p:spPr>
        <p:txBody>
          <a:bodyPr/>
          <a:lstStyle/>
          <a:p>
            <a:pPr>
              <a:defRPr/>
            </a:pPr>
            <a:r>
              <a:rPr lang="en-US" dirty="0">
                <a:solidFill>
                  <a:schemeClr val="accent6"/>
                </a:solidFill>
                <a:ea typeface="ＭＳ Ｐゴシック" charset="0"/>
                <a:cs typeface="ＭＳ Ｐゴシック" charset="0"/>
              </a:rPr>
              <a:t>What are the presumptions in the Restatement?</a:t>
            </a:r>
          </a:p>
        </p:txBody>
      </p:sp>
      <p:sp>
        <p:nvSpPr>
          <p:cNvPr id="238595" name="Content Placeholder 2"/>
          <p:cNvSpPr>
            <a:spLocks noGrp="1"/>
          </p:cNvSpPr>
          <p:nvPr>
            <p:ph idx="4294967295"/>
          </p:nvPr>
        </p:nvSpPr>
        <p:spPr/>
        <p:txBody>
          <a:bodyPr/>
          <a:lstStyle/>
          <a:p>
            <a:r>
              <a:rPr lang="en-US" sz="2800" dirty="0">
                <a:solidFill>
                  <a:srgbClr val="000000"/>
                </a:solidFill>
                <a:latin typeface="Verdana" charset="0"/>
                <a:ea typeface="MS PGothic" charset="0"/>
              </a:rPr>
              <a:t>Restatement § 227(3) An interpretation is preferred under which an event is a </a:t>
            </a:r>
            <a:r>
              <a:rPr lang="en-US" sz="2800" dirty="0">
                <a:solidFill>
                  <a:schemeClr val="accent6"/>
                </a:solidFill>
                <a:latin typeface="Verdana" charset="0"/>
                <a:ea typeface="MS PGothic" charset="0"/>
              </a:rPr>
              <a:t>condition</a:t>
            </a:r>
            <a:r>
              <a:rPr lang="en-US" sz="2800" dirty="0">
                <a:solidFill>
                  <a:srgbClr val="000000"/>
                </a:solidFill>
                <a:latin typeface="Verdana" charset="0"/>
                <a:ea typeface="MS PGothic" charset="0"/>
              </a:rPr>
              <a:t> of an obligor’s duty is preferred over an interpretation under which the non-occurrence of the event is a ground for discharge of that duty </a:t>
            </a:r>
            <a:r>
              <a:rPr lang="en-US" sz="2800" dirty="0">
                <a:solidFill>
                  <a:schemeClr val="tx2"/>
                </a:solidFill>
                <a:latin typeface="Verdana" charset="0"/>
                <a:ea typeface="MS PGothic" charset="0"/>
              </a:rPr>
              <a:t>after it becomes a duty to perform</a:t>
            </a:r>
          </a:p>
          <a:p>
            <a:pPr lvl="1"/>
            <a:r>
              <a:rPr lang="en-US" sz="2400" dirty="0">
                <a:solidFill>
                  <a:srgbClr val="B90000"/>
                </a:solidFill>
                <a:latin typeface="Verdana" charset="0"/>
                <a:ea typeface="MS PGothic" charset="0"/>
              </a:rPr>
              <a:t>That is, a presumption of a condition precedent over a condition subsequent</a:t>
            </a:r>
          </a:p>
        </p:txBody>
      </p:sp>
      <p:sp>
        <p:nvSpPr>
          <p:cNvPr id="2385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CC67948-0BD0-6E4E-9E62-1419032C519B}" type="slidenum">
              <a:rPr lang="en-US" sz="1200"/>
              <a:pPr algn="r" eaLnBrk="1" hangingPunct="1"/>
              <a:t>112</a:t>
            </a:fld>
            <a:endParaRPr lang="en-US" sz="1200"/>
          </a:p>
        </p:txBody>
      </p:sp>
    </p:spTree>
    <p:extLst>
      <p:ext uri="{BB962C8B-B14F-4D97-AF65-F5344CB8AC3E}">
        <p14:creationId xmlns:p14="http://schemas.microsoft.com/office/powerpoint/2010/main" val="162428109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46DBB9-C03E-654B-AE6E-2CE4EC67F851}" type="slidenum">
              <a:rPr lang="en-US" sz="1200"/>
              <a:pPr/>
              <a:t>113</a:t>
            </a:fld>
            <a:endParaRPr lang="en-US" sz="1200"/>
          </a:p>
        </p:txBody>
      </p:sp>
      <p:sp>
        <p:nvSpPr>
          <p:cNvPr id="198658" name="Title 1"/>
          <p:cNvSpPr>
            <a:spLocks noGrp="1"/>
          </p:cNvSpPr>
          <p:nvPr>
            <p:ph type="title"/>
          </p:nvPr>
        </p:nvSpPr>
        <p:spPr/>
        <p:txBody>
          <a:bodyPr/>
          <a:lstStyle/>
          <a:p>
            <a:r>
              <a:rPr lang="en-US" dirty="0">
                <a:solidFill>
                  <a:srgbClr val="B90000"/>
                </a:solidFill>
                <a:latin typeface="Verdana" charset="0"/>
                <a:ea typeface="MS PGothic" charset="0"/>
              </a:rPr>
              <a:t>Let’s review</a:t>
            </a:r>
          </a:p>
        </p:txBody>
      </p:sp>
      <p:sp>
        <p:nvSpPr>
          <p:cNvPr id="5124" name="Content Placeholder 2"/>
          <p:cNvSpPr>
            <a:spLocks noGrp="1"/>
          </p:cNvSpPr>
          <p:nvPr>
            <p:ph idx="1"/>
          </p:nvPr>
        </p:nvSpPr>
        <p:spPr>
          <a:xfrm>
            <a:off x="522288" y="1752600"/>
            <a:ext cx="8577262" cy="4419600"/>
          </a:xfrm>
        </p:spPr>
        <p:txBody>
          <a:bodyPr/>
          <a:lstStyle/>
          <a:p>
            <a:pPr marL="0" indent="0">
              <a:buFont typeface="Wingdings" pitchFamily="2" charset="2"/>
              <a:buNone/>
              <a:defRPr/>
            </a:pPr>
            <a:endParaRPr lang="en-US" dirty="0">
              <a:solidFill>
                <a:schemeClr val="accent6"/>
              </a:solidFill>
              <a:ea typeface="+mn-ea"/>
              <a:cs typeface="+mn-cs"/>
            </a:endParaRPr>
          </a:p>
        </p:txBody>
      </p:sp>
      <p:sp>
        <p:nvSpPr>
          <p:cNvPr id="1986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282B33-C95B-BA47-AE1C-3934149BABB4}" type="slidenum">
              <a:rPr lang="en-US" sz="1200"/>
              <a:pPr algn="r" eaLnBrk="1" hangingPunct="1"/>
              <a:t>113</a:t>
            </a:fld>
            <a:endParaRPr lang="en-US" sz="1200"/>
          </a:p>
        </p:txBody>
      </p:sp>
      <p:sp>
        <p:nvSpPr>
          <p:cNvPr id="7" name="Oval 6"/>
          <p:cNvSpPr/>
          <p:nvPr/>
        </p:nvSpPr>
        <p:spPr bwMode="auto">
          <a:xfrm>
            <a:off x="3505200" y="3048000"/>
            <a:ext cx="2895600" cy="29718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Promissory Conditions</a:t>
            </a:r>
          </a:p>
        </p:txBody>
      </p:sp>
      <p:sp>
        <p:nvSpPr>
          <p:cNvPr id="9" name="Oval 8"/>
          <p:cNvSpPr/>
          <p:nvPr/>
        </p:nvSpPr>
        <p:spPr bwMode="auto">
          <a:xfrm>
            <a:off x="533400" y="3200400"/>
            <a:ext cx="2971800" cy="28194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r>
              <a:rPr lang="en-US" sz="2400" dirty="0">
                <a:solidFill>
                  <a:schemeClr val="accent6"/>
                </a:solidFill>
                <a:latin typeface="Verdana" pitchFamily="34" charset="0"/>
                <a:ea typeface="ＭＳ Ｐゴシック" charset="0"/>
                <a:cs typeface="ＭＳ Ｐゴシック" charset="0"/>
              </a:rPr>
              <a:t>Non-promissory Conditions</a:t>
            </a:r>
          </a:p>
        </p:txBody>
      </p:sp>
      <p:sp>
        <p:nvSpPr>
          <p:cNvPr id="8" name="Oval 7"/>
          <p:cNvSpPr/>
          <p:nvPr/>
        </p:nvSpPr>
        <p:spPr bwMode="auto">
          <a:xfrm>
            <a:off x="6400800" y="3124200"/>
            <a:ext cx="2743200" cy="2971800"/>
          </a:xfrm>
          <a:prstGeom prst="ellipse">
            <a:avLst/>
          </a:prstGeom>
          <a:solidFill>
            <a:srgbClr val="FCFEBE"/>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Bare promises,</a:t>
            </a:r>
          </a:p>
          <a:p>
            <a:pPr algn="ctr">
              <a:defRPr/>
            </a:pPr>
            <a:r>
              <a:rPr lang="en-US" sz="2400" dirty="0">
                <a:solidFill>
                  <a:schemeClr val="accent6"/>
                </a:solidFill>
                <a:latin typeface="Verdana" pitchFamily="34" charset="0"/>
                <a:ea typeface="+mn-ea"/>
                <a:cs typeface="+mn-cs"/>
              </a:rPr>
              <a:t>warranties</a:t>
            </a:r>
          </a:p>
        </p:txBody>
      </p:sp>
    </p:spTree>
    <p:extLst>
      <p:ext uri="{BB962C8B-B14F-4D97-AF65-F5344CB8AC3E}">
        <p14:creationId xmlns:p14="http://schemas.microsoft.com/office/powerpoint/2010/main" val="15513071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97DBEC-F4C0-AD43-9883-372F1DCC3144}" type="slidenum">
              <a:rPr lang="en-US" sz="1200"/>
              <a:pPr/>
              <a:t>114</a:t>
            </a:fld>
            <a:endParaRPr lang="en-US" sz="1200"/>
          </a:p>
        </p:txBody>
      </p:sp>
      <p:sp>
        <p:nvSpPr>
          <p:cNvPr id="265218" name="Title 1"/>
          <p:cNvSpPr>
            <a:spLocks noGrp="1"/>
          </p:cNvSpPr>
          <p:nvPr>
            <p:ph type="title"/>
          </p:nvPr>
        </p:nvSpPr>
        <p:spPr/>
        <p:txBody>
          <a:bodyPr/>
          <a:lstStyle/>
          <a:p>
            <a:r>
              <a:rPr lang="en-US">
                <a:latin typeface="Verdana" charset="0"/>
                <a:ea typeface="MS PGothic" charset="0"/>
              </a:rPr>
              <a:t>Promises and Conditions</a:t>
            </a:r>
          </a:p>
        </p:txBody>
      </p:sp>
      <p:sp>
        <p:nvSpPr>
          <p:cNvPr id="101380" name="Content Placeholder 2"/>
          <p:cNvSpPr>
            <a:spLocks noGrp="1"/>
          </p:cNvSpPr>
          <p:nvPr>
            <p:ph idx="1"/>
          </p:nvPr>
        </p:nvSpPr>
        <p:spPr>
          <a:xfrm>
            <a:off x="685800" y="1600200"/>
            <a:ext cx="8458200" cy="4267200"/>
          </a:xfrm>
        </p:spPr>
        <p:txBody>
          <a:bodyPr/>
          <a:lstStyle/>
          <a:p>
            <a:pPr algn="ctr">
              <a:buFont typeface="Wingdings" pitchFamily="2" charset="2"/>
              <a:buNone/>
              <a:defRPr/>
            </a:pPr>
            <a:r>
              <a:rPr lang="en-US" dirty="0">
                <a:solidFill>
                  <a:schemeClr val="accent6"/>
                </a:solidFill>
                <a:ea typeface="+mn-ea"/>
                <a:cs typeface="+mn-cs"/>
              </a:rPr>
              <a:t>Promises</a:t>
            </a:r>
          </a:p>
          <a:p>
            <a:pPr algn="ctr">
              <a:buFont typeface="Wingdings" pitchFamily="2" charset="2"/>
              <a:buNone/>
              <a:defRPr/>
            </a:pPr>
            <a:endParaRPr lang="en-US" dirty="0">
              <a:ea typeface="+mn-ea"/>
              <a:cs typeface="+mn-cs"/>
            </a:endParaRPr>
          </a:p>
          <a:p>
            <a:pPr algn="ctr">
              <a:buFont typeface="Wingdings" pitchFamily="2" charset="2"/>
              <a:buNone/>
              <a:defRPr/>
            </a:pPr>
            <a:endParaRPr lang="en-US" dirty="0">
              <a:ea typeface="+mn-ea"/>
              <a:cs typeface="+mn-cs"/>
            </a:endParaRPr>
          </a:p>
          <a:p>
            <a:pPr>
              <a:buFont typeface="Wingdings" pitchFamily="2" charset="2"/>
              <a:buNone/>
              <a:defRPr/>
            </a:pPr>
            <a:r>
              <a:rPr lang="en-US" dirty="0">
                <a:ea typeface="+mn-ea"/>
                <a:cs typeface="+mn-cs"/>
              </a:rPr>
              <a:t>		Conditions		Bare Promises</a:t>
            </a:r>
          </a:p>
          <a:p>
            <a:pPr>
              <a:buFont typeface="Wingdings" pitchFamily="2" charset="2"/>
              <a:buNone/>
              <a:defRPr/>
            </a:pPr>
            <a:r>
              <a:rPr lang="en-US" dirty="0">
                <a:ea typeface="+mn-ea"/>
                <a:cs typeface="+mn-cs"/>
              </a:rPr>
              <a:t>						(Warranties)</a:t>
            </a:r>
          </a:p>
          <a:p>
            <a:pPr>
              <a:buFont typeface="Wingdings" pitchFamily="2" charset="2"/>
              <a:buNone/>
              <a:defRPr/>
            </a:pPr>
            <a:endParaRPr lang="en-US" dirty="0">
              <a:ea typeface="+mn-ea"/>
              <a:cs typeface="+mn-cs"/>
            </a:endParaRPr>
          </a:p>
          <a:p>
            <a:pPr>
              <a:buFont typeface="Wingdings" pitchFamily="2" charset="2"/>
              <a:buNone/>
              <a:defRPr/>
            </a:pPr>
            <a:endParaRPr lang="en-US" sz="1800" dirty="0">
              <a:ea typeface="+mn-ea"/>
              <a:cs typeface="+mn-cs"/>
            </a:endParaRPr>
          </a:p>
        </p:txBody>
      </p:sp>
      <p:cxnSp>
        <p:nvCxnSpPr>
          <p:cNvPr id="265220" name="Straight Connector 5"/>
          <p:cNvCxnSpPr>
            <a:cxnSpLocks noChangeShapeType="1"/>
          </p:cNvCxnSpPr>
          <p:nvPr/>
        </p:nvCxnSpPr>
        <p:spPr bwMode="auto">
          <a:xfrm rot="10800000" flipV="1">
            <a:off x="3429000" y="2286000"/>
            <a:ext cx="12192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265221" name="Straight Connector 7"/>
          <p:cNvCxnSpPr>
            <a:cxnSpLocks noChangeShapeType="1"/>
          </p:cNvCxnSpPr>
          <p:nvPr/>
        </p:nvCxnSpPr>
        <p:spPr bwMode="auto">
          <a:xfrm>
            <a:off x="4800600" y="2286000"/>
            <a:ext cx="10668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5266DE5-81AF-B543-99EC-A2F7C756A1C7}" type="slidenum">
              <a:rPr lang="en-US" sz="1200"/>
              <a:pPr/>
              <a:t>115</a:t>
            </a:fld>
            <a:endParaRPr lang="en-US" sz="1200"/>
          </a:p>
        </p:txBody>
      </p:sp>
      <p:sp>
        <p:nvSpPr>
          <p:cNvPr id="267266" name="Title 1"/>
          <p:cNvSpPr>
            <a:spLocks noGrp="1"/>
          </p:cNvSpPr>
          <p:nvPr>
            <p:ph type="title" idx="4294967295"/>
          </p:nvPr>
        </p:nvSpPr>
        <p:spPr/>
        <p:txBody>
          <a:bodyPr/>
          <a:lstStyle/>
          <a:p>
            <a:r>
              <a:rPr lang="en-US">
                <a:latin typeface="Verdana" charset="0"/>
                <a:ea typeface="MS PGothic" charset="0"/>
              </a:rPr>
              <a:t>Promises and Conditions</a:t>
            </a:r>
          </a:p>
        </p:txBody>
      </p:sp>
      <p:sp>
        <p:nvSpPr>
          <p:cNvPr id="267267" name="Content Placeholder 2"/>
          <p:cNvSpPr>
            <a:spLocks noGrp="1"/>
          </p:cNvSpPr>
          <p:nvPr>
            <p:ph idx="4294967295"/>
          </p:nvPr>
        </p:nvSpPr>
        <p:spPr>
          <a:xfrm>
            <a:off x="685800" y="1600200"/>
            <a:ext cx="8458200" cy="4267200"/>
          </a:xfrm>
        </p:spPr>
        <p:txBody>
          <a:bodyPr/>
          <a:lstStyle/>
          <a:p>
            <a:pPr algn="ctr">
              <a:buFont typeface="Wingdings" charset="0"/>
              <a:buNone/>
            </a:pPr>
            <a:r>
              <a:rPr lang="en-US">
                <a:latin typeface="Verdana" charset="0"/>
                <a:ea typeface="MS PGothic" charset="0"/>
              </a:rPr>
              <a:t>Promises</a:t>
            </a:r>
          </a:p>
          <a:p>
            <a:pPr algn="ctr">
              <a:buFont typeface="Wingdings" charset="0"/>
              <a:buNone/>
            </a:pPr>
            <a:endParaRPr lang="en-US">
              <a:latin typeface="Verdana" charset="0"/>
              <a:ea typeface="MS PGothic" charset="0"/>
            </a:endParaRPr>
          </a:p>
          <a:p>
            <a:pPr algn="ctr">
              <a:buFont typeface="Wingdings" charset="0"/>
              <a:buNone/>
            </a:pPr>
            <a:endParaRPr lang="en-US">
              <a:latin typeface="Verdana" charset="0"/>
              <a:ea typeface="MS PGothic" charset="0"/>
            </a:endParaRPr>
          </a:p>
          <a:p>
            <a:pPr>
              <a:buFont typeface="Wingdings" charset="0"/>
              <a:buNone/>
            </a:pPr>
            <a:r>
              <a:rPr lang="en-US">
                <a:latin typeface="Verdana" charset="0"/>
                <a:ea typeface="MS PGothic" charset="0"/>
              </a:rPr>
              <a:t>		Conditions		Warranties</a:t>
            </a:r>
          </a:p>
          <a:p>
            <a:pPr>
              <a:buFont typeface="Wingdings" charset="0"/>
              <a:buNone/>
            </a:pPr>
            <a:r>
              <a:rPr lang="en-US" sz="1800">
                <a:latin typeface="Verdana" charset="0"/>
                <a:ea typeface="MS PGothic" charset="0"/>
              </a:rPr>
              <a:t>		     Election</a:t>
            </a:r>
          </a:p>
        </p:txBody>
      </p:sp>
      <p:cxnSp>
        <p:nvCxnSpPr>
          <p:cNvPr id="267268" name="Straight Connector 5"/>
          <p:cNvCxnSpPr>
            <a:cxnSpLocks noChangeShapeType="1"/>
          </p:cNvCxnSpPr>
          <p:nvPr/>
        </p:nvCxnSpPr>
        <p:spPr bwMode="auto">
          <a:xfrm rot="10800000" flipV="1">
            <a:off x="3429000" y="2286000"/>
            <a:ext cx="12192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267269" name="Straight Connector 7"/>
          <p:cNvCxnSpPr>
            <a:cxnSpLocks noChangeShapeType="1"/>
          </p:cNvCxnSpPr>
          <p:nvPr/>
        </p:nvCxnSpPr>
        <p:spPr bwMode="auto">
          <a:xfrm>
            <a:off x="4800600" y="2286000"/>
            <a:ext cx="10668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267270" name="Straight Connector 5"/>
          <p:cNvCxnSpPr>
            <a:cxnSpLocks noChangeShapeType="1"/>
          </p:cNvCxnSpPr>
          <p:nvPr/>
        </p:nvCxnSpPr>
        <p:spPr bwMode="auto">
          <a:xfrm rot="10800000" flipV="1">
            <a:off x="1066800" y="4267200"/>
            <a:ext cx="12192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cxnSp>
        <p:nvCxnSpPr>
          <p:cNvPr id="267271" name="Straight Connector 7"/>
          <p:cNvCxnSpPr>
            <a:cxnSpLocks noChangeShapeType="1"/>
          </p:cNvCxnSpPr>
          <p:nvPr/>
        </p:nvCxnSpPr>
        <p:spPr bwMode="auto">
          <a:xfrm>
            <a:off x="2971800" y="4267200"/>
            <a:ext cx="1066800" cy="9144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cxnSp>
      <p:sp>
        <p:nvSpPr>
          <p:cNvPr id="103433" name="Text Box 10"/>
          <p:cNvSpPr txBox="1">
            <a:spLocks noChangeArrowheads="1"/>
          </p:cNvSpPr>
          <p:nvPr/>
        </p:nvSpPr>
        <p:spPr bwMode="auto">
          <a:xfrm>
            <a:off x="517525" y="5289550"/>
            <a:ext cx="1300163" cy="366713"/>
          </a:xfrm>
          <a:prstGeom prst="rect">
            <a:avLst/>
          </a:prstGeom>
          <a:noFill/>
          <a:ln w="9525">
            <a:noFill/>
            <a:miter lim="800000"/>
            <a:headEnd/>
            <a:tailEnd/>
          </a:ln>
        </p:spPr>
        <p:txBody>
          <a:bodyPr wrap="none">
            <a:spAutoFit/>
          </a:bodyPr>
          <a:lstStyle/>
          <a:p>
            <a:pPr>
              <a:defRPr/>
            </a:pPr>
            <a:r>
              <a:rPr lang="en-US" dirty="0">
                <a:solidFill>
                  <a:schemeClr val="accent6"/>
                </a:solidFill>
                <a:latin typeface="Verdana" pitchFamily="34" charset="0"/>
                <a:ea typeface="+mn-ea"/>
                <a:cs typeface="+mn-cs"/>
              </a:rPr>
              <a:t>Forfeiture</a:t>
            </a:r>
          </a:p>
        </p:txBody>
      </p:sp>
      <p:sp>
        <p:nvSpPr>
          <p:cNvPr id="103434" name="Text Box 11"/>
          <p:cNvSpPr txBox="1">
            <a:spLocks noChangeArrowheads="1"/>
          </p:cNvSpPr>
          <p:nvPr/>
        </p:nvSpPr>
        <p:spPr bwMode="auto">
          <a:xfrm>
            <a:off x="3581400" y="5181600"/>
            <a:ext cx="1335088" cy="366713"/>
          </a:xfrm>
          <a:prstGeom prst="rect">
            <a:avLst/>
          </a:prstGeom>
          <a:noFill/>
          <a:ln w="9525">
            <a:noFill/>
            <a:miter lim="800000"/>
            <a:headEnd/>
            <a:tailEnd/>
          </a:ln>
        </p:spPr>
        <p:txBody>
          <a:bodyPr wrap="none">
            <a:spAutoFit/>
          </a:bodyPr>
          <a:lstStyle/>
          <a:p>
            <a:pPr>
              <a:defRPr/>
            </a:pPr>
            <a:r>
              <a:rPr lang="en-US" dirty="0">
                <a:solidFill>
                  <a:schemeClr val="accent6"/>
                </a:solidFill>
                <a:latin typeface="Verdana" pitchFamily="34" charset="0"/>
                <a:ea typeface="+mn-ea"/>
                <a:cs typeface="+mn-cs"/>
              </a:rPr>
              <a:t>Damages</a:t>
            </a:r>
            <a:r>
              <a:rPr lang="en-US" dirty="0">
                <a:latin typeface="Verdana" pitchFamily="34" charset="0"/>
                <a:ea typeface="+mn-ea"/>
                <a:cs typeface="+mn-cs"/>
              </a:rPr>
              <a:t> </a:t>
            </a:r>
          </a:p>
        </p:txBody>
      </p:sp>
      <p:sp>
        <p:nvSpPr>
          <p:cNvPr id="267274" name="Line 12"/>
          <p:cNvSpPr>
            <a:spLocks noChangeShapeType="1"/>
          </p:cNvSpPr>
          <p:nvPr/>
        </p:nvSpPr>
        <p:spPr bwMode="auto">
          <a:xfrm>
            <a:off x="6324600" y="3810000"/>
            <a:ext cx="0" cy="129540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3436" name="Text Box 14"/>
          <p:cNvSpPr txBox="1">
            <a:spLocks noChangeArrowheads="1"/>
          </p:cNvSpPr>
          <p:nvPr/>
        </p:nvSpPr>
        <p:spPr bwMode="auto">
          <a:xfrm>
            <a:off x="5715000" y="5181600"/>
            <a:ext cx="1816100" cy="366713"/>
          </a:xfrm>
          <a:prstGeom prst="rect">
            <a:avLst/>
          </a:prstGeom>
          <a:noFill/>
          <a:ln w="9525">
            <a:noFill/>
            <a:miter lim="800000"/>
            <a:headEnd/>
            <a:tailEnd/>
          </a:ln>
        </p:spPr>
        <p:txBody>
          <a:bodyPr wrap="none">
            <a:spAutoFit/>
          </a:bodyPr>
          <a:lstStyle/>
          <a:p>
            <a:pPr>
              <a:defRPr/>
            </a:pPr>
            <a:r>
              <a:rPr lang="en-US" dirty="0">
                <a:solidFill>
                  <a:schemeClr val="accent6"/>
                </a:solidFill>
                <a:latin typeface="Verdana" pitchFamily="34" charset="0"/>
                <a:ea typeface="+mn-ea"/>
                <a:cs typeface="+mn-cs"/>
              </a:rPr>
              <a:t>Damages only</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compliance excused?</a:t>
            </a:r>
          </a:p>
        </p:txBody>
      </p:sp>
      <p:sp>
        <p:nvSpPr>
          <p:cNvPr id="3" name="Content Placeholder 2"/>
          <p:cNvSpPr>
            <a:spLocks noGrp="1"/>
          </p:cNvSpPr>
          <p:nvPr>
            <p:ph idx="1"/>
          </p:nvPr>
        </p:nvSpPr>
        <p:spPr/>
        <p:txBody>
          <a:bodyPr/>
          <a:lstStyle/>
          <a:p>
            <a:endParaRPr lang="en-US" dirty="0"/>
          </a:p>
          <a:p>
            <a:r>
              <a:rPr lang="en-US" dirty="0"/>
              <a:t>When is a condition no longer operative?</a:t>
            </a:r>
          </a:p>
          <a:p>
            <a:endParaRPr lang="en-US" dirty="0"/>
          </a:p>
          <a:p>
            <a:r>
              <a:rPr lang="en-US" dirty="0"/>
              <a:t>When is performance of a promise excused?</a:t>
            </a:r>
          </a:p>
        </p:txBody>
      </p:sp>
      <p:sp>
        <p:nvSpPr>
          <p:cNvPr id="4" name="Slide Number Placeholder 3"/>
          <p:cNvSpPr>
            <a:spLocks noGrp="1"/>
          </p:cNvSpPr>
          <p:nvPr>
            <p:ph type="sldNum" sz="quarter" idx="12"/>
          </p:nvPr>
        </p:nvSpPr>
        <p:spPr/>
        <p:txBody>
          <a:bodyPr/>
          <a:lstStyle/>
          <a:p>
            <a:pPr>
              <a:defRPr/>
            </a:pPr>
            <a:fld id="{B2C162F1-8CE8-8A4E-A27B-6CA19371DE5A}" type="slidenum">
              <a:rPr lang="en-US" smtClean="0"/>
              <a:pPr>
                <a:defRPr/>
              </a:pPr>
              <a:t>116</a:t>
            </a:fld>
            <a:endParaRPr lang="en-US"/>
          </a:p>
        </p:txBody>
      </p:sp>
    </p:spTree>
    <p:extLst>
      <p:ext uri="{BB962C8B-B14F-4D97-AF65-F5344CB8AC3E}">
        <p14:creationId xmlns:p14="http://schemas.microsoft.com/office/powerpoint/2010/main" val="40967035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4F1CA3C-2FA4-4B4D-A472-48F07E61B376}" type="slidenum">
              <a:rPr lang="en-US" sz="1200"/>
              <a:pPr/>
              <a:t>117</a:t>
            </a:fld>
            <a:endParaRPr lang="en-US" sz="1200"/>
          </a:p>
        </p:txBody>
      </p:sp>
      <p:sp>
        <p:nvSpPr>
          <p:cNvPr id="41986" name="Title 1"/>
          <p:cNvSpPr>
            <a:spLocks noGrp="1"/>
          </p:cNvSpPr>
          <p:nvPr>
            <p:ph type="title"/>
          </p:nvPr>
        </p:nvSpPr>
        <p:spPr/>
        <p:txBody>
          <a:bodyPr/>
          <a:lstStyle/>
          <a:p>
            <a:pPr>
              <a:defRPr/>
            </a:pPr>
            <a:r>
              <a:rPr lang="en-US" sz="3400" dirty="0">
                <a:solidFill>
                  <a:schemeClr val="accent6"/>
                </a:solidFill>
                <a:ea typeface="+mj-ea"/>
                <a:cs typeface="+mj-cs"/>
              </a:rPr>
              <a:t>Modification, Waiver, </a:t>
            </a:r>
            <a:br>
              <a:rPr lang="en-US" sz="3400" dirty="0">
                <a:solidFill>
                  <a:schemeClr val="accent6"/>
                </a:solidFill>
                <a:ea typeface="+mj-ea"/>
                <a:cs typeface="+mj-cs"/>
              </a:rPr>
            </a:br>
            <a:r>
              <a:rPr lang="en-US" sz="3400" dirty="0">
                <a:solidFill>
                  <a:schemeClr val="accent6"/>
                </a:solidFill>
                <a:ea typeface="+mj-ea"/>
                <a:cs typeface="+mj-cs"/>
              </a:rPr>
              <a:t>Estoppel: Clark v. West at 636</a:t>
            </a:r>
          </a:p>
        </p:txBody>
      </p:sp>
      <p:sp>
        <p:nvSpPr>
          <p:cNvPr id="289795"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3A5D351-B758-8245-8067-F0FC36495DEE}" type="slidenum">
              <a:rPr lang="en-US" sz="1200"/>
              <a:pPr algn="r" eaLnBrk="1" hangingPunct="1"/>
              <a:t>117</a:t>
            </a:fld>
            <a:endParaRPr lang="en-US" sz="1200"/>
          </a:p>
        </p:txBody>
      </p:sp>
      <p:pic>
        <p:nvPicPr>
          <p:cNvPr id="289796" name="Picture 6" descr="drunk-southern-writer1"/>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3028950" y="1752600"/>
            <a:ext cx="3219450" cy="3962400"/>
          </a:xfrm>
        </p:spPr>
      </p:pic>
      <p:sp>
        <p:nvSpPr>
          <p:cNvPr id="289797" name="Text Box 7"/>
          <p:cNvSpPr txBox="1">
            <a:spLocks noChangeArrowheads="1"/>
          </p:cNvSpPr>
          <p:nvPr/>
        </p:nvSpPr>
        <p:spPr bwMode="auto">
          <a:xfrm>
            <a:off x="1828800" y="5791200"/>
            <a:ext cx="6299200" cy="376238"/>
          </a:xfrm>
          <a:prstGeom prst="rect">
            <a:avLst/>
          </a:prstGeom>
          <a:solidFill>
            <a:schemeClr val="bg2"/>
          </a:solidFill>
          <a:ln w="9525">
            <a:solidFill>
              <a:srgbClr val="9933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The dirty little secret of textbook publishing revealed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5B10763-FF64-8C4B-8CF9-7158FF2347C2}" type="slidenum">
              <a:rPr lang="en-US" sz="1200"/>
              <a:pPr/>
              <a:t>118</a:t>
            </a:fld>
            <a:endParaRPr lang="en-US" sz="1200"/>
          </a:p>
        </p:txBody>
      </p:sp>
      <p:sp>
        <p:nvSpPr>
          <p:cNvPr id="291842" name="Title 1"/>
          <p:cNvSpPr>
            <a:spLocks noGrp="1"/>
          </p:cNvSpPr>
          <p:nvPr>
            <p:ph type="title" idx="4294967295"/>
          </p:nvPr>
        </p:nvSpPr>
        <p:spPr/>
        <p:txBody>
          <a:bodyPr/>
          <a:lstStyle/>
          <a:p>
            <a:r>
              <a:rPr lang="en-US" sz="3400">
                <a:latin typeface="Verdana" charset="0"/>
                <a:ea typeface="MS PGothic" charset="0"/>
              </a:rPr>
              <a:t>Modification, Waiver, </a:t>
            </a:r>
            <a:br>
              <a:rPr lang="en-US" sz="3400">
                <a:latin typeface="Verdana" charset="0"/>
                <a:ea typeface="MS PGothic" charset="0"/>
              </a:rPr>
            </a:br>
            <a:r>
              <a:rPr lang="en-US" sz="3400">
                <a:latin typeface="Verdana" charset="0"/>
                <a:ea typeface="MS PGothic" charset="0"/>
              </a:rPr>
              <a:t>Estoppel</a:t>
            </a:r>
          </a:p>
        </p:txBody>
      </p:sp>
      <p:sp>
        <p:nvSpPr>
          <p:cNvPr id="291843" name="Content Placeholder 2"/>
          <p:cNvSpPr>
            <a:spLocks noGrp="1"/>
          </p:cNvSpPr>
          <p:nvPr>
            <p:ph idx="4294967295"/>
          </p:nvPr>
        </p:nvSpPr>
        <p:spPr/>
        <p:txBody>
          <a:bodyPr/>
          <a:lstStyle/>
          <a:p>
            <a:endParaRPr lang="en-US">
              <a:solidFill>
                <a:schemeClr val="accent2"/>
              </a:solidFill>
              <a:latin typeface="Verdana" charset="0"/>
              <a:ea typeface="MS PGothic" charset="0"/>
            </a:endParaRPr>
          </a:p>
          <a:p>
            <a:r>
              <a:rPr lang="en-US">
                <a:solidFill>
                  <a:schemeClr val="accent2"/>
                </a:solidFill>
                <a:latin typeface="Verdana" charset="0"/>
                <a:ea typeface="MS PGothic" charset="0"/>
              </a:rPr>
              <a:t>Distinguish Modifications, waiver, estoppel</a:t>
            </a:r>
            <a:endParaRPr lang="en-US">
              <a:latin typeface="Verdana" charset="0"/>
              <a:ea typeface="MS PGothic" charset="0"/>
            </a:endParaRPr>
          </a:p>
        </p:txBody>
      </p:sp>
      <p:sp>
        <p:nvSpPr>
          <p:cNvPr id="2918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1FDEB616-2DF1-C040-8921-BE9956840DAC}" type="slidenum">
              <a:rPr lang="en-US" sz="1200"/>
              <a:pPr algn="r" eaLnBrk="1" hangingPunct="1"/>
              <a:t>118</a:t>
            </a:fld>
            <a:endParaRPr lang="en-US" sz="1200"/>
          </a:p>
        </p:txBody>
      </p:sp>
      <p:pic>
        <p:nvPicPr>
          <p:cNvPr id="291845" name="Picture 5"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9F1D59-EDF0-BB44-9711-4F3A0EB6DE71}" type="slidenum">
              <a:rPr lang="en-US" sz="1200"/>
              <a:pPr/>
              <a:t>119</a:t>
            </a:fld>
            <a:endParaRPr lang="en-US" sz="1200"/>
          </a:p>
        </p:txBody>
      </p:sp>
      <p:sp>
        <p:nvSpPr>
          <p:cNvPr id="293890" name="Title 1"/>
          <p:cNvSpPr>
            <a:spLocks noGrp="1"/>
          </p:cNvSpPr>
          <p:nvPr>
            <p:ph type="title" idx="4294967295"/>
          </p:nvPr>
        </p:nvSpPr>
        <p:spPr/>
        <p:txBody>
          <a:bodyPr/>
          <a:lstStyle/>
          <a:p>
            <a:r>
              <a:rPr lang="en-US" sz="3400">
                <a:latin typeface="Verdana" charset="0"/>
                <a:ea typeface="MS PGothic" charset="0"/>
              </a:rPr>
              <a:t>Modification, Waiver, </a:t>
            </a:r>
            <a:br>
              <a:rPr lang="en-US" sz="3400">
                <a:latin typeface="Verdana" charset="0"/>
                <a:ea typeface="MS PGothic" charset="0"/>
              </a:rPr>
            </a:br>
            <a:r>
              <a:rPr lang="en-US" sz="3400">
                <a:latin typeface="Verdana" charset="0"/>
                <a:ea typeface="MS PGothic" charset="0"/>
              </a:rPr>
              <a:t>Estoppel</a:t>
            </a:r>
          </a:p>
        </p:txBody>
      </p:sp>
      <p:sp>
        <p:nvSpPr>
          <p:cNvPr id="293891" name="Content Placeholder 2"/>
          <p:cNvSpPr>
            <a:spLocks noGrp="1"/>
          </p:cNvSpPr>
          <p:nvPr>
            <p:ph idx="4294967295"/>
          </p:nvPr>
        </p:nvSpPr>
        <p:spPr/>
        <p:txBody>
          <a:bodyPr/>
          <a:lstStyle/>
          <a:p>
            <a:r>
              <a:rPr lang="en-US">
                <a:solidFill>
                  <a:schemeClr val="accent2"/>
                </a:solidFill>
                <a:latin typeface="Verdana" charset="0"/>
                <a:ea typeface="MS PGothic" charset="0"/>
              </a:rPr>
              <a:t>Modifications</a:t>
            </a:r>
            <a:r>
              <a:rPr lang="en-US">
                <a:latin typeface="Verdana" charset="0"/>
                <a:ea typeface="MS PGothic" charset="0"/>
              </a:rPr>
              <a:t> are bilateral agreements to vary obligations under a contract</a:t>
            </a:r>
          </a:p>
          <a:p>
            <a:pPr lvl="1"/>
            <a:r>
              <a:rPr lang="en-US">
                <a:latin typeface="Verdana" charset="0"/>
                <a:ea typeface="MS PGothic" charset="0"/>
              </a:rPr>
              <a:t>Promises are modified</a:t>
            </a:r>
          </a:p>
        </p:txBody>
      </p:sp>
      <p:sp>
        <p:nvSpPr>
          <p:cNvPr id="2938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A5EB5A9-CF8D-0A4F-B54E-53AEFC73F55B}" type="slidenum">
              <a:rPr lang="en-US" sz="1200"/>
              <a:pPr algn="r" eaLnBrk="1" hangingPunct="1"/>
              <a:t>119</a:t>
            </a:fld>
            <a:endParaRPr lang="en-US" sz="1200"/>
          </a:p>
        </p:txBody>
      </p:sp>
      <p:pic>
        <p:nvPicPr>
          <p:cNvPr id="293893" name="Picture 5"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49CDC8A-B066-074E-BEE3-1C13DEFEC239}" type="slidenum">
              <a:rPr lang="en-US" sz="1200"/>
              <a:pPr/>
              <a:t>12</a:t>
            </a:fld>
            <a:endParaRPr lang="en-US" sz="1200"/>
          </a:p>
        </p:txBody>
      </p:sp>
      <p:sp>
        <p:nvSpPr>
          <p:cNvPr id="53250" name="Title 1"/>
          <p:cNvSpPr>
            <a:spLocks noGrp="1"/>
          </p:cNvSpPr>
          <p:nvPr>
            <p:ph type="title"/>
          </p:nvPr>
        </p:nvSpPr>
        <p:spPr/>
        <p:txBody>
          <a:bodyPr/>
          <a:lstStyle/>
          <a:p>
            <a:r>
              <a:rPr lang="en-US" sz="2800" dirty="0">
                <a:solidFill>
                  <a:srgbClr val="B90000"/>
                </a:solidFill>
                <a:latin typeface="Verdana" charset="0"/>
                <a:ea typeface="MS PGothic" charset="0"/>
              </a:rPr>
              <a:t>When will a court to imply a condition, absent express language?</a:t>
            </a:r>
            <a:endParaRPr lang="en-US" sz="2800" dirty="0">
              <a:solidFill>
                <a:schemeClr val="tx1"/>
              </a:solidFill>
              <a:latin typeface="Verdana" charset="0"/>
              <a:ea typeface="MS PGothic" charset="0"/>
            </a:endParaRPr>
          </a:p>
        </p:txBody>
      </p:sp>
      <p:sp>
        <p:nvSpPr>
          <p:cNvPr id="53251" name="Content Placeholder 2"/>
          <p:cNvSpPr>
            <a:spLocks noGrp="1"/>
          </p:cNvSpPr>
          <p:nvPr>
            <p:ph idx="1"/>
          </p:nvPr>
        </p:nvSpPr>
        <p:spPr>
          <a:xfrm>
            <a:off x="566738" y="1752600"/>
            <a:ext cx="8577262" cy="4419600"/>
          </a:xfrm>
        </p:spPr>
        <p:txBody>
          <a:bodyPr/>
          <a:lstStyle/>
          <a:p>
            <a:r>
              <a:rPr lang="en-US">
                <a:solidFill>
                  <a:srgbClr val="B90000"/>
                </a:solidFill>
                <a:latin typeface="Verdana" charset="0"/>
                <a:ea typeface="MS PGothic" charset="0"/>
              </a:rPr>
              <a:t>Paradine v. Jane at 77</a:t>
            </a:r>
          </a:p>
          <a:p>
            <a:pPr lvl="1"/>
            <a:endParaRPr lang="en-US">
              <a:latin typeface="Verdana" charset="0"/>
              <a:ea typeface="MS PGothic" charset="0"/>
            </a:endParaRPr>
          </a:p>
        </p:txBody>
      </p:sp>
      <p:sp>
        <p:nvSpPr>
          <p:cNvPr id="532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AD76CD5-CB50-FD41-BA45-E87D214D9D09}" type="slidenum">
              <a:rPr lang="en-US" sz="1200"/>
              <a:pPr algn="r" eaLnBrk="1" hangingPunct="1"/>
              <a:t>12</a:t>
            </a:fld>
            <a:endParaRPr lang="en-US" sz="1200"/>
          </a:p>
        </p:txBody>
      </p:sp>
      <p:pic>
        <p:nvPicPr>
          <p:cNvPr id="532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78088"/>
            <a:ext cx="4033838" cy="437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4" name="TextBox 2"/>
          <p:cNvSpPr txBox="1">
            <a:spLocks noChangeArrowheads="1"/>
          </p:cNvSpPr>
          <p:nvPr/>
        </p:nvSpPr>
        <p:spPr bwMode="auto">
          <a:xfrm>
            <a:off x="6553200" y="6324600"/>
            <a:ext cx="2266950" cy="461963"/>
          </a:xfrm>
          <a:prstGeom prst="rect">
            <a:avLst/>
          </a:prstGeom>
          <a:solidFill>
            <a:srgbClr val="BFF3FD"/>
          </a:solidFill>
          <a:ln w="9525">
            <a:solidFill>
              <a:srgbClr val="CC00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a:solidFill>
                  <a:srgbClr val="B90000"/>
                </a:solidFill>
              </a:rPr>
              <a:t>Prince Rupert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4C0B132-84EF-4445-BDAC-57325820A827}" type="slidenum">
              <a:rPr lang="en-US" sz="1200"/>
              <a:pPr/>
              <a:t>120</a:t>
            </a:fld>
            <a:endParaRPr lang="en-US" sz="1200"/>
          </a:p>
        </p:txBody>
      </p:sp>
      <p:sp>
        <p:nvSpPr>
          <p:cNvPr id="295938" name="Title 1"/>
          <p:cNvSpPr>
            <a:spLocks noGrp="1"/>
          </p:cNvSpPr>
          <p:nvPr>
            <p:ph type="title" idx="4294967295"/>
          </p:nvPr>
        </p:nvSpPr>
        <p:spPr/>
        <p:txBody>
          <a:bodyPr/>
          <a:lstStyle/>
          <a:p>
            <a:r>
              <a:rPr lang="en-US" sz="3400">
                <a:latin typeface="Verdana" charset="0"/>
                <a:ea typeface="MS PGothic" charset="0"/>
              </a:rPr>
              <a:t>Modification, Waiver, </a:t>
            </a:r>
            <a:br>
              <a:rPr lang="en-US" sz="3400">
                <a:latin typeface="Verdana" charset="0"/>
                <a:ea typeface="MS PGothic" charset="0"/>
              </a:rPr>
            </a:br>
            <a:r>
              <a:rPr lang="en-US" sz="3400">
                <a:latin typeface="Verdana" charset="0"/>
                <a:ea typeface="MS PGothic" charset="0"/>
              </a:rPr>
              <a:t>Estoppel</a:t>
            </a:r>
          </a:p>
        </p:txBody>
      </p:sp>
      <p:sp>
        <p:nvSpPr>
          <p:cNvPr id="295939" name="Content Placeholder 2"/>
          <p:cNvSpPr>
            <a:spLocks noGrp="1"/>
          </p:cNvSpPr>
          <p:nvPr>
            <p:ph idx="4294967295"/>
          </p:nvPr>
        </p:nvSpPr>
        <p:spPr/>
        <p:txBody>
          <a:bodyPr/>
          <a:lstStyle/>
          <a:p>
            <a:r>
              <a:rPr lang="en-US">
                <a:latin typeface="Verdana" charset="0"/>
                <a:ea typeface="MS PGothic" charset="0"/>
              </a:rPr>
              <a:t>Modifications are bilateral agreements to vary obligations under a contract</a:t>
            </a:r>
          </a:p>
          <a:p>
            <a:r>
              <a:rPr lang="en-US">
                <a:solidFill>
                  <a:schemeClr val="accent2"/>
                </a:solidFill>
                <a:latin typeface="Verdana" charset="0"/>
                <a:ea typeface="MS PGothic" charset="0"/>
              </a:rPr>
              <a:t>Waivers</a:t>
            </a:r>
            <a:r>
              <a:rPr lang="en-US">
                <a:latin typeface="Verdana" charset="0"/>
                <a:ea typeface="MS PGothic" charset="0"/>
              </a:rPr>
              <a:t> are unilateral acts by one party to excuse another</a:t>
            </a:r>
            <a:r>
              <a:rPr lang="ja-JP" altLang="en-US">
                <a:latin typeface="Verdana" charset="0"/>
                <a:ea typeface="MS PGothic" charset="0"/>
              </a:rPr>
              <a:t>’</a:t>
            </a:r>
            <a:r>
              <a:rPr lang="en-US" altLang="ja-JP">
                <a:latin typeface="Verdana" charset="0"/>
                <a:ea typeface="MS PGothic" charset="0"/>
              </a:rPr>
              <a:t>s performance of an obligation</a:t>
            </a:r>
          </a:p>
          <a:p>
            <a:pPr lvl="1"/>
            <a:r>
              <a:rPr lang="en-US">
                <a:latin typeface="Verdana" charset="0"/>
                <a:ea typeface="MS PGothic" charset="0"/>
              </a:rPr>
              <a:t>Conditions are waived</a:t>
            </a:r>
          </a:p>
        </p:txBody>
      </p:sp>
      <p:sp>
        <p:nvSpPr>
          <p:cNvPr id="295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11541CE-107A-3943-906A-9B1C1330A392}" type="slidenum">
              <a:rPr lang="en-US" sz="1200"/>
              <a:pPr algn="r" eaLnBrk="1" hangingPunct="1"/>
              <a:t>120</a:t>
            </a:fld>
            <a:endParaRPr lang="en-US" sz="1200"/>
          </a:p>
        </p:txBody>
      </p:sp>
      <p:pic>
        <p:nvPicPr>
          <p:cNvPr id="295941" name="Picture 5"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15F1888-1EA4-F04D-95EC-FDBFCECDECB7}" type="slidenum">
              <a:rPr lang="en-US" sz="1200"/>
              <a:pPr/>
              <a:t>121</a:t>
            </a:fld>
            <a:endParaRPr lang="en-US" sz="1200"/>
          </a:p>
        </p:txBody>
      </p:sp>
      <p:sp>
        <p:nvSpPr>
          <p:cNvPr id="297986" name="Title 1"/>
          <p:cNvSpPr>
            <a:spLocks noGrp="1"/>
          </p:cNvSpPr>
          <p:nvPr>
            <p:ph type="title"/>
          </p:nvPr>
        </p:nvSpPr>
        <p:spPr/>
        <p:txBody>
          <a:bodyPr/>
          <a:lstStyle/>
          <a:p>
            <a:r>
              <a:rPr lang="en-US" sz="3400">
                <a:latin typeface="Verdana" charset="0"/>
                <a:ea typeface="MS PGothic" charset="0"/>
              </a:rPr>
              <a:t>Modification, Waiver, </a:t>
            </a:r>
            <a:br>
              <a:rPr lang="en-US" sz="3400">
                <a:latin typeface="Verdana" charset="0"/>
                <a:ea typeface="MS PGothic" charset="0"/>
              </a:rPr>
            </a:br>
            <a:r>
              <a:rPr lang="en-US" sz="3400">
                <a:latin typeface="Verdana" charset="0"/>
                <a:ea typeface="MS PGothic" charset="0"/>
              </a:rPr>
              <a:t>Estoppel</a:t>
            </a:r>
          </a:p>
        </p:txBody>
      </p:sp>
      <p:sp>
        <p:nvSpPr>
          <p:cNvPr id="297987" name="Content Placeholder 2"/>
          <p:cNvSpPr>
            <a:spLocks noGrp="1"/>
          </p:cNvSpPr>
          <p:nvPr>
            <p:ph idx="1"/>
          </p:nvPr>
        </p:nvSpPr>
        <p:spPr/>
        <p:txBody>
          <a:bodyPr/>
          <a:lstStyle/>
          <a:p>
            <a:r>
              <a:rPr lang="en-US">
                <a:latin typeface="Verdana" charset="0"/>
                <a:ea typeface="MS PGothic" charset="0"/>
              </a:rPr>
              <a:t>Modifications are bilateral agreements to vary obligations under a contract</a:t>
            </a:r>
          </a:p>
          <a:p>
            <a:r>
              <a:rPr lang="en-US">
                <a:latin typeface="Verdana" charset="0"/>
                <a:ea typeface="MS PGothic" charset="0"/>
              </a:rPr>
              <a:t>Waivers are unilateral acts by one party to excuse another</a:t>
            </a:r>
            <a:r>
              <a:rPr lang="ja-JP" altLang="en-US">
                <a:latin typeface="Verdana" charset="0"/>
                <a:ea typeface="MS PGothic" charset="0"/>
              </a:rPr>
              <a:t>’</a:t>
            </a:r>
            <a:r>
              <a:rPr lang="en-US" altLang="ja-JP">
                <a:latin typeface="Verdana" charset="0"/>
                <a:ea typeface="MS PGothic" charset="0"/>
              </a:rPr>
              <a:t>s performance of an obligation</a:t>
            </a:r>
          </a:p>
          <a:p>
            <a:r>
              <a:rPr lang="en-US">
                <a:solidFill>
                  <a:schemeClr val="accent2"/>
                </a:solidFill>
                <a:latin typeface="Verdana" charset="0"/>
                <a:ea typeface="MS PGothic" charset="0"/>
              </a:rPr>
              <a:t>(Promissory) Estoppel</a:t>
            </a:r>
            <a:r>
              <a:rPr lang="en-US">
                <a:latin typeface="Verdana" charset="0"/>
                <a:ea typeface="MS PGothic" charset="0"/>
              </a:rPr>
              <a:t> bars a promisor from enforcing a right </a:t>
            </a:r>
          </a:p>
          <a:p>
            <a:pPr>
              <a:buFont typeface="Wingdings" charset="0"/>
              <a:buNone/>
            </a:pPr>
            <a:r>
              <a:rPr lang="en-US">
                <a:latin typeface="Verdana" charset="0"/>
                <a:ea typeface="MS PGothic" charset="0"/>
              </a:rPr>
              <a:t>	where he knows that a promisee has detrimentally relied on him. </a:t>
            </a:r>
          </a:p>
        </p:txBody>
      </p:sp>
      <p:sp>
        <p:nvSpPr>
          <p:cNvPr id="2979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81A96B1-9F56-194D-863D-978C892D263E}" type="slidenum">
              <a:rPr lang="en-US" sz="1200"/>
              <a:pPr algn="r" eaLnBrk="1" hangingPunct="1"/>
              <a:t>121</a:t>
            </a:fld>
            <a:endParaRPr lang="en-US" sz="1200"/>
          </a:p>
        </p:txBody>
      </p:sp>
      <p:pic>
        <p:nvPicPr>
          <p:cNvPr id="297989" name="Picture 6"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433716F-39E4-0540-BF89-C9DA57289F86}" type="slidenum">
              <a:rPr lang="en-US" sz="1200"/>
              <a:pPr/>
              <a:t>122</a:t>
            </a:fld>
            <a:endParaRPr lang="en-US" sz="1200"/>
          </a:p>
        </p:txBody>
      </p:sp>
      <p:graphicFrame>
        <p:nvGraphicFramePr>
          <p:cNvPr id="309287" name="Group 39"/>
          <p:cNvGraphicFramePr>
            <a:graphicFrameLocks noGrp="1"/>
          </p:cNvGraphicFramePr>
          <p:nvPr>
            <p:ph idx="1"/>
          </p:nvPr>
        </p:nvGraphicFramePr>
        <p:xfrm>
          <a:off x="533400" y="1905000"/>
          <a:ext cx="7967663" cy="4027488"/>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0056"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pic>
        <p:nvPicPr>
          <p:cNvPr id="300057" name="Picture 40" descr="drunk-southern-writer1"/>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7658100" y="0"/>
            <a:ext cx="1485900" cy="1828800"/>
          </a:xfrm>
          <a:noFill/>
        </p:spPr>
      </p:pic>
      <p:sp>
        <p:nvSpPr>
          <p:cNvPr id="300058" name="Rectangle 42"/>
          <p:cNvSpPr>
            <a:spLocks noChangeArrowheads="1"/>
          </p:cNvSpPr>
          <p:nvPr/>
        </p:nvSpPr>
        <p:spPr bwMode="auto">
          <a:xfrm>
            <a:off x="609600" y="457200"/>
            <a:ext cx="53022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rPr>
              <a:t>Modification, Waiver, </a:t>
            </a:r>
            <a:br>
              <a:rPr lang="en-US" sz="3200">
                <a:solidFill>
                  <a:schemeClr val="tx2"/>
                </a:solidFill>
              </a:rPr>
            </a:br>
            <a:r>
              <a:rPr lang="en-US" sz="3200">
                <a:solidFill>
                  <a:schemeClr val="tx2"/>
                </a:solidFill>
              </a:rPr>
              <a:t>Estoppel at common law</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F8664F4-B6C4-E54E-A76E-9C2907A33027}" type="slidenum">
              <a:rPr lang="en-US" sz="1200"/>
              <a:pPr/>
              <a:t>123</a:t>
            </a:fld>
            <a:endParaRPr lang="en-US" sz="1200"/>
          </a:p>
        </p:txBody>
      </p:sp>
      <p:graphicFrame>
        <p:nvGraphicFramePr>
          <p:cNvPr id="309287" name="Group 39"/>
          <p:cNvGraphicFramePr>
            <a:graphicFrameLocks noGrp="1"/>
          </p:cNvGraphicFramePr>
          <p:nvPr>
            <p:ph idx="1"/>
          </p:nvPr>
        </p:nvGraphicFramePr>
        <p:xfrm>
          <a:off x="533400" y="1905000"/>
          <a:ext cx="7967663" cy="4027488"/>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accent6"/>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accent6"/>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2104"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pic>
        <p:nvPicPr>
          <p:cNvPr id="302105" name="Picture 40" descr="drunk-southern-writer1"/>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7658100" y="0"/>
            <a:ext cx="1485900" cy="1828800"/>
          </a:xfrm>
          <a:noFill/>
        </p:spPr>
      </p:pic>
      <p:sp>
        <p:nvSpPr>
          <p:cNvPr id="302106" name="Rectangle 42"/>
          <p:cNvSpPr>
            <a:spLocks noChangeArrowheads="1"/>
          </p:cNvSpPr>
          <p:nvPr/>
        </p:nvSpPr>
        <p:spPr bwMode="auto">
          <a:xfrm>
            <a:off x="609600" y="457200"/>
            <a:ext cx="53022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rPr>
              <a:t>Modification, Waiver, </a:t>
            </a:r>
            <a:br>
              <a:rPr lang="en-US" sz="3200">
                <a:solidFill>
                  <a:schemeClr val="tx2"/>
                </a:solidFill>
              </a:rPr>
            </a:br>
            <a:r>
              <a:rPr lang="en-US" sz="3200">
                <a:solidFill>
                  <a:schemeClr val="tx2"/>
                </a:solidFill>
              </a:rPr>
              <a:t>Estoppel at common law</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C8A6E00-9B95-DC4C-BCC2-15B2503DD87F}" type="slidenum">
              <a:rPr lang="en-US" sz="1200"/>
              <a:pPr/>
              <a:t>124</a:t>
            </a:fld>
            <a:endParaRPr lang="en-US" sz="1200"/>
          </a:p>
        </p:txBody>
      </p:sp>
      <p:graphicFrame>
        <p:nvGraphicFramePr>
          <p:cNvPr id="309287" name="Group 39"/>
          <p:cNvGraphicFramePr>
            <a:graphicFrameLocks noGrp="1"/>
          </p:cNvGraphicFramePr>
          <p:nvPr>
            <p:ph idx="1"/>
          </p:nvPr>
        </p:nvGraphicFramePr>
        <p:xfrm>
          <a:off x="533400" y="1905000"/>
          <a:ext cx="7967663" cy="4027488"/>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accent6"/>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accent6"/>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4152"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pic>
        <p:nvPicPr>
          <p:cNvPr id="304153" name="Picture 40" descr="drunk-southern-writer1"/>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7658100" y="0"/>
            <a:ext cx="1485900" cy="1828800"/>
          </a:xfrm>
          <a:noFill/>
        </p:spPr>
      </p:pic>
      <p:sp>
        <p:nvSpPr>
          <p:cNvPr id="304154" name="Rectangle 42"/>
          <p:cNvSpPr>
            <a:spLocks noChangeArrowheads="1"/>
          </p:cNvSpPr>
          <p:nvPr/>
        </p:nvSpPr>
        <p:spPr bwMode="auto">
          <a:xfrm>
            <a:off x="609600" y="457200"/>
            <a:ext cx="53022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rPr>
              <a:t>Modification, Waiver, </a:t>
            </a:r>
            <a:br>
              <a:rPr lang="en-US" sz="3200">
                <a:solidFill>
                  <a:schemeClr val="tx2"/>
                </a:solidFill>
              </a:rPr>
            </a:br>
            <a:r>
              <a:rPr lang="en-US" sz="3200">
                <a:solidFill>
                  <a:schemeClr val="tx2"/>
                </a:solidFill>
              </a:rPr>
              <a:t>Estoppel at common law</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6AA6C5A-3D98-7D48-AA3B-E5D5F47E967E}" type="slidenum">
              <a:rPr lang="en-US" sz="1200"/>
              <a:pPr/>
              <a:t>125</a:t>
            </a:fld>
            <a:endParaRPr lang="en-US" sz="1200"/>
          </a:p>
        </p:txBody>
      </p:sp>
      <p:graphicFrame>
        <p:nvGraphicFramePr>
          <p:cNvPr id="309287" name="Group 39"/>
          <p:cNvGraphicFramePr>
            <a:graphicFrameLocks noGrp="1"/>
          </p:cNvGraphicFramePr>
          <p:nvPr>
            <p:ph idx="1"/>
          </p:nvPr>
        </p:nvGraphicFramePr>
        <p:xfrm>
          <a:off x="533400" y="1905000"/>
          <a:ext cx="7967663" cy="4027488"/>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accent6"/>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accent6"/>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06200"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pic>
        <p:nvPicPr>
          <p:cNvPr id="306201" name="Picture 40" descr="drunk-southern-writer1"/>
          <p:cNvPicPr>
            <a:picLocks noGrp="1" noChangeAspect="1" noChangeArrowheads="1"/>
          </p:cNvPicPr>
          <p:nvPr>
            <p:ph type="title"/>
          </p:nvPr>
        </p:nvPicPr>
        <p:blipFill>
          <a:blip r:embed="rId3" cstate="email">
            <a:extLst>
              <a:ext uri="{28A0092B-C50C-407E-A947-70E740481C1C}">
                <a14:useLocalDpi xmlns:a14="http://schemas.microsoft.com/office/drawing/2010/main" val="0"/>
              </a:ext>
            </a:extLst>
          </a:blip>
          <a:srcRect/>
          <a:stretch>
            <a:fillRect/>
          </a:stretch>
        </p:blipFill>
        <p:spPr>
          <a:xfrm>
            <a:off x="7658100" y="0"/>
            <a:ext cx="1485900" cy="1828800"/>
          </a:xfrm>
          <a:noFill/>
        </p:spPr>
      </p:pic>
      <p:sp>
        <p:nvSpPr>
          <p:cNvPr id="306202" name="Rectangle 42"/>
          <p:cNvSpPr>
            <a:spLocks noChangeArrowheads="1"/>
          </p:cNvSpPr>
          <p:nvPr/>
        </p:nvSpPr>
        <p:spPr bwMode="auto">
          <a:xfrm>
            <a:off x="609600" y="457200"/>
            <a:ext cx="53022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3200">
                <a:solidFill>
                  <a:schemeClr val="tx2"/>
                </a:solidFill>
              </a:rPr>
              <a:t>Modification, Waiver, </a:t>
            </a:r>
            <a:br>
              <a:rPr lang="en-US" sz="3200">
                <a:solidFill>
                  <a:schemeClr val="tx2"/>
                </a:solidFill>
              </a:rPr>
            </a:br>
            <a:r>
              <a:rPr lang="en-US" sz="3200">
                <a:solidFill>
                  <a:schemeClr val="tx2"/>
                </a:solidFill>
              </a:rPr>
              <a:t>Estoppel at common law</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E0C957F-06D0-1D42-9A5A-CFE666C35A1F}" type="slidenum">
              <a:rPr lang="en-US" sz="1200"/>
              <a:pPr/>
              <a:t>126</a:t>
            </a:fld>
            <a:endParaRPr lang="en-US" sz="1200"/>
          </a:p>
        </p:txBody>
      </p:sp>
      <p:sp>
        <p:nvSpPr>
          <p:cNvPr id="45058" name="Title 1"/>
          <p:cNvSpPr>
            <a:spLocks noGrp="1"/>
          </p:cNvSpPr>
          <p:nvPr>
            <p:ph type="title"/>
          </p:nvPr>
        </p:nvSpPr>
        <p:spPr/>
        <p:txBody>
          <a:bodyPr/>
          <a:lstStyle/>
          <a:p>
            <a:pPr>
              <a:defRPr/>
            </a:pPr>
            <a:r>
              <a:rPr lang="en-US" dirty="0">
                <a:solidFill>
                  <a:schemeClr val="tx1"/>
                </a:solidFill>
                <a:ea typeface="+mj-ea"/>
                <a:cs typeface="+mj-cs"/>
              </a:rPr>
              <a:t>Clark v. West</a:t>
            </a:r>
          </a:p>
        </p:txBody>
      </p:sp>
      <p:sp>
        <p:nvSpPr>
          <p:cNvPr id="308227" name="Content Placeholder 2"/>
          <p:cNvSpPr>
            <a:spLocks noGrp="1"/>
          </p:cNvSpPr>
          <p:nvPr>
            <p:ph idx="1"/>
          </p:nvPr>
        </p:nvSpPr>
        <p:spPr>
          <a:xfrm>
            <a:off x="533400" y="1828800"/>
            <a:ext cx="8001000" cy="4267200"/>
          </a:xfrm>
        </p:spPr>
        <p:txBody>
          <a:bodyPr/>
          <a:lstStyle/>
          <a:p>
            <a:r>
              <a:rPr lang="en-US" dirty="0">
                <a:solidFill>
                  <a:schemeClr val="accent6"/>
                </a:solidFill>
                <a:latin typeface="Verdana" charset="0"/>
                <a:ea typeface="MS PGothic" charset="0"/>
              </a:rPr>
              <a:t>What was the promise?</a:t>
            </a:r>
          </a:p>
          <a:p>
            <a:pPr lvl="1"/>
            <a:r>
              <a:rPr lang="en-US" dirty="0">
                <a:latin typeface="Verdana" charset="0"/>
                <a:ea typeface="MS PGothic" charset="0"/>
              </a:rPr>
              <a:t>Now you know why textbooks are so long.</a:t>
            </a:r>
          </a:p>
          <a:p>
            <a:pPr>
              <a:buFont typeface="Wingdings" charset="0"/>
              <a:buNone/>
            </a:pPr>
            <a:endParaRPr lang="en-US" dirty="0">
              <a:latin typeface="Verdana" charset="0"/>
              <a:ea typeface="MS PGothic" charset="0"/>
            </a:endParaRPr>
          </a:p>
          <a:p>
            <a:pPr>
              <a:buFont typeface="Wingdings" charset="0"/>
              <a:buNone/>
            </a:pPr>
            <a:endParaRPr lang="en-US" dirty="0">
              <a:latin typeface="Verdana" charset="0"/>
              <a:ea typeface="MS PGothic" charset="0"/>
            </a:endParaRPr>
          </a:p>
        </p:txBody>
      </p:sp>
      <p:sp>
        <p:nvSpPr>
          <p:cNvPr id="3082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DB1FAD9-61E6-034F-8E3A-58F3622F5431}" type="slidenum">
              <a:rPr lang="en-US" sz="1200"/>
              <a:pPr algn="r" eaLnBrk="1" hangingPunct="1"/>
              <a:t>126</a:t>
            </a:fld>
            <a:endParaRPr lang="en-US" sz="1200"/>
          </a:p>
        </p:txBody>
      </p:sp>
      <p:pic>
        <p:nvPicPr>
          <p:cNvPr id="308229" name="Picture 6"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4F87DF3-FA48-7046-95C2-523D50F3DCE7}" type="slidenum">
              <a:rPr lang="en-US" sz="1200"/>
              <a:pPr/>
              <a:t>127</a:t>
            </a:fld>
            <a:endParaRPr lang="en-US" sz="1200"/>
          </a:p>
        </p:txBody>
      </p:sp>
      <p:sp>
        <p:nvSpPr>
          <p:cNvPr id="45058" name="Title 1"/>
          <p:cNvSpPr>
            <a:spLocks noGrp="1"/>
          </p:cNvSpPr>
          <p:nvPr>
            <p:ph type="title"/>
          </p:nvPr>
        </p:nvSpPr>
        <p:spPr/>
        <p:txBody>
          <a:bodyPr/>
          <a:lstStyle/>
          <a:p>
            <a:pPr>
              <a:defRPr/>
            </a:pPr>
            <a:r>
              <a:rPr lang="en-US" dirty="0">
                <a:solidFill>
                  <a:srgbClr val="000000"/>
                </a:solidFill>
                <a:ea typeface="+mj-ea"/>
                <a:cs typeface="+mj-cs"/>
              </a:rPr>
              <a:t>Clark v. West</a:t>
            </a:r>
          </a:p>
        </p:txBody>
      </p:sp>
      <p:sp>
        <p:nvSpPr>
          <p:cNvPr id="310275" name="Content Placeholder 2"/>
          <p:cNvSpPr>
            <a:spLocks noGrp="1"/>
          </p:cNvSpPr>
          <p:nvPr>
            <p:ph idx="1"/>
          </p:nvPr>
        </p:nvSpPr>
        <p:spPr>
          <a:xfrm>
            <a:off x="533400" y="1828800"/>
            <a:ext cx="8001000" cy="4267200"/>
          </a:xfrm>
        </p:spPr>
        <p:txBody>
          <a:bodyPr/>
          <a:lstStyle/>
          <a:p>
            <a:r>
              <a:rPr lang="en-US" dirty="0">
                <a:latin typeface="Verdana" charset="0"/>
                <a:ea typeface="MS PGothic" charset="0"/>
              </a:rPr>
              <a:t>What was the promise?</a:t>
            </a:r>
          </a:p>
          <a:p>
            <a:pPr lvl="1"/>
            <a:r>
              <a:rPr lang="en-US" dirty="0">
                <a:latin typeface="Verdana" charset="0"/>
                <a:ea typeface="MS PGothic" charset="0"/>
              </a:rPr>
              <a:t>Now you know why textbooks are so long.</a:t>
            </a:r>
          </a:p>
          <a:p>
            <a:pPr>
              <a:buFont typeface="Wingdings" charset="0"/>
              <a:buNone/>
            </a:pPr>
            <a:endParaRPr lang="en-US" dirty="0">
              <a:latin typeface="Verdana" charset="0"/>
              <a:ea typeface="MS PGothic" charset="0"/>
            </a:endParaRPr>
          </a:p>
          <a:p>
            <a:r>
              <a:rPr lang="en-US" dirty="0">
                <a:solidFill>
                  <a:schemeClr val="accent2"/>
                </a:solidFill>
                <a:latin typeface="Verdana" charset="0"/>
                <a:ea typeface="MS PGothic" charset="0"/>
              </a:rPr>
              <a:t>Facts alleged on 636</a:t>
            </a:r>
          </a:p>
          <a:p>
            <a:pPr lvl="1"/>
            <a:r>
              <a:rPr lang="en-US" dirty="0">
                <a:latin typeface="Verdana" charset="0"/>
                <a:ea typeface="MS PGothic" charset="0"/>
              </a:rPr>
              <a:t>Would this be enough for an estoppel? </a:t>
            </a:r>
          </a:p>
          <a:p>
            <a:pPr lvl="1"/>
            <a:r>
              <a:rPr lang="en-US" dirty="0">
                <a:latin typeface="Verdana" charset="0"/>
                <a:ea typeface="MS PGothic" charset="0"/>
              </a:rPr>
              <a:t>A waiver?</a:t>
            </a:r>
          </a:p>
          <a:p>
            <a:endParaRPr lang="en-US" dirty="0">
              <a:latin typeface="Verdana" charset="0"/>
              <a:ea typeface="MS PGothic" charset="0"/>
            </a:endParaRPr>
          </a:p>
        </p:txBody>
      </p:sp>
      <p:sp>
        <p:nvSpPr>
          <p:cNvPr id="3102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26CE42-7675-B341-BC90-EFBEA3307928}" type="slidenum">
              <a:rPr lang="en-US" sz="1200"/>
              <a:pPr algn="r" eaLnBrk="1" hangingPunct="1"/>
              <a:t>127</a:t>
            </a:fld>
            <a:endParaRPr lang="en-US" sz="1200"/>
          </a:p>
        </p:txBody>
      </p:sp>
      <p:pic>
        <p:nvPicPr>
          <p:cNvPr id="310277" name="Picture 6"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4F87DF3-FA48-7046-95C2-523D50F3DCE7}" type="slidenum">
              <a:rPr lang="en-US" sz="1200"/>
              <a:pPr/>
              <a:t>128</a:t>
            </a:fld>
            <a:endParaRPr lang="en-US" sz="1200"/>
          </a:p>
        </p:txBody>
      </p:sp>
      <p:sp>
        <p:nvSpPr>
          <p:cNvPr id="45058" name="Title 1"/>
          <p:cNvSpPr>
            <a:spLocks noGrp="1"/>
          </p:cNvSpPr>
          <p:nvPr>
            <p:ph type="title"/>
          </p:nvPr>
        </p:nvSpPr>
        <p:spPr/>
        <p:txBody>
          <a:bodyPr/>
          <a:lstStyle/>
          <a:p>
            <a:pPr>
              <a:defRPr/>
            </a:pPr>
            <a:r>
              <a:rPr lang="en-US" dirty="0">
                <a:solidFill>
                  <a:srgbClr val="000000"/>
                </a:solidFill>
                <a:ea typeface="+mj-ea"/>
                <a:cs typeface="+mj-cs"/>
              </a:rPr>
              <a:t>Clark v. West</a:t>
            </a:r>
          </a:p>
        </p:txBody>
      </p:sp>
      <p:sp>
        <p:nvSpPr>
          <p:cNvPr id="310275" name="Content Placeholder 2"/>
          <p:cNvSpPr>
            <a:spLocks noGrp="1"/>
          </p:cNvSpPr>
          <p:nvPr>
            <p:ph idx="1"/>
          </p:nvPr>
        </p:nvSpPr>
        <p:spPr>
          <a:xfrm>
            <a:off x="533400" y="1828800"/>
            <a:ext cx="8001000" cy="4267200"/>
          </a:xfrm>
        </p:spPr>
        <p:txBody>
          <a:bodyPr/>
          <a:lstStyle/>
          <a:p>
            <a:endParaRPr lang="en-US" dirty="0">
              <a:latin typeface="Verdana" charset="0"/>
              <a:ea typeface="MS PGothic" charset="0"/>
            </a:endParaRPr>
          </a:p>
          <a:p>
            <a:r>
              <a:rPr lang="en-US" dirty="0">
                <a:solidFill>
                  <a:schemeClr val="accent6"/>
                </a:solidFill>
                <a:latin typeface="Verdana" charset="0"/>
                <a:ea typeface="MS PGothic" charset="0"/>
              </a:rPr>
              <a:t>The bias against forfeiture—with conditions so easily waived</a:t>
            </a:r>
          </a:p>
        </p:txBody>
      </p:sp>
      <p:sp>
        <p:nvSpPr>
          <p:cNvPr id="3102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526CE42-7675-B341-BC90-EFBEA3307928}" type="slidenum">
              <a:rPr lang="en-US" sz="1200"/>
              <a:pPr algn="r" eaLnBrk="1" hangingPunct="1"/>
              <a:t>128</a:t>
            </a:fld>
            <a:endParaRPr lang="en-US" sz="1200"/>
          </a:p>
        </p:txBody>
      </p:sp>
      <p:pic>
        <p:nvPicPr>
          <p:cNvPr id="310277" name="Picture 6" descr="drunk-southern-writer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20013" y="0"/>
            <a:ext cx="14239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805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129</a:t>
            </a:fld>
            <a:endParaRPr lang="en-US"/>
          </a:p>
        </p:txBody>
      </p:sp>
      <p:sp>
        <p:nvSpPr>
          <p:cNvPr id="3" name="Rectangle 2"/>
          <p:cNvSpPr/>
          <p:nvPr/>
        </p:nvSpPr>
        <p:spPr>
          <a:xfrm>
            <a:off x="609600" y="1676400"/>
            <a:ext cx="7620000" cy="4031873"/>
          </a:xfrm>
          <a:prstGeom prst="rect">
            <a:avLst/>
          </a:prstGeom>
        </p:spPr>
        <p:txBody>
          <a:bodyPr wrap="square">
            <a:spAutoFit/>
          </a:bodyPr>
          <a:lstStyle/>
          <a:p>
            <a:r>
              <a:rPr lang="en-US" sz="1600" dirty="0"/>
              <a:t>(1) An agreement modifying a contract within this Article </a:t>
            </a:r>
            <a:r>
              <a:rPr lang="en-US" sz="1600" dirty="0">
                <a:solidFill>
                  <a:schemeClr val="accent6"/>
                </a:solidFill>
              </a:rPr>
              <a:t>needs no consideration</a:t>
            </a:r>
            <a:r>
              <a:rPr lang="en-US" sz="1600" dirty="0"/>
              <a:t> to be binding.</a:t>
            </a:r>
          </a:p>
          <a:p>
            <a:r>
              <a:rPr lang="en-US" sz="1600" dirty="0"/>
              <a:t>(2) A signed agreement which excludes modification or rescission except by a signed writing cannot be otherwise modified or rescinded, but except as between merchants such a requirement on a form supplied by the merchant must be separately signed by the other party.</a:t>
            </a:r>
          </a:p>
          <a:p>
            <a:r>
              <a:rPr lang="en-US" sz="1600" dirty="0"/>
              <a:t>(3) The requirements of the statute of frauds section of this Article (Section 2-201) must be satisfied if the contract as modified is within its provisions.</a:t>
            </a:r>
          </a:p>
          <a:p>
            <a:r>
              <a:rPr lang="en-US" sz="1600" dirty="0"/>
              <a:t>(4) Although an attempt at modification or rescission does not satisfy the requirements of subsection (2) or (3) it can operate as a waiver.</a:t>
            </a:r>
          </a:p>
          <a:p>
            <a:r>
              <a:rPr lang="en-US" sz="1600" dirty="0"/>
              <a:t>(5) A party who has made a waiver affecting an </a:t>
            </a:r>
            <a:r>
              <a:rPr lang="en-US" sz="1600" dirty="0" err="1"/>
              <a:t>executory</a:t>
            </a:r>
            <a:r>
              <a:rPr lang="en-US" sz="1600" dirty="0"/>
              <a:t> portion of the contract may retract the waiver by reasonable notification received by the other party that strict performance will be required of any term waived, unless the retraction would be unjust in view of a material change of position in reliance on the waiver.</a:t>
            </a:r>
          </a:p>
        </p:txBody>
      </p:sp>
      <p:sp>
        <p:nvSpPr>
          <p:cNvPr id="4" name="Rectangle 3"/>
          <p:cNvSpPr/>
          <p:nvPr/>
        </p:nvSpPr>
        <p:spPr>
          <a:xfrm>
            <a:off x="685800" y="304800"/>
            <a:ext cx="8718550" cy="1077218"/>
          </a:xfrm>
          <a:prstGeom prst="rect">
            <a:avLst/>
          </a:prstGeom>
        </p:spPr>
        <p:txBody>
          <a:bodyPr wrap="square">
            <a:spAutoFit/>
          </a:bodyPr>
          <a:lstStyle/>
          <a:p>
            <a:pPr lvl="0"/>
            <a:r>
              <a:rPr lang="en-US" sz="3200" dirty="0">
                <a:solidFill>
                  <a:srgbClr val="B90000"/>
                </a:solidFill>
              </a:rPr>
              <a:t>UCC § 2-209. Modification, Rescission and Waiver</a:t>
            </a:r>
          </a:p>
        </p:txBody>
      </p:sp>
    </p:spTree>
    <p:extLst>
      <p:ext uri="{BB962C8B-B14F-4D97-AF65-F5344CB8AC3E}">
        <p14:creationId xmlns:p14="http://schemas.microsoft.com/office/powerpoint/2010/main" val="131818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EB9DF1B-CAF8-4843-B1CF-5B18EA08F829}" type="slidenum">
              <a:rPr lang="en-US" sz="1200"/>
              <a:pPr/>
              <a:t>13</a:t>
            </a:fld>
            <a:endParaRPr lang="en-US" sz="1200"/>
          </a:p>
        </p:txBody>
      </p:sp>
      <p:sp>
        <p:nvSpPr>
          <p:cNvPr id="55298" name="Title 1"/>
          <p:cNvSpPr>
            <a:spLocks noGrp="1"/>
          </p:cNvSpPr>
          <p:nvPr>
            <p:ph type="title"/>
          </p:nvPr>
        </p:nvSpPr>
        <p:spPr/>
        <p:txBody>
          <a:bodyPr/>
          <a:lstStyle/>
          <a:p>
            <a:r>
              <a:rPr lang="en-US" sz="2800">
                <a:solidFill>
                  <a:srgbClr val="B90000"/>
                </a:solidFill>
                <a:latin typeface="Verdana" charset="0"/>
                <a:ea typeface="MS PGothic" charset="0"/>
              </a:rPr>
              <a:t>How willing is a court to imply a condition, in the absence of express language?</a:t>
            </a:r>
          </a:p>
        </p:txBody>
      </p:sp>
      <p:sp>
        <p:nvSpPr>
          <p:cNvPr id="55299" name="Content Placeholder 2"/>
          <p:cNvSpPr>
            <a:spLocks noGrp="1"/>
          </p:cNvSpPr>
          <p:nvPr>
            <p:ph idx="1"/>
          </p:nvPr>
        </p:nvSpPr>
        <p:spPr>
          <a:xfrm>
            <a:off x="566738" y="1752600"/>
            <a:ext cx="8577262" cy="4419600"/>
          </a:xfrm>
        </p:spPr>
        <p:txBody>
          <a:bodyPr/>
          <a:lstStyle/>
          <a:p>
            <a:r>
              <a:rPr lang="en-US">
                <a:latin typeface="Verdana" charset="0"/>
                <a:ea typeface="MS PGothic" charset="0"/>
              </a:rPr>
              <a:t>Paradine v. Jane at 77</a:t>
            </a:r>
          </a:p>
          <a:p>
            <a:pPr lvl="1"/>
            <a:r>
              <a:rPr lang="en-US">
                <a:solidFill>
                  <a:srgbClr val="B90000"/>
                </a:solidFill>
                <a:latin typeface="Verdana" charset="0"/>
                <a:ea typeface="MS PGothic" charset="0"/>
              </a:rPr>
              <a:t>“If a lessee covenant to repair a house, though it be burnt by lightning, or thrown down by enemies, yet he ought to repair it.”</a:t>
            </a:r>
          </a:p>
          <a:p>
            <a:pPr lvl="1"/>
            <a:endParaRPr lang="en-US">
              <a:latin typeface="Verdana" charset="0"/>
              <a:ea typeface="MS PGothic" charset="0"/>
            </a:endParaRPr>
          </a:p>
        </p:txBody>
      </p:sp>
      <p:sp>
        <p:nvSpPr>
          <p:cNvPr id="553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12BFA5B-94F7-B349-ABF8-098D96C2B2D4}" type="slidenum">
              <a:rPr lang="en-US" sz="1200"/>
              <a:pPr algn="r" eaLnBrk="1" hangingPunct="1"/>
              <a:t>13</a:t>
            </a:fld>
            <a:endParaRPr lang="en-US" sz="120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130</a:t>
            </a:fld>
            <a:endParaRPr lang="en-US"/>
          </a:p>
        </p:txBody>
      </p:sp>
      <p:sp>
        <p:nvSpPr>
          <p:cNvPr id="3" name="Rectangle 2"/>
          <p:cNvSpPr/>
          <p:nvPr/>
        </p:nvSpPr>
        <p:spPr>
          <a:xfrm>
            <a:off x="609600" y="1676400"/>
            <a:ext cx="7620000" cy="4031873"/>
          </a:xfrm>
          <a:prstGeom prst="rect">
            <a:avLst/>
          </a:prstGeom>
        </p:spPr>
        <p:txBody>
          <a:bodyPr wrap="square">
            <a:spAutoFit/>
          </a:bodyPr>
          <a:lstStyle/>
          <a:p>
            <a:r>
              <a:rPr lang="en-US" sz="1600" dirty="0"/>
              <a:t>(1) An agreement modifying a contract within this Article needs no consideration to be binding.</a:t>
            </a:r>
          </a:p>
          <a:p>
            <a:r>
              <a:rPr lang="en-US" sz="1600" dirty="0"/>
              <a:t>(2) A signed agreement </a:t>
            </a:r>
            <a:r>
              <a:rPr lang="en-US" sz="1600" dirty="0">
                <a:solidFill>
                  <a:schemeClr val="accent6"/>
                </a:solidFill>
              </a:rPr>
              <a:t>which excludes modification or rescission except by a signed writing cannot be otherwise modified or rescinded</a:t>
            </a:r>
            <a:r>
              <a:rPr lang="en-US" sz="1600" dirty="0"/>
              <a:t>, but except as between merchants such a requirement on a form supplied by the merchant must be separately signed by the other party.</a:t>
            </a:r>
          </a:p>
          <a:p>
            <a:r>
              <a:rPr lang="en-US" sz="1600" dirty="0"/>
              <a:t>(3) The requirements of the statute of frauds section of this Article (Section 2-201) must be satisfied if the contract as modified is within its provisions.</a:t>
            </a:r>
          </a:p>
          <a:p>
            <a:r>
              <a:rPr lang="en-US" sz="1600" dirty="0"/>
              <a:t>(4) Although an attempt at modification or rescission does not satisfy the requirements of subsection (2) or (3) it can operate as a waiver.</a:t>
            </a:r>
          </a:p>
          <a:p>
            <a:r>
              <a:rPr lang="en-US" sz="1600" dirty="0"/>
              <a:t>(5) A party who has made a waiver affecting an </a:t>
            </a:r>
            <a:r>
              <a:rPr lang="en-US" sz="1600" dirty="0" err="1"/>
              <a:t>executory</a:t>
            </a:r>
            <a:r>
              <a:rPr lang="en-US" sz="1600" dirty="0"/>
              <a:t> portion of the contract may retract the waiver by reasonable notification received by the other party that strict performance will be required of any term waived, unless the retraction would be unjust in view of a material change of position in reliance on the waiver.</a:t>
            </a:r>
          </a:p>
        </p:txBody>
      </p:sp>
      <p:sp>
        <p:nvSpPr>
          <p:cNvPr id="4" name="Rectangle 3"/>
          <p:cNvSpPr/>
          <p:nvPr/>
        </p:nvSpPr>
        <p:spPr>
          <a:xfrm>
            <a:off x="685800" y="304800"/>
            <a:ext cx="8718550" cy="1077218"/>
          </a:xfrm>
          <a:prstGeom prst="rect">
            <a:avLst/>
          </a:prstGeom>
        </p:spPr>
        <p:txBody>
          <a:bodyPr wrap="square">
            <a:spAutoFit/>
          </a:bodyPr>
          <a:lstStyle/>
          <a:p>
            <a:pPr lvl="0"/>
            <a:r>
              <a:rPr lang="en-US" sz="3200" dirty="0">
                <a:solidFill>
                  <a:srgbClr val="B90000"/>
                </a:solidFill>
              </a:rPr>
              <a:t>UCC § 2-209. Modification, Rescission and Waiver</a:t>
            </a:r>
          </a:p>
        </p:txBody>
      </p:sp>
    </p:spTree>
    <p:extLst>
      <p:ext uri="{BB962C8B-B14F-4D97-AF65-F5344CB8AC3E}">
        <p14:creationId xmlns:p14="http://schemas.microsoft.com/office/powerpoint/2010/main" val="189097952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131</a:t>
            </a:fld>
            <a:endParaRPr lang="en-US"/>
          </a:p>
        </p:txBody>
      </p:sp>
      <p:sp>
        <p:nvSpPr>
          <p:cNvPr id="3" name="Rectangle 2"/>
          <p:cNvSpPr/>
          <p:nvPr/>
        </p:nvSpPr>
        <p:spPr>
          <a:xfrm>
            <a:off x="609600" y="1676400"/>
            <a:ext cx="7620000" cy="4031873"/>
          </a:xfrm>
          <a:prstGeom prst="rect">
            <a:avLst/>
          </a:prstGeom>
        </p:spPr>
        <p:txBody>
          <a:bodyPr wrap="square">
            <a:spAutoFit/>
          </a:bodyPr>
          <a:lstStyle/>
          <a:p>
            <a:r>
              <a:rPr lang="en-US" sz="1600" dirty="0"/>
              <a:t>(1) An agreement modifying a contract within this Article needs no consideration to be binding.</a:t>
            </a:r>
          </a:p>
          <a:p>
            <a:r>
              <a:rPr lang="en-US" sz="1600" dirty="0"/>
              <a:t>(2) A signed agreement </a:t>
            </a:r>
            <a:r>
              <a:rPr lang="en-US" sz="1600" dirty="0">
                <a:solidFill>
                  <a:schemeClr val="accent6"/>
                </a:solidFill>
              </a:rPr>
              <a:t>which excludes modification or rescission except by a signed writing cannot be otherwise modified or rescinded</a:t>
            </a:r>
            <a:r>
              <a:rPr lang="en-US" sz="1600" dirty="0"/>
              <a:t>, </a:t>
            </a:r>
            <a:r>
              <a:rPr lang="en-US" sz="1600" dirty="0">
                <a:solidFill>
                  <a:schemeClr val="accent6"/>
                </a:solidFill>
              </a:rPr>
              <a:t>but </a:t>
            </a:r>
            <a:r>
              <a:rPr lang="en-US" sz="1600" dirty="0"/>
              <a:t>except as between merchants </a:t>
            </a:r>
            <a:r>
              <a:rPr lang="en-US" sz="1600" dirty="0">
                <a:solidFill>
                  <a:schemeClr val="accent6"/>
                </a:solidFill>
              </a:rPr>
              <a:t>such a requirement on a form supplied by the merchant must be separately signed by the other party</a:t>
            </a:r>
            <a:r>
              <a:rPr lang="en-US" sz="1600" dirty="0"/>
              <a:t>.</a:t>
            </a:r>
          </a:p>
          <a:p>
            <a:r>
              <a:rPr lang="en-US" sz="1600" dirty="0"/>
              <a:t>(3) The requirements of the statute of frauds section of this Article (Section 2-201) must be satisfied if the contract as modified is within its provisions.</a:t>
            </a:r>
          </a:p>
          <a:p>
            <a:r>
              <a:rPr lang="en-US" sz="1600" dirty="0"/>
              <a:t>(4) Although an attempt at modification or rescission does not satisfy the requirements of subsection (2) or (3) it can operate as a waiver.</a:t>
            </a:r>
          </a:p>
          <a:p>
            <a:r>
              <a:rPr lang="en-US" sz="1600" dirty="0"/>
              <a:t>(5) A party who has made a waiver affecting an </a:t>
            </a:r>
            <a:r>
              <a:rPr lang="en-US" sz="1600" dirty="0" err="1"/>
              <a:t>executory</a:t>
            </a:r>
            <a:r>
              <a:rPr lang="en-US" sz="1600" dirty="0"/>
              <a:t> portion of the contract may retract the waiver by reasonable notification received by the other party that strict performance will be required of any term waived, unless the retraction would be unjust in view of a material change of position in reliance on the waiver.</a:t>
            </a:r>
          </a:p>
        </p:txBody>
      </p:sp>
      <p:sp>
        <p:nvSpPr>
          <p:cNvPr id="4" name="Rectangle 3"/>
          <p:cNvSpPr/>
          <p:nvPr/>
        </p:nvSpPr>
        <p:spPr>
          <a:xfrm>
            <a:off x="685800" y="304800"/>
            <a:ext cx="8718550" cy="1077218"/>
          </a:xfrm>
          <a:prstGeom prst="rect">
            <a:avLst/>
          </a:prstGeom>
        </p:spPr>
        <p:txBody>
          <a:bodyPr wrap="square">
            <a:spAutoFit/>
          </a:bodyPr>
          <a:lstStyle/>
          <a:p>
            <a:pPr lvl="0"/>
            <a:r>
              <a:rPr lang="en-US" sz="3200" dirty="0">
                <a:solidFill>
                  <a:srgbClr val="B90000"/>
                </a:solidFill>
              </a:rPr>
              <a:t>UCC § 2-209. Modification, Rescission and Waiver</a:t>
            </a:r>
          </a:p>
        </p:txBody>
      </p:sp>
    </p:spTree>
    <p:extLst>
      <p:ext uri="{BB962C8B-B14F-4D97-AF65-F5344CB8AC3E}">
        <p14:creationId xmlns:p14="http://schemas.microsoft.com/office/powerpoint/2010/main" val="10183461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132</a:t>
            </a:fld>
            <a:endParaRPr lang="en-US"/>
          </a:p>
        </p:txBody>
      </p:sp>
      <p:sp>
        <p:nvSpPr>
          <p:cNvPr id="3" name="Rectangle 2"/>
          <p:cNvSpPr/>
          <p:nvPr/>
        </p:nvSpPr>
        <p:spPr>
          <a:xfrm>
            <a:off x="609600" y="1676400"/>
            <a:ext cx="7620000" cy="4031873"/>
          </a:xfrm>
          <a:prstGeom prst="rect">
            <a:avLst/>
          </a:prstGeom>
        </p:spPr>
        <p:txBody>
          <a:bodyPr wrap="square">
            <a:spAutoFit/>
          </a:bodyPr>
          <a:lstStyle/>
          <a:p>
            <a:r>
              <a:rPr lang="en-US" sz="1600" dirty="0"/>
              <a:t>(1) An agreement modifying a contract within this Article needs no consideration to be binding.</a:t>
            </a:r>
          </a:p>
          <a:p>
            <a:r>
              <a:rPr lang="en-US" sz="1600" dirty="0"/>
              <a:t>(2) A signed agreement which excludes modification or rescission except by a signed writing cannot be otherwise modified or rescinded, but except as between merchants such a requirement on a form supplied by the merchant must be separately signed by the other party.</a:t>
            </a:r>
          </a:p>
          <a:p>
            <a:r>
              <a:rPr lang="en-US" sz="1600" dirty="0"/>
              <a:t>(3) </a:t>
            </a:r>
            <a:r>
              <a:rPr lang="en-US" sz="1600" dirty="0">
                <a:solidFill>
                  <a:schemeClr val="accent6"/>
                </a:solidFill>
              </a:rPr>
              <a:t>The requirements of the statute of frauds section of this Article (Section 2-201) must be satisfied if the contract as modified is within its provisions</a:t>
            </a:r>
            <a:r>
              <a:rPr lang="en-US" sz="1600" dirty="0"/>
              <a:t>.</a:t>
            </a:r>
          </a:p>
          <a:p>
            <a:r>
              <a:rPr lang="en-US" sz="1600" dirty="0"/>
              <a:t>(4) Although an attempt at modification or rescission does not satisfy the requirements of subsection (2) or (3) it can operate as a waiver.</a:t>
            </a:r>
          </a:p>
          <a:p>
            <a:r>
              <a:rPr lang="en-US" sz="1600" dirty="0"/>
              <a:t>(5) A party who has made a waiver affecting an </a:t>
            </a:r>
            <a:r>
              <a:rPr lang="en-US" sz="1600" dirty="0" err="1"/>
              <a:t>executory</a:t>
            </a:r>
            <a:r>
              <a:rPr lang="en-US" sz="1600" dirty="0"/>
              <a:t> portion of the contract may retract the waiver by reasonable notification received by the other party that strict performance will be required of any term waived, unless the retraction would be unjust in view of a material change of position in reliance on the waiver.</a:t>
            </a:r>
          </a:p>
        </p:txBody>
      </p:sp>
      <p:sp>
        <p:nvSpPr>
          <p:cNvPr id="4" name="Rectangle 3"/>
          <p:cNvSpPr/>
          <p:nvPr/>
        </p:nvSpPr>
        <p:spPr>
          <a:xfrm>
            <a:off x="685800" y="304800"/>
            <a:ext cx="8718550" cy="1077218"/>
          </a:xfrm>
          <a:prstGeom prst="rect">
            <a:avLst/>
          </a:prstGeom>
        </p:spPr>
        <p:txBody>
          <a:bodyPr wrap="square">
            <a:spAutoFit/>
          </a:bodyPr>
          <a:lstStyle/>
          <a:p>
            <a:pPr lvl="0"/>
            <a:r>
              <a:rPr lang="en-US" sz="3200" dirty="0">
                <a:solidFill>
                  <a:srgbClr val="B90000"/>
                </a:solidFill>
              </a:rPr>
              <a:t>UCC § 2-209. Modification, Rescission and Waiver</a:t>
            </a:r>
          </a:p>
        </p:txBody>
      </p:sp>
    </p:spTree>
    <p:extLst>
      <p:ext uri="{BB962C8B-B14F-4D97-AF65-F5344CB8AC3E}">
        <p14:creationId xmlns:p14="http://schemas.microsoft.com/office/powerpoint/2010/main" val="3375368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133</a:t>
            </a:fld>
            <a:endParaRPr lang="en-US"/>
          </a:p>
        </p:txBody>
      </p:sp>
      <p:sp>
        <p:nvSpPr>
          <p:cNvPr id="3" name="Rectangle 2"/>
          <p:cNvSpPr/>
          <p:nvPr/>
        </p:nvSpPr>
        <p:spPr>
          <a:xfrm>
            <a:off x="609600" y="1676400"/>
            <a:ext cx="7620000" cy="4031873"/>
          </a:xfrm>
          <a:prstGeom prst="rect">
            <a:avLst/>
          </a:prstGeom>
        </p:spPr>
        <p:txBody>
          <a:bodyPr wrap="square">
            <a:spAutoFit/>
          </a:bodyPr>
          <a:lstStyle/>
          <a:p>
            <a:r>
              <a:rPr lang="en-US" sz="1600" dirty="0"/>
              <a:t>(1) An agreement modifying a contract within this Article needs no consideration to be binding.</a:t>
            </a:r>
          </a:p>
          <a:p>
            <a:r>
              <a:rPr lang="en-US" sz="1600" dirty="0"/>
              <a:t>(2) A signed agreement which excludes modification or rescission except by a signed writing cannot be otherwise modified or rescinded, but except as between merchants such a requirement on a form supplied by the merchant must be separately signed by the other party.</a:t>
            </a:r>
          </a:p>
          <a:p>
            <a:r>
              <a:rPr lang="en-US" sz="1600" dirty="0"/>
              <a:t>(3) </a:t>
            </a:r>
            <a:r>
              <a:rPr lang="en-US" sz="1600" dirty="0">
                <a:solidFill>
                  <a:schemeClr val="accent4"/>
                </a:solidFill>
              </a:rPr>
              <a:t>The requirements of the statute of frauds section of this Article (Section 2-201) must be satisfied if the contract as modified is within its provisions.</a:t>
            </a:r>
          </a:p>
          <a:p>
            <a:r>
              <a:rPr lang="en-US" sz="1600" dirty="0"/>
              <a:t>(4) </a:t>
            </a:r>
            <a:r>
              <a:rPr lang="en-US" sz="1600" dirty="0">
                <a:solidFill>
                  <a:schemeClr val="accent2"/>
                </a:solidFill>
              </a:rPr>
              <a:t>Although an attempt at modification or rescission does not satisfy the requirements of subsection (2) or (3) it </a:t>
            </a:r>
            <a:r>
              <a:rPr lang="en-US" sz="1600" b="1" dirty="0">
                <a:solidFill>
                  <a:schemeClr val="accent2"/>
                </a:solidFill>
              </a:rPr>
              <a:t>can</a:t>
            </a:r>
            <a:r>
              <a:rPr lang="en-US" sz="1600" dirty="0">
                <a:solidFill>
                  <a:schemeClr val="accent2"/>
                </a:solidFill>
              </a:rPr>
              <a:t> operate as a waiver.</a:t>
            </a:r>
          </a:p>
          <a:p>
            <a:r>
              <a:rPr lang="en-US" sz="1600" dirty="0"/>
              <a:t>(5) A party who has made a waiver affecting an </a:t>
            </a:r>
            <a:r>
              <a:rPr lang="en-US" sz="1600" dirty="0" err="1"/>
              <a:t>executory</a:t>
            </a:r>
            <a:r>
              <a:rPr lang="en-US" sz="1600" dirty="0"/>
              <a:t> portion of the contract may retract the waiver by reasonable notification received by the other party that strict performance will be required of any term waived, unless the retraction would be unjust in view of a material change of position in reliance on the waiver.</a:t>
            </a:r>
          </a:p>
        </p:txBody>
      </p:sp>
      <p:sp>
        <p:nvSpPr>
          <p:cNvPr id="4" name="Rectangle 3"/>
          <p:cNvSpPr/>
          <p:nvPr/>
        </p:nvSpPr>
        <p:spPr>
          <a:xfrm>
            <a:off x="685800" y="304800"/>
            <a:ext cx="8718550" cy="1077218"/>
          </a:xfrm>
          <a:prstGeom prst="rect">
            <a:avLst/>
          </a:prstGeom>
        </p:spPr>
        <p:txBody>
          <a:bodyPr wrap="square">
            <a:spAutoFit/>
          </a:bodyPr>
          <a:lstStyle/>
          <a:p>
            <a:pPr lvl="0"/>
            <a:r>
              <a:rPr lang="en-US" sz="3200" dirty="0">
                <a:solidFill>
                  <a:srgbClr val="B90000"/>
                </a:solidFill>
              </a:rPr>
              <a:t>UCC § 2-209. Modification, Rescission and Waiver</a:t>
            </a:r>
          </a:p>
        </p:txBody>
      </p:sp>
    </p:spTree>
    <p:extLst>
      <p:ext uri="{BB962C8B-B14F-4D97-AF65-F5344CB8AC3E}">
        <p14:creationId xmlns:p14="http://schemas.microsoft.com/office/powerpoint/2010/main" val="34836517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7031930-9D71-7A43-BF0A-0BF179CF1DAC}" type="slidenum">
              <a:rPr lang="en-US" sz="1200"/>
              <a:pPr/>
              <a:t>134</a:t>
            </a:fld>
            <a:endParaRPr lang="en-US" sz="1200"/>
          </a:p>
        </p:txBody>
      </p:sp>
      <p:sp>
        <p:nvSpPr>
          <p:cNvPr id="312322" name="Rectangle 2"/>
          <p:cNvSpPr>
            <a:spLocks noGrp="1" noChangeArrowheads="1"/>
          </p:cNvSpPr>
          <p:nvPr>
            <p:ph type="title"/>
          </p:nvPr>
        </p:nvSpPr>
        <p:spPr/>
        <p:txBody>
          <a:bodyPr/>
          <a:lstStyle/>
          <a:p>
            <a:br>
              <a:rPr lang="en-US" sz="3600" dirty="0">
                <a:latin typeface="Verdana" charset="0"/>
                <a:ea typeface="MS PGothic" charset="0"/>
              </a:rPr>
            </a:br>
            <a:r>
              <a:rPr lang="en-US" sz="3600" dirty="0">
                <a:solidFill>
                  <a:srgbClr val="B90000"/>
                </a:solidFill>
                <a:latin typeface="Verdana" charset="0"/>
                <a:ea typeface="MS PGothic" charset="0"/>
              </a:rPr>
              <a:t>Wisconsin Knife Works at 639</a:t>
            </a:r>
          </a:p>
        </p:txBody>
      </p:sp>
      <p:sp>
        <p:nvSpPr>
          <p:cNvPr id="312323"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What was the contract?</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7031930-9D71-7A43-BF0A-0BF179CF1DAC}" type="slidenum">
              <a:rPr lang="en-US" sz="1200"/>
              <a:pPr/>
              <a:t>135</a:t>
            </a:fld>
            <a:endParaRPr lang="en-US" sz="1200"/>
          </a:p>
        </p:txBody>
      </p:sp>
      <p:sp>
        <p:nvSpPr>
          <p:cNvPr id="312322" name="Rectangle 2"/>
          <p:cNvSpPr>
            <a:spLocks noGrp="1" noChangeArrowheads="1"/>
          </p:cNvSpPr>
          <p:nvPr>
            <p:ph type="title"/>
          </p:nvPr>
        </p:nvSpPr>
        <p:spPr/>
        <p:txBody>
          <a:bodyPr/>
          <a:lstStyle/>
          <a:p>
            <a:br>
              <a:rPr lang="en-US" sz="3600" dirty="0">
                <a:latin typeface="Verdana" charset="0"/>
                <a:ea typeface="MS PGothic" charset="0"/>
              </a:rPr>
            </a:br>
            <a:r>
              <a:rPr lang="en-US" sz="3600" dirty="0">
                <a:solidFill>
                  <a:schemeClr val="tx1"/>
                </a:solidFill>
                <a:latin typeface="Verdana" charset="0"/>
                <a:ea typeface="MS PGothic" charset="0"/>
              </a:rPr>
              <a:t>Wisconsin Knife Works at 639</a:t>
            </a:r>
          </a:p>
        </p:txBody>
      </p:sp>
      <p:sp>
        <p:nvSpPr>
          <p:cNvPr id="312323"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What was the contract?</a:t>
            </a:r>
          </a:p>
        </p:txBody>
      </p:sp>
      <p:pic>
        <p:nvPicPr>
          <p:cNvPr id="312324" name="Picture 4"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1800" y="2819400"/>
            <a:ext cx="3133725" cy="313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2325" name="Text Box 5"/>
          <p:cNvSpPr txBox="1">
            <a:spLocks noChangeArrowheads="1"/>
          </p:cNvSpPr>
          <p:nvPr/>
        </p:nvSpPr>
        <p:spPr bwMode="auto">
          <a:xfrm>
            <a:off x="3946525" y="6280150"/>
            <a:ext cx="1419225" cy="376238"/>
          </a:xfrm>
          <a:prstGeom prst="rect">
            <a:avLst/>
          </a:prstGeom>
          <a:solidFill>
            <a:schemeClr val="bg2"/>
          </a:solidFill>
          <a:ln w="9525">
            <a:solidFill>
              <a:srgbClr val="800000"/>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Spade Bits</a:t>
            </a:r>
          </a:p>
        </p:txBody>
      </p:sp>
      <p:sp>
        <p:nvSpPr>
          <p:cNvPr id="7" name="TextBox 6"/>
          <p:cNvSpPr txBox="1"/>
          <p:nvPr/>
        </p:nvSpPr>
        <p:spPr>
          <a:xfrm>
            <a:off x="7010400" y="2057400"/>
            <a:ext cx="1814513" cy="369888"/>
          </a:xfrm>
          <a:prstGeom prst="rect">
            <a:avLst/>
          </a:prstGeom>
          <a:noFill/>
        </p:spPr>
        <p:txBody>
          <a:bodyPr wrap="none">
            <a:spAutoFit/>
          </a:bodyPr>
          <a:lstStyle/>
          <a:p>
            <a:pPr>
              <a:defRPr/>
            </a:pPr>
            <a:r>
              <a:rPr lang="en-US" dirty="0">
                <a:solidFill>
                  <a:schemeClr val="accent6"/>
                </a:solidFill>
                <a:latin typeface="Verdana" pitchFamily="34" charset="0"/>
                <a:ea typeface="+mn-ea"/>
                <a:cs typeface="+mn-cs"/>
              </a:rPr>
              <a:t>Metal Crafters</a:t>
            </a:r>
          </a:p>
        </p:txBody>
      </p:sp>
      <p:sp>
        <p:nvSpPr>
          <p:cNvPr id="8" name="TextBox 7"/>
          <p:cNvSpPr txBox="1"/>
          <p:nvPr/>
        </p:nvSpPr>
        <p:spPr>
          <a:xfrm>
            <a:off x="7239000" y="4038600"/>
            <a:ext cx="1331913" cy="369888"/>
          </a:xfrm>
          <a:prstGeom prst="rect">
            <a:avLst/>
          </a:prstGeom>
          <a:noFill/>
        </p:spPr>
        <p:txBody>
          <a:bodyPr>
            <a:spAutoFit/>
          </a:bodyPr>
          <a:lstStyle/>
          <a:p>
            <a:pPr>
              <a:defRPr/>
            </a:pPr>
            <a:r>
              <a:rPr lang="en-US" dirty="0">
                <a:solidFill>
                  <a:schemeClr val="accent6"/>
                </a:solidFill>
                <a:latin typeface="Verdana" pitchFamily="34" charset="0"/>
                <a:ea typeface="+mn-ea"/>
                <a:cs typeface="+mn-cs"/>
              </a:rPr>
              <a:t>Wisconsin</a:t>
            </a:r>
          </a:p>
        </p:txBody>
      </p:sp>
      <p:cxnSp>
        <p:nvCxnSpPr>
          <p:cNvPr id="10" name="Straight Arrow Connector 9"/>
          <p:cNvCxnSpPr>
            <a:cxnSpLocks noChangeShapeType="1"/>
          </p:cNvCxnSpPr>
          <p:nvPr/>
        </p:nvCxnSpPr>
        <p:spPr bwMode="auto">
          <a:xfrm>
            <a:off x="7848600" y="2438400"/>
            <a:ext cx="0" cy="1447800"/>
          </a:xfrm>
          <a:prstGeom prst="straightConnector1">
            <a:avLst/>
          </a:prstGeom>
          <a:noFill/>
          <a:ln w="25400">
            <a:solidFill>
              <a:srgbClr val="B90000"/>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1" name="Straight Arrow Connector 10"/>
          <p:cNvCxnSpPr>
            <a:cxnSpLocks noChangeShapeType="1"/>
          </p:cNvCxnSpPr>
          <p:nvPr/>
        </p:nvCxnSpPr>
        <p:spPr bwMode="auto">
          <a:xfrm>
            <a:off x="7848600" y="4495800"/>
            <a:ext cx="0" cy="990600"/>
          </a:xfrm>
          <a:prstGeom prst="straightConnector1">
            <a:avLst/>
          </a:prstGeom>
          <a:noFill/>
          <a:ln w="25400">
            <a:solidFill>
              <a:srgbClr val="B90000"/>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 name="TextBox 2"/>
          <p:cNvSpPr txBox="1"/>
          <p:nvPr/>
        </p:nvSpPr>
        <p:spPr>
          <a:xfrm>
            <a:off x="7010400" y="5715000"/>
            <a:ext cx="1941557" cy="369332"/>
          </a:xfrm>
          <a:prstGeom prst="rect">
            <a:avLst/>
          </a:prstGeom>
          <a:noFill/>
        </p:spPr>
        <p:txBody>
          <a:bodyPr wrap="none" rtlCol="0">
            <a:spAutoFit/>
          </a:bodyPr>
          <a:lstStyle/>
          <a:p>
            <a:r>
              <a:rPr lang="en-US" dirty="0">
                <a:solidFill>
                  <a:srgbClr val="B90000"/>
                </a:solidFill>
              </a:rPr>
              <a:t>Black &amp; Decker</a:t>
            </a:r>
          </a:p>
        </p:txBody>
      </p:sp>
      <p:sp>
        <p:nvSpPr>
          <p:cNvPr id="4" name="TextBox 3"/>
          <p:cNvSpPr txBox="1"/>
          <p:nvPr/>
        </p:nvSpPr>
        <p:spPr>
          <a:xfrm>
            <a:off x="7856468" y="4724400"/>
            <a:ext cx="1287532" cy="369332"/>
          </a:xfrm>
          <a:prstGeom prst="rect">
            <a:avLst/>
          </a:prstGeom>
          <a:noFill/>
        </p:spPr>
        <p:txBody>
          <a:bodyPr wrap="none" rtlCol="0">
            <a:spAutoFit/>
          </a:bodyPr>
          <a:lstStyle/>
          <a:p>
            <a:r>
              <a:rPr lang="en-US" dirty="0"/>
              <a:t>Spade bit</a:t>
            </a:r>
          </a:p>
        </p:txBody>
      </p:sp>
      <p:sp>
        <p:nvSpPr>
          <p:cNvPr id="5" name="TextBox 4"/>
          <p:cNvSpPr txBox="1"/>
          <p:nvPr/>
        </p:nvSpPr>
        <p:spPr>
          <a:xfrm>
            <a:off x="7860005" y="2743200"/>
            <a:ext cx="1287532" cy="646331"/>
          </a:xfrm>
          <a:prstGeom prst="rect">
            <a:avLst/>
          </a:prstGeom>
          <a:noFill/>
        </p:spPr>
        <p:txBody>
          <a:bodyPr wrap="none" rtlCol="0">
            <a:spAutoFit/>
          </a:bodyPr>
          <a:lstStyle/>
          <a:p>
            <a:r>
              <a:rPr lang="en-US" dirty="0">
                <a:solidFill>
                  <a:srgbClr val="B90000"/>
                </a:solidFill>
              </a:rPr>
              <a:t>Spade bit </a:t>
            </a:r>
          </a:p>
          <a:p>
            <a:r>
              <a:rPr lang="en-US" dirty="0">
                <a:solidFill>
                  <a:srgbClr val="B90000"/>
                </a:solidFill>
              </a:rPr>
              <a:t>blank</a:t>
            </a:r>
          </a:p>
        </p:txBody>
      </p:sp>
    </p:spTree>
    <p:extLst>
      <p:ext uri="{BB962C8B-B14F-4D97-AF65-F5344CB8AC3E}">
        <p14:creationId xmlns:p14="http://schemas.microsoft.com/office/powerpoint/2010/main" val="19238955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41C1CB4-F9D0-CD46-86D6-57CA1CEEE75D}" type="slidenum">
              <a:rPr lang="en-US" sz="1200"/>
              <a:pPr/>
              <a:t>136</a:t>
            </a:fld>
            <a:endParaRPr lang="en-US" sz="1200"/>
          </a:p>
        </p:txBody>
      </p:sp>
      <p:sp>
        <p:nvSpPr>
          <p:cNvPr id="314370" name="Title 1"/>
          <p:cNvSpPr>
            <a:spLocks noGrp="1"/>
          </p:cNvSpPr>
          <p:nvPr>
            <p:ph type="title"/>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14371" name="Content Placeholder 2"/>
          <p:cNvSpPr>
            <a:spLocks noGrp="1"/>
          </p:cNvSpPr>
          <p:nvPr>
            <p:ph idx="1"/>
          </p:nvPr>
        </p:nvSpPr>
        <p:spPr>
          <a:xfrm>
            <a:off x="609600" y="1676400"/>
            <a:ext cx="8001000" cy="4267200"/>
          </a:xfrm>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What was the contract?</a:t>
            </a:r>
          </a:p>
          <a:p>
            <a:pPr lvl="1"/>
            <a:r>
              <a:rPr lang="en-US" dirty="0">
                <a:latin typeface="Verdana" charset="0"/>
                <a:ea typeface="MS PGothic" charset="0"/>
              </a:rPr>
              <a:t>Wisconsin orders 280,000 blanks from Metal Crafters in Aug-Sept 1981 for delivery in Oct-Nov</a:t>
            </a:r>
          </a:p>
          <a:p>
            <a:pPr lvl="1"/>
            <a:r>
              <a:rPr lang="en-US" dirty="0">
                <a:latin typeface="Verdana" charset="0"/>
                <a:ea typeface="MS PGothic" charset="0"/>
              </a:rPr>
              <a:t>New purchase orders in July 1982</a:t>
            </a:r>
          </a:p>
          <a:p>
            <a:pPr lvl="1"/>
            <a:r>
              <a:rPr lang="en-US" dirty="0">
                <a:latin typeface="Verdana" charset="0"/>
                <a:ea typeface="MS PGothic" charset="0"/>
              </a:rPr>
              <a:t>Seller not able to deliver until December 1982—13 months late</a:t>
            </a:r>
          </a:p>
          <a:p>
            <a:pPr lvl="1"/>
            <a:r>
              <a:rPr lang="en-US" dirty="0">
                <a:latin typeface="Verdana" charset="0"/>
                <a:ea typeface="MS PGothic" charset="0"/>
              </a:rPr>
              <a:t>Jan 1983—144,000 blanks produced but Wisconsin rescinds</a:t>
            </a:r>
          </a:p>
        </p:txBody>
      </p:sp>
      <p:sp>
        <p:nvSpPr>
          <p:cNvPr id="31437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FE46826-2F35-1845-AF69-8A5EB746ED3A}" type="slidenum">
              <a:rPr lang="en-US" sz="1200"/>
              <a:pPr algn="r" eaLnBrk="1" hangingPunct="1"/>
              <a:t>136</a:t>
            </a:fld>
            <a:endParaRPr lang="en-US" sz="1200"/>
          </a:p>
        </p:txBody>
      </p:sp>
      <p:pic>
        <p:nvPicPr>
          <p:cNvPr id="314373" name="Picture 6"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A855610-07EA-B446-9E7E-FD07E07BAD48}" type="slidenum">
              <a:rPr lang="en-US" sz="1200"/>
              <a:pPr/>
              <a:t>137</a:t>
            </a:fld>
            <a:endParaRPr lang="en-US" sz="1200"/>
          </a:p>
        </p:txBody>
      </p:sp>
      <p:sp>
        <p:nvSpPr>
          <p:cNvPr id="316418"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16419"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sz="3600" dirty="0">
                <a:solidFill>
                  <a:srgbClr val="B90000"/>
                </a:solidFill>
                <a:latin typeface="Verdana" charset="0"/>
                <a:ea typeface="MS PGothic" charset="0"/>
              </a:rPr>
              <a:t>What was the evidence of modification and what are the problems under the UCC?</a:t>
            </a:r>
          </a:p>
          <a:p>
            <a:pPr marL="471487" lvl="1" indent="0">
              <a:buNone/>
            </a:pPr>
            <a:endParaRPr lang="en-US" dirty="0">
              <a:solidFill>
                <a:srgbClr val="B90000"/>
              </a:solidFill>
              <a:latin typeface="Verdana" charset="0"/>
              <a:ea typeface="MS PGothic" charset="0"/>
            </a:endParaRPr>
          </a:p>
        </p:txBody>
      </p:sp>
      <p:sp>
        <p:nvSpPr>
          <p:cNvPr id="3164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180FAB9-A449-4447-A166-5E6587ECB208}" type="slidenum">
              <a:rPr lang="en-US" sz="1200"/>
              <a:pPr algn="r" eaLnBrk="1" hangingPunct="1"/>
              <a:t>137</a:t>
            </a:fld>
            <a:endParaRPr lang="en-US" sz="1200"/>
          </a:p>
        </p:txBody>
      </p:sp>
      <p:pic>
        <p:nvPicPr>
          <p:cNvPr id="316421"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138</a:t>
            </a:fld>
            <a:endParaRPr lang="en-US"/>
          </a:p>
        </p:txBody>
      </p:sp>
      <p:sp>
        <p:nvSpPr>
          <p:cNvPr id="3" name="Rectangle 2"/>
          <p:cNvSpPr/>
          <p:nvPr/>
        </p:nvSpPr>
        <p:spPr>
          <a:xfrm>
            <a:off x="609600" y="1676400"/>
            <a:ext cx="7620000" cy="5386090"/>
          </a:xfrm>
          <a:prstGeom prst="rect">
            <a:avLst/>
          </a:prstGeom>
        </p:spPr>
        <p:txBody>
          <a:bodyPr wrap="square">
            <a:spAutoFit/>
          </a:bodyPr>
          <a:lstStyle/>
          <a:p>
            <a:endParaRPr lang="en-US" sz="2800" dirty="0"/>
          </a:p>
          <a:p>
            <a:r>
              <a:rPr lang="en-US" sz="2800" dirty="0"/>
              <a:t>2-209(1) An agreement modifying a contract within this Article needs no consideration to be binding.</a:t>
            </a:r>
          </a:p>
          <a:p>
            <a:endParaRPr lang="en-US" sz="2800" dirty="0"/>
          </a:p>
          <a:p>
            <a:r>
              <a:rPr lang="en-US" sz="2800" dirty="0"/>
              <a:t>Posner: Replaced by good faith</a:t>
            </a:r>
          </a:p>
          <a:p>
            <a:pPr lvl="1"/>
            <a:r>
              <a:rPr lang="en-US" sz="2400" dirty="0"/>
              <a:t>§ 1-304. Obligation of Good Faith.</a:t>
            </a:r>
          </a:p>
          <a:p>
            <a:pPr lvl="2"/>
            <a:r>
              <a:rPr lang="en-US" sz="2400" dirty="0"/>
              <a:t>Every contract or duty within [the Uniform Commercial Code] imposes an obligation of good faith in its performance and enforcement.</a:t>
            </a:r>
          </a:p>
          <a:p>
            <a:endParaRPr lang="en-US" sz="2800" dirty="0"/>
          </a:p>
          <a:p>
            <a:endParaRPr lang="en-US" sz="2800" dirty="0"/>
          </a:p>
        </p:txBody>
      </p:sp>
      <p:sp>
        <p:nvSpPr>
          <p:cNvPr id="4" name="Rectangle 3"/>
          <p:cNvSpPr/>
          <p:nvPr/>
        </p:nvSpPr>
        <p:spPr>
          <a:xfrm>
            <a:off x="454009" y="381000"/>
            <a:ext cx="8718550" cy="1200329"/>
          </a:xfrm>
          <a:prstGeom prst="rect">
            <a:avLst/>
          </a:prstGeom>
        </p:spPr>
        <p:txBody>
          <a:bodyPr wrap="square">
            <a:spAutoFit/>
          </a:bodyPr>
          <a:lstStyle/>
          <a:p>
            <a:pPr lvl="0"/>
            <a:r>
              <a:rPr lang="en-US" sz="3600" dirty="0">
                <a:solidFill>
                  <a:srgbClr val="B90000"/>
                </a:solidFill>
              </a:rPr>
              <a:t>The UCC: Consideration </a:t>
            </a:r>
          </a:p>
          <a:p>
            <a:pPr lvl="0"/>
            <a:r>
              <a:rPr lang="en-US" sz="3600" dirty="0">
                <a:solidFill>
                  <a:srgbClr val="B90000"/>
                </a:solidFill>
              </a:rPr>
              <a:t>is out</a:t>
            </a:r>
          </a:p>
        </p:txBody>
      </p:sp>
      <p:pic>
        <p:nvPicPr>
          <p:cNvPr id="5"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692298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139</a:t>
            </a:fld>
            <a:endParaRPr lang="en-US"/>
          </a:p>
        </p:txBody>
      </p:sp>
      <p:sp>
        <p:nvSpPr>
          <p:cNvPr id="3" name="Rectangle 2"/>
          <p:cNvSpPr/>
          <p:nvPr/>
        </p:nvSpPr>
        <p:spPr>
          <a:xfrm>
            <a:off x="609600" y="1676400"/>
            <a:ext cx="7620000" cy="4401205"/>
          </a:xfrm>
          <a:prstGeom prst="rect">
            <a:avLst/>
          </a:prstGeom>
        </p:spPr>
        <p:txBody>
          <a:bodyPr wrap="square">
            <a:spAutoFit/>
          </a:bodyPr>
          <a:lstStyle/>
          <a:p>
            <a:endParaRPr lang="en-US" sz="2800" dirty="0"/>
          </a:p>
          <a:p>
            <a:r>
              <a:rPr lang="en-US" sz="2800" dirty="0"/>
              <a:t>A signed agreement which excludes modification or rescission except by a signed writing </a:t>
            </a:r>
            <a:r>
              <a:rPr lang="en-US" sz="2800" dirty="0">
                <a:solidFill>
                  <a:schemeClr val="accent6"/>
                </a:solidFill>
              </a:rPr>
              <a:t>cannot be otherwise modified or rescinded</a:t>
            </a:r>
            <a:r>
              <a:rPr lang="en-US" sz="2800" dirty="0"/>
              <a:t>, but except as between merchants such a requirement on a form supplied by the merchant must be separately signed by the other party.</a:t>
            </a:r>
          </a:p>
          <a:p>
            <a:endParaRPr lang="en-US" sz="2800" dirty="0"/>
          </a:p>
        </p:txBody>
      </p:sp>
      <p:sp>
        <p:nvSpPr>
          <p:cNvPr id="4" name="Rectangle 3"/>
          <p:cNvSpPr/>
          <p:nvPr/>
        </p:nvSpPr>
        <p:spPr>
          <a:xfrm>
            <a:off x="609600" y="304800"/>
            <a:ext cx="8718550" cy="1200329"/>
          </a:xfrm>
          <a:prstGeom prst="rect">
            <a:avLst/>
          </a:prstGeom>
        </p:spPr>
        <p:txBody>
          <a:bodyPr wrap="square">
            <a:spAutoFit/>
          </a:bodyPr>
          <a:lstStyle/>
          <a:p>
            <a:pPr lvl="0"/>
            <a:r>
              <a:rPr lang="en-US" sz="3600" dirty="0">
                <a:solidFill>
                  <a:srgbClr val="B90000"/>
                </a:solidFill>
              </a:rPr>
              <a:t>What was the problem </a:t>
            </a:r>
          </a:p>
          <a:p>
            <a:pPr lvl="0"/>
            <a:r>
              <a:rPr lang="en-US" sz="3600" dirty="0">
                <a:solidFill>
                  <a:srgbClr val="B90000"/>
                </a:solidFill>
              </a:rPr>
              <a:t>with UCC 2-209(2)?</a:t>
            </a:r>
          </a:p>
        </p:txBody>
      </p:sp>
      <p:pic>
        <p:nvPicPr>
          <p:cNvPr id="6"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144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4DFDC17-1DB9-9140-9A43-739C6EB8B9F9}" type="slidenum">
              <a:rPr lang="en-US" sz="1200"/>
              <a:pPr/>
              <a:t>14</a:t>
            </a:fld>
            <a:endParaRPr lang="en-US" sz="1200"/>
          </a:p>
        </p:txBody>
      </p:sp>
      <p:sp>
        <p:nvSpPr>
          <p:cNvPr id="57346" name="Title 1"/>
          <p:cNvSpPr>
            <a:spLocks noGrp="1"/>
          </p:cNvSpPr>
          <p:nvPr>
            <p:ph type="title"/>
          </p:nvPr>
        </p:nvSpPr>
        <p:spPr/>
        <p:txBody>
          <a:bodyPr/>
          <a:lstStyle/>
          <a:p>
            <a:r>
              <a:rPr lang="en-US" sz="2800">
                <a:solidFill>
                  <a:srgbClr val="B90000"/>
                </a:solidFill>
                <a:latin typeface="Verdana" charset="0"/>
                <a:ea typeface="MS PGothic" charset="0"/>
              </a:rPr>
              <a:t>How willing is a court to imply a condition, in the absence of express language?</a:t>
            </a:r>
          </a:p>
        </p:txBody>
      </p:sp>
      <p:sp>
        <p:nvSpPr>
          <p:cNvPr id="57347" name="Content Placeholder 2"/>
          <p:cNvSpPr>
            <a:spLocks noGrp="1"/>
          </p:cNvSpPr>
          <p:nvPr>
            <p:ph idx="1"/>
          </p:nvPr>
        </p:nvSpPr>
        <p:spPr>
          <a:xfrm>
            <a:off x="566738" y="1752600"/>
            <a:ext cx="8577262" cy="4419600"/>
          </a:xfrm>
        </p:spPr>
        <p:txBody>
          <a:bodyPr/>
          <a:lstStyle/>
          <a:p>
            <a:r>
              <a:rPr lang="en-US">
                <a:latin typeface="Verdana" charset="0"/>
                <a:ea typeface="MS PGothic" charset="0"/>
              </a:rPr>
              <a:t>Paradine v. Jane at 77</a:t>
            </a:r>
          </a:p>
          <a:p>
            <a:pPr lvl="1"/>
            <a:r>
              <a:rPr lang="en-US">
                <a:latin typeface="Verdana" charset="0"/>
                <a:ea typeface="MS PGothic" charset="0"/>
              </a:rPr>
              <a:t>“If a lessee covenant to repair a house, though it be burnt by lightning, or thrown down by enemies, yet he ought to repair it.”</a:t>
            </a:r>
          </a:p>
          <a:p>
            <a:pPr lvl="1"/>
            <a:r>
              <a:rPr lang="en-US">
                <a:solidFill>
                  <a:srgbClr val="B90000"/>
                </a:solidFill>
                <a:latin typeface="Verdana" charset="0"/>
                <a:ea typeface="MS PGothic" charset="0"/>
              </a:rPr>
              <a:t>But “If a house be destoyed by tempest, or by enemies, the lessee is excused” (?!?)</a:t>
            </a:r>
          </a:p>
          <a:p>
            <a:pPr lvl="1"/>
            <a:endParaRPr lang="en-US">
              <a:latin typeface="Verdana" charset="0"/>
              <a:ea typeface="MS PGothic" charset="0"/>
            </a:endParaRPr>
          </a:p>
        </p:txBody>
      </p:sp>
      <p:sp>
        <p:nvSpPr>
          <p:cNvPr id="573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F1E54F0E-AD4F-E64F-803A-4BCE098F2225}" type="slidenum">
              <a:rPr lang="en-US" sz="1200"/>
              <a:pPr algn="r" eaLnBrk="1" hangingPunct="1"/>
              <a:t>14</a:t>
            </a:fld>
            <a:endParaRPr lang="en-US" sz="120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140</a:t>
            </a:fld>
            <a:endParaRPr lang="en-US"/>
          </a:p>
        </p:txBody>
      </p:sp>
      <p:sp>
        <p:nvSpPr>
          <p:cNvPr id="3" name="Rectangle 2"/>
          <p:cNvSpPr/>
          <p:nvPr/>
        </p:nvSpPr>
        <p:spPr>
          <a:xfrm>
            <a:off x="609600" y="1676400"/>
            <a:ext cx="7620000" cy="5386090"/>
          </a:xfrm>
          <a:prstGeom prst="rect">
            <a:avLst/>
          </a:prstGeom>
        </p:spPr>
        <p:txBody>
          <a:bodyPr wrap="square">
            <a:spAutoFit/>
          </a:bodyPr>
          <a:lstStyle/>
          <a:p>
            <a:endParaRPr lang="en-US" sz="2800" dirty="0"/>
          </a:p>
          <a:p>
            <a:r>
              <a:rPr lang="en-US" sz="3200" dirty="0">
                <a:solidFill>
                  <a:schemeClr val="accent6"/>
                </a:solidFill>
              </a:rPr>
              <a:t>Was there a signed modification here?</a:t>
            </a:r>
          </a:p>
          <a:p>
            <a:endParaRPr lang="en-US" sz="3200" dirty="0">
              <a:solidFill>
                <a:schemeClr val="accent6"/>
              </a:solidFill>
            </a:endParaRPr>
          </a:p>
          <a:p>
            <a:endParaRPr lang="en-US" sz="3200" dirty="0">
              <a:solidFill>
                <a:schemeClr val="accent6"/>
              </a:solidFill>
            </a:endParaRPr>
          </a:p>
          <a:p>
            <a:r>
              <a:rPr lang="en-US" sz="3200" dirty="0">
                <a:solidFill>
                  <a:schemeClr val="accent6"/>
                </a:solidFill>
              </a:rPr>
              <a:t>Why would Wisconsin have wanted a “no modification” clause and why are they standard? </a:t>
            </a:r>
          </a:p>
          <a:p>
            <a:endParaRPr lang="en-US" sz="3200" dirty="0">
              <a:solidFill>
                <a:schemeClr val="accent6"/>
              </a:solidFill>
            </a:endParaRPr>
          </a:p>
          <a:p>
            <a:r>
              <a:rPr lang="en-US" sz="3200" dirty="0">
                <a:solidFill>
                  <a:schemeClr val="accent6"/>
                </a:solidFill>
              </a:rPr>
              <a:t>	</a:t>
            </a:r>
          </a:p>
          <a:p>
            <a:endParaRPr lang="en-US" sz="2800" dirty="0"/>
          </a:p>
        </p:txBody>
      </p:sp>
      <p:sp>
        <p:nvSpPr>
          <p:cNvPr id="4" name="Rectangle 3"/>
          <p:cNvSpPr/>
          <p:nvPr/>
        </p:nvSpPr>
        <p:spPr>
          <a:xfrm>
            <a:off x="609600" y="304800"/>
            <a:ext cx="8718550" cy="1200329"/>
          </a:xfrm>
          <a:prstGeom prst="rect">
            <a:avLst/>
          </a:prstGeom>
        </p:spPr>
        <p:txBody>
          <a:bodyPr wrap="square">
            <a:spAutoFit/>
          </a:bodyPr>
          <a:lstStyle/>
          <a:p>
            <a:pPr lvl="0"/>
            <a:r>
              <a:rPr lang="en-US" sz="3600" dirty="0"/>
              <a:t>What was the problem </a:t>
            </a:r>
          </a:p>
          <a:p>
            <a:pPr lvl="0"/>
            <a:r>
              <a:rPr lang="en-US" sz="3600" dirty="0"/>
              <a:t>with UCC 2-209(2)?</a:t>
            </a:r>
          </a:p>
        </p:txBody>
      </p:sp>
      <p:sp>
        <p:nvSpPr>
          <p:cNvPr id="5" name="TextBox 4"/>
          <p:cNvSpPr txBox="1"/>
          <p:nvPr/>
        </p:nvSpPr>
        <p:spPr>
          <a:xfrm>
            <a:off x="8534400" y="1143000"/>
            <a:ext cx="184666" cy="369332"/>
          </a:xfrm>
          <a:prstGeom prst="rect">
            <a:avLst/>
          </a:prstGeom>
          <a:noFill/>
        </p:spPr>
        <p:txBody>
          <a:bodyPr wrap="none" rtlCol="0">
            <a:spAutoFit/>
          </a:bodyPr>
          <a:lstStyle/>
          <a:p>
            <a:endParaRPr lang="en-US" dirty="0"/>
          </a:p>
        </p:txBody>
      </p:sp>
      <p:pic>
        <p:nvPicPr>
          <p:cNvPr id="6"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7238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141</a:t>
            </a:fld>
            <a:endParaRPr lang="en-US"/>
          </a:p>
        </p:txBody>
      </p:sp>
      <p:sp>
        <p:nvSpPr>
          <p:cNvPr id="3" name="Rectangle 2"/>
          <p:cNvSpPr/>
          <p:nvPr/>
        </p:nvSpPr>
        <p:spPr>
          <a:xfrm>
            <a:off x="609600" y="1676400"/>
            <a:ext cx="7620000" cy="2677656"/>
          </a:xfrm>
          <a:prstGeom prst="rect">
            <a:avLst/>
          </a:prstGeom>
        </p:spPr>
        <p:txBody>
          <a:bodyPr wrap="square">
            <a:spAutoFit/>
          </a:bodyPr>
          <a:lstStyle/>
          <a:p>
            <a:endParaRPr lang="en-US" sz="2800" dirty="0"/>
          </a:p>
          <a:p>
            <a:r>
              <a:rPr lang="en-US" sz="2800" dirty="0"/>
              <a:t>How did Posner decide on modifications?</a:t>
            </a:r>
            <a:endParaRPr lang="en-US" sz="2800" dirty="0">
              <a:solidFill>
                <a:schemeClr val="accent6"/>
              </a:solidFill>
            </a:endParaRPr>
          </a:p>
          <a:p>
            <a:endParaRPr lang="en-US" sz="2800" dirty="0">
              <a:solidFill>
                <a:schemeClr val="accent6"/>
              </a:solidFill>
            </a:endParaRPr>
          </a:p>
          <a:p>
            <a:endParaRPr lang="en-US" sz="2800" dirty="0">
              <a:solidFill>
                <a:schemeClr val="accent6"/>
              </a:solidFill>
            </a:endParaRPr>
          </a:p>
          <a:p>
            <a:endParaRPr lang="en-US" sz="2800" dirty="0">
              <a:solidFill>
                <a:schemeClr val="accent2"/>
              </a:solidFill>
            </a:endParaRPr>
          </a:p>
          <a:p>
            <a:endParaRPr lang="en-US" sz="2800" dirty="0"/>
          </a:p>
        </p:txBody>
      </p:sp>
      <p:sp>
        <p:nvSpPr>
          <p:cNvPr id="4" name="Rectangle 3"/>
          <p:cNvSpPr/>
          <p:nvPr/>
        </p:nvSpPr>
        <p:spPr>
          <a:xfrm>
            <a:off x="609600" y="685800"/>
            <a:ext cx="8718550" cy="646331"/>
          </a:xfrm>
          <a:prstGeom prst="rect">
            <a:avLst/>
          </a:prstGeom>
        </p:spPr>
        <p:txBody>
          <a:bodyPr wrap="square">
            <a:spAutoFit/>
          </a:bodyPr>
          <a:lstStyle/>
          <a:p>
            <a:pPr lvl="0"/>
            <a:r>
              <a:rPr lang="en-US" sz="3600" dirty="0">
                <a:solidFill>
                  <a:srgbClr val="B90000"/>
                </a:solidFill>
              </a:rPr>
              <a:t>Posner on modifications</a:t>
            </a:r>
          </a:p>
        </p:txBody>
      </p:sp>
      <p:pic>
        <p:nvPicPr>
          <p:cNvPr id="5"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328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142</a:t>
            </a:fld>
            <a:endParaRPr lang="en-US"/>
          </a:p>
        </p:txBody>
      </p:sp>
      <p:sp>
        <p:nvSpPr>
          <p:cNvPr id="3" name="Rectangle 2"/>
          <p:cNvSpPr/>
          <p:nvPr/>
        </p:nvSpPr>
        <p:spPr>
          <a:xfrm>
            <a:off x="609600" y="1676400"/>
            <a:ext cx="7620000" cy="2677656"/>
          </a:xfrm>
          <a:prstGeom prst="rect">
            <a:avLst/>
          </a:prstGeom>
        </p:spPr>
        <p:txBody>
          <a:bodyPr wrap="square">
            <a:spAutoFit/>
          </a:bodyPr>
          <a:lstStyle/>
          <a:p>
            <a:endParaRPr lang="en-US" sz="2800" dirty="0"/>
          </a:p>
          <a:p>
            <a:r>
              <a:rPr lang="en-US" sz="2800" dirty="0"/>
              <a:t>How did Posner decide on waiver?</a:t>
            </a:r>
            <a:endParaRPr lang="en-US" sz="2800" dirty="0">
              <a:solidFill>
                <a:schemeClr val="accent6"/>
              </a:solidFill>
            </a:endParaRPr>
          </a:p>
          <a:p>
            <a:endParaRPr lang="en-US" sz="2800" dirty="0">
              <a:solidFill>
                <a:schemeClr val="accent6"/>
              </a:solidFill>
            </a:endParaRPr>
          </a:p>
          <a:p>
            <a:endParaRPr lang="en-US" sz="2800" dirty="0">
              <a:solidFill>
                <a:schemeClr val="accent6"/>
              </a:solidFill>
            </a:endParaRPr>
          </a:p>
          <a:p>
            <a:endParaRPr lang="en-US" sz="2800" dirty="0">
              <a:solidFill>
                <a:schemeClr val="accent2"/>
              </a:solidFill>
            </a:endParaRPr>
          </a:p>
          <a:p>
            <a:endParaRPr lang="en-US" sz="2800" dirty="0"/>
          </a:p>
        </p:txBody>
      </p:sp>
      <p:sp>
        <p:nvSpPr>
          <p:cNvPr id="4" name="Rectangle 3"/>
          <p:cNvSpPr/>
          <p:nvPr/>
        </p:nvSpPr>
        <p:spPr>
          <a:xfrm>
            <a:off x="609600" y="685800"/>
            <a:ext cx="8718550" cy="646331"/>
          </a:xfrm>
          <a:prstGeom prst="rect">
            <a:avLst/>
          </a:prstGeom>
        </p:spPr>
        <p:txBody>
          <a:bodyPr wrap="square">
            <a:spAutoFit/>
          </a:bodyPr>
          <a:lstStyle/>
          <a:p>
            <a:pPr lvl="0"/>
            <a:r>
              <a:rPr lang="en-US" sz="3600" dirty="0">
                <a:solidFill>
                  <a:srgbClr val="B90000"/>
                </a:solidFill>
              </a:rPr>
              <a:t>Posner on waiver</a:t>
            </a:r>
          </a:p>
        </p:txBody>
      </p:sp>
      <p:pic>
        <p:nvPicPr>
          <p:cNvPr id="5"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04685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6AEEA07-AD45-E042-96D7-0857F63C32F7}" type="slidenum">
              <a:rPr lang="en-US" smtClean="0"/>
              <a:pPr>
                <a:defRPr/>
              </a:pPr>
              <a:t>143</a:t>
            </a:fld>
            <a:endParaRPr lang="en-US"/>
          </a:p>
        </p:txBody>
      </p:sp>
      <p:sp>
        <p:nvSpPr>
          <p:cNvPr id="3" name="Rectangle 2"/>
          <p:cNvSpPr/>
          <p:nvPr/>
        </p:nvSpPr>
        <p:spPr>
          <a:xfrm>
            <a:off x="609600" y="2514600"/>
            <a:ext cx="7620000" cy="2062103"/>
          </a:xfrm>
          <a:prstGeom prst="rect">
            <a:avLst/>
          </a:prstGeom>
        </p:spPr>
        <p:txBody>
          <a:bodyPr wrap="square">
            <a:spAutoFit/>
          </a:bodyPr>
          <a:lstStyle/>
          <a:p>
            <a:r>
              <a:rPr lang="en-US" sz="2800" dirty="0"/>
              <a:t>2-209(4) Although an attempt at modification or rescission does not satisfy the requirements of subsection (2) or (3) </a:t>
            </a:r>
            <a:r>
              <a:rPr lang="en-US" sz="2800" dirty="0">
                <a:solidFill>
                  <a:srgbClr val="CC0000"/>
                </a:solidFill>
              </a:rPr>
              <a:t>it can operate as a waiver</a:t>
            </a:r>
            <a:r>
              <a:rPr lang="en-US" sz="2800" dirty="0"/>
              <a:t>.</a:t>
            </a:r>
          </a:p>
          <a:p>
            <a:endParaRPr lang="en-US" sz="1600" dirty="0"/>
          </a:p>
        </p:txBody>
      </p:sp>
      <p:sp>
        <p:nvSpPr>
          <p:cNvPr id="4" name="Rectangle 3"/>
          <p:cNvSpPr/>
          <p:nvPr/>
        </p:nvSpPr>
        <p:spPr>
          <a:xfrm>
            <a:off x="609600" y="457200"/>
            <a:ext cx="8718550" cy="1077218"/>
          </a:xfrm>
          <a:prstGeom prst="rect">
            <a:avLst/>
          </a:prstGeom>
        </p:spPr>
        <p:txBody>
          <a:bodyPr wrap="square">
            <a:spAutoFit/>
          </a:bodyPr>
          <a:lstStyle/>
          <a:p>
            <a:pPr lvl="0"/>
            <a:r>
              <a:rPr lang="en-US" sz="3200" dirty="0">
                <a:solidFill>
                  <a:srgbClr val="B90000"/>
                </a:solidFill>
              </a:rPr>
              <a:t>How did Posner decide </a:t>
            </a:r>
          </a:p>
          <a:p>
            <a:pPr lvl="0"/>
            <a:r>
              <a:rPr lang="en-US" sz="3200" dirty="0">
                <a:solidFill>
                  <a:srgbClr val="B90000"/>
                </a:solidFill>
              </a:rPr>
              <a:t>on Waiver?</a:t>
            </a:r>
          </a:p>
        </p:txBody>
      </p:sp>
      <p:pic>
        <p:nvPicPr>
          <p:cNvPr id="5" name="Picture 5" descr="DM_FreudFB104_Bi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8524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562EAC-A9B1-DE41-990D-0659407DCC74}" type="slidenum">
              <a:rPr lang="en-US" sz="1200"/>
              <a:pPr/>
              <a:t>144</a:t>
            </a:fld>
            <a:endParaRPr lang="en-US" sz="1200"/>
          </a:p>
        </p:txBody>
      </p:sp>
      <p:sp>
        <p:nvSpPr>
          <p:cNvPr id="320514"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0515"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When does something which fails as a modification succeed as a waiver in 2-209(4)?</a:t>
            </a:r>
          </a:p>
          <a:p>
            <a:pPr lvl="1"/>
            <a:r>
              <a:rPr lang="ja-JP" altLang="en-US" dirty="0">
                <a:latin typeface="Verdana" charset="0"/>
                <a:ea typeface="MS PGothic" charset="0"/>
              </a:rPr>
              <a:t>“</a:t>
            </a:r>
            <a:r>
              <a:rPr lang="en-US" altLang="ja-JP" b="1" dirty="0">
                <a:solidFill>
                  <a:srgbClr val="CC0000"/>
                </a:solidFill>
                <a:latin typeface="Verdana" charset="0"/>
                <a:ea typeface="MS PGothic" charset="0"/>
              </a:rPr>
              <a:t>can</a:t>
            </a:r>
            <a:r>
              <a:rPr lang="en-US" altLang="ja-JP" dirty="0">
                <a:latin typeface="Verdana" charset="0"/>
                <a:ea typeface="MS PGothic" charset="0"/>
              </a:rPr>
              <a:t> operate as a waiver</a:t>
            </a:r>
            <a:r>
              <a:rPr lang="ja-JP" altLang="en-US" dirty="0">
                <a:latin typeface="Verdana" charset="0"/>
                <a:ea typeface="MS PGothic" charset="0"/>
              </a:rPr>
              <a:t>”</a:t>
            </a:r>
            <a:endParaRPr lang="en-US" dirty="0">
              <a:latin typeface="Verdana" charset="0"/>
              <a:ea typeface="MS PGothic" charset="0"/>
            </a:endParaRPr>
          </a:p>
        </p:txBody>
      </p:sp>
      <p:sp>
        <p:nvSpPr>
          <p:cNvPr id="32051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82C54AE-4DFD-C746-8861-1A1237945EDB}" type="slidenum">
              <a:rPr lang="en-US" sz="1200"/>
              <a:pPr algn="r" eaLnBrk="1" hangingPunct="1"/>
              <a:t>144</a:t>
            </a:fld>
            <a:endParaRPr lang="en-US" sz="1200"/>
          </a:p>
        </p:txBody>
      </p:sp>
      <p:pic>
        <p:nvPicPr>
          <p:cNvPr id="320517"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562EAC-A9B1-DE41-990D-0659407DCC74}" type="slidenum">
              <a:rPr lang="en-US" sz="1200"/>
              <a:pPr/>
              <a:t>145</a:t>
            </a:fld>
            <a:endParaRPr lang="en-US" sz="1200"/>
          </a:p>
        </p:txBody>
      </p:sp>
      <p:sp>
        <p:nvSpPr>
          <p:cNvPr id="320514"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0515"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solidFill>
                  <a:srgbClr val="000000"/>
                </a:solidFill>
                <a:latin typeface="Verdana" charset="0"/>
                <a:ea typeface="MS PGothic" charset="0"/>
              </a:rPr>
              <a:t>Does something which fails as a modification </a:t>
            </a:r>
            <a:r>
              <a:rPr lang="en-US" b="1" dirty="0">
                <a:solidFill>
                  <a:schemeClr val="accent2"/>
                </a:solidFill>
                <a:latin typeface="Verdana" charset="0"/>
                <a:ea typeface="MS PGothic" charset="0"/>
              </a:rPr>
              <a:t>always</a:t>
            </a:r>
            <a:r>
              <a:rPr lang="en-US" dirty="0">
                <a:solidFill>
                  <a:srgbClr val="000000"/>
                </a:solidFill>
                <a:latin typeface="Verdana" charset="0"/>
                <a:ea typeface="MS PGothic" charset="0"/>
              </a:rPr>
              <a:t> succeed as a waiver in 2-209(4)?</a:t>
            </a:r>
          </a:p>
        </p:txBody>
      </p:sp>
      <p:sp>
        <p:nvSpPr>
          <p:cNvPr id="32051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82C54AE-4DFD-C746-8861-1A1237945EDB}" type="slidenum">
              <a:rPr lang="en-US" sz="1200"/>
              <a:pPr algn="r" eaLnBrk="1" hangingPunct="1"/>
              <a:t>145</a:t>
            </a:fld>
            <a:endParaRPr lang="en-US" sz="1200"/>
          </a:p>
        </p:txBody>
      </p:sp>
      <p:pic>
        <p:nvPicPr>
          <p:cNvPr id="320517"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469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46FF792-B263-864B-86DF-E3F36C705602}" type="slidenum">
              <a:rPr lang="en-US" sz="1200"/>
              <a:pPr/>
              <a:t>146</a:t>
            </a:fld>
            <a:endParaRPr lang="en-US" sz="1200"/>
          </a:p>
        </p:txBody>
      </p:sp>
      <p:sp>
        <p:nvSpPr>
          <p:cNvPr id="322562"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2563"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latin typeface="Verdana" charset="0"/>
                <a:ea typeface="MS PGothic" charset="0"/>
              </a:rPr>
              <a:t>When does something which fails as a modification succeed as a waiver in 2-209(4)?</a:t>
            </a:r>
          </a:p>
          <a:p>
            <a:pPr lvl="1"/>
            <a:r>
              <a:rPr lang="en-US" sz="2800" dirty="0">
                <a:solidFill>
                  <a:srgbClr val="B90000"/>
                </a:solidFill>
                <a:latin typeface="Verdana" charset="0"/>
                <a:ea typeface="MS PGothic" charset="0"/>
              </a:rPr>
              <a:t>Posner: so as not to render 2-209(2) otiose, let</a:t>
            </a:r>
            <a:r>
              <a:rPr lang="ja-JP" altLang="en-US" sz="2800" dirty="0">
                <a:solidFill>
                  <a:srgbClr val="B90000"/>
                </a:solidFill>
                <a:latin typeface="Verdana" charset="0"/>
                <a:ea typeface="MS PGothic" charset="0"/>
              </a:rPr>
              <a:t>’</a:t>
            </a:r>
            <a:r>
              <a:rPr lang="en-US" altLang="ja-JP" sz="2800" dirty="0">
                <a:solidFill>
                  <a:srgbClr val="B90000"/>
                </a:solidFill>
                <a:latin typeface="Verdana" charset="0"/>
                <a:ea typeface="MS PGothic" charset="0"/>
              </a:rPr>
              <a:t>s add a reliance requirement to 2-209(4)</a:t>
            </a:r>
            <a:endParaRPr lang="en-US" sz="2800" dirty="0">
              <a:solidFill>
                <a:srgbClr val="B90000"/>
              </a:solidFill>
              <a:latin typeface="Verdana" charset="0"/>
              <a:ea typeface="MS PGothic" charset="0"/>
            </a:endParaRPr>
          </a:p>
        </p:txBody>
      </p:sp>
      <p:sp>
        <p:nvSpPr>
          <p:cNvPr id="32256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06CABC-D0CC-1249-9F91-753558923860}" type="slidenum">
              <a:rPr lang="en-US" sz="1200"/>
              <a:pPr algn="r" eaLnBrk="1" hangingPunct="1"/>
              <a:t>146</a:t>
            </a:fld>
            <a:endParaRPr lang="en-US" sz="1200"/>
          </a:p>
        </p:txBody>
      </p:sp>
      <p:pic>
        <p:nvPicPr>
          <p:cNvPr id="322565"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A1301B-7B67-F645-921B-7502B63A90F2}" type="slidenum">
              <a:rPr lang="en-US" sz="1200"/>
              <a:pPr/>
              <a:t>147</a:t>
            </a:fld>
            <a:endParaRPr lang="en-US" sz="1200"/>
          </a:p>
        </p:txBody>
      </p:sp>
      <p:sp>
        <p:nvSpPr>
          <p:cNvPr id="324610"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4611" name="Content Placeholder 2"/>
          <p:cNvSpPr>
            <a:spLocks noGrp="1"/>
          </p:cNvSpPr>
          <p:nvPr>
            <p:ph idx="4294967295"/>
          </p:nvPr>
        </p:nvSpPr>
        <p:spPr>
          <a:xfrm>
            <a:off x="609600" y="1676400"/>
            <a:ext cx="8001000" cy="4267200"/>
          </a:xfrm>
        </p:spPr>
        <p:txBody>
          <a:bodyPr/>
          <a:lstStyle/>
          <a:p>
            <a:endParaRPr lang="en-US">
              <a:latin typeface="Verdana" charset="0"/>
              <a:ea typeface="MS PGothic" charset="0"/>
            </a:endParaRPr>
          </a:p>
          <a:p>
            <a:r>
              <a:rPr lang="en-US">
                <a:solidFill>
                  <a:srgbClr val="B90000"/>
                </a:solidFill>
                <a:latin typeface="Verdana" charset="0"/>
                <a:ea typeface="MS PGothic" charset="0"/>
              </a:rPr>
              <a:t>When does something which fails as a modification succeed as a waiver in 2-209(4)?</a:t>
            </a:r>
          </a:p>
          <a:p>
            <a:pPr lvl="1"/>
            <a:r>
              <a:rPr lang="en-US">
                <a:latin typeface="Verdana" charset="0"/>
                <a:ea typeface="MS PGothic" charset="0"/>
              </a:rPr>
              <a:t>Posner: so as not to render 2-209(2) otiose, let</a:t>
            </a:r>
            <a:r>
              <a:rPr lang="ja-JP" altLang="en-US">
                <a:latin typeface="Verdana" charset="0"/>
                <a:ea typeface="MS PGothic" charset="0"/>
              </a:rPr>
              <a:t>’</a:t>
            </a:r>
            <a:r>
              <a:rPr lang="en-US" altLang="ja-JP">
                <a:latin typeface="Verdana" charset="0"/>
                <a:ea typeface="MS PGothic" charset="0"/>
              </a:rPr>
              <a:t>s add a reliance requirement to 2-209(4)</a:t>
            </a:r>
          </a:p>
          <a:p>
            <a:pPr lvl="1"/>
            <a:r>
              <a:rPr lang="en-US">
                <a:solidFill>
                  <a:srgbClr val="B90000"/>
                </a:solidFill>
                <a:latin typeface="Verdana" charset="0"/>
                <a:ea typeface="MS PGothic" charset="0"/>
              </a:rPr>
              <a:t>But is 2-209(5) then otiose?</a:t>
            </a:r>
          </a:p>
        </p:txBody>
      </p:sp>
      <p:sp>
        <p:nvSpPr>
          <p:cNvPr id="3246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EF05C5B-510A-444D-9F2A-4CF00DDC0511}" type="slidenum">
              <a:rPr lang="en-US" sz="1200"/>
              <a:pPr algn="r" eaLnBrk="1" hangingPunct="1"/>
              <a:t>147</a:t>
            </a:fld>
            <a:endParaRPr lang="en-US" sz="1200"/>
          </a:p>
        </p:txBody>
      </p:sp>
      <p:pic>
        <p:nvPicPr>
          <p:cNvPr id="324613"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A1301B-7B67-F645-921B-7502B63A90F2}" type="slidenum">
              <a:rPr lang="en-US" sz="1200"/>
              <a:pPr/>
              <a:t>148</a:t>
            </a:fld>
            <a:endParaRPr lang="en-US" sz="1200"/>
          </a:p>
        </p:txBody>
      </p:sp>
      <p:sp>
        <p:nvSpPr>
          <p:cNvPr id="324610"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4611"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But is 2-209(5) then otiose?</a:t>
            </a:r>
          </a:p>
          <a:p>
            <a:r>
              <a:rPr lang="en-US" sz="2400" dirty="0"/>
              <a:t>2-209(5) A party who has made a waiver affecting an </a:t>
            </a:r>
            <a:r>
              <a:rPr lang="en-US" sz="2400" u="sng" dirty="0" err="1"/>
              <a:t>executory</a:t>
            </a:r>
            <a:r>
              <a:rPr lang="en-US" sz="2400" dirty="0"/>
              <a:t> portion of the contract may retract the waiver by reasonable notification received by the other party that strict performance will be required of any term waived, </a:t>
            </a:r>
            <a:r>
              <a:rPr lang="en-US" sz="2400" dirty="0">
                <a:solidFill>
                  <a:srgbClr val="CC0000"/>
                </a:solidFill>
              </a:rPr>
              <a:t>unless the retraction would be unjust in view of a material change of position in reliance on the waiver.</a:t>
            </a:r>
          </a:p>
          <a:p>
            <a:endParaRPr lang="en-US" dirty="0">
              <a:solidFill>
                <a:srgbClr val="B90000"/>
              </a:solidFill>
              <a:latin typeface="Verdana" charset="0"/>
              <a:ea typeface="MS PGothic" charset="0"/>
            </a:endParaRPr>
          </a:p>
        </p:txBody>
      </p:sp>
      <p:sp>
        <p:nvSpPr>
          <p:cNvPr id="3246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EF05C5B-510A-444D-9F2A-4CF00DDC0511}" type="slidenum">
              <a:rPr lang="en-US" sz="1200"/>
              <a:pPr algn="r" eaLnBrk="1" hangingPunct="1"/>
              <a:t>148</a:t>
            </a:fld>
            <a:endParaRPr lang="en-US" sz="1200"/>
          </a:p>
        </p:txBody>
      </p:sp>
      <p:pic>
        <p:nvPicPr>
          <p:cNvPr id="324613"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6794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A1301B-7B67-F645-921B-7502B63A90F2}" type="slidenum">
              <a:rPr lang="en-US" sz="1200"/>
              <a:pPr/>
              <a:t>149</a:t>
            </a:fld>
            <a:endParaRPr lang="en-US" sz="1200"/>
          </a:p>
        </p:txBody>
      </p:sp>
      <p:sp>
        <p:nvSpPr>
          <p:cNvPr id="324610" name="Title 1"/>
          <p:cNvSpPr>
            <a:spLocks noGrp="1"/>
          </p:cNvSpPr>
          <p:nvPr>
            <p:ph type="title" idx="4294967295"/>
          </p:nvPr>
        </p:nvSpPr>
        <p:spPr>
          <a:xfrm>
            <a:off x="574675" y="304800"/>
            <a:ext cx="8569325" cy="1219200"/>
          </a:xfrm>
        </p:spPr>
        <p:txBody>
          <a:bodyPr/>
          <a:lstStyle/>
          <a:p>
            <a:br>
              <a:rPr lang="en-US" sz="3600">
                <a:latin typeface="Verdana" charset="0"/>
                <a:ea typeface="MS PGothic" charset="0"/>
              </a:rPr>
            </a:br>
            <a:r>
              <a:rPr lang="en-US" sz="3600">
                <a:latin typeface="Verdana" charset="0"/>
                <a:ea typeface="MS PGothic" charset="0"/>
              </a:rPr>
              <a:t>Wisconsin Knife Works</a:t>
            </a:r>
          </a:p>
        </p:txBody>
      </p:sp>
      <p:sp>
        <p:nvSpPr>
          <p:cNvPr id="324611"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But is 2-209(5) then otiose?</a:t>
            </a:r>
          </a:p>
          <a:p>
            <a:r>
              <a:rPr lang="en-US" dirty="0"/>
              <a:t>Posner</a:t>
            </a:r>
            <a:r>
              <a:rPr lang="en-US"/>
              <a:t>: Suppose </a:t>
            </a:r>
            <a:r>
              <a:rPr lang="en-US" dirty="0"/>
              <a:t>you promise a waiver and retract it before reliance begins. Waiver never gets off the ground. </a:t>
            </a:r>
          </a:p>
          <a:p>
            <a:pPr marL="0" indent="0">
              <a:buNone/>
            </a:pPr>
            <a:endParaRPr lang="en-US" dirty="0">
              <a:solidFill>
                <a:srgbClr val="B90000"/>
              </a:solidFill>
              <a:latin typeface="Verdana" charset="0"/>
              <a:ea typeface="MS PGothic" charset="0"/>
            </a:endParaRPr>
          </a:p>
        </p:txBody>
      </p:sp>
      <p:sp>
        <p:nvSpPr>
          <p:cNvPr id="3246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EF05C5B-510A-444D-9F2A-4CF00DDC0511}" type="slidenum">
              <a:rPr lang="en-US" sz="1200"/>
              <a:pPr algn="r" eaLnBrk="1" hangingPunct="1"/>
              <a:t>149</a:t>
            </a:fld>
            <a:endParaRPr lang="en-US" sz="1200"/>
          </a:p>
        </p:txBody>
      </p:sp>
      <p:pic>
        <p:nvPicPr>
          <p:cNvPr id="324613"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27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27908D6-4E30-124B-8B4C-A320E29CED2C}" type="slidenum">
              <a:rPr lang="en-US" sz="1200"/>
              <a:pPr/>
              <a:t>15</a:t>
            </a:fld>
            <a:endParaRPr lang="en-US" sz="1200"/>
          </a:p>
        </p:txBody>
      </p:sp>
      <p:sp>
        <p:nvSpPr>
          <p:cNvPr id="59394" name="Title 1"/>
          <p:cNvSpPr>
            <a:spLocks noGrp="1"/>
          </p:cNvSpPr>
          <p:nvPr>
            <p:ph type="title"/>
          </p:nvPr>
        </p:nvSpPr>
        <p:spPr/>
        <p:txBody>
          <a:bodyPr/>
          <a:lstStyle/>
          <a:p>
            <a:r>
              <a:rPr lang="en-US" sz="2800">
                <a:solidFill>
                  <a:srgbClr val="B90000"/>
                </a:solidFill>
                <a:latin typeface="Verdana" charset="0"/>
                <a:ea typeface="MS PGothic" charset="0"/>
              </a:rPr>
              <a:t>How willing is a court to imply a condition, in the absence of express language?</a:t>
            </a:r>
          </a:p>
        </p:txBody>
      </p:sp>
      <p:sp>
        <p:nvSpPr>
          <p:cNvPr id="59395" name="Content Placeholder 2"/>
          <p:cNvSpPr>
            <a:spLocks noGrp="1"/>
          </p:cNvSpPr>
          <p:nvPr>
            <p:ph idx="1"/>
          </p:nvPr>
        </p:nvSpPr>
        <p:spPr>
          <a:xfrm>
            <a:off x="566738" y="1752600"/>
            <a:ext cx="8577262" cy="4419600"/>
          </a:xfrm>
        </p:spPr>
        <p:txBody>
          <a:bodyPr/>
          <a:lstStyle/>
          <a:p>
            <a:r>
              <a:rPr lang="en-US">
                <a:latin typeface="Verdana" charset="0"/>
                <a:ea typeface="MS PGothic" charset="0"/>
              </a:rPr>
              <a:t>Paradine v. Jane at 77</a:t>
            </a:r>
          </a:p>
          <a:p>
            <a:pPr lvl="1"/>
            <a:r>
              <a:rPr lang="en-US">
                <a:latin typeface="Verdana" charset="0"/>
                <a:ea typeface="MS PGothic" charset="0"/>
              </a:rPr>
              <a:t>“If a lessee covenant to repair a house, though it be burnt by lightning, or thrown down by enemies, yet he ought to repair it.”</a:t>
            </a:r>
          </a:p>
          <a:p>
            <a:pPr lvl="1"/>
            <a:r>
              <a:rPr lang="en-US">
                <a:solidFill>
                  <a:srgbClr val="000000"/>
                </a:solidFill>
                <a:latin typeface="Verdana" charset="0"/>
                <a:ea typeface="MS PGothic" charset="0"/>
              </a:rPr>
              <a:t>But “If a house be destoyed by tempest, or by enemies, the lessee is excused” (?!?)</a:t>
            </a:r>
          </a:p>
          <a:p>
            <a:pPr lvl="1"/>
            <a:r>
              <a:rPr lang="en-US">
                <a:solidFill>
                  <a:srgbClr val="B90000"/>
                </a:solidFill>
                <a:latin typeface="Verdana" charset="0"/>
                <a:ea typeface="MS PGothic" charset="0"/>
              </a:rPr>
              <a:t>Does it matter that the leasehold interest had passed?</a:t>
            </a:r>
          </a:p>
          <a:p>
            <a:pPr lvl="1"/>
            <a:endParaRPr lang="en-US">
              <a:latin typeface="Verdana" charset="0"/>
              <a:ea typeface="MS PGothic" charset="0"/>
            </a:endParaRPr>
          </a:p>
        </p:txBody>
      </p:sp>
      <p:sp>
        <p:nvSpPr>
          <p:cNvPr id="593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6BBA35A-1452-3443-9D01-ED2B5DAC1ABC}" type="slidenum">
              <a:rPr lang="en-US" sz="1200"/>
              <a:pPr algn="r" eaLnBrk="1" hangingPunct="1"/>
              <a:t>15</a:t>
            </a:fld>
            <a:endParaRPr lang="en-US" sz="120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DB3E6E-9864-BE42-A72D-EEB0D9C14CA2}" type="slidenum">
              <a:rPr lang="en-US" sz="1200"/>
              <a:pPr/>
              <a:t>150</a:t>
            </a:fld>
            <a:endParaRPr lang="en-US" sz="1200"/>
          </a:p>
        </p:txBody>
      </p:sp>
      <p:sp>
        <p:nvSpPr>
          <p:cNvPr id="330754"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330755"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solidFill>
                  <a:schemeClr val="accent6"/>
                </a:solidFill>
                <a:latin typeface="Verdana" charset="0"/>
                <a:ea typeface="MS PGothic" charset="0"/>
              </a:rPr>
              <a:t>Why does </a:t>
            </a:r>
            <a:r>
              <a:rPr lang="en-US" dirty="0">
                <a:solidFill>
                  <a:schemeClr val="accent2"/>
                </a:solidFill>
                <a:latin typeface="Verdana" charset="0"/>
                <a:ea typeface="MS PGothic" charset="0"/>
              </a:rPr>
              <a:t>Easterbrook dissent?</a:t>
            </a:r>
          </a:p>
          <a:p>
            <a:pPr lvl="1"/>
            <a:endParaRPr lang="en-US" sz="1800" dirty="0">
              <a:latin typeface="Verdana" charset="0"/>
              <a:ea typeface="MS PGothic" charset="0"/>
            </a:endParaRPr>
          </a:p>
        </p:txBody>
      </p:sp>
      <p:sp>
        <p:nvSpPr>
          <p:cNvPr id="3307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EE20A5-147D-3C49-B66B-C2C59A801562}" type="slidenum">
              <a:rPr lang="en-US" sz="1200"/>
              <a:pPr algn="r" eaLnBrk="1" hangingPunct="1"/>
              <a:t>150</a:t>
            </a:fld>
            <a:endParaRPr lang="en-US" sz="1200"/>
          </a:p>
        </p:txBody>
      </p:sp>
      <p:pic>
        <p:nvPicPr>
          <p:cNvPr id="330757"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DB3E6E-9864-BE42-A72D-EEB0D9C14CA2}" type="slidenum">
              <a:rPr lang="en-US" sz="1200"/>
              <a:pPr/>
              <a:t>151</a:t>
            </a:fld>
            <a:endParaRPr lang="en-US" sz="1200"/>
          </a:p>
        </p:txBody>
      </p:sp>
      <p:sp>
        <p:nvSpPr>
          <p:cNvPr id="330754"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330755"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latin typeface="Verdana" charset="0"/>
                <a:ea typeface="MS PGothic" charset="0"/>
              </a:rPr>
              <a:t>Why does Easterbrook dissent?</a:t>
            </a:r>
          </a:p>
          <a:p>
            <a:pPr lvl="1"/>
            <a:r>
              <a:rPr lang="en-US" dirty="0">
                <a:solidFill>
                  <a:schemeClr val="accent2"/>
                </a:solidFill>
                <a:latin typeface="Verdana" charset="0"/>
                <a:ea typeface="MS PGothic" charset="0"/>
              </a:rPr>
              <a:t>Waiver has never required reliance</a:t>
            </a:r>
          </a:p>
          <a:p>
            <a:pPr lvl="1"/>
            <a:endParaRPr lang="en-US" sz="1800" dirty="0">
              <a:latin typeface="Verdana" charset="0"/>
              <a:ea typeface="MS PGothic" charset="0"/>
            </a:endParaRPr>
          </a:p>
        </p:txBody>
      </p:sp>
      <p:sp>
        <p:nvSpPr>
          <p:cNvPr id="3307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EE20A5-147D-3C49-B66B-C2C59A801562}" type="slidenum">
              <a:rPr lang="en-US" sz="1200"/>
              <a:pPr algn="r" eaLnBrk="1" hangingPunct="1"/>
              <a:t>151</a:t>
            </a:fld>
            <a:endParaRPr lang="en-US" sz="1200"/>
          </a:p>
        </p:txBody>
      </p:sp>
      <p:pic>
        <p:nvPicPr>
          <p:cNvPr id="330757"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2525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DB3E6E-9864-BE42-A72D-EEB0D9C14CA2}" type="slidenum">
              <a:rPr lang="en-US" sz="1200"/>
              <a:pPr/>
              <a:t>152</a:t>
            </a:fld>
            <a:endParaRPr lang="en-US" sz="1200"/>
          </a:p>
        </p:txBody>
      </p:sp>
      <p:sp>
        <p:nvSpPr>
          <p:cNvPr id="330754"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330755"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dirty="0">
                <a:latin typeface="Verdana" charset="0"/>
                <a:ea typeface="MS PGothic" charset="0"/>
              </a:rPr>
              <a:t>Why does Easterbrook dissent?</a:t>
            </a:r>
          </a:p>
          <a:p>
            <a:pPr lvl="1"/>
            <a:r>
              <a:rPr lang="en-US" dirty="0">
                <a:solidFill>
                  <a:srgbClr val="000000"/>
                </a:solidFill>
                <a:latin typeface="Verdana" charset="0"/>
                <a:ea typeface="MS PGothic" charset="0"/>
              </a:rPr>
              <a:t>Waiver has never required reliance</a:t>
            </a:r>
          </a:p>
          <a:p>
            <a:pPr lvl="1"/>
            <a:r>
              <a:rPr lang="en-US" dirty="0">
                <a:solidFill>
                  <a:schemeClr val="accent2"/>
                </a:solidFill>
                <a:latin typeface="Verdana" charset="0"/>
                <a:ea typeface="MS PGothic" charset="0"/>
              </a:rPr>
              <a:t>Waiver in 2-209(4) might encompass either past or future performance</a:t>
            </a:r>
          </a:p>
          <a:p>
            <a:pPr lvl="1"/>
            <a:r>
              <a:rPr lang="en-US" dirty="0">
                <a:solidFill>
                  <a:schemeClr val="accent2"/>
                </a:solidFill>
                <a:latin typeface="Verdana" charset="0"/>
                <a:ea typeface="MS PGothic" charset="0"/>
              </a:rPr>
              <a:t>Estoppel in 2-209(5) refers only to future (</a:t>
            </a:r>
            <a:r>
              <a:rPr lang="en-US" dirty="0" err="1">
                <a:solidFill>
                  <a:schemeClr val="accent2"/>
                </a:solidFill>
                <a:latin typeface="Verdana" charset="0"/>
                <a:ea typeface="MS PGothic" charset="0"/>
              </a:rPr>
              <a:t>executory</a:t>
            </a:r>
            <a:r>
              <a:rPr lang="en-US" dirty="0">
                <a:solidFill>
                  <a:schemeClr val="accent2"/>
                </a:solidFill>
                <a:latin typeface="Verdana" charset="0"/>
                <a:ea typeface="MS PGothic" charset="0"/>
              </a:rPr>
              <a:t>) performance</a:t>
            </a:r>
          </a:p>
          <a:p>
            <a:pPr lvl="1"/>
            <a:endParaRPr lang="en-US" sz="1800" dirty="0">
              <a:latin typeface="Verdana" charset="0"/>
              <a:ea typeface="MS PGothic" charset="0"/>
            </a:endParaRPr>
          </a:p>
        </p:txBody>
      </p:sp>
      <p:sp>
        <p:nvSpPr>
          <p:cNvPr id="3307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EE20A5-147D-3C49-B66B-C2C59A801562}" type="slidenum">
              <a:rPr lang="en-US" sz="1200"/>
              <a:pPr algn="r" eaLnBrk="1" hangingPunct="1"/>
              <a:t>152</a:t>
            </a:fld>
            <a:endParaRPr lang="en-US" sz="1200"/>
          </a:p>
        </p:txBody>
      </p:sp>
      <p:pic>
        <p:nvPicPr>
          <p:cNvPr id="330757" name="Picture 5" descr="DM_FreudFB104_Bit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9000" y="0"/>
            <a:ext cx="1905000" cy="190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49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95C3E23-0963-E74D-9C71-01060E9212A1}" type="slidenum">
              <a:rPr lang="en-US" sz="1200"/>
              <a:pPr/>
              <a:t>153</a:t>
            </a:fld>
            <a:endParaRPr lang="en-US" sz="1200"/>
          </a:p>
        </p:txBody>
      </p:sp>
      <p:sp>
        <p:nvSpPr>
          <p:cNvPr id="332802"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332803" name="Content Placeholder 2"/>
          <p:cNvSpPr>
            <a:spLocks noGrp="1"/>
          </p:cNvSpPr>
          <p:nvPr>
            <p:ph idx="4294967295"/>
          </p:nvPr>
        </p:nvSpPr>
        <p:spPr>
          <a:xfrm>
            <a:off x="609600" y="1676400"/>
            <a:ext cx="8001000" cy="4267200"/>
          </a:xfrm>
        </p:spPr>
        <p:txBody>
          <a:bodyPr/>
          <a:lstStyle/>
          <a:p>
            <a:endParaRPr lang="en-US" dirty="0">
              <a:latin typeface="Verdana" charset="0"/>
              <a:ea typeface="MS PGothic" charset="0"/>
            </a:endParaRPr>
          </a:p>
          <a:p>
            <a:r>
              <a:rPr lang="en-US" sz="2800" dirty="0">
                <a:solidFill>
                  <a:schemeClr val="accent2"/>
                </a:solidFill>
                <a:latin typeface="Verdana" charset="0"/>
                <a:ea typeface="MS PGothic" charset="0"/>
              </a:rPr>
              <a:t>UCC § 1-107. Waiver or Renunciation of Claim or Right After Breach. Any claim or right arising out of an alleged breach can be discharged in whole or in part without consideration by a written waiver or renunciation signed and delivered by the aggrieved party. </a:t>
            </a:r>
          </a:p>
          <a:p>
            <a:pPr lvl="1"/>
            <a:endParaRPr lang="en-US" sz="1800" dirty="0">
              <a:latin typeface="Verdana" charset="0"/>
              <a:ea typeface="MS PGothic" charset="0"/>
            </a:endParaRPr>
          </a:p>
        </p:txBody>
      </p:sp>
      <p:sp>
        <p:nvSpPr>
          <p:cNvPr id="3328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31FA6F9-E911-8643-9EDC-8481F7541336}" type="slidenum">
              <a:rPr lang="en-US" sz="1200"/>
              <a:pPr algn="r" eaLnBrk="1" hangingPunct="1"/>
              <a:t>153</a:t>
            </a:fld>
            <a:endParaRPr lang="en-US" sz="1200"/>
          </a:p>
        </p:txBody>
      </p:sp>
      <p:pic>
        <p:nvPicPr>
          <p:cNvPr id="332805" name="Picture 10" descr="http://t3.gstatic.com/images?q=tbn:ANd9GcTg970wbTsy3SE2opK2HNFtyPgq-pOah5_pHAJsaM6RjuDnU4ba1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077200" y="0"/>
            <a:ext cx="1066800" cy="161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59D498F-6C91-9E46-AB69-E4FB49A9A169}" type="slidenum">
              <a:rPr lang="en-US" sz="1200"/>
              <a:pPr/>
              <a:t>154</a:t>
            </a:fld>
            <a:endParaRPr lang="en-US" sz="1200"/>
          </a:p>
        </p:txBody>
      </p:sp>
      <p:sp>
        <p:nvSpPr>
          <p:cNvPr id="334850"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131076" name="Content Placeholder 2"/>
          <p:cNvSpPr>
            <a:spLocks noGrp="1"/>
          </p:cNvSpPr>
          <p:nvPr>
            <p:ph idx="4294967295"/>
          </p:nvPr>
        </p:nvSpPr>
        <p:spPr>
          <a:xfrm>
            <a:off x="533400" y="1676400"/>
            <a:ext cx="8001000" cy="42672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So how would Easterbrook prevent 2-209(4) from being otiose?</a:t>
            </a:r>
            <a:endParaRPr lang="en-US" sz="1800" dirty="0">
              <a:solidFill>
                <a:schemeClr val="accent6"/>
              </a:solidFill>
              <a:ea typeface="+mn-ea"/>
              <a:cs typeface="+mn-cs"/>
            </a:endParaRPr>
          </a:p>
        </p:txBody>
      </p:sp>
      <p:sp>
        <p:nvSpPr>
          <p:cNvPr id="3348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0EB5041-3455-D446-8B9E-DCD9911930C9}" type="slidenum">
              <a:rPr lang="en-US" sz="1200"/>
              <a:pPr algn="r" eaLnBrk="1" hangingPunct="1"/>
              <a:t>154</a:t>
            </a:fld>
            <a:endParaRPr lang="en-US" sz="1200"/>
          </a:p>
        </p:txBody>
      </p:sp>
      <p:pic>
        <p:nvPicPr>
          <p:cNvPr id="334853" name="Picture 10" descr="http://t3.gstatic.com/images?q=tbn:ANd9GcTg970wbTsy3SE2opK2HNFtyPgq-pOah5_pHAJsaM6RjuDnU4ba1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86713" y="0"/>
            <a:ext cx="11572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F8AEE03-CFF0-CC41-AD4D-7F72CD2D0C24}" type="slidenum">
              <a:rPr lang="en-US" sz="1200"/>
              <a:pPr/>
              <a:t>155</a:t>
            </a:fld>
            <a:endParaRPr lang="en-US" sz="1200"/>
          </a:p>
        </p:txBody>
      </p:sp>
      <p:sp>
        <p:nvSpPr>
          <p:cNvPr id="336898" name="Title 1"/>
          <p:cNvSpPr>
            <a:spLocks noGrp="1"/>
          </p:cNvSpPr>
          <p:nvPr>
            <p:ph type="title" idx="4294967295"/>
          </p:nvPr>
        </p:nvSpPr>
        <p:spPr>
          <a:xfrm>
            <a:off x="574675" y="304800"/>
            <a:ext cx="8569325" cy="1219200"/>
          </a:xfrm>
        </p:spPr>
        <p:txBody>
          <a:bodyPr/>
          <a:lstStyle/>
          <a:p>
            <a:r>
              <a:rPr lang="en-US" sz="3600">
                <a:latin typeface="Verdana" charset="0"/>
                <a:ea typeface="MS PGothic" charset="0"/>
              </a:rPr>
              <a:t>Wisconsin Knife Works</a:t>
            </a:r>
          </a:p>
        </p:txBody>
      </p:sp>
      <p:sp>
        <p:nvSpPr>
          <p:cNvPr id="131076" name="Content Placeholder 2"/>
          <p:cNvSpPr>
            <a:spLocks noGrp="1"/>
          </p:cNvSpPr>
          <p:nvPr>
            <p:ph idx="4294967295"/>
          </p:nvPr>
        </p:nvSpPr>
        <p:spPr>
          <a:xfrm>
            <a:off x="533400" y="1676400"/>
            <a:ext cx="8001000" cy="42672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So how would Easterbrook prevent 2-209(2) from being otiose?</a:t>
            </a:r>
            <a:endParaRPr lang="en-US" sz="1400" dirty="0">
              <a:ea typeface="+mn-ea"/>
              <a:cs typeface="+mn-cs"/>
            </a:endParaRPr>
          </a:p>
          <a:p>
            <a:pPr lvl="1">
              <a:buFont typeface="Wingdings" pitchFamily="2" charset="2"/>
              <a:buChar char="n"/>
              <a:defRPr/>
            </a:pPr>
            <a:r>
              <a:rPr lang="en-US" dirty="0">
                <a:solidFill>
                  <a:schemeClr val="accent6"/>
                </a:solidFill>
                <a:ea typeface="ＭＳ Ｐゴシック" charset="0"/>
              </a:rPr>
              <a:t>A stricter standard of proof as to intention?</a:t>
            </a:r>
          </a:p>
          <a:p>
            <a:pPr lvl="1">
              <a:buFont typeface="Wingdings" pitchFamily="2" charset="2"/>
              <a:buChar char="n"/>
              <a:defRPr/>
            </a:pPr>
            <a:r>
              <a:rPr lang="en-US" dirty="0">
                <a:solidFill>
                  <a:schemeClr val="accent6"/>
                </a:solidFill>
                <a:ea typeface="ＭＳ Ｐゴシック" charset="0"/>
              </a:rPr>
              <a:t>Suzuki at 646</a:t>
            </a:r>
          </a:p>
        </p:txBody>
      </p:sp>
      <p:sp>
        <p:nvSpPr>
          <p:cNvPr id="3369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3D57F8F-FE94-CA43-B6BB-1369B6884B3D}" type="slidenum">
              <a:rPr lang="en-US" sz="1200"/>
              <a:pPr algn="r" eaLnBrk="1" hangingPunct="1"/>
              <a:t>155</a:t>
            </a:fld>
            <a:endParaRPr lang="en-US" sz="1200"/>
          </a:p>
        </p:txBody>
      </p:sp>
      <p:pic>
        <p:nvPicPr>
          <p:cNvPr id="336901" name="Picture 10" descr="http://t3.gstatic.com/images?q=tbn:ANd9GcTg970wbTsy3SE2opK2HNFtyPgq-pOah5_pHAJsaM6RjuDnU4ba1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86713" y="0"/>
            <a:ext cx="115728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BFF852-0C18-CE48-9603-2792FD23A017}" type="slidenum">
              <a:rPr lang="en-US" sz="1200"/>
              <a:pPr/>
              <a:t>156</a:t>
            </a:fld>
            <a:endParaRPr lang="en-US" sz="1200"/>
          </a:p>
        </p:txBody>
      </p:sp>
      <p:graphicFrame>
        <p:nvGraphicFramePr>
          <p:cNvPr id="309287" name="Group 39"/>
          <p:cNvGraphicFramePr>
            <a:graphicFrameLocks noGrp="1"/>
          </p:cNvGraphicFramePr>
          <p:nvPr>
            <p:ph idx="1"/>
            <p:extLst>
              <p:ext uri="{D42A27DB-BD31-4B8C-83A1-F6EECF244321}">
                <p14:modId xmlns:p14="http://schemas.microsoft.com/office/powerpoint/2010/main" val="1474450907"/>
              </p:ext>
            </p:extLst>
          </p:nvPr>
        </p:nvGraphicFramePr>
        <p:xfrm>
          <a:off x="533400" y="2133600"/>
          <a:ext cx="7967663" cy="4027488"/>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60438">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6202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6136"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sp>
        <p:nvSpPr>
          <p:cNvPr id="138267" name="Rectangle 42"/>
          <p:cNvSpPr>
            <a:spLocks noChangeArrowheads="1"/>
          </p:cNvSpPr>
          <p:nvPr/>
        </p:nvSpPr>
        <p:spPr bwMode="auto">
          <a:xfrm>
            <a:off x="609600" y="762001"/>
            <a:ext cx="8153400" cy="646331"/>
          </a:xfrm>
          <a:prstGeom prst="rect">
            <a:avLst/>
          </a:prstGeom>
          <a:noFill/>
          <a:ln w="9525">
            <a:noFill/>
            <a:miter lim="800000"/>
            <a:headEnd/>
            <a:tailEnd/>
          </a:ln>
        </p:spPr>
        <p:txBody>
          <a:bodyPr wrap="square">
            <a:spAutoFit/>
          </a:bodyPr>
          <a:lstStyle/>
          <a:p>
            <a:pPr>
              <a:defRPr/>
            </a:pPr>
            <a:r>
              <a:rPr lang="en-US" sz="3600" dirty="0">
                <a:solidFill>
                  <a:schemeClr val="accent6"/>
                </a:solidFill>
                <a:latin typeface="Verdana" pitchFamily="34" charset="0"/>
                <a:ea typeface="+mn-ea"/>
                <a:cs typeface="+mn-cs"/>
              </a:rPr>
              <a:t>Avoiding forfeiture: Common Law</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BFF852-0C18-CE48-9603-2792FD23A017}" type="slidenum">
              <a:rPr lang="en-US" sz="1200"/>
              <a:pPr/>
              <a:t>157</a:t>
            </a:fld>
            <a:endParaRPr lang="en-US" sz="1200"/>
          </a:p>
        </p:txBody>
      </p:sp>
      <p:graphicFrame>
        <p:nvGraphicFramePr>
          <p:cNvPr id="309287" name="Group 39"/>
          <p:cNvGraphicFramePr>
            <a:graphicFrameLocks noGrp="1"/>
          </p:cNvGraphicFramePr>
          <p:nvPr>
            <p:ph idx="1"/>
            <p:extLst>
              <p:ext uri="{D42A27DB-BD31-4B8C-83A1-F6EECF244321}">
                <p14:modId xmlns:p14="http://schemas.microsoft.com/office/powerpoint/2010/main" val="2898819319"/>
              </p:ext>
            </p:extLst>
          </p:nvPr>
        </p:nvGraphicFramePr>
        <p:xfrm>
          <a:off x="533400" y="1600200"/>
          <a:ext cx="7967663" cy="5742077"/>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06426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963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B90000"/>
                          </a:solidFill>
                          <a:effectLst/>
                          <a:latin typeface="Verdana" pitchFamily="34" charset="0"/>
                        </a:rPr>
                        <a:t>no consideration needed 2-209(1)</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lang="en-US" sz="2000" dirty="0">
                        <a:solidFill>
                          <a:srgbClr val="B90000"/>
                        </a:solidFill>
                        <a:latin typeface="Verdana" charset="0"/>
                        <a:ea typeface="MS PGothic"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lang="en-US" sz="2000" dirty="0">
                          <a:solidFill>
                            <a:srgbClr val="B90000"/>
                          </a:solidFill>
                          <a:latin typeface="Verdana" charset="0"/>
                          <a:ea typeface="MS PGothic" charset="0"/>
                        </a:rPr>
                        <a:t>Good Faith in § 1-304</a:t>
                      </a:r>
                      <a:endParaRPr kumimoji="0" lang="en-US" sz="2000" b="0" i="0" u="none" strike="noStrike" cap="none" normalizeH="0" baseline="0" dirty="0">
                        <a:ln>
                          <a:noFill/>
                        </a:ln>
                        <a:solidFill>
                          <a:srgbClr val="B90000"/>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rgbClr val="B90000"/>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B90000"/>
                          </a:solidFill>
                          <a:effectLst/>
                          <a:latin typeface="Verdana" pitchFamily="34" charset="0"/>
                        </a:rPr>
                        <a:t>But no modification clause enforced 2-209(2)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57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757">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6136"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sp>
        <p:nvSpPr>
          <p:cNvPr id="138267" name="Rectangle 42"/>
          <p:cNvSpPr>
            <a:spLocks noChangeArrowheads="1"/>
          </p:cNvSpPr>
          <p:nvPr/>
        </p:nvSpPr>
        <p:spPr bwMode="auto">
          <a:xfrm>
            <a:off x="609600" y="762001"/>
            <a:ext cx="7391400" cy="646331"/>
          </a:xfrm>
          <a:prstGeom prst="rect">
            <a:avLst/>
          </a:prstGeom>
          <a:noFill/>
          <a:ln w="9525">
            <a:noFill/>
            <a:miter lim="800000"/>
            <a:headEnd/>
            <a:tailEnd/>
          </a:ln>
        </p:spPr>
        <p:txBody>
          <a:bodyPr wrap="square">
            <a:spAutoFit/>
          </a:bodyPr>
          <a:lstStyle/>
          <a:p>
            <a:pPr>
              <a:defRPr/>
            </a:pPr>
            <a:r>
              <a:rPr lang="en-US" sz="3600" dirty="0">
                <a:solidFill>
                  <a:schemeClr val="accent6"/>
                </a:solidFill>
                <a:latin typeface="Verdana" pitchFamily="34" charset="0"/>
                <a:ea typeface="+mn-ea"/>
                <a:cs typeface="+mn-cs"/>
              </a:rPr>
              <a:t>Avoiding forfeiture: UCC</a:t>
            </a:r>
          </a:p>
        </p:txBody>
      </p:sp>
    </p:spTree>
    <p:extLst>
      <p:ext uri="{BB962C8B-B14F-4D97-AF65-F5344CB8AC3E}">
        <p14:creationId xmlns:p14="http://schemas.microsoft.com/office/powerpoint/2010/main" val="15231070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BFF852-0C18-CE48-9603-2792FD23A017}" type="slidenum">
              <a:rPr lang="en-US" sz="1200"/>
              <a:pPr/>
              <a:t>158</a:t>
            </a:fld>
            <a:endParaRPr lang="en-US" sz="1200"/>
          </a:p>
        </p:txBody>
      </p:sp>
      <p:graphicFrame>
        <p:nvGraphicFramePr>
          <p:cNvPr id="309287" name="Group 39"/>
          <p:cNvGraphicFramePr>
            <a:graphicFrameLocks noGrp="1"/>
          </p:cNvGraphicFramePr>
          <p:nvPr>
            <p:ph idx="1"/>
            <p:extLst>
              <p:ext uri="{D42A27DB-BD31-4B8C-83A1-F6EECF244321}">
                <p14:modId xmlns:p14="http://schemas.microsoft.com/office/powerpoint/2010/main" val="152863304"/>
              </p:ext>
            </p:extLst>
          </p:nvPr>
        </p:nvGraphicFramePr>
        <p:xfrm>
          <a:off x="533400" y="1600200"/>
          <a:ext cx="7967663" cy="4919117"/>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06426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693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rgbClr val="B9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B90000"/>
                          </a:solidFill>
                          <a:effectLst/>
                          <a:latin typeface="Verdana" pitchFamily="34" charset="0"/>
                        </a:rPr>
                        <a:t>Yes: Posner</a:t>
                      </a: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000" b="0" i="0" u="none" strike="noStrike" cap="none" normalizeH="0" baseline="0" dirty="0">
                        <a:ln>
                          <a:noFill/>
                        </a:ln>
                        <a:solidFill>
                          <a:srgbClr val="B90000"/>
                        </a:solidFill>
                        <a:effectLst/>
                        <a:latin typeface="Verdana" pitchFamily="34" charset="0"/>
                      </a:endParaRPr>
                    </a:p>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B90000"/>
                          </a:solidFill>
                          <a:effectLst/>
                          <a:latin typeface="Verdana" pitchFamily="34" charset="0"/>
                        </a:rPr>
                        <a:t>No: Easterbrook, </a:t>
                      </a:r>
                      <a:r>
                        <a:rPr kumimoji="0" lang="en-US" sz="2000" b="0" i="0" u="none" strike="noStrike" cap="none" normalizeH="0" baseline="0" dirty="0" err="1">
                          <a:ln>
                            <a:noFill/>
                          </a:ln>
                          <a:solidFill>
                            <a:srgbClr val="B90000"/>
                          </a:solidFill>
                          <a:effectLst/>
                          <a:latin typeface="Verdana" pitchFamily="34" charset="0"/>
                        </a:rPr>
                        <a:t>tho</a:t>
                      </a:r>
                      <a:r>
                        <a:rPr kumimoji="0" lang="en-US" sz="2000" b="0" i="0" u="none" strike="noStrike" cap="none" normalizeH="0" baseline="0" dirty="0">
                          <a:ln>
                            <a:noFill/>
                          </a:ln>
                          <a:solidFill>
                            <a:srgbClr val="B90000"/>
                          </a:solidFill>
                          <a:effectLst/>
                          <a:latin typeface="Verdana" pitchFamily="34" charset="0"/>
                        </a:rPr>
                        <a:t>’ a bar to retraction </a:t>
                      </a:r>
                      <a:r>
                        <a:rPr kumimoji="0" lang="en-US" sz="2000" b="0" i="0" u="none" strike="noStrike" cap="none" normalizeH="0" baseline="0">
                          <a:ln>
                            <a:noFill/>
                          </a:ln>
                          <a:solidFill>
                            <a:srgbClr val="B90000"/>
                          </a:solidFill>
                          <a:effectLst/>
                          <a:latin typeface="Verdana" pitchFamily="34" charset="0"/>
                        </a:rPr>
                        <a:t>under 2-209(5</a:t>
                      </a:r>
                      <a:r>
                        <a:rPr kumimoji="0" lang="en-US" sz="2000" b="0" i="0" u="none" strike="noStrike" cap="none" normalizeH="0" baseline="0" dirty="0">
                          <a:ln>
                            <a:noFill/>
                          </a:ln>
                          <a:solidFill>
                            <a:srgbClr val="B90000"/>
                          </a:solidFill>
                          <a:effectLst/>
                          <a:latin typeface="Verdana"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757">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6136"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sp>
        <p:nvSpPr>
          <p:cNvPr id="138267" name="Rectangle 42"/>
          <p:cNvSpPr>
            <a:spLocks noChangeArrowheads="1"/>
          </p:cNvSpPr>
          <p:nvPr/>
        </p:nvSpPr>
        <p:spPr bwMode="auto">
          <a:xfrm>
            <a:off x="609600" y="762001"/>
            <a:ext cx="7620000" cy="646331"/>
          </a:xfrm>
          <a:prstGeom prst="rect">
            <a:avLst/>
          </a:prstGeom>
          <a:noFill/>
          <a:ln w="9525">
            <a:noFill/>
            <a:miter lim="800000"/>
            <a:headEnd/>
            <a:tailEnd/>
          </a:ln>
        </p:spPr>
        <p:txBody>
          <a:bodyPr wrap="square">
            <a:spAutoFit/>
          </a:bodyPr>
          <a:lstStyle/>
          <a:p>
            <a:pPr>
              <a:defRPr/>
            </a:pPr>
            <a:r>
              <a:rPr lang="en-US" sz="3600" dirty="0">
                <a:solidFill>
                  <a:schemeClr val="accent6"/>
                </a:solidFill>
                <a:latin typeface="Verdana" pitchFamily="34" charset="0"/>
                <a:ea typeface="+mn-ea"/>
                <a:cs typeface="+mn-cs"/>
              </a:rPr>
              <a:t>Avoiding forfeiture: UCC</a:t>
            </a:r>
          </a:p>
        </p:txBody>
      </p:sp>
    </p:spTree>
    <p:extLst>
      <p:ext uri="{BB962C8B-B14F-4D97-AF65-F5344CB8AC3E}">
        <p14:creationId xmlns:p14="http://schemas.microsoft.com/office/powerpoint/2010/main" val="29204585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BFF852-0C18-CE48-9603-2792FD23A017}" type="slidenum">
              <a:rPr lang="en-US" sz="1200"/>
              <a:pPr/>
              <a:t>159</a:t>
            </a:fld>
            <a:endParaRPr lang="en-US" sz="1200"/>
          </a:p>
        </p:txBody>
      </p:sp>
      <p:graphicFrame>
        <p:nvGraphicFramePr>
          <p:cNvPr id="309287" name="Group 39"/>
          <p:cNvGraphicFramePr>
            <a:graphicFrameLocks noGrp="1"/>
          </p:cNvGraphicFramePr>
          <p:nvPr>
            <p:ph idx="1"/>
            <p:extLst>
              <p:ext uri="{D42A27DB-BD31-4B8C-83A1-F6EECF244321}">
                <p14:modId xmlns:p14="http://schemas.microsoft.com/office/powerpoint/2010/main" val="2206082051"/>
              </p:ext>
            </p:extLst>
          </p:nvPr>
        </p:nvGraphicFramePr>
        <p:xfrm>
          <a:off x="533400" y="1600200"/>
          <a:ext cx="7967663" cy="4019957"/>
        </p:xfrm>
        <a:graphic>
          <a:graphicData uri="http://schemas.openxmlformats.org/drawingml/2006/table">
            <a:tbl>
              <a:tblPr/>
              <a:tblGrid>
                <a:gridCol w="2655888">
                  <a:extLst>
                    <a:ext uri="{9D8B030D-6E8A-4147-A177-3AD203B41FA5}">
                      <a16:colId xmlns:a16="http://schemas.microsoft.com/office/drawing/2014/main" val="20000"/>
                    </a:ext>
                  </a:extLst>
                </a:gridCol>
                <a:gridCol w="2655887">
                  <a:extLst>
                    <a:ext uri="{9D8B030D-6E8A-4147-A177-3AD203B41FA5}">
                      <a16:colId xmlns:a16="http://schemas.microsoft.com/office/drawing/2014/main" val="20001"/>
                    </a:ext>
                  </a:extLst>
                </a:gridCol>
                <a:gridCol w="2655888">
                  <a:extLst>
                    <a:ext uri="{9D8B030D-6E8A-4147-A177-3AD203B41FA5}">
                      <a16:colId xmlns:a16="http://schemas.microsoft.com/office/drawing/2014/main" val="20002"/>
                    </a:ext>
                  </a:extLst>
                </a:gridCol>
              </a:tblGrid>
              <a:tr h="1064266">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Agreement Required?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a:ln>
                            <a:noFill/>
                          </a:ln>
                          <a:solidFill>
                            <a:schemeClr val="tx1"/>
                          </a:solidFill>
                          <a:effectLst/>
                          <a:latin typeface="Verdana" pitchFamily="34" charset="0"/>
                        </a:rPr>
                        <a:t>Reliance required?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693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Modification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rgbClr val="B9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Waiver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2600" b="0" i="0" u="none" strike="noStrike" cap="none" normalizeH="0" baseline="0" dirty="0">
                        <a:ln>
                          <a:noFill/>
                        </a:ln>
                        <a:solidFill>
                          <a:schemeClr val="tx1"/>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en-US" sz="1800" b="0" i="0" u="none" strike="noStrike" cap="none" normalizeH="0" baseline="0" dirty="0">
                        <a:ln>
                          <a:noFill/>
                        </a:ln>
                        <a:solidFill>
                          <a:srgbClr val="B90000"/>
                        </a:solidFill>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757">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Estoppel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a:ln>
                            <a:noFill/>
                          </a:ln>
                          <a:solidFill>
                            <a:schemeClr val="tx1"/>
                          </a:solidFill>
                          <a:effectLst/>
                          <a:latin typeface="Verdana" pitchFamily="34"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Verdana" pitchFamily="34"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6136" name="Text Box 34"/>
          <p:cNvSpPr txBox="1">
            <a:spLocks noChangeArrowheads="1"/>
          </p:cNvSpPr>
          <p:nvPr/>
        </p:nvSpPr>
        <p:spPr bwMode="auto">
          <a:xfrm>
            <a:off x="3641725" y="2317750"/>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800"/>
          </a:p>
        </p:txBody>
      </p:sp>
      <p:sp>
        <p:nvSpPr>
          <p:cNvPr id="138267" name="Rectangle 42"/>
          <p:cNvSpPr>
            <a:spLocks noChangeArrowheads="1"/>
          </p:cNvSpPr>
          <p:nvPr/>
        </p:nvSpPr>
        <p:spPr bwMode="auto">
          <a:xfrm>
            <a:off x="609600" y="762001"/>
            <a:ext cx="7391400" cy="646331"/>
          </a:xfrm>
          <a:prstGeom prst="rect">
            <a:avLst/>
          </a:prstGeom>
          <a:noFill/>
          <a:ln w="9525">
            <a:noFill/>
            <a:miter lim="800000"/>
            <a:headEnd/>
            <a:tailEnd/>
          </a:ln>
        </p:spPr>
        <p:txBody>
          <a:bodyPr wrap="square">
            <a:spAutoFit/>
          </a:bodyPr>
          <a:lstStyle/>
          <a:p>
            <a:pPr>
              <a:defRPr/>
            </a:pPr>
            <a:r>
              <a:rPr lang="en-US" sz="3600" dirty="0">
                <a:solidFill>
                  <a:schemeClr val="accent6"/>
                </a:solidFill>
                <a:latin typeface="Verdana" pitchFamily="34" charset="0"/>
                <a:ea typeface="+mn-ea"/>
                <a:cs typeface="+mn-cs"/>
              </a:rPr>
              <a:t>Avoiding forfeiture: UCC</a:t>
            </a:r>
          </a:p>
        </p:txBody>
      </p:sp>
    </p:spTree>
    <p:extLst>
      <p:ext uri="{BB962C8B-B14F-4D97-AF65-F5344CB8AC3E}">
        <p14:creationId xmlns:p14="http://schemas.microsoft.com/office/powerpoint/2010/main" val="1429324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D295F4A-29E8-3643-92BF-41E8516D8CCF}" type="slidenum">
              <a:rPr lang="en-US" sz="1200"/>
              <a:pPr/>
              <a:t>16</a:t>
            </a:fld>
            <a:endParaRPr lang="en-US" sz="1200"/>
          </a:p>
        </p:txBody>
      </p:sp>
      <p:sp>
        <p:nvSpPr>
          <p:cNvPr id="61442" name="Title 1"/>
          <p:cNvSpPr>
            <a:spLocks noGrp="1"/>
          </p:cNvSpPr>
          <p:nvPr>
            <p:ph type="title"/>
          </p:nvPr>
        </p:nvSpPr>
        <p:spPr/>
        <p:txBody>
          <a:bodyPr/>
          <a:lstStyle/>
          <a:p>
            <a:r>
              <a:rPr lang="en-US" dirty="0" err="1">
                <a:latin typeface="Verdana" charset="0"/>
                <a:ea typeface="MS PGothic" charset="0"/>
              </a:rPr>
              <a:t>Stees</a:t>
            </a:r>
            <a:r>
              <a:rPr lang="en-US" dirty="0">
                <a:latin typeface="Verdana" charset="0"/>
                <a:ea typeface="MS PGothic" charset="0"/>
              </a:rPr>
              <a:t> p.74</a:t>
            </a:r>
          </a:p>
        </p:txBody>
      </p:sp>
      <p:sp>
        <p:nvSpPr>
          <p:cNvPr id="61443" name="Content Placeholder 2"/>
          <p:cNvSpPr>
            <a:spLocks noGrp="1"/>
          </p:cNvSpPr>
          <p:nvPr>
            <p:ph idx="1"/>
          </p:nvPr>
        </p:nvSpPr>
        <p:spPr>
          <a:xfrm>
            <a:off x="566738" y="1752600"/>
            <a:ext cx="8577262" cy="4419600"/>
          </a:xfrm>
        </p:spPr>
        <p:txBody>
          <a:bodyPr/>
          <a:lstStyle/>
          <a:p>
            <a:r>
              <a:rPr lang="en-US" dirty="0">
                <a:latin typeface="Verdana" charset="0"/>
                <a:ea typeface="MS PGothic" charset="0"/>
              </a:rPr>
              <a:t>What is the claim?</a:t>
            </a:r>
          </a:p>
          <a:p>
            <a:pPr lvl="1"/>
            <a:endParaRPr lang="en-US" dirty="0">
              <a:latin typeface="Verdana" charset="0"/>
              <a:ea typeface="MS PGothic" charset="0"/>
            </a:endParaRPr>
          </a:p>
        </p:txBody>
      </p:sp>
      <p:sp>
        <p:nvSpPr>
          <p:cNvPr id="614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9D1D44B-34EB-1C49-B647-29EAC3821A3B}" type="slidenum">
              <a:rPr lang="en-US" sz="1200"/>
              <a:pPr algn="r" eaLnBrk="1" hangingPunct="1"/>
              <a:t>16</a:t>
            </a:fld>
            <a:endParaRPr lang="en-US" sz="1200"/>
          </a:p>
        </p:txBody>
      </p:sp>
      <p:pic>
        <p:nvPicPr>
          <p:cNvPr id="61445" name="Picture 6"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00400" y="2514600"/>
            <a:ext cx="2482850" cy="355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6" name="Text Box 7"/>
          <p:cNvSpPr txBox="1">
            <a:spLocks noChangeArrowheads="1"/>
          </p:cNvSpPr>
          <p:nvPr/>
        </p:nvSpPr>
        <p:spPr bwMode="auto">
          <a:xfrm>
            <a:off x="2743200" y="6248400"/>
            <a:ext cx="3506788" cy="376238"/>
          </a:xfrm>
          <a:prstGeom prst="rect">
            <a:avLst/>
          </a:prstGeom>
          <a:solidFill>
            <a:schemeClr val="bg2"/>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Third and Minnesota, St Paul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D295F4A-29E8-3643-92BF-41E8516D8CCF}" type="slidenum">
              <a:rPr lang="en-US" sz="1200"/>
              <a:pPr/>
              <a:t>17</a:t>
            </a:fld>
            <a:endParaRPr lang="en-US" sz="1200"/>
          </a:p>
        </p:txBody>
      </p:sp>
      <p:sp>
        <p:nvSpPr>
          <p:cNvPr id="61442" name="Title 1"/>
          <p:cNvSpPr>
            <a:spLocks noGrp="1"/>
          </p:cNvSpPr>
          <p:nvPr>
            <p:ph type="title"/>
          </p:nvPr>
        </p:nvSpPr>
        <p:spPr/>
        <p:txBody>
          <a:bodyPr/>
          <a:lstStyle/>
          <a:p>
            <a:r>
              <a:rPr lang="en-US" dirty="0" err="1">
                <a:latin typeface="Verdana" charset="0"/>
                <a:ea typeface="MS PGothic" charset="0"/>
              </a:rPr>
              <a:t>Stees</a:t>
            </a:r>
            <a:r>
              <a:rPr lang="en-US" dirty="0">
                <a:latin typeface="Verdana" charset="0"/>
                <a:ea typeface="MS PGothic" charset="0"/>
              </a:rPr>
              <a:t> p.74</a:t>
            </a:r>
          </a:p>
        </p:txBody>
      </p:sp>
      <p:sp>
        <p:nvSpPr>
          <p:cNvPr id="61443" name="Content Placeholder 2"/>
          <p:cNvSpPr>
            <a:spLocks noGrp="1"/>
          </p:cNvSpPr>
          <p:nvPr>
            <p:ph idx="1"/>
          </p:nvPr>
        </p:nvSpPr>
        <p:spPr>
          <a:xfrm>
            <a:off x="566738" y="1752600"/>
            <a:ext cx="8577262" cy="4419600"/>
          </a:xfrm>
        </p:spPr>
        <p:txBody>
          <a:bodyPr/>
          <a:lstStyle/>
          <a:p>
            <a:endParaRPr lang="en-US" dirty="0">
              <a:latin typeface="Verdana" charset="0"/>
              <a:ea typeface="MS PGothic" charset="0"/>
            </a:endParaRPr>
          </a:p>
          <a:p>
            <a:r>
              <a:rPr lang="en-US" dirty="0">
                <a:solidFill>
                  <a:schemeClr val="accent6"/>
                </a:solidFill>
                <a:latin typeface="Verdana" charset="0"/>
                <a:ea typeface="MS PGothic" charset="0"/>
              </a:rPr>
              <a:t>What are the possible legal outcomes?</a:t>
            </a:r>
          </a:p>
          <a:p>
            <a:pPr lvl="1"/>
            <a:endParaRPr lang="en-US" dirty="0">
              <a:latin typeface="Verdana" charset="0"/>
              <a:ea typeface="MS PGothic" charset="0"/>
            </a:endParaRPr>
          </a:p>
        </p:txBody>
      </p:sp>
      <p:sp>
        <p:nvSpPr>
          <p:cNvPr id="614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9D1D44B-34EB-1C49-B647-29EAC3821A3B}" type="slidenum">
              <a:rPr lang="en-US" sz="1200"/>
              <a:pPr algn="r" eaLnBrk="1" hangingPunct="1"/>
              <a:t>17</a:t>
            </a:fld>
            <a:endParaRPr lang="en-US" sz="1200"/>
          </a:p>
        </p:txBody>
      </p:sp>
      <p:pic>
        <p:nvPicPr>
          <p:cNvPr id="8"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40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849E53-8FDA-2747-B2D0-A20F3ABBA45F}" type="slidenum">
              <a:rPr lang="en-US" sz="1200"/>
              <a:pPr/>
              <a:t>18</a:t>
            </a:fld>
            <a:endParaRPr lang="en-US" sz="1200"/>
          </a:p>
        </p:txBody>
      </p:sp>
      <p:sp>
        <p:nvSpPr>
          <p:cNvPr id="63490"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solidFill>
                  <a:srgbClr val="000000"/>
                </a:solidFill>
                <a:ea typeface="ＭＳ Ｐゴシック" charset="0"/>
              </a:rPr>
              <a:t>Builder assumes risk and is liable</a:t>
            </a:r>
          </a:p>
          <a:p>
            <a:pPr lvl="1">
              <a:buFont typeface="Wingdings" pitchFamily="2" charset="2"/>
              <a:buChar char="n"/>
              <a:defRPr/>
            </a:pPr>
            <a:r>
              <a:rPr lang="en-US" dirty="0">
                <a:solidFill>
                  <a:srgbClr val="000000"/>
                </a:solidFill>
                <a:ea typeface="ＭＳ Ｐゴシック" charset="0"/>
              </a:rPr>
              <a:t>Owner assumes risk and is liable</a:t>
            </a:r>
          </a:p>
          <a:p>
            <a:pPr lvl="1">
              <a:buFont typeface="Wingdings" pitchFamily="2" charset="2"/>
              <a:buChar char="n"/>
              <a:defRPr/>
            </a:pPr>
            <a:r>
              <a:rPr lang="en-US" dirty="0">
                <a:solidFill>
                  <a:srgbClr val="000000"/>
                </a:solidFill>
                <a:ea typeface="ＭＳ Ｐゴシック" charset="0"/>
              </a:rPr>
              <a:t>No one is liable</a:t>
            </a:r>
          </a:p>
          <a:p>
            <a:pPr lvl="1">
              <a:buFont typeface="Wingdings" pitchFamily="2" charset="2"/>
              <a:buChar char="n"/>
              <a:defRPr/>
            </a:pPr>
            <a:endParaRPr lang="en-US" dirty="0">
              <a:ea typeface="ＭＳ Ｐゴシック" charset="0"/>
            </a:endParaRPr>
          </a:p>
        </p:txBody>
      </p:sp>
      <p:sp>
        <p:nvSpPr>
          <p:cNvPr id="634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B34B476-E6B7-8146-910A-F639A347ABC1}" type="slidenum">
              <a:rPr lang="en-US" sz="1200"/>
              <a:pPr algn="r" eaLnBrk="1" hangingPunct="1"/>
              <a:t>18</a:t>
            </a:fld>
            <a:endParaRPr lang="en-US" sz="1200"/>
          </a:p>
        </p:txBody>
      </p:sp>
      <p:pic>
        <p:nvPicPr>
          <p:cNvPr id="6349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298F666-3D62-294D-9D97-D162908011DB}" type="slidenum">
              <a:rPr lang="en-US" sz="1200"/>
              <a:pPr/>
              <a:t>19</a:t>
            </a:fld>
            <a:endParaRPr lang="en-US" sz="1200"/>
          </a:p>
        </p:txBody>
      </p:sp>
      <p:sp>
        <p:nvSpPr>
          <p:cNvPr id="65538"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solidFill>
                  <a:schemeClr val="accent6"/>
                </a:solidFill>
                <a:ea typeface="ＭＳ Ｐゴシック" charset="0"/>
              </a:rPr>
              <a:t>Builder assumes risk and is liable in damages for non-completion</a:t>
            </a: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655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BB5C21B-1A4B-4F45-9D87-6312AFDA6D8F}" type="slidenum">
              <a:rPr lang="en-US" sz="1200"/>
              <a:pPr algn="r" eaLnBrk="1" hangingPunct="1"/>
              <a:t>19</a:t>
            </a:fld>
            <a:endParaRPr lang="en-US" sz="1200"/>
          </a:p>
        </p:txBody>
      </p:sp>
      <p:pic>
        <p:nvPicPr>
          <p:cNvPr id="6554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BD076BE-F837-874D-A9F6-81742D5E0795}" type="slidenum">
              <a:rPr lang="en-US" sz="1200"/>
              <a:pPr/>
              <a:t>2</a:t>
            </a:fld>
            <a:endParaRPr lang="en-US" sz="1200"/>
          </a:p>
        </p:txBody>
      </p:sp>
      <p:sp>
        <p:nvSpPr>
          <p:cNvPr id="35842" name="Title 1"/>
          <p:cNvSpPr>
            <a:spLocks noGrp="1"/>
          </p:cNvSpPr>
          <p:nvPr>
            <p:ph type="title"/>
          </p:nvPr>
        </p:nvSpPr>
        <p:spPr/>
        <p:txBody>
          <a:bodyPr/>
          <a:lstStyle/>
          <a:p>
            <a:r>
              <a:rPr lang="en-US" dirty="0">
                <a:solidFill>
                  <a:schemeClr val="tx1"/>
                </a:solidFill>
                <a:latin typeface="Verdana" charset="0"/>
                <a:ea typeface="MS PGothic" charset="0"/>
              </a:rPr>
              <a:t>Kinds of Terms</a:t>
            </a:r>
          </a:p>
        </p:txBody>
      </p:sp>
      <p:sp>
        <p:nvSpPr>
          <p:cNvPr id="35843" name="Content Placeholder 2"/>
          <p:cNvSpPr>
            <a:spLocks noGrp="1"/>
          </p:cNvSpPr>
          <p:nvPr>
            <p:ph idx="1"/>
          </p:nvPr>
        </p:nvSpPr>
        <p:spPr>
          <a:xfrm>
            <a:off x="566738" y="1752600"/>
            <a:ext cx="8577262" cy="4419600"/>
          </a:xfrm>
        </p:spPr>
        <p:txBody>
          <a:bodyPr/>
          <a:lstStyle/>
          <a:p>
            <a:r>
              <a:rPr lang="en-US" dirty="0">
                <a:solidFill>
                  <a:srgbClr val="B90000"/>
                </a:solidFill>
                <a:latin typeface="Verdana" charset="0"/>
                <a:ea typeface="MS PGothic" charset="0"/>
              </a:rPr>
              <a:t>Consider: I promise to help you on your journey, the good Lord </a:t>
            </a:r>
            <a:r>
              <a:rPr lang="en-US" dirty="0" err="1">
                <a:solidFill>
                  <a:srgbClr val="B90000"/>
                </a:solidFill>
                <a:latin typeface="Verdana" charset="0"/>
                <a:ea typeface="MS PGothic" charset="0"/>
              </a:rPr>
              <a:t>willin</a:t>
            </a:r>
            <a:r>
              <a:rPr lang="en-US" dirty="0">
                <a:solidFill>
                  <a:srgbClr val="B90000"/>
                </a:solidFill>
                <a:latin typeface="Verdana" charset="0"/>
                <a:ea typeface="MS PGothic" charset="0"/>
              </a:rPr>
              <a:t>’ and the crick don</a:t>
            </a:r>
            <a:r>
              <a:rPr lang="ja-JP" altLang="en-US" dirty="0">
                <a:solidFill>
                  <a:srgbClr val="B90000"/>
                </a:solidFill>
                <a:latin typeface="Verdana" charset="0"/>
                <a:ea typeface="MS PGothic" charset="0"/>
              </a:rPr>
              <a:t>’</a:t>
            </a:r>
            <a:r>
              <a:rPr lang="en-US" altLang="ja-JP" dirty="0">
                <a:solidFill>
                  <a:srgbClr val="B90000"/>
                </a:solidFill>
                <a:latin typeface="Verdana" charset="0"/>
                <a:ea typeface="MS PGothic" charset="0"/>
              </a:rPr>
              <a:t>t rise.</a:t>
            </a:r>
          </a:p>
          <a:p>
            <a:pPr lvl="1"/>
            <a:endParaRPr lang="en-US" dirty="0">
              <a:latin typeface="Verdana" charset="0"/>
              <a:ea typeface="MS PGothic" charset="0"/>
            </a:endParaRPr>
          </a:p>
        </p:txBody>
      </p:sp>
      <p:sp>
        <p:nvSpPr>
          <p:cNvPr id="358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3A0F97A-9392-E34C-8251-CDEF2AAFF97E}" type="slidenum">
              <a:rPr lang="en-US" sz="1200"/>
              <a:pPr algn="r" eaLnBrk="1" hangingPunct="1"/>
              <a:t>2</a:t>
            </a:fld>
            <a:endParaRPr lang="en-US" sz="1200"/>
          </a:p>
        </p:txBody>
      </p:sp>
      <p:pic>
        <p:nvPicPr>
          <p:cNvPr id="358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62375"/>
            <a:ext cx="47625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loud Callout 1"/>
          <p:cNvSpPr/>
          <p:nvPr/>
        </p:nvSpPr>
        <p:spPr bwMode="auto">
          <a:xfrm>
            <a:off x="6019800" y="3048000"/>
            <a:ext cx="1676400" cy="2136648"/>
          </a:xfrm>
          <a:prstGeom prst="cloudCallout">
            <a:avLst>
              <a:gd name="adj1" fmla="val -150698"/>
              <a:gd name="adj2" fmla="val 27932"/>
            </a:avLst>
          </a:prstGeom>
          <a:solidFill>
            <a:srgbClr val="FFCC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accent6"/>
                </a:solidFill>
                <a:effectLst/>
                <a:latin typeface="Verdana" pitchFamily="34" charset="0"/>
              </a:rPr>
              <a:t>I’m going to drown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C8811FB-F2DF-3C40-A09A-523F813FA4D9}" type="slidenum">
              <a:rPr lang="en-US" sz="1200"/>
              <a:pPr/>
              <a:t>20</a:t>
            </a:fld>
            <a:endParaRPr lang="en-US" sz="1200"/>
          </a:p>
        </p:txBody>
      </p:sp>
      <p:sp>
        <p:nvSpPr>
          <p:cNvPr id="67586"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ea typeface="ＭＳ Ｐゴシック" charset="0"/>
              </a:rPr>
              <a:t>Builder assumes risk and is liable in damages for non-completion</a:t>
            </a:r>
          </a:p>
          <a:p>
            <a:pPr lvl="2">
              <a:buFont typeface="Wingdings" pitchFamily="2" charset="2"/>
              <a:buChar char="o"/>
              <a:defRPr/>
            </a:pPr>
            <a:r>
              <a:rPr lang="en-US" dirty="0">
                <a:solidFill>
                  <a:schemeClr val="accent6"/>
                </a:solidFill>
                <a:ea typeface="ＭＳ Ｐゴシック" charset="0"/>
              </a:rPr>
              <a:t>If this seems hard, what might the builder do?</a:t>
            </a:r>
          </a:p>
          <a:p>
            <a:pPr lvl="1">
              <a:buFont typeface="Wingdings" pitchFamily="2" charset="2"/>
              <a:buChar char="n"/>
              <a:defRPr/>
            </a:pPr>
            <a:endParaRPr lang="en-US" dirty="0">
              <a:ea typeface="ＭＳ Ｐゴシック" charset="0"/>
            </a:endParaRPr>
          </a:p>
        </p:txBody>
      </p:sp>
      <p:sp>
        <p:nvSpPr>
          <p:cNvPr id="675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39C7C46-F722-6540-9017-162882E5E321}" type="slidenum">
              <a:rPr lang="en-US" sz="1200"/>
              <a:pPr algn="r" eaLnBrk="1" hangingPunct="1"/>
              <a:t>20</a:t>
            </a:fld>
            <a:endParaRPr lang="en-US" sz="1200"/>
          </a:p>
        </p:txBody>
      </p:sp>
      <p:pic>
        <p:nvPicPr>
          <p:cNvPr id="67589"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0620AEF-317C-BD40-930E-6DECBD2B8828}" type="slidenum">
              <a:rPr lang="en-US" sz="1200"/>
              <a:pPr/>
              <a:t>21</a:t>
            </a:fld>
            <a:endParaRPr lang="en-US" sz="1200"/>
          </a:p>
        </p:txBody>
      </p:sp>
      <p:sp>
        <p:nvSpPr>
          <p:cNvPr id="69634" name="Title 1"/>
          <p:cNvSpPr>
            <a:spLocks noGrp="1"/>
          </p:cNvSpPr>
          <p:nvPr>
            <p:ph type="title" idx="4294967295"/>
          </p:nvPr>
        </p:nvSpPr>
        <p:spPr/>
        <p:txBody>
          <a:bodyPr/>
          <a:lstStyle/>
          <a:p>
            <a:r>
              <a:rPr lang="en-US">
                <a:latin typeface="Verdana" charset="0"/>
                <a:ea typeface="MS PGothic" charset="0"/>
              </a:rPr>
              <a:t>Stees</a:t>
            </a:r>
          </a:p>
        </p:txBody>
      </p:sp>
      <p:sp>
        <p:nvSpPr>
          <p:cNvPr id="69635" name="Content Placeholder 2"/>
          <p:cNvSpPr>
            <a:spLocks noGrp="1"/>
          </p:cNvSpPr>
          <p:nvPr>
            <p:ph idx="4294967295"/>
          </p:nvPr>
        </p:nvSpPr>
        <p:spPr>
          <a:xfrm>
            <a:off x="566738" y="1752600"/>
            <a:ext cx="8577262" cy="4419600"/>
          </a:xfrm>
        </p:spPr>
        <p:txBody>
          <a:bodyPr/>
          <a:lstStyle/>
          <a:p>
            <a:endParaRPr lang="en-US" dirty="0">
              <a:latin typeface="Verdana" charset="0"/>
              <a:ea typeface="MS PGothic" charset="0"/>
            </a:endParaRPr>
          </a:p>
          <a:p>
            <a:r>
              <a:rPr lang="en-US" dirty="0">
                <a:latin typeface="Verdana" charset="0"/>
                <a:ea typeface="MS PGothic" charset="0"/>
              </a:rPr>
              <a:t>What are the possible legal outcomes?</a:t>
            </a:r>
          </a:p>
          <a:p>
            <a:pPr lvl="1"/>
            <a:r>
              <a:rPr lang="en-US" dirty="0">
                <a:solidFill>
                  <a:srgbClr val="B90000"/>
                </a:solidFill>
                <a:latin typeface="Verdana" charset="0"/>
                <a:ea typeface="MS PGothic" charset="0"/>
              </a:rPr>
              <a:t>Owner assumes risk </a:t>
            </a:r>
          </a:p>
          <a:p>
            <a:pPr marL="1143000" lvl="2" indent="-228600"/>
            <a:r>
              <a:rPr lang="en-US" dirty="0">
                <a:latin typeface="Verdana" charset="0"/>
                <a:ea typeface="MS PGothic" charset="0"/>
              </a:rPr>
              <a:t> And is liable for seller</a:t>
            </a:r>
            <a:r>
              <a:rPr lang="ja-JP" altLang="en-US" dirty="0">
                <a:latin typeface="Verdana" charset="0"/>
                <a:ea typeface="MS PGothic" charset="0"/>
              </a:rPr>
              <a:t>’</a:t>
            </a:r>
            <a:r>
              <a:rPr lang="en-US" altLang="ja-JP" dirty="0">
                <a:latin typeface="Verdana" charset="0"/>
                <a:ea typeface="MS PGothic" charset="0"/>
              </a:rPr>
              <a:t>s damages</a:t>
            </a:r>
            <a:endParaRPr lang="en-US" dirty="0">
              <a:latin typeface="Verdana" charset="0"/>
              <a:ea typeface="MS PGothic" charset="0"/>
            </a:endParaRPr>
          </a:p>
        </p:txBody>
      </p:sp>
      <p:sp>
        <p:nvSpPr>
          <p:cNvPr id="696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F729409-E300-3B46-9421-867BB5E41399}" type="slidenum">
              <a:rPr lang="en-US" sz="1200"/>
              <a:pPr algn="r" eaLnBrk="1" hangingPunct="1"/>
              <a:t>21</a:t>
            </a:fld>
            <a:endParaRPr lang="en-US" sz="1200"/>
          </a:p>
        </p:txBody>
      </p:sp>
      <p:pic>
        <p:nvPicPr>
          <p:cNvPr id="69637"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0620AEF-317C-BD40-930E-6DECBD2B8828}" type="slidenum">
              <a:rPr lang="en-US" sz="1200"/>
              <a:pPr/>
              <a:t>22</a:t>
            </a:fld>
            <a:endParaRPr lang="en-US" sz="1200"/>
          </a:p>
        </p:txBody>
      </p:sp>
      <p:sp>
        <p:nvSpPr>
          <p:cNvPr id="69634" name="Title 1"/>
          <p:cNvSpPr>
            <a:spLocks noGrp="1"/>
          </p:cNvSpPr>
          <p:nvPr>
            <p:ph type="title" idx="4294967295"/>
          </p:nvPr>
        </p:nvSpPr>
        <p:spPr/>
        <p:txBody>
          <a:bodyPr/>
          <a:lstStyle/>
          <a:p>
            <a:r>
              <a:rPr lang="en-US">
                <a:latin typeface="Verdana" charset="0"/>
                <a:ea typeface="MS PGothic" charset="0"/>
              </a:rPr>
              <a:t>Stees</a:t>
            </a:r>
          </a:p>
        </p:txBody>
      </p:sp>
      <p:sp>
        <p:nvSpPr>
          <p:cNvPr id="69635" name="Content Placeholder 2"/>
          <p:cNvSpPr>
            <a:spLocks noGrp="1"/>
          </p:cNvSpPr>
          <p:nvPr>
            <p:ph idx="4294967295"/>
          </p:nvPr>
        </p:nvSpPr>
        <p:spPr>
          <a:xfrm>
            <a:off x="566738" y="1752600"/>
            <a:ext cx="8577262" cy="4419600"/>
          </a:xfrm>
        </p:spPr>
        <p:txBody>
          <a:bodyPr/>
          <a:lstStyle/>
          <a:p>
            <a:endParaRPr lang="en-US" dirty="0">
              <a:latin typeface="Verdana" charset="0"/>
              <a:ea typeface="MS PGothic" charset="0"/>
            </a:endParaRPr>
          </a:p>
          <a:p>
            <a:r>
              <a:rPr lang="en-US" dirty="0">
                <a:latin typeface="Verdana" charset="0"/>
                <a:ea typeface="MS PGothic" charset="0"/>
              </a:rPr>
              <a:t>What are the possible legal outcomes?</a:t>
            </a:r>
          </a:p>
          <a:p>
            <a:pPr lvl="1"/>
            <a:r>
              <a:rPr lang="en-US" dirty="0">
                <a:solidFill>
                  <a:srgbClr val="B90000"/>
                </a:solidFill>
                <a:latin typeface="Verdana" charset="0"/>
                <a:ea typeface="MS PGothic" charset="0"/>
              </a:rPr>
              <a:t>Owner assumes risk </a:t>
            </a:r>
          </a:p>
          <a:p>
            <a:pPr marL="1531938" lvl="3" indent="-228600"/>
            <a:r>
              <a:rPr lang="en-US" dirty="0">
                <a:latin typeface="Verdana" charset="0"/>
                <a:ea typeface="MS PGothic" charset="0"/>
              </a:rPr>
              <a:t>Cf. Restatement § 89 (Modification), Illustration 1: By a written contract A agrees to excavate a cellar for B for a stated price. Solid rock is unexpectedly encountered and A so notifies B. A and B then orally agree that A will remove the rock at a unit price which is reasonable but nine times that used in computing the original price, and A completes the job. B is bound to pay the increased amount.</a:t>
            </a:r>
          </a:p>
          <a:p>
            <a:pPr lvl="1">
              <a:buFont typeface="Wingdings" charset="0"/>
              <a:buNone/>
            </a:pPr>
            <a:endParaRPr lang="en-US" dirty="0">
              <a:latin typeface="Verdana" charset="0"/>
              <a:ea typeface="MS PGothic" charset="0"/>
            </a:endParaRPr>
          </a:p>
        </p:txBody>
      </p:sp>
      <p:sp>
        <p:nvSpPr>
          <p:cNvPr id="696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F729409-E300-3B46-9421-867BB5E41399}" type="slidenum">
              <a:rPr lang="en-US" sz="1200"/>
              <a:pPr algn="r" eaLnBrk="1" hangingPunct="1"/>
              <a:t>22</a:t>
            </a:fld>
            <a:endParaRPr lang="en-US" sz="1200"/>
          </a:p>
        </p:txBody>
      </p:sp>
      <p:pic>
        <p:nvPicPr>
          <p:cNvPr id="69637"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318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CB9637B-D5A7-C54C-83FD-616ED4441F2F}" type="slidenum">
              <a:rPr lang="en-US" sz="1200"/>
              <a:pPr/>
              <a:t>23</a:t>
            </a:fld>
            <a:endParaRPr lang="en-US" sz="1200"/>
          </a:p>
        </p:txBody>
      </p:sp>
      <p:sp>
        <p:nvSpPr>
          <p:cNvPr id="71682"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solidFill>
                  <a:schemeClr val="accent6"/>
                </a:solidFill>
                <a:ea typeface="ＭＳ Ｐゴシック" charset="0"/>
              </a:rPr>
              <a:t>No one is liable</a:t>
            </a:r>
          </a:p>
          <a:p>
            <a:pPr lvl="2">
              <a:buFont typeface="Wingdings" pitchFamily="2" charset="2"/>
              <a:buChar char="n"/>
              <a:defRPr/>
            </a:pPr>
            <a:r>
              <a:rPr lang="en-US" dirty="0">
                <a:solidFill>
                  <a:schemeClr val="tx2"/>
                </a:solidFill>
                <a:ea typeface="ＭＳ Ｐゴシック" charset="0"/>
              </a:rPr>
              <a:t>The quicksand puts an end to the contract</a:t>
            </a:r>
          </a:p>
          <a:p>
            <a:pPr lvl="2">
              <a:buFont typeface="Wingdings" pitchFamily="2" charset="2"/>
              <a:buChar char="n"/>
              <a:defRPr/>
            </a:pPr>
            <a:r>
              <a:rPr lang="en-US" dirty="0">
                <a:solidFill>
                  <a:schemeClr val="tx2"/>
                </a:solidFill>
                <a:ea typeface="ＭＳ Ｐゴシック" charset="0"/>
              </a:rPr>
              <a:t>Let the loss lie where it falls</a:t>
            </a:r>
          </a:p>
        </p:txBody>
      </p:sp>
      <p:sp>
        <p:nvSpPr>
          <p:cNvPr id="716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3356A79-CD5D-554C-B884-E003D48FC80A}" type="slidenum">
              <a:rPr lang="en-US" sz="1200"/>
              <a:pPr algn="r" eaLnBrk="1" hangingPunct="1"/>
              <a:t>23</a:t>
            </a:fld>
            <a:endParaRPr lang="en-US" sz="1200"/>
          </a:p>
        </p:txBody>
      </p:sp>
      <p:pic>
        <p:nvPicPr>
          <p:cNvPr id="71685"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849E53-8FDA-2747-B2D0-A20F3ABBA45F}" type="slidenum">
              <a:rPr lang="en-US" sz="1200"/>
              <a:pPr/>
              <a:t>24</a:t>
            </a:fld>
            <a:endParaRPr lang="en-US" sz="1200"/>
          </a:p>
        </p:txBody>
      </p:sp>
      <p:sp>
        <p:nvSpPr>
          <p:cNvPr id="63490"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solidFill>
                  <a:srgbClr val="000000"/>
                </a:solidFill>
                <a:ea typeface="ＭＳ Ｐゴシック" charset="0"/>
              </a:rPr>
              <a:t>Builder assumes risk and is liable</a:t>
            </a:r>
          </a:p>
          <a:p>
            <a:pPr lvl="1">
              <a:buFont typeface="Wingdings" pitchFamily="2" charset="2"/>
              <a:buChar char="n"/>
              <a:defRPr/>
            </a:pPr>
            <a:r>
              <a:rPr lang="en-US" dirty="0">
                <a:solidFill>
                  <a:srgbClr val="000000"/>
                </a:solidFill>
                <a:ea typeface="ＭＳ Ｐゴシック" charset="0"/>
              </a:rPr>
              <a:t>Owner assumes risk and is liable</a:t>
            </a:r>
          </a:p>
          <a:p>
            <a:pPr lvl="1">
              <a:buFont typeface="Wingdings" pitchFamily="2" charset="2"/>
              <a:buChar char="n"/>
              <a:defRPr/>
            </a:pPr>
            <a:r>
              <a:rPr lang="en-US" dirty="0">
                <a:solidFill>
                  <a:srgbClr val="000000"/>
                </a:solidFill>
                <a:ea typeface="ＭＳ Ｐゴシック" charset="0"/>
              </a:rPr>
              <a:t>No one is liable</a:t>
            </a:r>
          </a:p>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How would you express these difference in legal terms?</a:t>
            </a:r>
          </a:p>
          <a:p>
            <a:pPr lvl="1">
              <a:buFont typeface="Wingdings" pitchFamily="2" charset="2"/>
              <a:buChar char="n"/>
              <a:defRPr/>
            </a:pPr>
            <a:endParaRPr lang="en-US" dirty="0">
              <a:ea typeface="ＭＳ Ｐゴシック" charset="0"/>
            </a:endParaRPr>
          </a:p>
        </p:txBody>
      </p:sp>
      <p:sp>
        <p:nvSpPr>
          <p:cNvPr id="634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B34B476-E6B7-8146-910A-F639A347ABC1}" type="slidenum">
              <a:rPr lang="en-US" sz="1200"/>
              <a:pPr algn="r" eaLnBrk="1" hangingPunct="1"/>
              <a:t>24</a:t>
            </a:fld>
            <a:endParaRPr lang="en-US" sz="1200"/>
          </a:p>
        </p:txBody>
      </p:sp>
      <p:pic>
        <p:nvPicPr>
          <p:cNvPr id="6349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60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849E53-8FDA-2747-B2D0-A20F3ABBA45F}" type="slidenum">
              <a:rPr lang="en-US" sz="1200"/>
              <a:pPr/>
              <a:t>25</a:t>
            </a:fld>
            <a:endParaRPr lang="en-US" sz="1200"/>
          </a:p>
        </p:txBody>
      </p:sp>
      <p:sp>
        <p:nvSpPr>
          <p:cNvPr id="63490" name="Title 1"/>
          <p:cNvSpPr>
            <a:spLocks noGrp="1"/>
          </p:cNvSpPr>
          <p:nvPr>
            <p:ph type="title" idx="4294967295"/>
          </p:nvPr>
        </p:nvSpPr>
        <p:spPr/>
        <p:txBody>
          <a:bodyPr/>
          <a:lstStyle/>
          <a:p>
            <a:r>
              <a:rPr lang="en-US">
                <a:latin typeface="Verdana" charset="0"/>
                <a:ea typeface="MS PGothic" charset="0"/>
              </a:rPr>
              <a:t>Stees</a:t>
            </a:r>
          </a:p>
        </p:txBody>
      </p:sp>
      <p:sp>
        <p:nvSpPr>
          <p:cNvPr id="13316" name="Content Placeholder 2"/>
          <p:cNvSpPr>
            <a:spLocks noGrp="1"/>
          </p:cNvSpPr>
          <p:nvPr>
            <p:ph idx="4294967295"/>
          </p:nvPr>
        </p:nvSpPr>
        <p:spPr>
          <a:xfrm>
            <a:off x="566738" y="1752600"/>
            <a:ext cx="8577262" cy="44196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are the possible legal outcomes?</a:t>
            </a:r>
          </a:p>
          <a:p>
            <a:pPr lvl="1">
              <a:buFont typeface="Wingdings" pitchFamily="2" charset="2"/>
              <a:buChar char="n"/>
              <a:defRPr/>
            </a:pPr>
            <a:r>
              <a:rPr lang="en-US" dirty="0">
                <a:solidFill>
                  <a:srgbClr val="000000"/>
                </a:solidFill>
                <a:ea typeface="ＭＳ Ｐゴシック" charset="0"/>
              </a:rPr>
              <a:t>Builder assumes risk and is liable: </a:t>
            </a:r>
            <a:r>
              <a:rPr lang="en-US" dirty="0">
                <a:solidFill>
                  <a:schemeClr val="accent6"/>
                </a:solidFill>
                <a:ea typeface="ＭＳ Ｐゴシック" charset="0"/>
              </a:rPr>
              <a:t>warranty</a:t>
            </a:r>
          </a:p>
          <a:p>
            <a:pPr lvl="1">
              <a:buFont typeface="Wingdings" pitchFamily="2" charset="2"/>
              <a:buChar char="n"/>
              <a:defRPr/>
            </a:pPr>
            <a:r>
              <a:rPr lang="en-US" dirty="0">
                <a:solidFill>
                  <a:srgbClr val="000000"/>
                </a:solidFill>
                <a:ea typeface="ＭＳ Ｐゴシック" charset="0"/>
              </a:rPr>
              <a:t>Owner assumes risk and is liable: </a:t>
            </a:r>
            <a:r>
              <a:rPr lang="en-US" dirty="0">
                <a:solidFill>
                  <a:schemeClr val="accent6"/>
                </a:solidFill>
                <a:ea typeface="ＭＳ Ｐゴシック" charset="0"/>
              </a:rPr>
              <a:t>warranty</a:t>
            </a:r>
          </a:p>
          <a:p>
            <a:pPr lvl="1">
              <a:buFont typeface="Wingdings" pitchFamily="2" charset="2"/>
              <a:buChar char="n"/>
              <a:defRPr/>
            </a:pPr>
            <a:r>
              <a:rPr lang="en-US" dirty="0">
                <a:solidFill>
                  <a:srgbClr val="000000"/>
                </a:solidFill>
                <a:ea typeface="ＭＳ Ｐゴシック" charset="0"/>
              </a:rPr>
              <a:t>No one is liable: </a:t>
            </a:r>
            <a:r>
              <a:rPr lang="en-US" dirty="0">
                <a:solidFill>
                  <a:schemeClr val="accent6"/>
                </a:solidFill>
                <a:ea typeface="ＭＳ Ｐゴシック" charset="0"/>
              </a:rPr>
              <a:t>condition</a:t>
            </a:r>
          </a:p>
          <a:p>
            <a:pPr>
              <a:buFont typeface="Wingdings" pitchFamily="2" charset="2"/>
              <a:buChar char="o"/>
              <a:defRPr/>
            </a:pPr>
            <a:endParaRPr lang="en-US" dirty="0">
              <a:ea typeface="+mn-ea"/>
              <a:cs typeface="+mn-cs"/>
            </a:endParaRPr>
          </a:p>
          <a:p>
            <a:pPr marL="471487" lvl="1" indent="0">
              <a:buNone/>
              <a:defRPr/>
            </a:pPr>
            <a:endParaRPr lang="en-US" dirty="0">
              <a:ea typeface="ＭＳ Ｐゴシック" charset="0"/>
            </a:endParaRPr>
          </a:p>
        </p:txBody>
      </p:sp>
      <p:sp>
        <p:nvSpPr>
          <p:cNvPr id="634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B34B476-E6B7-8146-910A-F639A347ABC1}" type="slidenum">
              <a:rPr lang="en-US" sz="1200"/>
              <a:pPr algn="r" eaLnBrk="1" hangingPunct="1"/>
              <a:t>25</a:t>
            </a:fld>
            <a:endParaRPr lang="en-US" sz="1200"/>
          </a:p>
        </p:txBody>
      </p:sp>
      <p:pic>
        <p:nvPicPr>
          <p:cNvPr id="6349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55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2076726-3713-F243-A025-62D849D1970F}" type="slidenum">
              <a:rPr lang="en-US" sz="1200"/>
              <a:pPr/>
              <a:t>26</a:t>
            </a:fld>
            <a:endParaRPr lang="en-US" sz="1200"/>
          </a:p>
        </p:txBody>
      </p:sp>
      <p:sp>
        <p:nvSpPr>
          <p:cNvPr id="73730" name="Title 1"/>
          <p:cNvSpPr>
            <a:spLocks noGrp="1"/>
          </p:cNvSpPr>
          <p:nvPr>
            <p:ph type="title" idx="4294967295"/>
          </p:nvPr>
        </p:nvSpPr>
        <p:spPr/>
        <p:txBody>
          <a:bodyPr/>
          <a:lstStyle/>
          <a:p>
            <a:r>
              <a:rPr lang="en-US">
                <a:latin typeface="Verdana" charset="0"/>
                <a:ea typeface="MS PGothic" charset="0"/>
              </a:rPr>
              <a:t>Stees</a:t>
            </a:r>
          </a:p>
        </p:txBody>
      </p:sp>
      <p:sp>
        <p:nvSpPr>
          <p:cNvPr id="73731" name="Content Placeholder 2"/>
          <p:cNvSpPr>
            <a:spLocks noGrp="1"/>
          </p:cNvSpPr>
          <p:nvPr>
            <p:ph idx="4294967295"/>
          </p:nvPr>
        </p:nvSpPr>
        <p:spPr>
          <a:xfrm>
            <a:off x="566738" y="1752600"/>
            <a:ext cx="8577262" cy="4419600"/>
          </a:xfrm>
        </p:spPr>
        <p:txBody>
          <a:bodyPr/>
          <a:lstStyle/>
          <a:p>
            <a:r>
              <a:rPr lang="en-US" dirty="0">
                <a:latin typeface="Verdana" charset="0"/>
                <a:ea typeface="MS PGothic" charset="0"/>
              </a:rPr>
              <a:t>What are the possible legal outcomes here?</a:t>
            </a:r>
          </a:p>
          <a:p>
            <a:r>
              <a:rPr lang="en-US" dirty="0">
                <a:solidFill>
                  <a:schemeClr val="accent2"/>
                </a:solidFill>
                <a:latin typeface="Verdana" charset="0"/>
                <a:ea typeface="MS PGothic" charset="0"/>
              </a:rPr>
              <a:t>Can you tell which from the language of the contract?</a:t>
            </a:r>
          </a:p>
        </p:txBody>
      </p:sp>
      <p:sp>
        <p:nvSpPr>
          <p:cNvPr id="737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021357C-BAC4-1140-97A6-38BE6B739F18}" type="slidenum">
              <a:rPr lang="en-US" sz="1200"/>
              <a:pPr algn="r" eaLnBrk="1" hangingPunct="1"/>
              <a:t>26</a:t>
            </a:fld>
            <a:endParaRPr lang="en-US" sz="1200"/>
          </a:p>
        </p:txBody>
      </p:sp>
      <p:pic>
        <p:nvPicPr>
          <p:cNvPr id="7373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693D624-38E0-E845-9759-AE781ABAAEF6}" type="slidenum">
              <a:rPr lang="en-US" sz="1200"/>
              <a:pPr/>
              <a:t>27</a:t>
            </a:fld>
            <a:endParaRPr lang="en-US" sz="1200"/>
          </a:p>
        </p:txBody>
      </p:sp>
      <p:sp>
        <p:nvSpPr>
          <p:cNvPr id="75778" name="Title 1"/>
          <p:cNvSpPr>
            <a:spLocks noGrp="1"/>
          </p:cNvSpPr>
          <p:nvPr>
            <p:ph type="title" idx="4294967295"/>
          </p:nvPr>
        </p:nvSpPr>
        <p:spPr/>
        <p:txBody>
          <a:bodyPr/>
          <a:lstStyle/>
          <a:p>
            <a:r>
              <a:rPr lang="en-US">
                <a:latin typeface="Verdana" charset="0"/>
                <a:ea typeface="MS PGothic" charset="0"/>
              </a:rPr>
              <a:t>Stees</a:t>
            </a:r>
          </a:p>
        </p:txBody>
      </p:sp>
      <p:sp>
        <p:nvSpPr>
          <p:cNvPr id="75779" name="Content Placeholder 2"/>
          <p:cNvSpPr>
            <a:spLocks noGrp="1"/>
          </p:cNvSpPr>
          <p:nvPr>
            <p:ph idx="4294967295"/>
          </p:nvPr>
        </p:nvSpPr>
        <p:spPr>
          <a:xfrm>
            <a:off x="566738" y="1752600"/>
            <a:ext cx="8577262" cy="4419600"/>
          </a:xfrm>
        </p:spPr>
        <p:txBody>
          <a:bodyPr/>
          <a:lstStyle/>
          <a:p>
            <a:endParaRPr lang="en-US" dirty="0">
              <a:solidFill>
                <a:schemeClr val="accent2"/>
              </a:solidFill>
              <a:latin typeface="Verdana" charset="0"/>
              <a:ea typeface="MS PGothic" charset="0"/>
            </a:endParaRPr>
          </a:p>
          <a:p>
            <a:r>
              <a:rPr lang="en-US" dirty="0">
                <a:solidFill>
                  <a:schemeClr val="accent2"/>
                </a:solidFill>
                <a:latin typeface="Verdana" charset="0"/>
                <a:ea typeface="MS PGothic" charset="0"/>
              </a:rPr>
              <a:t>What doctrines might a court invoke to put an end to all obligations under a contract?</a:t>
            </a:r>
          </a:p>
        </p:txBody>
      </p:sp>
      <p:sp>
        <p:nvSpPr>
          <p:cNvPr id="757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46B2660-D66B-7643-BB54-27E18ACC1A5C}" type="slidenum">
              <a:rPr lang="en-US" sz="1200"/>
              <a:pPr algn="r" eaLnBrk="1" hangingPunct="1"/>
              <a:t>27</a:t>
            </a:fld>
            <a:endParaRPr lang="en-US" sz="1200"/>
          </a:p>
        </p:txBody>
      </p:sp>
      <p:pic>
        <p:nvPicPr>
          <p:cNvPr id="7578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87ED787-EC93-3F4A-BD41-6D0846D7C209}" type="slidenum">
              <a:rPr lang="en-US" sz="1200"/>
              <a:pPr/>
              <a:t>28</a:t>
            </a:fld>
            <a:endParaRPr lang="en-US" sz="1200"/>
          </a:p>
        </p:txBody>
      </p:sp>
      <p:sp>
        <p:nvSpPr>
          <p:cNvPr id="77826" name="Title 1"/>
          <p:cNvSpPr>
            <a:spLocks noGrp="1"/>
          </p:cNvSpPr>
          <p:nvPr>
            <p:ph type="title" idx="4294967295"/>
          </p:nvPr>
        </p:nvSpPr>
        <p:spPr/>
        <p:txBody>
          <a:bodyPr/>
          <a:lstStyle/>
          <a:p>
            <a:r>
              <a:rPr lang="en-US">
                <a:latin typeface="Verdana" charset="0"/>
                <a:ea typeface="MS PGothic" charset="0"/>
              </a:rPr>
              <a:t>Stees</a:t>
            </a:r>
          </a:p>
        </p:txBody>
      </p:sp>
      <p:sp>
        <p:nvSpPr>
          <p:cNvPr id="77827" name="Content Placeholder 2"/>
          <p:cNvSpPr>
            <a:spLocks noGrp="1"/>
          </p:cNvSpPr>
          <p:nvPr>
            <p:ph idx="4294967295"/>
          </p:nvPr>
        </p:nvSpPr>
        <p:spPr>
          <a:xfrm>
            <a:off x="566738" y="1752600"/>
            <a:ext cx="8577262" cy="4419600"/>
          </a:xfrm>
        </p:spPr>
        <p:txBody>
          <a:bodyPr/>
          <a:lstStyle/>
          <a:p>
            <a:endParaRPr lang="en-US" dirty="0">
              <a:solidFill>
                <a:srgbClr val="000000"/>
              </a:solidFill>
              <a:latin typeface="Verdana" charset="0"/>
              <a:ea typeface="MS PGothic" charset="0"/>
            </a:endParaRPr>
          </a:p>
          <a:p>
            <a:r>
              <a:rPr lang="en-US" dirty="0">
                <a:solidFill>
                  <a:srgbClr val="000000"/>
                </a:solidFill>
                <a:latin typeface="Verdana" charset="0"/>
                <a:ea typeface="MS PGothic" charset="0"/>
              </a:rPr>
              <a:t>What doctrines might a court invoke to put an end to all obligations under the contracts?</a:t>
            </a:r>
          </a:p>
          <a:p>
            <a:pPr lvl="1"/>
            <a:r>
              <a:rPr lang="en-US" dirty="0">
                <a:solidFill>
                  <a:schemeClr val="accent2"/>
                </a:solidFill>
                <a:latin typeface="Verdana" charset="0"/>
                <a:ea typeface="MS PGothic" charset="0"/>
              </a:rPr>
              <a:t>Mistake</a:t>
            </a:r>
          </a:p>
          <a:p>
            <a:pPr lvl="1"/>
            <a:r>
              <a:rPr lang="en-US" dirty="0">
                <a:solidFill>
                  <a:schemeClr val="accent2"/>
                </a:solidFill>
                <a:latin typeface="Verdana" charset="0"/>
                <a:ea typeface="MS PGothic" charset="0"/>
              </a:rPr>
              <a:t>Frustration/Impracticability</a:t>
            </a:r>
          </a:p>
          <a:p>
            <a:pPr lvl="1"/>
            <a:r>
              <a:rPr lang="en-US" dirty="0">
                <a:solidFill>
                  <a:schemeClr val="accent2"/>
                </a:solidFill>
                <a:latin typeface="Verdana" charset="0"/>
                <a:ea typeface="MS PGothic" charset="0"/>
              </a:rPr>
              <a:t>Condition</a:t>
            </a:r>
          </a:p>
        </p:txBody>
      </p:sp>
      <p:sp>
        <p:nvSpPr>
          <p:cNvPr id="778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14FB7EB-F65E-0046-B208-99F8E355473B}" type="slidenum">
              <a:rPr lang="en-US" sz="1200"/>
              <a:pPr algn="r" eaLnBrk="1" hangingPunct="1"/>
              <a:t>28</a:t>
            </a:fld>
            <a:endParaRPr lang="en-US" sz="1200"/>
          </a:p>
        </p:txBody>
      </p:sp>
      <p:pic>
        <p:nvPicPr>
          <p:cNvPr id="77829"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41DDE8-9858-544D-8499-7A349D9EBB5F}" type="slidenum">
              <a:rPr lang="en-US" sz="1200"/>
              <a:pPr/>
              <a:t>29</a:t>
            </a:fld>
            <a:endParaRPr lang="en-US" sz="1200"/>
          </a:p>
        </p:txBody>
      </p:sp>
      <p:sp>
        <p:nvSpPr>
          <p:cNvPr id="79874" name="Title 1"/>
          <p:cNvSpPr>
            <a:spLocks noGrp="1"/>
          </p:cNvSpPr>
          <p:nvPr>
            <p:ph type="title" idx="4294967295"/>
          </p:nvPr>
        </p:nvSpPr>
        <p:spPr/>
        <p:txBody>
          <a:bodyPr/>
          <a:lstStyle/>
          <a:p>
            <a:r>
              <a:rPr lang="en-US">
                <a:latin typeface="Verdana" charset="0"/>
                <a:ea typeface="MS PGothic" charset="0"/>
              </a:rPr>
              <a:t>Stees</a:t>
            </a:r>
          </a:p>
        </p:txBody>
      </p:sp>
      <p:sp>
        <p:nvSpPr>
          <p:cNvPr id="79875" name="Content Placeholder 2"/>
          <p:cNvSpPr>
            <a:spLocks noGrp="1"/>
          </p:cNvSpPr>
          <p:nvPr>
            <p:ph idx="4294967295"/>
          </p:nvPr>
        </p:nvSpPr>
        <p:spPr>
          <a:xfrm>
            <a:off x="566738" y="1752600"/>
            <a:ext cx="8577262" cy="4419600"/>
          </a:xfrm>
        </p:spPr>
        <p:txBody>
          <a:bodyPr/>
          <a:lstStyle/>
          <a:p>
            <a:endParaRPr lang="en-US" dirty="0">
              <a:solidFill>
                <a:srgbClr val="B90000"/>
              </a:solidFill>
              <a:latin typeface="Verdana" charset="0"/>
              <a:ea typeface="MS PGothic" charset="0"/>
            </a:endParaRPr>
          </a:p>
          <a:p>
            <a:r>
              <a:rPr lang="en-US" dirty="0">
                <a:solidFill>
                  <a:srgbClr val="B90000"/>
                </a:solidFill>
                <a:latin typeface="Verdana" charset="0"/>
                <a:ea typeface="MS PGothic" charset="0"/>
              </a:rPr>
              <a:t>Mistake</a:t>
            </a:r>
          </a:p>
          <a:p>
            <a:pPr lvl="1"/>
            <a:r>
              <a:rPr lang="en-US" sz="2400" dirty="0">
                <a:solidFill>
                  <a:schemeClr val="tx2"/>
                </a:solidFill>
                <a:latin typeface="Verdana" charset="0"/>
                <a:ea typeface="MS PGothic" charset="0"/>
              </a:rPr>
              <a:t>Restatement § 152(1) Where a mistake of both parties at the time of contract was made as to a </a:t>
            </a:r>
            <a:r>
              <a:rPr lang="en-US" sz="2400" dirty="0">
                <a:solidFill>
                  <a:schemeClr val="accent2"/>
                </a:solidFill>
                <a:latin typeface="Verdana" charset="0"/>
                <a:ea typeface="MS PGothic" charset="0"/>
              </a:rPr>
              <a:t>basic assumption </a:t>
            </a:r>
            <a:r>
              <a:rPr lang="en-US" sz="2400" dirty="0">
                <a:solidFill>
                  <a:schemeClr val="tx2"/>
                </a:solidFill>
                <a:latin typeface="Verdana" charset="0"/>
                <a:ea typeface="MS PGothic" charset="0"/>
              </a:rPr>
              <a:t>on which the contract was made has a material effect on the agreed exchange of performances, the contract is voidable by the adversely affected party unless he bears the risk of the mistake ….</a:t>
            </a:r>
          </a:p>
          <a:p>
            <a:endParaRPr lang="en-US" dirty="0">
              <a:latin typeface="Verdana" charset="0"/>
              <a:ea typeface="MS PGothic" charset="0"/>
            </a:endParaRPr>
          </a:p>
        </p:txBody>
      </p:sp>
      <p:sp>
        <p:nvSpPr>
          <p:cNvPr id="798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3EEBCD9-AA4B-454E-9C4D-4BD23ADB6FDE}" type="slidenum">
              <a:rPr lang="en-US" sz="1200"/>
              <a:pPr algn="r" eaLnBrk="1" hangingPunct="1"/>
              <a:t>29</a:t>
            </a:fld>
            <a:endParaRPr lang="en-US" sz="1200"/>
          </a:p>
        </p:txBody>
      </p:sp>
      <p:pic>
        <p:nvPicPr>
          <p:cNvPr id="79877"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3</a:t>
            </a:fld>
            <a:endParaRPr lang="en-US" sz="1200"/>
          </a:p>
        </p:txBody>
      </p:sp>
      <p:sp>
        <p:nvSpPr>
          <p:cNvPr id="39938" name="Title 1"/>
          <p:cNvSpPr>
            <a:spLocks noGrp="1"/>
          </p:cNvSpPr>
          <p:nvPr>
            <p:ph type="title"/>
          </p:nvPr>
        </p:nvSpPr>
        <p:spPr/>
        <p:txBody>
          <a:bodyPr/>
          <a:lstStyle/>
          <a:p>
            <a:r>
              <a:rPr lang="en-US" dirty="0">
                <a:solidFill>
                  <a:schemeClr val="tx1"/>
                </a:solidFill>
                <a:latin typeface="Verdana" charset="0"/>
                <a:ea typeface="MS PGothic" charset="0"/>
              </a:rPr>
              <a:t>Kinds of terms</a:t>
            </a:r>
            <a:endParaRPr lang="en-US" dirty="0">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a:latin typeface="Verdana" charset="0"/>
                <a:ea typeface="MS PGothic" charset="0"/>
              </a:rPr>
              <a:t>Consider: I promise to help you on your journey provided the crick don</a:t>
            </a:r>
            <a:r>
              <a:rPr lang="ja-JP" altLang="en-US">
                <a:latin typeface="Verdana" charset="0"/>
                <a:ea typeface="MS PGothic" charset="0"/>
              </a:rPr>
              <a:t>’</a:t>
            </a:r>
            <a:r>
              <a:rPr lang="en-US" altLang="ja-JP">
                <a:latin typeface="Verdana" charset="0"/>
                <a:ea typeface="MS PGothic" charset="0"/>
              </a:rPr>
              <a:t>t rise.</a:t>
            </a:r>
          </a:p>
          <a:p>
            <a:pPr lvl="1"/>
            <a:r>
              <a:rPr lang="en-US">
                <a:solidFill>
                  <a:srgbClr val="B90000"/>
                </a:solidFill>
                <a:latin typeface="Verdana" charset="0"/>
                <a:ea typeface="MS PGothic" charset="0"/>
              </a:rPr>
              <a:t>If the crick rises, am I in breach?</a:t>
            </a: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3</a:t>
            </a:fld>
            <a:endParaRPr lang="en-US" sz="1200"/>
          </a:p>
        </p:txBody>
      </p:sp>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62375"/>
            <a:ext cx="47625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41DDE8-9858-544D-8499-7A349D9EBB5F}" type="slidenum">
              <a:rPr lang="en-US" sz="1200"/>
              <a:pPr/>
              <a:t>30</a:t>
            </a:fld>
            <a:endParaRPr lang="en-US" sz="1200"/>
          </a:p>
        </p:txBody>
      </p:sp>
      <p:sp>
        <p:nvSpPr>
          <p:cNvPr id="79874" name="Title 1"/>
          <p:cNvSpPr>
            <a:spLocks noGrp="1"/>
          </p:cNvSpPr>
          <p:nvPr>
            <p:ph type="title" idx="4294967295"/>
          </p:nvPr>
        </p:nvSpPr>
        <p:spPr/>
        <p:txBody>
          <a:bodyPr/>
          <a:lstStyle/>
          <a:p>
            <a:r>
              <a:rPr lang="en-US">
                <a:latin typeface="Verdana" charset="0"/>
                <a:ea typeface="MS PGothic" charset="0"/>
              </a:rPr>
              <a:t>Stees</a:t>
            </a:r>
          </a:p>
        </p:txBody>
      </p:sp>
      <p:sp>
        <p:nvSpPr>
          <p:cNvPr id="79875" name="Content Placeholder 2"/>
          <p:cNvSpPr>
            <a:spLocks noGrp="1"/>
          </p:cNvSpPr>
          <p:nvPr>
            <p:ph idx="4294967295"/>
          </p:nvPr>
        </p:nvSpPr>
        <p:spPr>
          <a:xfrm>
            <a:off x="566738" y="1752600"/>
            <a:ext cx="8577262" cy="4419600"/>
          </a:xfrm>
        </p:spPr>
        <p:txBody>
          <a:bodyPr/>
          <a:lstStyle/>
          <a:p>
            <a:endParaRPr lang="en-US" dirty="0">
              <a:solidFill>
                <a:srgbClr val="B90000"/>
              </a:solidFill>
              <a:latin typeface="Verdana" charset="0"/>
              <a:ea typeface="MS PGothic" charset="0"/>
            </a:endParaRPr>
          </a:p>
          <a:p>
            <a:r>
              <a:rPr lang="en-US" dirty="0">
                <a:solidFill>
                  <a:srgbClr val="B90000"/>
                </a:solidFill>
                <a:latin typeface="Verdana" charset="0"/>
                <a:ea typeface="MS PGothic" charset="0"/>
              </a:rPr>
              <a:t>Mistake</a:t>
            </a:r>
          </a:p>
          <a:p>
            <a:pPr lvl="1"/>
            <a:r>
              <a:rPr lang="en-US" sz="2400" dirty="0">
                <a:solidFill>
                  <a:schemeClr val="tx2"/>
                </a:solidFill>
                <a:latin typeface="Verdana" charset="0"/>
                <a:ea typeface="MS PGothic" charset="0"/>
              </a:rPr>
              <a:t>Restatement § 152(1) Where a mistake of both parties at the time of contract was made as to a </a:t>
            </a:r>
            <a:r>
              <a:rPr lang="en-US" sz="2400" dirty="0">
                <a:latin typeface="Verdana" charset="0"/>
                <a:ea typeface="MS PGothic" charset="0"/>
              </a:rPr>
              <a:t>basic assumption </a:t>
            </a:r>
            <a:r>
              <a:rPr lang="en-US" sz="2400" dirty="0">
                <a:solidFill>
                  <a:schemeClr val="tx2"/>
                </a:solidFill>
                <a:latin typeface="Verdana" charset="0"/>
                <a:ea typeface="MS PGothic" charset="0"/>
              </a:rPr>
              <a:t>on which the contract was made has a material effect on the agreed exchange of performances, the contract is voidable by the adversely affected party </a:t>
            </a:r>
            <a:r>
              <a:rPr lang="en-US" sz="2400" dirty="0">
                <a:solidFill>
                  <a:schemeClr val="accent2"/>
                </a:solidFill>
                <a:latin typeface="Verdana" charset="0"/>
                <a:ea typeface="MS PGothic" charset="0"/>
              </a:rPr>
              <a:t>unless he bears the risk of the mistake ….</a:t>
            </a:r>
          </a:p>
          <a:p>
            <a:endParaRPr lang="en-US" dirty="0">
              <a:latin typeface="Verdana" charset="0"/>
              <a:ea typeface="MS PGothic" charset="0"/>
            </a:endParaRPr>
          </a:p>
        </p:txBody>
      </p:sp>
      <p:sp>
        <p:nvSpPr>
          <p:cNvPr id="7987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3EEBCD9-AA4B-454E-9C4D-4BD23ADB6FDE}" type="slidenum">
              <a:rPr lang="en-US" sz="1200"/>
              <a:pPr algn="r" eaLnBrk="1" hangingPunct="1"/>
              <a:t>30</a:t>
            </a:fld>
            <a:endParaRPr lang="en-US" sz="1200"/>
          </a:p>
        </p:txBody>
      </p:sp>
      <p:pic>
        <p:nvPicPr>
          <p:cNvPr id="79877"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9594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E39B11F-DB80-0B49-9DE8-86490C899635}" type="slidenum">
              <a:rPr lang="en-US" sz="1200"/>
              <a:pPr/>
              <a:t>31</a:t>
            </a:fld>
            <a:endParaRPr lang="en-US" sz="1200"/>
          </a:p>
        </p:txBody>
      </p:sp>
      <p:sp>
        <p:nvSpPr>
          <p:cNvPr id="81922" name="Title 1"/>
          <p:cNvSpPr>
            <a:spLocks noGrp="1"/>
          </p:cNvSpPr>
          <p:nvPr>
            <p:ph type="title" idx="4294967295"/>
          </p:nvPr>
        </p:nvSpPr>
        <p:spPr/>
        <p:txBody>
          <a:bodyPr/>
          <a:lstStyle/>
          <a:p>
            <a:r>
              <a:rPr lang="en-US">
                <a:latin typeface="Verdana" charset="0"/>
                <a:ea typeface="MS PGothic" charset="0"/>
              </a:rPr>
              <a:t>Stees</a:t>
            </a:r>
          </a:p>
        </p:txBody>
      </p:sp>
      <p:sp>
        <p:nvSpPr>
          <p:cNvPr id="81923" name="Content Placeholder 2"/>
          <p:cNvSpPr>
            <a:spLocks noGrp="1"/>
          </p:cNvSpPr>
          <p:nvPr>
            <p:ph idx="4294967295"/>
          </p:nvPr>
        </p:nvSpPr>
        <p:spPr>
          <a:xfrm>
            <a:off x="566738" y="1752600"/>
            <a:ext cx="8577262" cy="4419600"/>
          </a:xfrm>
        </p:spPr>
        <p:txBody>
          <a:bodyPr/>
          <a:lstStyle/>
          <a:p>
            <a:endParaRPr lang="en-US" dirty="0">
              <a:latin typeface="Verdana" charset="0"/>
              <a:ea typeface="MS PGothic" charset="0"/>
            </a:endParaRPr>
          </a:p>
          <a:p>
            <a:r>
              <a:rPr lang="en-US" dirty="0">
                <a:latin typeface="Verdana" charset="0"/>
                <a:ea typeface="MS PGothic" charset="0"/>
              </a:rPr>
              <a:t>Mistake</a:t>
            </a:r>
          </a:p>
          <a:p>
            <a:pPr lvl="1"/>
            <a:r>
              <a:rPr lang="en-US" sz="2400" dirty="0">
                <a:solidFill>
                  <a:srgbClr val="B90000"/>
                </a:solidFill>
                <a:latin typeface="Verdana" charset="0"/>
                <a:ea typeface="MS PGothic" charset="0"/>
              </a:rPr>
              <a:t>No mistake if Assumption of risk</a:t>
            </a:r>
          </a:p>
          <a:p>
            <a:pPr lvl="1"/>
            <a:r>
              <a:rPr lang="en-US" sz="2000" dirty="0">
                <a:solidFill>
                  <a:schemeClr val="tx2"/>
                </a:solidFill>
                <a:latin typeface="Verdana" charset="0"/>
                <a:ea typeface="MS PGothic" charset="0"/>
              </a:rPr>
              <a:t>Restatement § 154 A party bears the risk of mistake when </a:t>
            </a:r>
            <a:r>
              <a:rPr lang="en-US" sz="2000" dirty="0">
                <a:solidFill>
                  <a:srgbClr val="B90000"/>
                </a:solidFill>
                <a:latin typeface="Verdana" charset="0"/>
                <a:ea typeface="MS PGothic" charset="0"/>
              </a:rPr>
              <a:t>the risk is allocated to him by agreement </a:t>
            </a:r>
            <a:r>
              <a:rPr lang="en-US" sz="2000" dirty="0">
                <a:solidFill>
                  <a:schemeClr val="tx2"/>
                </a:solidFill>
                <a:latin typeface="Verdana" charset="0"/>
                <a:ea typeface="MS PGothic" charset="0"/>
              </a:rPr>
              <a:t>of the parties, or </a:t>
            </a:r>
            <a:r>
              <a:rPr lang="en-US" sz="2000" dirty="0">
                <a:solidFill>
                  <a:srgbClr val="B90000"/>
                </a:solidFill>
                <a:latin typeface="Verdana" charset="0"/>
                <a:ea typeface="MS PGothic" charset="0"/>
              </a:rPr>
              <a:t>he is aware, at the time the contract is made, that he has only limited knowledge with respect to the facts to which the mistake relates but treats his limited knowledge as sufficient</a:t>
            </a:r>
            <a:r>
              <a:rPr lang="en-US" sz="2000" dirty="0">
                <a:solidFill>
                  <a:schemeClr val="tx2"/>
                </a:solidFill>
                <a:latin typeface="Verdana" charset="0"/>
                <a:ea typeface="MS PGothic" charset="0"/>
              </a:rPr>
              <a:t>, or the risk is allocated to him by the court on the ground that it is </a:t>
            </a:r>
            <a:r>
              <a:rPr lang="en-US" sz="2000" dirty="0">
                <a:solidFill>
                  <a:srgbClr val="B90000"/>
                </a:solidFill>
                <a:latin typeface="Verdana" charset="0"/>
                <a:ea typeface="MS PGothic" charset="0"/>
              </a:rPr>
              <a:t>reasonable in the circumstances </a:t>
            </a:r>
            <a:r>
              <a:rPr lang="en-US" sz="2000" dirty="0">
                <a:solidFill>
                  <a:schemeClr val="tx2"/>
                </a:solidFill>
                <a:latin typeface="Verdana" charset="0"/>
                <a:ea typeface="MS PGothic" charset="0"/>
              </a:rPr>
              <a:t>to do so.</a:t>
            </a:r>
          </a:p>
        </p:txBody>
      </p:sp>
      <p:sp>
        <p:nvSpPr>
          <p:cNvPr id="8192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4DE2982-5EB3-7849-B2E5-E3CEA9B51FC9}" type="slidenum">
              <a:rPr lang="en-US" sz="1200"/>
              <a:pPr algn="r" eaLnBrk="1" hangingPunct="1"/>
              <a:t>31</a:t>
            </a:fld>
            <a:endParaRPr lang="en-US" sz="1200"/>
          </a:p>
        </p:txBody>
      </p:sp>
      <p:pic>
        <p:nvPicPr>
          <p:cNvPr id="81925"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C3C4E4D-23B1-674E-9676-2A5134ADD782}" type="slidenum">
              <a:rPr lang="en-US" sz="1200"/>
              <a:pPr/>
              <a:t>32</a:t>
            </a:fld>
            <a:endParaRPr lang="en-US" sz="1200"/>
          </a:p>
        </p:txBody>
      </p:sp>
      <p:sp>
        <p:nvSpPr>
          <p:cNvPr id="83970" name="Title 1"/>
          <p:cNvSpPr>
            <a:spLocks noGrp="1"/>
          </p:cNvSpPr>
          <p:nvPr>
            <p:ph type="title" idx="4294967295"/>
          </p:nvPr>
        </p:nvSpPr>
        <p:spPr/>
        <p:txBody>
          <a:bodyPr/>
          <a:lstStyle/>
          <a:p>
            <a:r>
              <a:rPr lang="en-US">
                <a:latin typeface="Verdana" charset="0"/>
                <a:ea typeface="MS PGothic" charset="0"/>
              </a:rPr>
              <a:t>Stees</a:t>
            </a:r>
          </a:p>
        </p:txBody>
      </p:sp>
      <p:sp>
        <p:nvSpPr>
          <p:cNvPr id="83971" name="Content Placeholder 2"/>
          <p:cNvSpPr>
            <a:spLocks noGrp="1"/>
          </p:cNvSpPr>
          <p:nvPr>
            <p:ph idx="4294967295"/>
          </p:nvPr>
        </p:nvSpPr>
        <p:spPr>
          <a:xfrm>
            <a:off x="566738" y="1752600"/>
            <a:ext cx="8577262" cy="4419600"/>
          </a:xfrm>
        </p:spPr>
        <p:txBody>
          <a:bodyPr/>
          <a:lstStyle/>
          <a:p>
            <a:endParaRPr lang="en-US" dirty="0">
              <a:solidFill>
                <a:srgbClr val="B90000"/>
              </a:solidFill>
              <a:latin typeface="Verdana" charset="0"/>
              <a:ea typeface="MS PGothic" charset="0"/>
            </a:endParaRPr>
          </a:p>
          <a:p>
            <a:r>
              <a:rPr lang="en-US" dirty="0">
                <a:solidFill>
                  <a:srgbClr val="B90000"/>
                </a:solidFill>
                <a:latin typeface="Verdana" charset="0"/>
                <a:ea typeface="MS PGothic" charset="0"/>
              </a:rPr>
              <a:t>Frustration or Impracticability</a:t>
            </a:r>
          </a:p>
          <a:p>
            <a:pPr lvl="1"/>
            <a:r>
              <a:rPr lang="en-US" sz="2400" dirty="0">
                <a:solidFill>
                  <a:schemeClr val="tx2"/>
                </a:solidFill>
                <a:latin typeface="Verdana" charset="0"/>
                <a:ea typeface="MS PGothic" charset="0"/>
              </a:rPr>
              <a:t>Restatement § 261 Where, after a contract is made, a party’s performance is made impracticable without his fault by the occurrence of an event the non-occurrence of which was a </a:t>
            </a:r>
            <a:r>
              <a:rPr lang="en-US" sz="2400" dirty="0">
                <a:solidFill>
                  <a:srgbClr val="B90000"/>
                </a:solidFill>
                <a:latin typeface="Verdana" charset="0"/>
                <a:ea typeface="MS PGothic" charset="0"/>
              </a:rPr>
              <a:t>basic assumption </a:t>
            </a:r>
            <a:r>
              <a:rPr lang="en-US" sz="2400" dirty="0">
                <a:solidFill>
                  <a:schemeClr val="tx2"/>
                </a:solidFill>
                <a:latin typeface="Verdana" charset="0"/>
                <a:ea typeface="MS PGothic" charset="0"/>
              </a:rPr>
              <a:t>on which the contract was made, his duty to render that performance is discharged, </a:t>
            </a:r>
            <a:r>
              <a:rPr lang="en-US" sz="2400" dirty="0">
                <a:solidFill>
                  <a:schemeClr val="accent6"/>
                </a:solidFill>
                <a:latin typeface="Verdana" charset="0"/>
                <a:ea typeface="MS PGothic" charset="0"/>
              </a:rPr>
              <a:t>unless the language or the circumstances indicate the contrary</a:t>
            </a:r>
            <a:r>
              <a:rPr lang="en-US" sz="2400" dirty="0">
                <a:solidFill>
                  <a:schemeClr val="tx2"/>
                </a:solidFill>
                <a:latin typeface="Verdana" charset="0"/>
                <a:ea typeface="MS PGothic" charset="0"/>
              </a:rPr>
              <a:t>.</a:t>
            </a:r>
          </a:p>
        </p:txBody>
      </p:sp>
      <p:sp>
        <p:nvSpPr>
          <p:cNvPr id="8397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F0994AD1-479A-C145-8D38-8893549A6373}" type="slidenum">
              <a:rPr lang="en-US" sz="1200"/>
              <a:pPr algn="r" eaLnBrk="1" hangingPunct="1"/>
              <a:t>32</a:t>
            </a:fld>
            <a:endParaRPr lang="en-US" sz="1200"/>
          </a:p>
        </p:txBody>
      </p:sp>
      <p:pic>
        <p:nvPicPr>
          <p:cNvPr id="8397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C1C3594-843D-324A-BC41-BE11116B07F6}" type="slidenum">
              <a:rPr lang="en-US" sz="1200"/>
              <a:pPr/>
              <a:t>33</a:t>
            </a:fld>
            <a:endParaRPr lang="en-US" sz="1200"/>
          </a:p>
        </p:txBody>
      </p:sp>
      <p:sp>
        <p:nvSpPr>
          <p:cNvPr id="86018" name="Title 1"/>
          <p:cNvSpPr>
            <a:spLocks noGrp="1"/>
          </p:cNvSpPr>
          <p:nvPr>
            <p:ph type="title" idx="4294967295"/>
          </p:nvPr>
        </p:nvSpPr>
        <p:spPr/>
        <p:txBody>
          <a:bodyPr/>
          <a:lstStyle/>
          <a:p>
            <a:r>
              <a:rPr lang="en-US">
                <a:latin typeface="Verdana" charset="0"/>
                <a:ea typeface="MS PGothic" charset="0"/>
              </a:rPr>
              <a:t>Stees</a:t>
            </a:r>
          </a:p>
        </p:txBody>
      </p:sp>
      <p:sp>
        <p:nvSpPr>
          <p:cNvPr id="86019" name="Content Placeholder 2"/>
          <p:cNvSpPr>
            <a:spLocks noGrp="1"/>
          </p:cNvSpPr>
          <p:nvPr>
            <p:ph idx="4294967295"/>
          </p:nvPr>
        </p:nvSpPr>
        <p:spPr>
          <a:xfrm>
            <a:off x="566738" y="1752600"/>
            <a:ext cx="8577262" cy="4419600"/>
          </a:xfrm>
        </p:spPr>
        <p:txBody>
          <a:bodyPr/>
          <a:lstStyle/>
          <a:p>
            <a:endParaRPr lang="en-US" dirty="0">
              <a:solidFill>
                <a:schemeClr val="accent6"/>
              </a:solidFill>
              <a:latin typeface="Verdana" charset="0"/>
              <a:ea typeface="MS PGothic" charset="0"/>
            </a:endParaRPr>
          </a:p>
          <a:p>
            <a:r>
              <a:rPr lang="en-US" dirty="0">
                <a:solidFill>
                  <a:srgbClr val="B90000"/>
                </a:solidFill>
                <a:latin typeface="Verdana" charset="0"/>
                <a:ea typeface="MS PGothic" charset="0"/>
              </a:rPr>
              <a:t>Condition</a:t>
            </a:r>
          </a:p>
          <a:p>
            <a:pPr lvl="1"/>
            <a:r>
              <a:rPr lang="en-US" sz="2400" dirty="0">
                <a:solidFill>
                  <a:schemeClr val="tx2"/>
                </a:solidFill>
                <a:latin typeface="Verdana" charset="0"/>
                <a:ea typeface="MS PGothic" charset="0"/>
              </a:rPr>
              <a:t>Restatement § 224 A condition is an event, not certain to occur, </a:t>
            </a:r>
            <a:r>
              <a:rPr lang="en-US" sz="2400" dirty="0">
                <a:solidFill>
                  <a:srgbClr val="C00000"/>
                </a:solidFill>
                <a:latin typeface="Verdana" charset="0"/>
                <a:ea typeface="MS PGothic" charset="0"/>
              </a:rPr>
              <a:t>which must occur</a:t>
            </a:r>
            <a:r>
              <a:rPr lang="en-US" sz="2400" dirty="0">
                <a:solidFill>
                  <a:schemeClr val="tx2"/>
                </a:solidFill>
                <a:latin typeface="Verdana" charset="0"/>
                <a:ea typeface="MS PGothic" charset="0"/>
              </a:rPr>
              <a:t>, unless its non-occurrence is excused, </a:t>
            </a:r>
            <a:r>
              <a:rPr lang="en-US" sz="2400" dirty="0">
                <a:solidFill>
                  <a:schemeClr val="accent6"/>
                </a:solidFill>
                <a:latin typeface="Verdana" charset="0"/>
                <a:ea typeface="MS PGothic" charset="0"/>
              </a:rPr>
              <a:t>before performance under a contract becomes due</a:t>
            </a:r>
            <a:r>
              <a:rPr lang="en-US" sz="2400" dirty="0">
                <a:solidFill>
                  <a:schemeClr val="tx2"/>
                </a:solidFill>
                <a:latin typeface="Verdana" charset="0"/>
                <a:ea typeface="MS PGothic" charset="0"/>
              </a:rPr>
              <a:t>.</a:t>
            </a:r>
          </a:p>
        </p:txBody>
      </p:sp>
      <p:sp>
        <p:nvSpPr>
          <p:cNvPr id="8602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A8F6D71-6642-E049-9B29-9128C8DA1C45}" type="slidenum">
              <a:rPr lang="en-US" sz="1200"/>
              <a:pPr algn="r" eaLnBrk="1" hangingPunct="1"/>
              <a:t>33</a:t>
            </a:fld>
            <a:endParaRPr lang="en-US" sz="1200"/>
          </a:p>
        </p:txBody>
      </p:sp>
      <p:pic>
        <p:nvPicPr>
          <p:cNvPr id="8602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0038211-5F7C-6241-986F-CA109A451DC6}" type="slidenum">
              <a:rPr lang="en-US" sz="1200"/>
              <a:pPr/>
              <a:t>34</a:t>
            </a:fld>
            <a:endParaRPr lang="en-US" sz="1200"/>
          </a:p>
        </p:txBody>
      </p:sp>
      <p:sp>
        <p:nvSpPr>
          <p:cNvPr id="88066" name="Title 1"/>
          <p:cNvSpPr>
            <a:spLocks noGrp="1"/>
          </p:cNvSpPr>
          <p:nvPr>
            <p:ph type="title" idx="4294967295"/>
          </p:nvPr>
        </p:nvSpPr>
        <p:spPr/>
        <p:txBody>
          <a:bodyPr/>
          <a:lstStyle/>
          <a:p>
            <a:r>
              <a:rPr lang="en-US">
                <a:latin typeface="Verdana" charset="0"/>
                <a:ea typeface="MS PGothic" charset="0"/>
              </a:rPr>
              <a:t>Stees</a:t>
            </a:r>
          </a:p>
        </p:txBody>
      </p:sp>
      <p:sp>
        <p:nvSpPr>
          <p:cNvPr id="88067" name="Content Placeholder 2"/>
          <p:cNvSpPr>
            <a:spLocks noGrp="1"/>
          </p:cNvSpPr>
          <p:nvPr>
            <p:ph idx="4294967295"/>
          </p:nvPr>
        </p:nvSpPr>
        <p:spPr>
          <a:xfrm>
            <a:off x="566738" y="1752600"/>
            <a:ext cx="8577262" cy="4419600"/>
          </a:xfrm>
        </p:spPr>
        <p:txBody>
          <a:bodyPr/>
          <a:lstStyle/>
          <a:p>
            <a:endParaRPr lang="en-US" dirty="0">
              <a:latin typeface="Verdana" charset="0"/>
              <a:ea typeface="MS PGothic" charset="0"/>
            </a:endParaRPr>
          </a:p>
          <a:p>
            <a:r>
              <a:rPr lang="en-US" dirty="0">
                <a:solidFill>
                  <a:schemeClr val="tx2"/>
                </a:solidFill>
                <a:latin typeface="Verdana" charset="0"/>
                <a:ea typeface="MS PGothic" charset="0"/>
              </a:rPr>
              <a:t>Condition</a:t>
            </a:r>
          </a:p>
          <a:p>
            <a:pPr lvl="1"/>
            <a:r>
              <a:rPr lang="en-US" sz="2400" dirty="0">
                <a:solidFill>
                  <a:srgbClr val="000000"/>
                </a:solidFill>
                <a:latin typeface="Verdana" charset="0"/>
                <a:ea typeface="MS PGothic" charset="0"/>
              </a:rPr>
              <a:t>Restatement § 224 A condition is an event, not certain to occur, which must occur, unless its non-occurrence is excused, before performance under a contract becomes due.</a:t>
            </a:r>
          </a:p>
          <a:p>
            <a:pPr lvl="1"/>
            <a:r>
              <a:rPr lang="en-US" sz="2400" dirty="0">
                <a:solidFill>
                  <a:srgbClr val="B90000"/>
                </a:solidFill>
                <a:latin typeface="Verdana" charset="0"/>
                <a:ea typeface="MS PGothic" charset="0"/>
              </a:rPr>
              <a:t>Restatement § 225(3) Non-occurrence of a condition is not a breach by a party unless he is under a duty that the condition occur</a:t>
            </a:r>
          </a:p>
        </p:txBody>
      </p:sp>
      <p:sp>
        <p:nvSpPr>
          <p:cNvPr id="8806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45674EF-866A-8847-B8F1-A8882B9C881A}" type="slidenum">
              <a:rPr lang="en-US" sz="1200"/>
              <a:pPr algn="r" eaLnBrk="1" hangingPunct="1"/>
              <a:t>34</a:t>
            </a:fld>
            <a:endParaRPr lang="en-US" sz="1200"/>
          </a:p>
        </p:txBody>
      </p:sp>
      <p:pic>
        <p:nvPicPr>
          <p:cNvPr id="88069"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56321A1-FBC5-2A4D-990B-C074D9EADDE3}" type="slidenum">
              <a:rPr lang="en-US" sz="1200"/>
              <a:pPr/>
              <a:t>35</a:t>
            </a:fld>
            <a:endParaRPr lang="en-US" sz="1200"/>
          </a:p>
        </p:txBody>
      </p:sp>
      <p:sp>
        <p:nvSpPr>
          <p:cNvPr id="94210"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endParaRPr lang="en-US" dirty="0">
              <a:solidFill>
                <a:schemeClr val="accent6"/>
              </a:solidFill>
              <a:ea typeface="ＭＳ Ｐゴシック" charset="0"/>
              <a:cs typeface="ＭＳ Ｐゴシック" charset="0"/>
            </a:endParaRPr>
          </a:p>
          <a:p>
            <a:pPr>
              <a:defRPr/>
            </a:pPr>
            <a:r>
              <a:rPr lang="en-US" dirty="0">
                <a:solidFill>
                  <a:schemeClr val="accent6"/>
                </a:solidFill>
                <a:ea typeface="ＭＳ Ｐゴシック" charset="0"/>
                <a:cs typeface="ＭＳ Ｐゴシック" charset="0"/>
              </a:rPr>
              <a:t>What did the court decide?</a:t>
            </a:r>
          </a:p>
        </p:txBody>
      </p:sp>
      <p:sp>
        <p:nvSpPr>
          <p:cNvPr id="942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476C234-5C76-4242-9AFC-AA08A99F7440}" type="slidenum">
              <a:rPr lang="en-US" sz="1200"/>
              <a:pPr algn="r" eaLnBrk="1" hangingPunct="1"/>
              <a:t>35</a:t>
            </a:fld>
            <a:endParaRPr lang="en-US" sz="1200"/>
          </a:p>
        </p:txBody>
      </p:sp>
      <p:pic>
        <p:nvPicPr>
          <p:cNvPr id="9421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F1F383-A2E3-FD4E-BC93-A6F224A224D9}" type="slidenum">
              <a:rPr lang="en-US" sz="1200"/>
              <a:pPr/>
              <a:t>36</a:t>
            </a:fld>
            <a:endParaRPr lang="en-US" sz="1200"/>
          </a:p>
        </p:txBody>
      </p:sp>
      <p:sp>
        <p:nvSpPr>
          <p:cNvPr id="96258"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What did the court decide?</a:t>
            </a:r>
          </a:p>
          <a:p>
            <a:pPr lvl="1">
              <a:defRPr/>
            </a:pPr>
            <a:r>
              <a:rPr lang="en-US" dirty="0">
                <a:solidFill>
                  <a:schemeClr val="accent6"/>
                </a:solidFill>
                <a:ea typeface="ＭＳ Ｐゴシック" charset="0"/>
              </a:rPr>
              <a:t>The contractor must perform his engagement, unless prevented by an Act of God, the law, or the other party</a:t>
            </a:r>
          </a:p>
        </p:txBody>
      </p:sp>
      <p:sp>
        <p:nvSpPr>
          <p:cNvPr id="962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71FBDE2-8671-0A4E-9447-697CF0B2817F}" type="slidenum">
              <a:rPr lang="en-US" sz="1200"/>
              <a:pPr algn="r" eaLnBrk="1" hangingPunct="1"/>
              <a:t>36</a:t>
            </a:fld>
            <a:endParaRPr lang="en-US" sz="1200"/>
          </a:p>
        </p:txBody>
      </p:sp>
      <p:pic>
        <p:nvPicPr>
          <p:cNvPr id="9626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F1F383-A2E3-FD4E-BC93-A6F224A224D9}" type="slidenum">
              <a:rPr lang="en-US" sz="1200"/>
              <a:pPr/>
              <a:t>37</a:t>
            </a:fld>
            <a:endParaRPr lang="en-US" sz="1200"/>
          </a:p>
        </p:txBody>
      </p:sp>
      <p:sp>
        <p:nvSpPr>
          <p:cNvPr id="96258"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What did the court decide?</a:t>
            </a:r>
          </a:p>
          <a:p>
            <a:pPr lvl="1">
              <a:defRPr/>
            </a:pPr>
            <a:r>
              <a:rPr lang="en-US" dirty="0">
                <a:solidFill>
                  <a:schemeClr val="accent6"/>
                </a:solidFill>
                <a:ea typeface="ＭＳ Ｐゴシック" charset="0"/>
              </a:rPr>
              <a:t>A presumption against conditions that excuse performance</a:t>
            </a:r>
          </a:p>
          <a:p>
            <a:pPr lvl="1">
              <a:defRPr/>
            </a:pPr>
            <a:r>
              <a:rPr lang="en-US" dirty="0">
                <a:solidFill>
                  <a:schemeClr val="accent6"/>
                </a:solidFill>
                <a:ea typeface="ＭＳ Ｐゴシック" charset="0"/>
              </a:rPr>
              <a:t>The “sanctity of contracts”</a:t>
            </a:r>
          </a:p>
          <a:p>
            <a:pPr lvl="1">
              <a:defRPr/>
            </a:pPr>
            <a:r>
              <a:rPr lang="en-US" dirty="0">
                <a:solidFill>
                  <a:schemeClr val="accent6"/>
                </a:solidFill>
                <a:ea typeface="ＭＳ Ｐゴシック" charset="0"/>
              </a:rPr>
              <a:t>“The promisor should provide against contingencies”</a:t>
            </a:r>
          </a:p>
        </p:txBody>
      </p:sp>
      <p:sp>
        <p:nvSpPr>
          <p:cNvPr id="962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71FBDE2-8671-0A4E-9447-697CF0B2817F}" type="slidenum">
              <a:rPr lang="en-US" sz="1200"/>
              <a:pPr algn="r" eaLnBrk="1" hangingPunct="1"/>
              <a:t>37</a:t>
            </a:fld>
            <a:endParaRPr lang="en-US" sz="1200"/>
          </a:p>
        </p:txBody>
      </p:sp>
      <p:pic>
        <p:nvPicPr>
          <p:cNvPr id="9626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61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2F1F383-A2E3-FD4E-BC93-A6F224A224D9}" type="slidenum">
              <a:rPr lang="en-US" sz="1200"/>
              <a:pPr/>
              <a:t>38</a:t>
            </a:fld>
            <a:endParaRPr lang="en-US" sz="1200"/>
          </a:p>
        </p:txBody>
      </p:sp>
      <p:sp>
        <p:nvSpPr>
          <p:cNvPr id="96258"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r>
              <a:rPr lang="en-US" dirty="0">
                <a:ea typeface="ＭＳ Ｐゴシック" charset="0"/>
                <a:cs typeface="ＭＳ Ｐゴシック" charset="0"/>
              </a:rPr>
              <a:t>What did the court decide?</a:t>
            </a:r>
          </a:p>
          <a:p>
            <a:pPr lvl="1">
              <a:defRPr/>
            </a:pPr>
            <a:r>
              <a:rPr lang="en-US" dirty="0">
                <a:ea typeface="ＭＳ Ｐゴシック" charset="0"/>
              </a:rPr>
              <a:t>The contractor must perform his engagement, unless prevented by an </a:t>
            </a:r>
            <a:r>
              <a:rPr lang="en-US" u="sng" dirty="0">
                <a:ea typeface="ＭＳ Ｐゴシック" charset="0"/>
              </a:rPr>
              <a:t>Act of God</a:t>
            </a:r>
            <a:r>
              <a:rPr lang="en-US" dirty="0">
                <a:ea typeface="ＭＳ Ｐゴシック" charset="0"/>
              </a:rPr>
              <a:t>, the law, or the other party</a:t>
            </a:r>
          </a:p>
        </p:txBody>
      </p:sp>
      <p:sp>
        <p:nvSpPr>
          <p:cNvPr id="962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71FBDE2-8671-0A4E-9447-697CF0B2817F}" type="slidenum">
              <a:rPr lang="en-US" sz="1200"/>
              <a:pPr algn="r" eaLnBrk="1" hangingPunct="1"/>
              <a:t>38</a:t>
            </a:fld>
            <a:endParaRPr lang="en-US" sz="1200"/>
          </a:p>
        </p:txBody>
      </p:sp>
      <p:pic>
        <p:nvPicPr>
          <p:cNvPr id="96261"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174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D1928F4-4AFC-F447-82F8-E1B9320EEA34}" type="slidenum">
              <a:rPr lang="en-US" sz="1200"/>
              <a:pPr/>
              <a:t>39</a:t>
            </a:fld>
            <a:endParaRPr lang="en-US" sz="1200"/>
          </a:p>
        </p:txBody>
      </p:sp>
      <p:sp>
        <p:nvSpPr>
          <p:cNvPr id="98306"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r>
              <a:rPr lang="en-US" dirty="0">
                <a:ea typeface="ＭＳ Ｐゴシック" charset="0"/>
                <a:cs typeface="ＭＳ Ｐゴシック" charset="0"/>
              </a:rPr>
              <a:t>What did the court decide?</a:t>
            </a:r>
          </a:p>
          <a:p>
            <a:pPr lvl="1">
              <a:defRPr/>
            </a:pPr>
            <a:r>
              <a:rPr lang="en-US" dirty="0">
                <a:solidFill>
                  <a:srgbClr val="000000"/>
                </a:solidFill>
                <a:ea typeface="ＭＳ Ｐゴシック" charset="0"/>
              </a:rPr>
              <a:t>He must perform his engagement, unless prevented by the act of God, the law, or the other party</a:t>
            </a:r>
          </a:p>
          <a:p>
            <a:pPr lvl="1">
              <a:defRPr/>
            </a:pPr>
            <a:r>
              <a:rPr lang="en-US" dirty="0">
                <a:solidFill>
                  <a:schemeClr val="accent6"/>
                </a:solidFill>
                <a:ea typeface="ＭＳ Ｐゴシック" charset="0"/>
              </a:rPr>
              <a:t>If the parties had bargained for an excuse, the courts would honor this. </a:t>
            </a:r>
          </a:p>
          <a:p>
            <a:pPr lvl="1">
              <a:defRPr/>
            </a:pPr>
            <a:r>
              <a:rPr lang="en-US" dirty="0">
                <a:solidFill>
                  <a:schemeClr val="accent6"/>
                </a:solidFill>
                <a:ea typeface="ＭＳ Ｐゴシック" charset="0"/>
              </a:rPr>
              <a:t>What if they had not put their minds to it?</a:t>
            </a:r>
          </a:p>
        </p:txBody>
      </p:sp>
      <p:sp>
        <p:nvSpPr>
          <p:cNvPr id="9830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024C9D6-3D47-214A-AC2D-A933163A19EF}" type="slidenum">
              <a:rPr lang="en-US" sz="1200"/>
              <a:pPr algn="r" eaLnBrk="1" hangingPunct="1"/>
              <a:t>39</a:t>
            </a:fld>
            <a:endParaRPr lang="en-US" sz="1200"/>
          </a:p>
        </p:txBody>
      </p:sp>
      <p:pic>
        <p:nvPicPr>
          <p:cNvPr id="98309"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4</a:t>
            </a:fld>
            <a:endParaRPr lang="en-US" sz="1200"/>
          </a:p>
        </p:txBody>
      </p:sp>
      <p:sp>
        <p:nvSpPr>
          <p:cNvPr id="39938" name="Title 1"/>
          <p:cNvSpPr>
            <a:spLocks noGrp="1"/>
          </p:cNvSpPr>
          <p:nvPr>
            <p:ph type="title"/>
          </p:nvPr>
        </p:nvSpPr>
        <p:spPr/>
        <p:txBody>
          <a:bodyPr/>
          <a:lstStyle/>
          <a:p>
            <a:r>
              <a:rPr lang="en-US" dirty="0">
                <a:solidFill>
                  <a:schemeClr val="tx1"/>
                </a:solidFill>
                <a:latin typeface="Verdana" charset="0"/>
                <a:ea typeface="MS PGothic" charset="0"/>
              </a:rPr>
              <a:t>Kinds of terms</a:t>
            </a:r>
            <a:endParaRPr lang="en-US" dirty="0">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dirty="0">
                <a:latin typeface="Verdana" charset="0"/>
                <a:ea typeface="MS PGothic" charset="0"/>
              </a:rPr>
              <a:t>Now consider: I promise to help you on your journey provided the crick don</a:t>
            </a:r>
            <a:r>
              <a:rPr lang="ja-JP" altLang="en-US" dirty="0">
                <a:latin typeface="Verdana" charset="0"/>
                <a:ea typeface="MS PGothic" charset="0"/>
              </a:rPr>
              <a:t>’</a:t>
            </a:r>
            <a:r>
              <a:rPr lang="en-US" altLang="ja-JP" dirty="0">
                <a:latin typeface="Verdana" charset="0"/>
                <a:ea typeface="MS PGothic" charset="0"/>
              </a:rPr>
              <a:t>t rise.</a:t>
            </a:r>
          </a:p>
          <a:p>
            <a:pPr lvl="1"/>
            <a:r>
              <a:rPr lang="en-US" dirty="0">
                <a:solidFill>
                  <a:srgbClr val="B90000"/>
                </a:solidFill>
                <a:latin typeface="Verdana" charset="0"/>
                <a:ea typeface="MS PGothic" charset="0"/>
              </a:rPr>
              <a:t>So this is not a promise: let’s call it a </a:t>
            </a:r>
            <a:r>
              <a:rPr lang="en-US" u="sng" dirty="0">
                <a:solidFill>
                  <a:srgbClr val="B90000"/>
                </a:solidFill>
                <a:latin typeface="Verdana" charset="0"/>
                <a:ea typeface="MS PGothic" charset="0"/>
              </a:rPr>
              <a:t> condition</a:t>
            </a:r>
          </a:p>
          <a:p>
            <a:pPr lvl="2"/>
            <a:r>
              <a:rPr lang="en-US" dirty="0">
                <a:solidFill>
                  <a:schemeClr val="tx2"/>
                </a:solidFill>
                <a:latin typeface="Verdana" charset="0"/>
                <a:ea typeface="MS PGothic" charset="0"/>
              </a:rPr>
              <a:t>If the event in question occurs, I am excused from performance</a:t>
            </a: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4</a:t>
            </a:fld>
            <a:endParaRPr lang="en-US" sz="1200"/>
          </a:p>
        </p:txBody>
      </p:sp>
    </p:spTree>
    <p:extLst>
      <p:ext uri="{BB962C8B-B14F-4D97-AF65-F5344CB8AC3E}">
        <p14:creationId xmlns:p14="http://schemas.microsoft.com/office/powerpoint/2010/main" val="30177862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5601DE-C1B6-CE4B-B74E-74C2EC671728}" type="slidenum">
              <a:rPr lang="en-US" sz="1200"/>
              <a:pPr/>
              <a:t>40</a:t>
            </a:fld>
            <a:endParaRPr lang="en-US" sz="1200"/>
          </a:p>
        </p:txBody>
      </p:sp>
      <p:sp>
        <p:nvSpPr>
          <p:cNvPr id="102402" name="Title 1"/>
          <p:cNvSpPr>
            <a:spLocks noGrp="1"/>
          </p:cNvSpPr>
          <p:nvPr>
            <p:ph type="title" idx="4294967295"/>
          </p:nvPr>
        </p:nvSpPr>
        <p:spPr/>
        <p:txBody>
          <a:bodyPr/>
          <a:lstStyle/>
          <a:p>
            <a:r>
              <a:rPr lang="en-US">
                <a:latin typeface="Verdana" charset="0"/>
                <a:ea typeface="MS PGothic" charset="0"/>
              </a:rPr>
              <a:t>Stees</a:t>
            </a:r>
          </a:p>
        </p:txBody>
      </p:sp>
      <p:sp>
        <p:nvSpPr>
          <p:cNvPr id="55299" name="Content Placeholder 2"/>
          <p:cNvSpPr>
            <a:spLocks noGrp="1"/>
          </p:cNvSpPr>
          <p:nvPr>
            <p:ph idx="4294967295"/>
          </p:nvPr>
        </p:nvSpPr>
        <p:spPr>
          <a:xfrm>
            <a:off x="566738" y="1752600"/>
            <a:ext cx="8577262" cy="4419600"/>
          </a:xfrm>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What did the court decide?</a:t>
            </a:r>
          </a:p>
          <a:p>
            <a:pPr lvl="1">
              <a:defRPr/>
            </a:pPr>
            <a:r>
              <a:rPr lang="en-US" dirty="0">
                <a:solidFill>
                  <a:schemeClr val="accent6"/>
                </a:solidFill>
                <a:ea typeface="ＭＳ Ｐゴシック" charset="0"/>
              </a:rPr>
              <a:t>Quicksand as an informational problem</a:t>
            </a:r>
          </a:p>
          <a:p>
            <a:pPr lvl="2">
              <a:defRPr/>
            </a:pPr>
            <a:r>
              <a:rPr lang="en-US" dirty="0">
                <a:solidFill>
                  <a:srgbClr val="000000"/>
                </a:solidFill>
                <a:ea typeface="ＭＳ Ｐゴシック" charset="0"/>
              </a:rPr>
              <a:t>Who was in the best position to discover or know of the problem?</a:t>
            </a:r>
          </a:p>
        </p:txBody>
      </p:sp>
      <p:sp>
        <p:nvSpPr>
          <p:cNvPr id="1024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7C60687-EC50-9244-9C4A-8211B90C8043}" type="slidenum">
              <a:rPr lang="en-US" sz="1200"/>
              <a:pPr algn="r" eaLnBrk="1" hangingPunct="1"/>
              <a:t>40</a:t>
            </a:fld>
            <a:endParaRPr lang="en-US" sz="1200"/>
          </a:p>
        </p:txBody>
      </p:sp>
      <p:pic>
        <p:nvPicPr>
          <p:cNvPr id="102405"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9D7931-9065-6D45-8BFA-EA84F3CC5F24}" type="slidenum">
              <a:rPr lang="en-US" sz="1200"/>
              <a:pPr/>
              <a:t>41</a:t>
            </a:fld>
            <a:endParaRPr lang="en-US" sz="1200"/>
          </a:p>
        </p:txBody>
      </p:sp>
      <p:sp>
        <p:nvSpPr>
          <p:cNvPr id="104450" name="Title 1"/>
          <p:cNvSpPr>
            <a:spLocks noGrp="1"/>
          </p:cNvSpPr>
          <p:nvPr>
            <p:ph type="title" idx="4294967295"/>
          </p:nvPr>
        </p:nvSpPr>
        <p:spPr/>
        <p:txBody>
          <a:bodyPr/>
          <a:lstStyle/>
          <a:p>
            <a:r>
              <a:rPr lang="en-US">
                <a:latin typeface="Verdana" charset="0"/>
                <a:ea typeface="MS PGothic" charset="0"/>
              </a:rPr>
              <a:t>Stees</a:t>
            </a:r>
          </a:p>
        </p:txBody>
      </p:sp>
      <p:sp>
        <p:nvSpPr>
          <p:cNvPr id="104451" name="Content Placeholder 2"/>
          <p:cNvSpPr>
            <a:spLocks noGrp="1"/>
          </p:cNvSpPr>
          <p:nvPr>
            <p:ph idx="4294967295"/>
          </p:nvPr>
        </p:nvSpPr>
        <p:spPr>
          <a:xfrm>
            <a:off x="566738" y="1752600"/>
            <a:ext cx="8577262" cy="4419600"/>
          </a:xfrm>
        </p:spPr>
        <p:txBody>
          <a:bodyPr/>
          <a:lstStyle/>
          <a:p>
            <a:r>
              <a:rPr lang="en-US" dirty="0">
                <a:solidFill>
                  <a:srgbClr val="B90000"/>
                </a:solidFill>
                <a:latin typeface="Verdana" charset="0"/>
                <a:ea typeface="MS PGothic" charset="0"/>
              </a:rPr>
              <a:t>If contractors are liable for breach of promise, what remedies might be available to plaintiff homeowners?</a:t>
            </a:r>
          </a:p>
        </p:txBody>
      </p:sp>
      <p:sp>
        <p:nvSpPr>
          <p:cNvPr id="1044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7BC34F5-BE7E-4E40-93CD-6D378DAC116D}" type="slidenum">
              <a:rPr lang="en-US" sz="1200"/>
              <a:pPr algn="r" eaLnBrk="1" hangingPunct="1"/>
              <a:t>41</a:t>
            </a:fld>
            <a:endParaRPr lang="en-US" sz="1200"/>
          </a:p>
        </p:txBody>
      </p:sp>
      <p:pic>
        <p:nvPicPr>
          <p:cNvPr id="10445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600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9D7931-9065-6D45-8BFA-EA84F3CC5F24}" type="slidenum">
              <a:rPr lang="en-US" sz="1200"/>
              <a:pPr/>
              <a:t>42</a:t>
            </a:fld>
            <a:endParaRPr lang="en-US" sz="1200"/>
          </a:p>
        </p:txBody>
      </p:sp>
      <p:sp>
        <p:nvSpPr>
          <p:cNvPr id="104450" name="Title 1"/>
          <p:cNvSpPr>
            <a:spLocks noGrp="1"/>
          </p:cNvSpPr>
          <p:nvPr>
            <p:ph type="title" idx="4294967295"/>
          </p:nvPr>
        </p:nvSpPr>
        <p:spPr/>
        <p:txBody>
          <a:bodyPr/>
          <a:lstStyle/>
          <a:p>
            <a:r>
              <a:rPr lang="en-US">
                <a:latin typeface="Verdana" charset="0"/>
                <a:ea typeface="MS PGothic" charset="0"/>
              </a:rPr>
              <a:t>Stees</a:t>
            </a:r>
          </a:p>
        </p:txBody>
      </p:sp>
      <p:sp>
        <p:nvSpPr>
          <p:cNvPr id="104451" name="Content Placeholder 2"/>
          <p:cNvSpPr>
            <a:spLocks noGrp="1"/>
          </p:cNvSpPr>
          <p:nvPr>
            <p:ph idx="4294967295"/>
          </p:nvPr>
        </p:nvSpPr>
        <p:spPr>
          <a:xfrm>
            <a:off x="566738" y="1752600"/>
            <a:ext cx="8577262" cy="4419600"/>
          </a:xfrm>
        </p:spPr>
        <p:txBody>
          <a:bodyPr/>
          <a:lstStyle/>
          <a:p>
            <a:r>
              <a:rPr lang="en-US" dirty="0">
                <a:solidFill>
                  <a:srgbClr val="000000"/>
                </a:solidFill>
                <a:latin typeface="Verdana" charset="0"/>
                <a:ea typeface="MS PGothic" charset="0"/>
              </a:rPr>
              <a:t>If contractors are  liable for breach of promise, what remedies might be available to plaintiff-homeowners?</a:t>
            </a:r>
          </a:p>
          <a:p>
            <a:pPr lvl="1"/>
            <a:r>
              <a:rPr lang="en-US" dirty="0">
                <a:solidFill>
                  <a:srgbClr val="B90000"/>
                </a:solidFill>
                <a:latin typeface="Verdana" charset="0"/>
                <a:ea typeface="MS PGothic" charset="0"/>
              </a:rPr>
              <a:t>Damages for breach (give plaintiff the benefit of the bargain less the contract price)</a:t>
            </a:r>
          </a:p>
        </p:txBody>
      </p:sp>
      <p:sp>
        <p:nvSpPr>
          <p:cNvPr id="1044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7BC34F5-BE7E-4E40-93CD-6D378DAC116D}" type="slidenum">
              <a:rPr lang="en-US" sz="1200"/>
              <a:pPr algn="r" eaLnBrk="1" hangingPunct="1"/>
              <a:t>42</a:t>
            </a:fld>
            <a:endParaRPr lang="en-US" sz="1200"/>
          </a:p>
        </p:txBody>
      </p:sp>
      <p:pic>
        <p:nvPicPr>
          <p:cNvPr id="10445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0641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9D7931-9065-6D45-8BFA-EA84F3CC5F24}" type="slidenum">
              <a:rPr lang="en-US" sz="1200"/>
              <a:pPr/>
              <a:t>43</a:t>
            </a:fld>
            <a:endParaRPr lang="en-US" sz="1200"/>
          </a:p>
        </p:txBody>
      </p:sp>
      <p:sp>
        <p:nvSpPr>
          <p:cNvPr id="104450" name="Title 1"/>
          <p:cNvSpPr>
            <a:spLocks noGrp="1"/>
          </p:cNvSpPr>
          <p:nvPr>
            <p:ph type="title" idx="4294967295"/>
          </p:nvPr>
        </p:nvSpPr>
        <p:spPr/>
        <p:txBody>
          <a:bodyPr/>
          <a:lstStyle/>
          <a:p>
            <a:r>
              <a:rPr lang="en-US">
                <a:latin typeface="Verdana" charset="0"/>
                <a:ea typeface="MS PGothic" charset="0"/>
              </a:rPr>
              <a:t>Stees</a:t>
            </a:r>
          </a:p>
        </p:txBody>
      </p:sp>
      <p:sp>
        <p:nvSpPr>
          <p:cNvPr id="104451" name="Content Placeholder 2"/>
          <p:cNvSpPr>
            <a:spLocks noGrp="1"/>
          </p:cNvSpPr>
          <p:nvPr>
            <p:ph idx="4294967295"/>
          </p:nvPr>
        </p:nvSpPr>
        <p:spPr>
          <a:xfrm>
            <a:off x="566738" y="1752600"/>
            <a:ext cx="8577262" cy="4419600"/>
          </a:xfrm>
        </p:spPr>
        <p:txBody>
          <a:bodyPr/>
          <a:lstStyle/>
          <a:p>
            <a:r>
              <a:rPr lang="en-US" dirty="0">
                <a:solidFill>
                  <a:srgbClr val="000000"/>
                </a:solidFill>
                <a:latin typeface="Verdana" charset="0"/>
                <a:ea typeface="MS PGothic" charset="0"/>
              </a:rPr>
              <a:t>If contractors are  liable for breach of promise, what remedies might be available to plaintiff-homeowners?</a:t>
            </a:r>
          </a:p>
          <a:p>
            <a:pPr lvl="1"/>
            <a:r>
              <a:rPr lang="en-US" dirty="0">
                <a:solidFill>
                  <a:srgbClr val="000000"/>
                </a:solidFill>
                <a:latin typeface="Verdana" charset="0"/>
                <a:ea typeface="MS PGothic" charset="0"/>
              </a:rPr>
              <a:t>Damages for breach (give plaintiff the benefit of the bargain less the contract price)</a:t>
            </a:r>
          </a:p>
          <a:p>
            <a:pPr lvl="1"/>
            <a:r>
              <a:rPr lang="en-US" dirty="0">
                <a:solidFill>
                  <a:srgbClr val="B90000"/>
                </a:solidFill>
                <a:latin typeface="Verdana" charset="0"/>
                <a:ea typeface="MS PGothic" charset="0"/>
              </a:rPr>
              <a:t>Set aside (rescind) the contract (absolve plaintiff from paying the price) on a breach of a </a:t>
            </a:r>
            <a:r>
              <a:rPr lang="en-US" u="sng" dirty="0">
                <a:solidFill>
                  <a:srgbClr val="B90000"/>
                </a:solidFill>
                <a:latin typeface="Verdana" charset="0"/>
                <a:ea typeface="MS PGothic" charset="0"/>
              </a:rPr>
              <a:t>condition</a:t>
            </a:r>
          </a:p>
        </p:txBody>
      </p:sp>
      <p:sp>
        <p:nvSpPr>
          <p:cNvPr id="1044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7BC34F5-BE7E-4E40-93CD-6D378DAC116D}" type="slidenum">
              <a:rPr lang="en-US" sz="1200"/>
              <a:pPr algn="r" eaLnBrk="1" hangingPunct="1"/>
              <a:t>43</a:t>
            </a:fld>
            <a:endParaRPr lang="en-US" sz="1200"/>
          </a:p>
        </p:txBody>
      </p:sp>
      <p:pic>
        <p:nvPicPr>
          <p:cNvPr id="10445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534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9D7931-9065-6D45-8BFA-EA84F3CC5F24}" type="slidenum">
              <a:rPr lang="en-US" sz="1200"/>
              <a:pPr/>
              <a:t>44</a:t>
            </a:fld>
            <a:endParaRPr lang="en-US" sz="1200"/>
          </a:p>
        </p:txBody>
      </p:sp>
      <p:sp>
        <p:nvSpPr>
          <p:cNvPr id="104450" name="Title 1"/>
          <p:cNvSpPr>
            <a:spLocks noGrp="1"/>
          </p:cNvSpPr>
          <p:nvPr>
            <p:ph type="title" idx="4294967295"/>
          </p:nvPr>
        </p:nvSpPr>
        <p:spPr/>
        <p:txBody>
          <a:bodyPr/>
          <a:lstStyle/>
          <a:p>
            <a:r>
              <a:rPr lang="en-US">
                <a:latin typeface="Verdana" charset="0"/>
                <a:ea typeface="MS PGothic" charset="0"/>
              </a:rPr>
              <a:t>Stees</a:t>
            </a:r>
          </a:p>
        </p:txBody>
      </p:sp>
      <p:sp>
        <p:nvSpPr>
          <p:cNvPr id="104451" name="Content Placeholder 2"/>
          <p:cNvSpPr>
            <a:spLocks noGrp="1"/>
          </p:cNvSpPr>
          <p:nvPr>
            <p:ph idx="4294967295"/>
          </p:nvPr>
        </p:nvSpPr>
        <p:spPr>
          <a:xfrm>
            <a:off x="566738" y="1752600"/>
            <a:ext cx="8577262" cy="4419600"/>
          </a:xfrm>
        </p:spPr>
        <p:txBody>
          <a:bodyPr/>
          <a:lstStyle/>
          <a:p>
            <a:endParaRPr lang="en-US" dirty="0">
              <a:solidFill>
                <a:srgbClr val="000000"/>
              </a:solidFill>
              <a:latin typeface="Verdana" charset="0"/>
              <a:ea typeface="MS PGothic" charset="0"/>
            </a:endParaRPr>
          </a:p>
          <a:p>
            <a:r>
              <a:rPr lang="en-US" dirty="0">
                <a:solidFill>
                  <a:schemeClr val="accent6"/>
                </a:solidFill>
                <a:latin typeface="Verdana" charset="0"/>
                <a:ea typeface="MS PGothic" charset="0"/>
              </a:rPr>
              <a:t>But observe that a condition may also be a promise</a:t>
            </a:r>
            <a:endParaRPr lang="en-US" b="1" dirty="0">
              <a:solidFill>
                <a:schemeClr val="accent6"/>
              </a:solidFill>
              <a:latin typeface="Verdana" charset="0"/>
              <a:ea typeface="MS PGothic" charset="0"/>
            </a:endParaRPr>
          </a:p>
        </p:txBody>
      </p:sp>
      <p:sp>
        <p:nvSpPr>
          <p:cNvPr id="1044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7BC34F5-BE7E-4E40-93CD-6D378DAC116D}" type="slidenum">
              <a:rPr lang="en-US" sz="1200"/>
              <a:pPr algn="r" eaLnBrk="1" hangingPunct="1"/>
              <a:t>44</a:t>
            </a:fld>
            <a:endParaRPr lang="en-US" sz="1200"/>
          </a:p>
        </p:txBody>
      </p:sp>
      <p:pic>
        <p:nvPicPr>
          <p:cNvPr id="104453"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1176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9573F90-3FA1-5B4D-B871-EDB24447512E}" type="slidenum">
              <a:rPr lang="en-US" sz="1200"/>
              <a:pPr/>
              <a:t>45</a:t>
            </a:fld>
            <a:endParaRPr lang="en-US" sz="1200"/>
          </a:p>
        </p:txBody>
      </p:sp>
      <p:sp>
        <p:nvSpPr>
          <p:cNvPr id="106498" name="Title 1"/>
          <p:cNvSpPr>
            <a:spLocks noGrp="1"/>
          </p:cNvSpPr>
          <p:nvPr>
            <p:ph type="title" idx="4294967295"/>
          </p:nvPr>
        </p:nvSpPr>
        <p:spPr/>
        <p:txBody>
          <a:bodyPr/>
          <a:lstStyle/>
          <a:p>
            <a:r>
              <a:rPr lang="en-US" dirty="0">
                <a:latin typeface="Verdana" charset="0"/>
                <a:ea typeface="MS PGothic" charset="0"/>
              </a:rPr>
              <a:t>Now it gets confusing</a:t>
            </a:r>
          </a:p>
        </p:txBody>
      </p:sp>
      <p:sp>
        <p:nvSpPr>
          <p:cNvPr id="106499" name="Content Placeholder 2"/>
          <p:cNvSpPr>
            <a:spLocks noGrp="1"/>
          </p:cNvSpPr>
          <p:nvPr>
            <p:ph idx="4294967295"/>
          </p:nvPr>
        </p:nvSpPr>
        <p:spPr>
          <a:xfrm>
            <a:off x="566738" y="1752600"/>
            <a:ext cx="8577262" cy="4419600"/>
          </a:xfrm>
        </p:spPr>
        <p:txBody>
          <a:bodyPr/>
          <a:lstStyle/>
          <a:p>
            <a:endParaRPr lang="en-US" dirty="0">
              <a:solidFill>
                <a:srgbClr val="B90000"/>
              </a:solidFill>
              <a:latin typeface="Verdana" charset="0"/>
              <a:ea typeface="MS PGothic" charset="0"/>
            </a:endParaRPr>
          </a:p>
          <a:p>
            <a:r>
              <a:rPr lang="en-US" dirty="0">
                <a:solidFill>
                  <a:srgbClr val="B90000"/>
                </a:solidFill>
                <a:latin typeface="Verdana" charset="0"/>
                <a:ea typeface="MS PGothic" charset="0"/>
              </a:rPr>
              <a:t>So the term </a:t>
            </a:r>
            <a:r>
              <a:rPr lang="en-US" u="sng" dirty="0">
                <a:solidFill>
                  <a:srgbClr val="B90000"/>
                </a:solidFill>
                <a:latin typeface="Verdana" charset="0"/>
                <a:ea typeface="MS PGothic" charset="0"/>
              </a:rPr>
              <a:t>condition</a:t>
            </a:r>
            <a:r>
              <a:rPr lang="en-US" dirty="0">
                <a:solidFill>
                  <a:srgbClr val="B90000"/>
                </a:solidFill>
                <a:latin typeface="Verdana" charset="0"/>
                <a:ea typeface="MS PGothic" charset="0"/>
              </a:rPr>
              <a:t> can mean two entirely different things</a:t>
            </a:r>
          </a:p>
          <a:p>
            <a:pPr lvl="1"/>
            <a:r>
              <a:rPr lang="en-US" dirty="0">
                <a:solidFill>
                  <a:srgbClr val="000000"/>
                </a:solidFill>
                <a:latin typeface="Verdana" charset="0"/>
                <a:ea typeface="MS PGothic" charset="0"/>
              </a:rPr>
              <a:t>That wasn’t very smart, was it?</a:t>
            </a:r>
          </a:p>
        </p:txBody>
      </p:sp>
      <p:sp>
        <p:nvSpPr>
          <p:cNvPr id="1065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1D1375D7-AC83-4A42-94C6-05E944E66ADA}" type="slidenum">
              <a:rPr lang="en-US" sz="1200"/>
              <a:pPr algn="r" eaLnBrk="1" hangingPunct="1"/>
              <a:t>45</a:t>
            </a:fld>
            <a:endParaRPr lang="en-US"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Two kinds of conditions</a:t>
            </a: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Non-promissory conditions </a:t>
            </a:r>
            <a:r>
              <a:rPr lang="en-US" dirty="0">
                <a:solidFill>
                  <a:srgbClr val="000000"/>
                </a:solidFill>
                <a:ea typeface="+mn-ea"/>
                <a:cs typeface="+mn-cs"/>
              </a:rPr>
              <a:t>are not promises and excuse performance by either party on their occurrence </a:t>
            </a:r>
          </a:p>
          <a:p>
            <a:pPr>
              <a:buFont typeface="Wingdings" pitchFamily="2" charset="2"/>
              <a:buChar char="o"/>
              <a:defRPr/>
            </a:pPr>
            <a:r>
              <a:rPr lang="en-US" dirty="0">
                <a:solidFill>
                  <a:srgbClr val="000000"/>
                </a:solidFill>
                <a:ea typeface="+mn-ea"/>
                <a:cs typeface="+mn-cs"/>
              </a:rPr>
              <a:t>No right to claim for damages</a:t>
            </a:r>
          </a:p>
          <a:p>
            <a:pPr>
              <a:buFont typeface="Wingdings" pitchFamily="2" charset="2"/>
              <a:buChar char="o"/>
              <a:defRPr/>
            </a:pPr>
            <a:endParaRPr lang="en-US" dirty="0">
              <a:solidFill>
                <a:srgbClr val="000000"/>
              </a:solidFill>
              <a:ea typeface="+mn-ea"/>
              <a:cs typeface="+mn-cs"/>
            </a:endParaRPr>
          </a:p>
        </p:txBody>
      </p:sp>
      <p:sp>
        <p:nvSpPr>
          <p:cNvPr id="10854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8B6F38D-7FC3-5240-BFAF-6487D622C1DE}" type="slidenum">
              <a:rPr lang="en-US" sz="1200"/>
              <a:pPr/>
              <a:t>46</a:t>
            </a:fld>
            <a:endParaRPr lang="en-US"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Two kinds of conditions</a:t>
            </a: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Promissory Conditions</a:t>
            </a:r>
            <a:r>
              <a:rPr lang="en-US" dirty="0">
                <a:ea typeface="+mn-ea"/>
                <a:cs typeface="+mn-cs"/>
              </a:rPr>
              <a:t> </a:t>
            </a:r>
          </a:p>
          <a:p>
            <a:pPr lvl="1">
              <a:buFont typeface="Wingdings" pitchFamily="2" charset="2"/>
              <a:buChar char="o"/>
              <a:defRPr/>
            </a:pPr>
            <a:r>
              <a:rPr lang="en-US" dirty="0">
                <a:ea typeface="+mn-ea"/>
                <a:cs typeface="+mn-cs"/>
              </a:rPr>
              <a:t>are </a:t>
            </a:r>
            <a:r>
              <a:rPr lang="en-US" u="sng" dirty="0">
                <a:ea typeface="+mn-ea"/>
                <a:cs typeface="+mn-cs"/>
              </a:rPr>
              <a:t>warranties</a:t>
            </a:r>
            <a:r>
              <a:rPr lang="en-US" dirty="0">
                <a:ea typeface="+mn-ea"/>
                <a:cs typeface="+mn-cs"/>
              </a:rPr>
              <a:t> (for which the innocent party may receive consequential damages on breach) </a:t>
            </a:r>
          </a:p>
          <a:p>
            <a:pPr lvl="1">
              <a:buFont typeface="Wingdings" pitchFamily="2" charset="2"/>
              <a:buChar char="o"/>
              <a:defRPr/>
            </a:pPr>
            <a:r>
              <a:rPr lang="en-US" dirty="0">
                <a:ea typeface="+mn-ea"/>
                <a:cs typeface="+mn-cs"/>
              </a:rPr>
              <a:t>and </a:t>
            </a:r>
            <a:r>
              <a:rPr lang="en-US" u="sng" dirty="0">
                <a:ea typeface="+mn-ea"/>
                <a:cs typeface="+mn-cs"/>
              </a:rPr>
              <a:t>conditions</a:t>
            </a:r>
            <a:r>
              <a:rPr lang="en-US" dirty="0">
                <a:ea typeface="+mn-ea"/>
                <a:cs typeface="+mn-cs"/>
              </a:rPr>
              <a:t> (which excuse performance by the innocent party)</a:t>
            </a:r>
          </a:p>
        </p:txBody>
      </p:sp>
      <p:sp>
        <p:nvSpPr>
          <p:cNvPr id="10854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8B6F38D-7FC3-5240-BFAF-6487D622C1DE}" type="slidenum">
              <a:rPr lang="en-US" sz="1200"/>
              <a:pPr/>
              <a:t>47</a:t>
            </a:fld>
            <a:endParaRPr lang="en-US" sz="1200"/>
          </a:p>
        </p:txBody>
      </p:sp>
    </p:spTree>
    <p:extLst>
      <p:ext uri="{BB962C8B-B14F-4D97-AF65-F5344CB8AC3E}">
        <p14:creationId xmlns:p14="http://schemas.microsoft.com/office/powerpoint/2010/main" val="2543087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FFFBC45-23C5-5443-8124-E90F117E7F01}" type="slidenum">
              <a:rPr lang="en-US" sz="1200"/>
              <a:pPr/>
              <a:t>48</a:t>
            </a:fld>
            <a:endParaRPr lang="en-US" sz="1200"/>
          </a:p>
        </p:txBody>
      </p:sp>
      <p:sp>
        <p:nvSpPr>
          <p:cNvPr id="115714" name="Title 1"/>
          <p:cNvSpPr>
            <a:spLocks noGrp="1"/>
          </p:cNvSpPr>
          <p:nvPr>
            <p:ph type="title"/>
          </p:nvPr>
        </p:nvSpPr>
        <p:spPr>
          <a:xfrm>
            <a:off x="533400" y="304800"/>
            <a:ext cx="8001000" cy="1216025"/>
          </a:xfrm>
        </p:spPr>
        <p:txBody>
          <a:bodyPr/>
          <a:lstStyle/>
          <a:p>
            <a:r>
              <a:rPr lang="en-US">
                <a:solidFill>
                  <a:srgbClr val="B90000"/>
                </a:solidFill>
                <a:latin typeface="Verdana" charset="0"/>
                <a:ea typeface="MS PGothic" charset="0"/>
              </a:rPr>
              <a:t>Different kinds of conditions</a:t>
            </a:r>
          </a:p>
        </p:txBody>
      </p:sp>
      <p:sp>
        <p:nvSpPr>
          <p:cNvPr id="5124" name="Content Placeholder 2"/>
          <p:cNvSpPr>
            <a:spLocks noGrp="1"/>
          </p:cNvSpPr>
          <p:nvPr>
            <p:ph idx="1"/>
          </p:nvPr>
        </p:nvSpPr>
        <p:spPr>
          <a:xfrm>
            <a:off x="566738" y="1752600"/>
            <a:ext cx="8577262" cy="4419600"/>
          </a:xfrm>
        </p:spPr>
        <p:txBody>
          <a:bodyPr/>
          <a:lstStyle/>
          <a:p>
            <a:pPr>
              <a:buFont typeface="Wingdings" pitchFamily="2" charset="2"/>
              <a:buChar char="o"/>
              <a:defRPr/>
            </a:pPr>
            <a:r>
              <a:rPr lang="en-US" dirty="0">
                <a:ea typeface="+mn-ea"/>
                <a:cs typeface="+mn-cs"/>
              </a:rPr>
              <a:t>Some are obligations, some not</a:t>
            </a:r>
            <a:endParaRPr lang="en-US" dirty="0">
              <a:solidFill>
                <a:schemeClr val="accent6"/>
              </a:solidFill>
              <a:ea typeface="+mn-ea"/>
              <a:cs typeface="+mn-cs"/>
            </a:endParaRPr>
          </a:p>
        </p:txBody>
      </p:sp>
      <p:sp>
        <p:nvSpPr>
          <p:cNvPr id="11571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F611FC3-2965-514E-86D2-96ECF854BE22}" type="slidenum">
              <a:rPr lang="en-US" sz="1200"/>
              <a:pPr algn="r" eaLnBrk="1" hangingPunct="1"/>
              <a:t>48</a:t>
            </a:fld>
            <a:endParaRPr lang="en-US" sz="1200"/>
          </a:p>
        </p:txBody>
      </p:sp>
      <p:sp>
        <p:nvSpPr>
          <p:cNvPr id="7" name="Oval 6"/>
          <p:cNvSpPr/>
          <p:nvPr/>
        </p:nvSpPr>
        <p:spPr bwMode="auto">
          <a:xfrm>
            <a:off x="304800" y="2819400"/>
            <a:ext cx="3733800" cy="38862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Promissory Conditions</a:t>
            </a:r>
          </a:p>
        </p:txBody>
      </p:sp>
      <p:sp>
        <p:nvSpPr>
          <p:cNvPr id="9" name="Oval 8"/>
          <p:cNvSpPr/>
          <p:nvPr/>
        </p:nvSpPr>
        <p:spPr bwMode="auto">
          <a:xfrm>
            <a:off x="4724400" y="2743200"/>
            <a:ext cx="3733800" cy="38862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r>
              <a:rPr lang="en-US" sz="2400" dirty="0">
                <a:solidFill>
                  <a:schemeClr val="accent6"/>
                </a:solidFill>
                <a:latin typeface="Verdana" pitchFamily="34" charset="0"/>
                <a:ea typeface="ＭＳ Ｐゴシック" charset="0"/>
                <a:cs typeface="ＭＳ Ｐゴシック" charset="0"/>
              </a:rPr>
              <a:t>Non-promissory Conditions</a:t>
            </a:r>
          </a:p>
        </p:txBody>
      </p:sp>
    </p:spTree>
    <p:extLst>
      <p:ext uri="{BB962C8B-B14F-4D97-AF65-F5344CB8AC3E}">
        <p14:creationId xmlns:p14="http://schemas.microsoft.com/office/powerpoint/2010/main" val="3981770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br>
              <a:rPr lang="en-US" dirty="0">
                <a:solidFill>
                  <a:srgbClr val="B90000"/>
                </a:solidFill>
                <a:latin typeface="Verdana" charset="0"/>
                <a:ea typeface="MS PGothic" charset="0"/>
              </a:rPr>
            </a:br>
            <a:r>
              <a:rPr lang="en-US" sz="3200" dirty="0">
                <a:solidFill>
                  <a:srgbClr val="B90000"/>
                </a:solidFill>
                <a:latin typeface="Verdana" charset="0"/>
                <a:ea typeface="MS PGothic" charset="0"/>
              </a:rPr>
              <a:t>Promissory conditions:</a:t>
            </a:r>
            <a:br>
              <a:rPr lang="en-US" sz="3200" dirty="0">
                <a:solidFill>
                  <a:srgbClr val="B90000"/>
                </a:solidFill>
                <a:latin typeface="Verdana" charset="0"/>
                <a:ea typeface="MS PGothic" charset="0"/>
              </a:rPr>
            </a:br>
            <a:r>
              <a:rPr lang="en-US" sz="3200" dirty="0">
                <a:solidFill>
                  <a:srgbClr val="B90000"/>
                </a:solidFill>
                <a:latin typeface="Verdana" charset="0"/>
                <a:ea typeface="MS PGothic" charset="0"/>
              </a:rPr>
              <a:t>The example at 615</a:t>
            </a:r>
          </a:p>
        </p:txBody>
      </p:sp>
      <p:sp>
        <p:nvSpPr>
          <p:cNvPr id="111618"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I agree to</a:t>
            </a:r>
            <a:r>
              <a:rPr lang="en-US" dirty="0">
                <a:solidFill>
                  <a:srgbClr val="B90000"/>
                </a:solidFill>
                <a:latin typeface="Verdana" charset="0"/>
                <a:ea typeface="MS PGothic" charset="0"/>
              </a:rPr>
              <a:t> </a:t>
            </a:r>
            <a:r>
              <a:rPr lang="en-US" dirty="0">
                <a:solidFill>
                  <a:srgbClr val="000000"/>
                </a:solidFill>
                <a:latin typeface="Verdana" charset="0"/>
                <a:ea typeface="MS PGothic" charset="0"/>
              </a:rPr>
              <a:t>sell you my dog </a:t>
            </a:r>
            <a:r>
              <a:rPr lang="en-US" dirty="0">
                <a:latin typeface="Verdana" charset="0"/>
                <a:ea typeface="MS PGothic" charset="0"/>
              </a:rPr>
              <a:t>for $400, delivery at your house on Thursday.</a:t>
            </a:r>
          </a:p>
          <a:p>
            <a:r>
              <a:rPr lang="en-US" dirty="0">
                <a:latin typeface="Verdana" charset="0"/>
                <a:ea typeface="MS PGothic" charset="0"/>
              </a:rPr>
              <a:t>I come to your house with my dog on Thursday. You tell me you want it but that you can’t pay me </a:t>
            </a:r>
            <a:r>
              <a:rPr lang="en-US" altLang="ja-JP" dirty="0">
                <a:latin typeface="Verdana" charset="0"/>
                <a:ea typeface="MS PGothic" charset="0"/>
              </a:rPr>
              <a:t>till Saturday</a:t>
            </a:r>
          </a:p>
          <a:p>
            <a:r>
              <a:rPr lang="en-US" dirty="0">
                <a:latin typeface="Verdana" charset="0"/>
                <a:ea typeface="MS PGothic" charset="0"/>
              </a:rPr>
              <a:t>Do I have to deliver the dog on Thursday?</a:t>
            </a:r>
          </a:p>
        </p:txBody>
      </p:sp>
      <p:sp>
        <p:nvSpPr>
          <p:cNvPr id="11161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5306A28-796E-B444-A34B-478C70EA85E8}" type="slidenum">
              <a:rPr lang="en-US" sz="1200"/>
              <a:pPr/>
              <a:t>49</a:t>
            </a:fld>
            <a:endParaRPr 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5</a:t>
            </a:fld>
            <a:endParaRPr lang="en-US" sz="1200"/>
          </a:p>
        </p:txBody>
      </p:sp>
      <p:sp>
        <p:nvSpPr>
          <p:cNvPr id="39938" name="Title 1"/>
          <p:cNvSpPr>
            <a:spLocks noGrp="1"/>
          </p:cNvSpPr>
          <p:nvPr>
            <p:ph type="title"/>
          </p:nvPr>
        </p:nvSpPr>
        <p:spPr/>
        <p:txBody>
          <a:bodyPr/>
          <a:lstStyle/>
          <a:p>
            <a:r>
              <a:rPr lang="en-US" dirty="0">
                <a:solidFill>
                  <a:schemeClr val="tx1"/>
                </a:solidFill>
                <a:latin typeface="Verdana" charset="0"/>
                <a:ea typeface="MS PGothic" charset="0"/>
              </a:rPr>
              <a:t>Kinds of terms</a:t>
            </a:r>
            <a:endParaRPr lang="en-US" dirty="0">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dirty="0">
                <a:solidFill>
                  <a:schemeClr val="accent6"/>
                </a:solidFill>
                <a:latin typeface="Verdana" charset="0"/>
                <a:ea typeface="MS PGothic" charset="0"/>
              </a:rPr>
              <a:t>Now consider: I promise the crick won</a:t>
            </a:r>
            <a:r>
              <a:rPr lang="ja-JP" altLang="en-US" dirty="0">
                <a:solidFill>
                  <a:schemeClr val="accent6"/>
                </a:solidFill>
                <a:latin typeface="Verdana" charset="0"/>
                <a:ea typeface="MS PGothic" charset="0"/>
              </a:rPr>
              <a:t>’</a:t>
            </a:r>
            <a:r>
              <a:rPr lang="en-US" altLang="ja-JP" dirty="0">
                <a:solidFill>
                  <a:schemeClr val="accent6"/>
                </a:solidFill>
                <a:latin typeface="Verdana" charset="0"/>
                <a:ea typeface="MS PGothic" charset="0"/>
              </a:rPr>
              <a:t>t rise.</a:t>
            </a:r>
          </a:p>
          <a:p>
            <a:pPr lvl="1"/>
            <a:r>
              <a:rPr lang="en-US" dirty="0">
                <a:latin typeface="Verdana" charset="0"/>
                <a:ea typeface="MS PGothic" charset="0"/>
              </a:rPr>
              <a:t>If the crick rises, am I in breach?</a:t>
            </a: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5</a:t>
            </a:fld>
            <a:endParaRPr lang="en-US" sz="1200"/>
          </a:p>
        </p:txBody>
      </p:sp>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762375"/>
            <a:ext cx="47625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965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z="3200">
                <a:solidFill>
                  <a:schemeClr val="tx1"/>
                </a:solidFill>
                <a:latin typeface="Verdana" charset="0"/>
                <a:ea typeface="MS PGothic" charset="0"/>
              </a:rPr>
              <a:t>Promissory conditions</a:t>
            </a:r>
          </a:p>
        </p:txBody>
      </p:sp>
      <p:sp>
        <p:nvSpPr>
          <p:cNvPr id="112642"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UCC § 2-511(1). </a:t>
            </a:r>
            <a:r>
              <a:rPr lang="en-US" sz="3200">
                <a:latin typeface="Verdana" charset="0"/>
                <a:ea typeface="MS PGothic" charset="0"/>
              </a:rPr>
              <a:t>Unless otherwise agreed, </a:t>
            </a:r>
            <a:r>
              <a:rPr lang="en-US" sz="3200" u="sng">
                <a:latin typeface="Verdana" charset="0"/>
                <a:ea typeface="MS PGothic" charset="0"/>
              </a:rPr>
              <a:t>tender of payment </a:t>
            </a:r>
            <a:r>
              <a:rPr lang="en-US" sz="3200">
                <a:latin typeface="Verdana" charset="0"/>
                <a:ea typeface="MS PGothic" charset="0"/>
              </a:rPr>
              <a:t>is a </a:t>
            </a:r>
            <a:r>
              <a:rPr lang="en-US" sz="3200">
                <a:solidFill>
                  <a:srgbClr val="B90000"/>
                </a:solidFill>
                <a:latin typeface="Verdana" charset="0"/>
                <a:ea typeface="MS PGothic" charset="0"/>
              </a:rPr>
              <a:t>condition</a:t>
            </a:r>
            <a:r>
              <a:rPr lang="en-US" sz="3200">
                <a:latin typeface="Verdana" charset="0"/>
                <a:ea typeface="MS PGothic" charset="0"/>
              </a:rPr>
              <a:t> to the seller's duty to tender and complete any delivery.</a:t>
            </a:r>
            <a:endParaRPr lang="en-US">
              <a:latin typeface="Verdana" charset="0"/>
              <a:ea typeface="MS PGothic" charset="0"/>
            </a:endParaRPr>
          </a:p>
        </p:txBody>
      </p:sp>
      <p:sp>
        <p:nvSpPr>
          <p:cNvPr id="11264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05E853-85B3-534C-8D57-4ACB377E74A6}" type="slidenum">
              <a:rPr lang="en-US" sz="1200"/>
              <a:pPr/>
              <a:t>50</a:t>
            </a:fld>
            <a:endParaRPr lang="en-US" sz="12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z="3200">
                <a:solidFill>
                  <a:schemeClr val="tx1"/>
                </a:solidFill>
                <a:latin typeface="Verdana" charset="0"/>
                <a:ea typeface="MS PGothic" charset="0"/>
              </a:rPr>
              <a:t>Promissory conditions</a:t>
            </a:r>
          </a:p>
        </p:txBody>
      </p:sp>
      <p:sp>
        <p:nvSpPr>
          <p:cNvPr id="112642"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UCC § 2-511(1). </a:t>
            </a:r>
            <a:r>
              <a:rPr lang="en-US" sz="3200" dirty="0">
                <a:latin typeface="Verdana" charset="0"/>
                <a:ea typeface="MS PGothic" charset="0"/>
              </a:rPr>
              <a:t>Unless otherwise agreed, </a:t>
            </a:r>
            <a:r>
              <a:rPr lang="en-US" sz="3200" u="sng" dirty="0">
                <a:latin typeface="Verdana" charset="0"/>
                <a:ea typeface="MS PGothic" charset="0"/>
              </a:rPr>
              <a:t>tender of payment </a:t>
            </a:r>
            <a:r>
              <a:rPr lang="en-US" sz="3200" dirty="0">
                <a:latin typeface="Verdana" charset="0"/>
                <a:ea typeface="MS PGothic" charset="0"/>
              </a:rPr>
              <a:t>is a condition to the seller's duty to tender and complete any delivery.</a:t>
            </a:r>
          </a:p>
          <a:p>
            <a:r>
              <a:rPr lang="en-US" sz="3200" dirty="0">
                <a:solidFill>
                  <a:srgbClr val="B90000"/>
                </a:solidFill>
                <a:latin typeface="Verdana" charset="0"/>
                <a:ea typeface="MS PGothic" charset="0"/>
              </a:rPr>
              <a:t>This is a condition (i.e., seller doesn’t have to deliver if buyer doesn’t pay)</a:t>
            </a:r>
            <a:endParaRPr lang="en-US" dirty="0">
              <a:solidFill>
                <a:srgbClr val="B90000"/>
              </a:solidFill>
              <a:latin typeface="Verdana" charset="0"/>
              <a:ea typeface="MS PGothic" charset="0"/>
            </a:endParaRPr>
          </a:p>
        </p:txBody>
      </p:sp>
      <p:sp>
        <p:nvSpPr>
          <p:cNvPr id="11264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05E853-85B3-534C-8D57-4ACB377E74A6}" type="slidenum">
              <a:rPr lang="en-US" sz="1200"/>
              <a:pPr/>
              <a:t>51</a:t>
            </a:fld>
            <a:endParaRPr lang="en-US" sz="1200"/>
          </a:p>
        </p:txBody>
      </p:sp>
    </p:spTree>
    <p:extLst>
      <p:ext uri="{BB962C8B-B14F-4D97-AF65-F5344CB8AC3E}">
        <p14:creationId xmlns:p14="http://schemas.microsoft.com/office/powerpoint/2010/main" val="33196355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z="3200">
                <a:solidFill>
                  <a:schemeClr val="tx1"/>
                </a:solidFill>
                <a:latin typeface="Verdana" charset="0"/>
                <a:ea typeface="MS PGothic" charset="0"/>
              </a:rPr>
              <a:t>Promissory conditions</a:t>
            </a:r>
          </a:p>
        </p:txBody>
      </p:sp>
      <p:sp>
        <p:nvSpPr>
          <p:cNvPr id="112642" name="Content Placeholder 2"/>
          <p:cNvSpPr>
            <a:spLocks noGrp="1"/>
          </p:cNvSpPr>
          <p:nvPr>
            <p:ph idx="1"/>
          </p:nvPr>
        </p:nvSpPr>
        <p:spPr>
          <a:xfrm>
            <a:off x="566738" y="1752600"/>
            <a:ext cx="8348662" cy="4267200"/>
          </a:xfrm>
        </p:spPr>
        <p:txBody>
          <a:bodyPr/>
          <a:lstStyle/>
          <a:p>
            <a:endParaRPr lang="en-US" dirty="0">
              <a:latin typeface="Verdana" charset="0"/>
              <a:ea typeface="MS PGothic" charset="0"/>
            </a:endParaRPr>
          </a:p>
          <a:p>
            <a:r>
              <a:rPr lang="en-US" dirty="0">
                <a:latin typeface="Verdana" charset="0"/>
                <a:ea typeface="MS PGothic" charset="0"/>
              </a:rPr>
              <a:t>UCC § 2-511(1). </a:t>
            </a:r>
            <a:r>
              <a:rPr lang="en-US" sz="3200" dirty="0">
                <a:latin typeface="Verdana" charset="0"/>
                <a:ea typeface="MS PGothic" charset="0"/>
              </a:rPr>
              <a:t>Unless otherwise agreed, </a:t>
            </a:r>
            <a:r>
              <a:rPr lang="en-US" sz="3200" u="sng" dirty="0">
                <a:latin typeface="Verdana" charset="0"/>
                <a:ea typeface="MS PGothic" charset="0"/>
              </a:rPr>
              <a:t>tender of payment </a:t>
            </a:r>
            <a:r>
              <a:rPr lang="en-US" sz="3200" dirty="0">
                <a:latin typeface="Verdana" charset="0"/>
                <a:ea typeface="MS PGothic" charset="0"/>
              </a:rPr>
              <a:t>is a condition to the seller's duty to tender and complete any delivery.</a:t>
            </a:r>
          </a:p>
          <a:p>
            <a:r>
              <a:rPr lang="en-US" sz="3200" dirty="0">
                <a:solidFill>
                  <a:srgbClr val="B90000"/>
                </a:solidFill>
                <a:latin typeface="Verdana" charset="0"/>
                <a:ea typeface="MS PGothic" charset="0"/>
              </a:rPr>
              <a:t>And also a promise (i.e., a warranty in which seller is in breach if he doesn’t deliver when buyer pays)</a:t>
            </a:r>
            <a:endParaRPr lang="en-US" dirty="0">
              <a:solidFill>
                <a:srgbClr val="B90000"/>
              </a:solidFill>
              <a:latin typeface="Verdana" charset="0"/>
              <a:ea typeface="MS PGothic" charset="0"/>
            </a:endParaRPr>
          </a:p>
        </p:txBody>
      </p:sp>
      <p:sp>
        <p:nvSpPr>
          <p:cNvPr id="11264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05E853-85B3-534C-8D57-4ACB377E74A6}" type="slidenum">
              <a:rPr lang="en-US" sz="1200"/>
              <a:pPr/>
              <a:t>52</a:t>
            </a:fld>
            <a:endParaRPr lang="en-US" sz="1200"/>
          </a:p>
        </p:txBody>
      </p:sp>
    </p:spTree>
    <p:extLst>
      <p:ext uri="{BB962C8B-B14F-4D97-AF65-F5344CB8AC3E}">
        <p14:creationId xmlns:p14="http://schemas.microsoft.com/office/powerpoint/2010/main" val="1987416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Promissory conditions</a:t>
            </a:r>
            <a:br>
              <a:rPr lang="en-US" dirty="0">
                <a:solidFill>
                  <a:schemeClr val="accent6"/>
                </a:solidFill>
                <a:ea typeface="+mj-ea"/>
                <a:cs typeface="+mj-cs"/>
              </a:rPr>
            </a:br>
            <a:r>
              <a:rPr lang="en-US" sz="3200" dirty="0">
                <a:solidFill>
                  <a:schemeClr val="tx1"/>
                </a:solidFill>
                <a:ea typeface="+mj-ea"/>
                <a:cs typeface="+mj-cs"/>
              </a:rPr>
              <a:t>Turn this around</a:t>
            </a:r>
          </a:p>
        </p:txBody>
      </p:sp>
      <p:sp>
        <p:nvSpPr>
          <p:cNvPr id="109570"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I agree to </a:t>
            </a:r>
            <a:r>
              <a:rPr lang="en-US" dirty="0">
                <a:solidFill>
                  <a:schemeClr val="accent6"/>
                </a:solidFill>
                <a:latin typeface="Verdana" charset="0"/>
                <a:ea typeface="MS PGothic" charset="0"/>
              </a:rPr>
              <a:t>buy</a:t>
            </a:r>
            <a:r>
              <a:rPr lang="en-US" dirty="0">
                <a:latin typeface="Verdana" charset="0"/>
                <a:ea typeface="MS PGothic" charset="0"/>
              </a:rPr>
              <a:t> your dog for $400 at your house on Thursday.</a:t>
            </a:r>
          </a:p>
          <a:p>
            <a:r>
              <a:rPr lang="en-US" dirty="0">
                <a:latin typeface="Verdana" charset="0"/>
                <a:ea typeface="MS PGothic" charset="0"/>
              </a:rPr>
              <a:t>I come to your house with $400 on Thursday, but you tell me you won</a:t>
            </a:r>
            <a:r>
              <a:rPr lang="ja-JP" altLang="en-US" dirty="0">
                <a:latin typeface="Verdana" charset="0"/>
                <a:ea typeface="MS PGothic" charset="0"/>
              </a:rPr>
              <a:t>’</a:t>
            </a:r>
            <a:r>
              <a:rPr lang="en-US" altLang="ja-JP" dirty="0">
                <a:latin typeface="Verdana" charset="0"/>
                <a:ea typeface="MS PGothic" charset="0"/>
              </a:rPr>
              <a:t>t give me the dog till Saturday</a:t>
            </a:r>
          </a:p>
          <a:p>
            <a:r>
              <a:rPr lang="en-US" dirty="0">
                <a:latin typeface="Verdana" charset="0"/>
                <a:ea typeface="MS PGothic" charset="0"/>
              </a:rPr>
              <a:t>Do I have to pay you on Thursday?</a:t>
            </a:r>
          </a:p>
        </p:txBody>
      </p:sp>
      <p:sp>
        <p:nvSpPr>
          <p:cNvPr id="10957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8CDAB95-1EE0-2B42-9043-96ABB1B7170F}" type="slidenum">
              <a:rPr lang="en-US" sz="1200"/>
              <a:pPr/>
              <a:t>53</a:t>
            </a:fld>
            <a:endParaRPr lang="en-US" sz="12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z="3200">
                <a:solidFill>
                  <a:schemeClr val="tx1"/>
                </a:solidFill>
                <a:latin typeface="Verdana" charset="0"/>
                <a:ea typeface="MS PGothic" charset="0"/>
              </a:rPr>
              <a:t>Promissory conditions</a:t>
            </a:r>
          </a:p>
        </p:txBody>
      </p:sp>
      <p:sp>
        <p:nvSpPr>
          <p:cNvPr id="110594"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UCC § 2-507(1). </a:t>
            </a:r>
            <a:r>
              <a:rPr lang="en-US" sz="3200" u="sng">
                <a:latin typeface="Verdana" charset="0"/>
                <a:ea typeface="MS PGothic" charset="0"/>
              </a:rPr>
              <a:t>Tender of delivery </a:t>
            </a:r>
            <a:r>
              <a:rPr lang="en-US" sz="3200">
                <a:latin typeface="Verdana" charset="0"/>
                <a:ea typeface="MS PGothic" charset="0"/>
              </a:rPr>
              <a:t>is a </a:t>
            </a:r>
            <a:r>
              <a:rPr lang="en-US" sz="3200">
                <a:solidFill>
                  <a:schemeClr val="accent2"/>
                </a:solidFill>
                <a:latin typeface="Verdana" charset="0"/>
                <a:ea typeface="MS PGothic" charset="0"/>
              </a:rPr>
              <a:t>condition</a:t>
            </a:r>
            <a:r>
              <a:rPr lang="en-US" sz="3200">
                <a:latin typeface="Verdana" charset="0"/>
                <a:ea typeface="MS PGothic" charset="0"/>
              </a:rPr>
              <a:t> to the buyer's duty to accept the goods</a:t>
            </a:r>
            <a:endParaRPr lang="en-US">
              <a:latin typeface="Verdana" charset="0"/>
              <a:ea typeface="MS PGothic" charset="0"/>
            </a:endParaRPr>
          </a:p>
        </p:txBody>
      </p:sp>
      <p:sp>
        <p:nvSpPr>
          <p:cNvPr id="11059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E5EABB-51C7-8242-A48F-A48EE64FC908}" type="slidenum">
              <a:rPr lang="en-US" sz="1200"/>
              <a:pPr/>
              <a:t>54</a:t>
            </a:fld>
            <a:endParaRPr lang="en-US" sz="12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3200">
                <a:solidFill>
                  <a:srgbClr val="B90000"/>
                </a:solidFill>
                <a:latin typeface="Verdana" charset="0"/>
                <a:ea typeface="MS PGothic" charset="0"/>
              </a:rPr>
              <a:t>What does </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condition</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 mean here?</a:t>
            </a:r>
            <a:endParaRPr lang="en-US" sz="3200">
              <a:latin typeface="Verdana" charset="0"/>
              <a:ea typeface="MS PGothic" charset="0"/>
            </a:endParaRPr>
          </a:p>
        </p:txBody>
      </p:sp>
      <p:sp>
        <p:nvSpPr>
          <p:cNvPr id="113666" name="Content Placeholder 2"/>
          <p:cNvSpPr>
            <a:spLocks noGrp="1"/>
          </p:cNvSpPr>
          <p:nvPr>
            <p:ph idx="1"/>
          </p:nvPr>
        </p:nvSpPr>
        <p:spPr/>
        <p:txBody>
          <a:bodyPr/>
          <a:lstStyle/>
          <a:p>
            <a:r>
              <a:rPr lang="en-US" dirty="0">
                <a:solidFill>
                  <a:schemeClr val="accent6"/>
                </a:solidFill>
                <a:latin typeface="Verdana" charset="0"/>
                <a:ea typeface="MS PGothic" charset="0"/>
              </a:rPr>
              <a:t>Not every promise is a promissory condition, but only those promises which must be performed as a condition</a:t>
            </a:r>
            <a:r>
              <a:rPr lang="en-US" b="1" dirty="0">
                <a:solidFill>
                  <a:schemeClr val="accent6"/>
                </a:solidFill>
                <a:latin typeface="Verdana" charset="0"/>
                <a:ea typeface="MS PGothic" charset="0"/>
              </a:rPr>
              <a:t> </a:t>
            </a:r>
            <a:r>
              <a:rPr lang="en-US" dirty="0">
                <a:solidFill>
                  <a:schemeClr val="accent6"/>
                </a:solidFill>
                <a:latin typeface="Verdana" charset="0"/>
                <a:ea typeface="MS PGothic" charset="0"/>
              </a:rPr>
              <a:t>of the other party’s duty of performance</a:t>
            </a:r>
          </a:p>
          <a:p>
            <a:pPr lvl="1"/>
            <a:r>
              <a:rPr lang="en-US" dirty="0">
                <a:solidFill>
                  <a:schemeClr val="tx2"/>
                </a:solidFill>
                <a:latin typeface="Verdana" charset="0"/>
                <a:ea typeface="MS PGothic" charset="0"/>
              </a:rPr>
              <a:t>Tender or delivery and payment as mutual conditions</a:t>
            </a:r>
          </a:p>
          <a:p>
            <a:pPr lvl="1"/>
            <a:r>
              <a:rPr lang="en-US" dirty="0">
                <a:solidFill>
                  <a:schemeClr val="tx2"/>
                </a:solidFill>
                <a:latin typeface="Verdana" charset="0"/>
                <a:ea typeface="MS PGothic" charset="0"/>
              </a:rPr>
              <a:t>Both parties to stand </a:t>
            </a:r>
            <a:r>
              <a:rPr lang="ja-JP" altLang="en-US" dirty="0">
                <a:solidFill>
                  <a:schemeClr val="tx2"/>
                </a:solidFill>
                <a:latin typeface="Verdana" charset="0"/>
                <a:ea typeface="MS PGothic" charset="0"/>
              </a:rPr>
              <a:t>“</a:t>
            </a:r>
            <a:r>
              <a:rPr lang="en-US" altLang="ja-JP" dirty="0">
                <a:solidFill>
                  <a:schemeClr val="tx2"/>
                </a:solidFill>
                <a:latin typeface="Verdana" charset="0"/>
                <a:ea typeface="MS PGothic" charset="0"/>
              </a:rPr>
              <a:t>ready, willing and able</a:t>
            </a:r>
            <a:r>
              <a:rPr lang="ja-JP" altLang="en-US" dirty="0">
                <a:solidFill>
                  <a:schemeClr val="tx2"/>
                </a:solidFill>
                <a:latin typeface="Verdana" charset="0"/>
                <a:ea typeface="MS PGothic" charset="0"/>
              </a:rPr>
              <a:t>”</a:t>
            </a:r>
            <a:r>
              <a:rPr lang="en-US" altLang="ja-JP" dirty="0">
                <a:solidFill>
                  <a:schemeClr val="tx2"/>
                </a:solidFill>
                <a:latin typeface="Verdana" charset="0"/>
                <a:ea typeface="MS PGothic" charset="0"/>
              </a:rPr>
              <a:t> to perform</a:t>
            </a:r>
          </a:p>
          <a:p>
            <a:pPr lvl="1"/>
            <a:endParaRPr lang="en-US" dirty="0">
              <a:latin typeface="Verdana" charset="0"/>
              <a:ea typeface="MS PGothic" charset="0"/>
            </a:endParaRPr>
          </a:p>
        </p:txBody>
      </p:sp>
      <p:sp>
        <p:nvSpPr>
          <p:cNvPr id="11366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A50590-E623-7740-9CAD-8DFBC2BE2F37}" type="slidenum">
              <a:rPr lang="en-US" sz="1200"/>
              <a:pPr/>
              <a:t>55</a:t>
            </a:fld>
            <a:endParaRPr lang="en-US" sz="12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Verdana" charset="0"/>
                <a:ea typeface="MS PGothic" charset="0"/>
              </a:rPr>
              <a:t>Promissory and non-promissory conditions</a:t>
            </a:r>
            <a:endParaRPr lang="en-US">
              <a:solidFill>
                <a:schemeClr val="tx1"/>
              </a:solidFill>
              <a:latin typeface="Verdana" charset="0"/>
              <a:ea typeface="MS PGothic" charset="0"/>
            </a:endParaRP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In what respect do promissory and non-promissory conditions resemble each other?</a:t>
            </a:r>
          </a:p>
        </p:txBody>
      </p:sp>
      <p:sp>
        <p:nvSpPr>
          <p:cNvPr id="1177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AA6A3D5-4963-1D44-B06D-EF668484B06C}" type="slidenum">
              <a:rPr lang="en-US" sz="1200"/>
              <a:pPr/>
              <a:t>56</a:t>
            </a:fld>
            <a:endParaRPr lang="en-US" sz="12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Verdana" charset="0"/>
                <a:ea typeface="MS PGothic" charset="0"/>
              </a:rPr>
              <a:t>Promissory and non-promissory conditions</a:t>
            </a:r>
            <a:endParaRPr lang="en-US">
              <a:solidFill>
                <a:schemeClr val="tx1"/>
              </a:solidFill>
              <a:latin typeface="Verdana" charset="0"/>
              <a:ea typeface="MS PGothic" charset="0"/>
            </a:endParaRP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4"/>
                </a:solidFill>
                <a:ea typeface="+mn-ea"/>
                <a:cs typeface="+mn-cs"/>
              </a:rPr>
              <a:t>In what respect do promissory and non-promissory conditions resemble each other?</a:t>
            </a:r>
          </a:p>
          <a:p>
            <a:pPr lvl="1">
              <a:buFont typeface="Wingdings" pitchFamily="2" charset="2"/>
              <a:buChar char="n"/>
              <a:defRPr/>
            </a:pPr>
            <a:r>
              <a:rPr lang="en-US" dirty="0">
                <a:solidFill>
                  <a:schemeClr val="accent6"/>
                </a:solidFill>
                <a:ea typeface="ＭＳ Ｐゴシック" charset="0"/>
              </a:rPr>
              <a:t>The non-breaching party is excused from performance of a promissory condition, and both parties are excused on the occurrence of a non-promissory condition</a:t>
            </a:r>
          </a:p>
        </p:txBody>
      </p:sp>
      <p:sp>
        <p:nvSpPr>
          <p:cNvPr id="1177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AA6A3D5-4963-1D44-B06D-EF668484B06C}" type="slidenum">
              <a:rPr lang="en-US" sz="1200"/>
              <a:pPr/>
              <a:t>57</a:t>
            </a:fld>
            <a:endParaRPr lang="en-US" sz="1200"/>
          </a:p>
        </p:txBody>
      </p:sp>
    </p:spTree>
    <p:extLst>
      <p:ext uri="{BB962C8B-B14F-4D97-AF65-F5344CB8AC3E}">
        <p14:creationId xmlns:p14="http://schemas.microsoft.com/office/powerpoint/2010/main" val="4070001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Verdana" charset="0"/>
                <a:ea typeface="MS PGothic" charset="0"/>
              </a:rPr>
              <a:t>Promissory and non-promissory conditions</a:t>
            </a:r>
            <a:endParaRPr lang="en-US">
              <a:solidFill>
                <a:schemeClr val="tx1"/>
              </a:solidFill>
              <a:latin typeface="Verdana" charset="0"/>
              <a:ea typeface="MS PGothic" charset="0"/>
            </a:endParaRP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4"/>
                </a:solidFill>
                <a:ea typeface="+mn-ea"/>
                <a:cs typeface="+mn-cs"/>
              </a:rPr>
              <a:t>In what respect do promissory and non-promissory conditions </a:t>
            </a:r>
            <a:r>
              <a:rPr lang="en-US" b="1" dirty="0">
                <a:solidFill>
                  <a:srgbClr val="B90000"/>
                </a:solidFill>
                <a:ea typeface="+mn-ea"/>
                <a:cs typeface="+mn-cs"/>
              </a:rPr>
              <a:t>NOT </a:t>
            </a:r>
            <a:r>
              <a:rPr lang="en-US" dirty="0">
                <a:solidFill>
                  <a:schemeClr val="accent4"/>
                </a:solidFill>
                <a:ea typeface="+mn-ea"/>
                <a:cs typeface="+mn-cs"/>
              </a:rPr>
              <a:t>resemble each other?</a:t>
            </a:r>
          </a:p>
        </p:txBody>
      </p:sp>
      <p:sp>
        <p:nvSpPr>
          <p:cNvPr id="1177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AA6A3D5-4963-1D44-B06D-EF668484B06C}" type="slidenum">
              <a:rPr lang="en-US" sz="1200"/>
              <a:pPr/>
              <a:t>58</a:t>
            </a:fld>
            <a:endParaRPr lang="en-US" sz="1200"/>
          </a:p>
        </p:txBody>
      </p:sp>
    </p:spTree>
    <p:extLst>
      <p:ext uri="{BB962C8B-B14F-4D97-AF65-F5344CB8AC3E}">
        <p14:creationId xmlns:p14="http://schemas.microsoft.com/office/powerpoint/2010/main" val="21734434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atin typeface="Verdana" charset="0"/>
                <a:ea typeface="MS PGothic" charset="0"/>
              </a:rPr>
              <a:t>Promissory and non-promissory conditions</a:t>
            </a:r>
            <a:endParaRPr lang="en-US">
              <a:solidFill>
                <a:schemeClr val="tx1"/>
              </a:solidFill>
              <a:latin typeface="Verdana" charset="0"/>
              <a:ea typeface="MS PGothic" charset="0"/>
            </a:endParaRP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4"/>
                </a:solidFill>
                <a:ea typeface="+mn-ea"/>
                <a:cs typeface="+mn-cs"/>
              </a:rPr>
              <a:t>In what respect do promissory and non-promissory conditions </a:t>
            </a:r>
            <a:r>
              <a:rPr lang="en-US" b="1" dirty="0">
                <a:solidFill>
                  <a:srgbClr val="B90000"/>
                </a:solidFill>
                <a:ea typeface="+mn-ea"/>
                <a:cs typeface="+mn-cs"/>
              </a:rPr>
              <a:t>NOT </a:t>
            </a:r>
            <a:r>
              <a:rPr lang="en-US" dirty="0">
                <a:solidFill>
                  <a:schemeClr val="accent4"/>
                </a:solidFill>
                <a:ea typeface="+mn-ea"/>
                <a:cs typeface="+mn-cs"/>
              </a:rPr>
              <a:t>resemble each other?</a:t>
            </a:r>
          </a:p>
          <a:p>
            <a:pPr lvl="1">
              <a:buFont typeface="Wingdings" pitchFamily="2" charset="2"/>
              <a:buChar char="n"/>
              <a:defRPr/>
            </a:pPr>
            <a:r>
              <a:rPr lang="en-US" dirty="0">
                <a:solidFill>
                  <a:schemeClr val="accent6"/>
                </a:solidFill>
                <a:ea typeface="ＭＳ Ｐゴシック" charset="0"/>
              </a:rPr>
              <a:t>The breaching party is liable for damages on breach of a promissory condition, but not on the occurrence of a non-promissory condition</a:t>
            </a:r>
          </a:p>
        </p:txBody>
      </p:sp>
      <p:sp>
        <p:nvSpPr>
          <p:cNvPr id="1177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AA6A3D5-4963-1D44-B06D-EF668484B06C}" type="slidenum">
              <a:rPr lang="en-US" sz="1200"/>
              <a:pPr/>
              <a:t>59</a:t>
            </a:fld>
            <a:endParaRPr lang="en-US" sz="1200"/>
          </a:p>
        </p:txBody>
      </p:sp>
    </p:spTree>
    <p:extLst>
      <p:ext uri="{BB962C8B-B14F-4D97-AF65-F5344CB8AC3E}">
        <p14:creationId xmlns:p14="http://schemas.microsoft.com/office/powerpoint/2010/main" val="400466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6</a:t>
            </a:fld>
            <a:endParaRPr lang="en-US" sz="1200"/>
          </a:p>
        </p:txBody>
      </p:sp>
      <p:sp>
        <p:nvSpPr>
          <p:cNvPr id="39938" name="Title 1"/>
          <p:cNvSpPr>
            <a:spLocks noGrp="1"/>
          </p:cNvSpPr>
          <p:nvPr>
            <p:ph type="title"/>
          </p:nvPr>
        </p:nvSpPr>
        <p:spPr/>
        <p:txBody>
          <a:bodyPr/>
          <a:lstStyle/>
          <a:p>
            <a:r>
              <a:rPr lang="en-US">
                <a:solidFill>
                  <a:schemeClr val="tx1"/>
                </a:solidFill>
                <a:latin typeface="Verdana" charset="0"/>
                <a:ea typeface="MS PGothic" charset="0"/>
              </a:rPr>
              <a:t>Kinds of conditions</a:t>
            </a:r>
            <a:endParaRPr lang="en-US">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dirty="0">
                <a:latin typeface="Verdana" charset="0"/>
                <a:ea typeface="MS PGothic" charset="0"/>
              </a:rPr>
              <a:t>Now consider: I promise the crick won</a:t>
            </a:r>
            <a:r>
              <a:rPr lang="ja-JP" altLang="en-US" dirty="0">
                <a:latin typeface="Verdana" charset="0"/>
                <a:ea typeface="MS PGothic" charset="0"/>
              </a:rPr>
              <a:t>’</a:t>
            </a:r>
            <a:r>
              <a:rPr lang="en-US" altLang="ja-JP" dirty="0">
                <a:latin typeface="Verdana" charset="0"/>
                <a:ea typeface="MS PGothic" charset="0"/>
              </a:rPr>
              <a:t>t rise.</a:t>
            </a:r>
          </a:p>
          <a:p>
            <a:pPr lvl="1"/>
            <a:r>
              <a:rPr lang="en-US" dirty="0">
                <a:solidFill>
                  <a:srgbClr val="B90000"/>
                </a:solidFill>
                <a:latin typeface="Verdana" charset="0"/>
                <a:ea typeface="MS PGothic" charset="0"/>
              </a:rPr>
              <a:t>Is there a problem about promising the occurrence of an event over which I have no control?</a:t>
            </a:r>
          </a:p>
          <a:p>
            <a:pPr lvl="1"/>
            <a:endParaRPr lang="en-US" dirty="0">
              <a:solidFill>
                <a:srgbClr val="B90000"/>
              </a:solidFill>
              <a:latin typeface="Verdana" charset="0"/>
              <a:ea typeface="MS PGothic" charset="0"/>
            </a:endParaRP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6</a:t>
            </a:fld>
            <a:endParaRPr lang="en-US" sz="1200"/>
          </a:p>
        </p:txBody>
      </p:sp>
    </p:spTree>
    <p:extLst>
      <p:ext uri="{BB962C8B-B14F-4D97-AF65-F5344CB8AC3E}">
        <p14:creationId xmlns:p14="http://schemas.microsoft.com/office/powerpoint/2010/main" val="41121946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974951A-7511-2142-97E8-377A7D795196}" type="slidenum">
              <a:rPr lang="en-US" sz="1200"/>
              <a:pPr/>
              <a:t>60</a:t>
            </a:fld>
            <a:endParaRPr lang="en-US" sz="1200"/>
          </a:p>
        </p:txBody>
      </p:sp>
      <p:sp>
        <p:nvSpPr>
          <p:cNvPr id="118786" name="Title 1"/>
          <p:cNvSpPr>
            <a:spLocks noGrp="1"/>
          </p:cNvSpPr>
          <p:nvPr>
            <p:ph type="title" idx="4294967295"/>
          </p:nvPr>
        </p:nvSpPr>
        <p:spPr/>
        <p:txBody>
          <a:bodyPr/>
          <a:lstStyle/>
          <a:p>
            <a:r>
              <a:rPr lang="en-US">
                <a:solidFill>
                  <a:srgbClr val="B90000"/>
                </a:solidFill>
                <a:latin typeface="Verdana" charset="0"/>
                <a:ea typeface="MS PGothic" charset="0"/>
              </a:rPr>
              <a:t>What about non-sale of goods</a:t>
            </a:r>
          </a:p>
        </p:txBody>
      </p:sp>
      <p:sp>
        <p:nvSpPr>
          <p:cNvPr id="118787" name="Content Placeholder 2"/>
          <p:cNvSpPr>
            <a:spLocks noGrp="1"/>
          </p:cNvSpPr>
          <p:nvPr>
            <p:ph idx="4294967295"/>
          </p:nvPr>
        </p:nvSpPr>
        <p:spPr>
          <a:xfrm>
            <a:off x="566738" y="1752600"/>
            <a:ext cx="8272462" cy="4343400"/>
          </a:xfrm>
        </p:spPr>
        <p:txBody>
          <a:bodyPr/>
          <a:lstStyle/>
          <a:p>
            <a:endParaRPr lang="en-US" dirty="0">
              <a:latin typeface="Verdana" charset="0"/>
              <a:ea typeface="MS PGothic" charset="0"/>
            </a:endParaRPr>
          </a:p>
          <a:p>
            <a:r>
              <a:rPr lang="en-US" dirty="0">
                <a:latin typeface="Verdana" charset="0"/>
                <a:ea typeface="MS PGothic" charset="0"/>
              </a:rPr>
              <a:t>When does a promise amount to a promissory condition?</a:t>
            </a:r>
          </a:p>
        </p:txBody>
      </p:sp>
      <p:sp>
        <p:nvSpPr>
          <p:cNvPr id="1187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746450C-9DF3-7242-9CB7-65581E4511AD}" type="slidenum">
              <a:rPr lang="en-US" sz="1200"/>
              <a:pPr algn="r" eaLnBrk="1" hangingPunct="1"/>
              <a:t>60</a:t>
            </a:fld>
            <a:endParaRPr lang="en-US"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974951A-7511-2142-97E8-377A7D795196}" type="slidenum">
              <a:rPr lang="en-US" sz="1200"/>
              <a:pPr/>
              <a:t>61</a:t>
            </a:fld>
            <a:endParaRPr lang="en-US" sz="1200"/>
          </a:p>
        </p:txBody>
      </p:sp>
      <p:sp>
        <p:nvSpPr>
          <p:cNvPr id="118786" name="Title 1"/>
          <p:cNvSpPr>
            <a:spLocks noGrp="1"/>
          </p:cNvSpPr>
          <p:nvPr>
            <p:ph type="title" idx="4294967295"/>
          </p:nvPr>
        </p:nvSpPr>
        <p:spPr/>
        <p:txBody>
          <a:bodyPr/>
          <a:lstStyle/>
          <a:p>
            <a:r>
              <a:rPr lang="en-US">
                <a:solidFill>
                  <a:srgbClr val="B90000"/>
                </a:solidFill>
                <a:latin typeface="Verdana" charset="0"/>
                <a:ea typeface="MS PGothic" charset="0"/>
              </a:rPr>
              <a:t>What about non-sale of goods</a:t>
            </a:r>
          </a:p>
        </p:txBody>
      </p:sp>
      <p:sp>
        <p:nvSpPr>
          <p:cNvPr id="118787" name="Content Placeholder 2"/>
          <p:cNvSpPr>
            <a:spLocks noGrp="1"/>
          </p:cNvSpPr>
          <p:nvPr>
            <p:ph idx="4294967295"/>
          </p:nvPr>
        </p:nvSpPr>
        <p:spPr>
          <a:xfrm>
            <a:off x="566738" y="1752600"/>
            <a:ext cx="8272462" cy="4343400"/>
          </a:xfrm>
        </p:spPr>
        <p:txBody>
          <a:bodyPr/>
          <a:lstStyle/>
          <a:p>
            <a:endParaRPr lang="en-US" sz="2800" dirty="0">
              <a:latin typeface="Verdana" charset="0"/>
              <a:ea typeface="MS PGothic" charset="0"/>
            </a:endParaRPr>
          </a:p>
          <a:p>
            <a:r>
              <a:rPr lang="en-US" sz="2800" dirty="0">
                <a:latin typeface="Verdana" charset="0"/>
                <a:ea typeface="MS PGothic" charset="0"/>
              </a:rPr>
              <a:t>§ 234(1). Order of Performances--Where all or part of the performances to be exchanged under an exchange of promises </a:t>
            </a:r>
            <a:r>
              <a:rPr lang="en-US" sz="2800" dirty="0">
                <a:solidFill>
                  <a:srgbClr val="B90000"/>
                </a:solidFill>
                <a:latin typeface="Verdana" charset="0"/>
                <a:ea typeface="MS PGothic" charset="0"/>
              </a:rPr>
              <a:t>can be rendered simultaneously, they are to that extent due simultaneously</a:t>
            </a:r>
            <a:r>
              <a:rPr lang="en-US" sz="2800" dirty="0">
                <a:latin typeface="Verdana" charset="0"/>
                <a:ea typeface="MS PGothic" charset="0"/>
              </a:rPr>
              <a:t>, unless the language or the circumstances indicate the contrary. </a:t>
            </a:r>
          </a:p>
        </p:txBody>
      </p:sp>
      <p:sp>
        <p:nvSpPr>
          <p:cNvPr id="1187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746450C-9DF3-7242-9CB7-65581E4511AD}" type="slidenum">
              <a:rPr lang="en-US" sz="1200"/>
              <a:pPr algn="r" eaLnBrk="1" hangingPunct="1"/>
              <a:t>61</a:t>
            </a:fld>
            <a:endParaRPr lang="en-US" sz="1200"/>
          </a:p>
        </p:txBody>
      </p:sp>
    </p:spTree>
    <p:extLst>
      <p:ext uri="{BB962C8B-B14F-4D97-AF65-F5344CB8AC3E}">
        <p14:creationId xmlns:p14="http://schemas.microsoft.com/office/powerpoint/2010/main" val="35074092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974951A-7511-2142-97E8-377A7D795196}" type="slidenum">
              <a:rPr lang="en-US" sz="1200"/>
              <a:pPr/>
              <a:t>62</a:t>
            </a:fld>
            <a:endParaRPr lang="en-US" sz="1200"/>
          </a:p>
        </p:txBody>
      </p:sp>
      <p:sp>
        <p:nvSpPr>
          <p:cNvPr id="118786" name="Title 1"/>
          <p:cNvSpPr>
            <a:spLocks noGrp="1"/>
          </p:cNvSpPr>
          <p:nvPr>
            <p:ph type="title" idx="4294967295"/>
          </p:nvPr>
        </p:nvSpPr>
        <p:spPr/>
        <p:txBody>
          <a:bodyPr/>
          <a:lstStyle/>
          <a:p>
            <a:r>
              <a:rPr lang="en-US">
                <a:solidFill>
                  <a:srgbClr val="B90000"/>
                </a:solidFill>
                <a:latin typeface="Verdana" charset="0"/>
                <a:ea typeface="MS PGothic" charset="0"/>
              </a:rPr>
              <a:t>What about non-sale of goods</a:t>
            </a:r>
          </a:p>
        </p:txBody>
      </p:sp>
      <p:sp>
        <p:nvSpPr>
          <p:cNvPr id="118787" name="Content Placeholder 2"/>
          <p:cNvSpPr>
            <a:spLocks noGrp="1"/>
          </p:cNvSpPr>
          <p:nvPr>
            <p:ph idx="4294967295"/>
          </p:nvPr>
        </p:nvSpPr>
        <p:spPr>
          <a:xfrm>
            <a:off x="566738" y="1752600"/>
            <a:ext cx="8272462" cy="4343400"/>
          </a:xfrm>
        </p:spPr>
        <p:txBody>
          <a:bodyPr/>
          <a:lstStyle/>
          <a:p>
            <a:r>
              <a:rPr lang="en-US" sz="2800" dirty="0">
                <a:latin typeface="Verdana" charset="0"/>
                <a:ea typeface="MS PGothic" charset="0"/>
              </a:rPr>
              <a:t>§ 234(1). Order of Performances Where all or part of the performances to be exchanged under an exchange of promises </a:t>
            </a:r>
            <a:r>
              <a:rPr lang="en-US" sz="2800" dirty="0">
                <a:solidFill>
                  <a:srgbClr val="B90000"/>
                </a:solidFill>
                <a:latin typeface="Verdana" charset="0"/>
                <a:ea typeface="MS PGothic" charset="0"/>
              </a:rPr>
              <a:t>can be rendered simultaneously, they are to that extent due simultaneously</a:t>
            </a:r>
            <a:r>
              <a:rPr lang="en-US" sz="2800" dirty="0">
                <a:latin typeface="Verdana" charset="0"/>
                <a:ea typeface="MS PGothic" charset="0"/>
              </a:rPr>
              <a:t>, unless the language or the circumstances indicate the contrary.</a:t>
            </a:r>
          </a:p>
          <a:p>
            <a:r>
              <a:rPr lang="en-US" sz="2800" dirty="0">
                <a:solidFill>
                  <a:schemeClr val="accent6"/>
                </a:solidFill>
                <a:latin typeface="Verdana" charset="0"/>
                <a:ea typeface="MS PGothic" charset="0"/>
              </a:rPr>
              <a:t>I.e., a presumption of promissory conditions </a:t>
            </a:r>
          </a:p>
        </p:txBody>
      </p:sp>
      <p:sp>
        <p:nvSpPr>
          <p:cNvPr id="1187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746450C-9DF3-7242-9CB7-65581E4511AD}" type="slidenum">
              <a:rPr lang="en-US" sz="1200"/>
              <a:pPr algn="r" eaLnBrk="1" hangingPunct="1"/>
              <a:t>62</a:t>
            </a:fld>
            <a:endParaRPr lang="en-US" sz="1200"/>
          </a:p>
        </p:txBody>
      </p:sp>
    </p:spTree>
    <p:extLst>
      <p:ext uri="{BB962C8B-B14F-4D97-AF65-F5344CB8AC3E}">
        <p14:creationId xmlns:p14="http://schemas.microsoft.com/office/powerpoint/2010/main" val="2782204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043ABC1-342E-5E48-B27D-082E405F3017}" type="slidenum">
              <a:rPr lang="en-US" sz="1200"/>
              <a:pPr/>
              <a:t>63</a:t>
            </a:fld>
            <a:endParaRPr lang="en-US" sz="1200"/>
          </a:p>
        </p:txBody>
      </p:sp>
      <p:sp>
        <p:nvSpPr>
          <p:cNvPr id="122882" name="Title 1"/>
          <p:cNvSpPr>
            <a:spLocks noGrp="1"/>
          </p:cNvSpPr>
          <p:nvPr>
            <p:ph type="title" idx="4294967295"/>
          </p:nvPr>
        </p:nvSpPr>
        <p:spPr/>
        <p:txBody>
          <a:bodyPr/>
          <a:lstStyle/>
          <a:p>
            <a:r>
              <a:rPr lang="en-US">
                <a:latin typeface="Verdana" charset="0"/>
                <a:ea typeface="MS PGothic" charset="0"/>
              </a:rPr>
              <a:t>What about non-sale of goods</a:t>
            </a:r>
          </a:p>
        </p:txBody>
      </p:sp>
      <p:sp>
        <p:nvSpPr>
          <p:cNvPr id="122883" name="Content Placeholder 2"/>
          <p:cNvSpPr>
            <a:spLocks noGrp="1"/>
          </p:cNvSpPr>
          <p:nvPr>
            <p:ph idx="4294967295"/>
          </p:nvPr>
        </p:nvSpPr>
        <p:spPr>
          <a:xfrm>
            <a:off x="566738" y="1752600"/>
            <a:ext cx="8272462" cy="4343400"/>
          </a:xfrm>
        </p:spPr>
        <p:txBody>
          <a:bodyPr/>
          <a:lstStyle/>
          <a:p>
            <a:endParaRPr lang="en-US" sz="2800" dirty="0">
              <a:latin typeface="Verdana" charset="0"/>
              <a:ea typeface="MS PGothic" charset="0"/>
            </a:endParaRPr>
          </a:p>
          <a:p>
            <a:r>
              <a:rPr lang="en-US" sz="2800" dirty="0">
                <a:latin typeface="Verdana" charset="0"/>
                <a:ea typeface="MS PGothic" charset="0"/>
              </a:rPr>
              <a:t>§ 234(2) Except to the extent stated in Subsection (1), where the performance of only one party under such an exchange </a:t>
            </a:r>
            <a:r>
              <a:rPr lang="en-US" sz="2800" dirty="0">
                <a:solidFill>
                  <a:schemeClr val="accent6"/>
                </a:solidFill>
                <a:latin typeface="Verdana" charset="0"/>
                <a:ea typeface="MS PGothic" charset="0"/>
              </a:rPr>
              <a:t>requires a period of time</a:t>
            </a:r>
            <a:r>
              <a:rPr lang="en-US" sz="2800" dirty="0">
                <a:latin typeface="Verdana" charset="0"/>
                <a:ea typeface="MS PGothic" charset="0"/>
              </a:rPr>
              <a:t>, </a:t>
            </a:r>
            <a:r>
              <a:rPr lang="en-US" sz="2800" dirty="0">
                <a:solidFill>
                  <a:srgbClr val="B90000"/>
                </a:solidFill>
                <a:latin typeface="Verdana" charset="0"/>
                <a:ea typeface="MS PGothic" charset="0"/>
              </a:rPr>
              <a:t>his performance is due at an earlier time than that of the other party</a:t>
            </a:r>
            <a:r>
              <a:rPr lang="en-US" sz="2800" dirty="0">
                <a:latin typeface="Verdana" charset="0"/>
                <a:ea typeface="MS PGothic" charset="0"/>
              </a:rPr>
              <a:t>, unless the language or the circumstances indicate the contrary. </a:t>
            </a:r>
          </a:p>
        </p:txBody>
      </p:sp>
      <p:sp>
        <p:nvSpPr>
          <p:cNvPr id="1228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3B1FBC-5110-3949-91A1-FFFE85793EBF}" type="slidenum">
              <a:rPr lang="en-US" sz="1200"/>
              <a:pPr algn="r" eaLnBrk="1" hangingPunct="1"/>
              <a:t>63</a:t>
            </a:fld>
            <a:endParaRPr lang="en-US" sz="1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707995A-60FA-C344-98C2-C67D28577DDE}" type="slidenum">
              <a:rPr lang="en-US" sz="1200"/>
              <a:pPr/>
              <a:t>64</a:t>
            </a:fld>
            <a:endParaRPr lang="en-US" sz="1200"/>
          </a:p>
        </p:txBody>
      </p:sp>
      <p:sp>
        <p:nvSpPr>
          <p:cNvPr id="124930" name="Title 1"/>
          <p:cNvSpPr>
            <a:spLocks noGrp="1"/>
          </p:cNvSpPr>
          <p:nvPr>
            <p:ph type="title" idx="4294967295"/>
          </p:nvPr>
        </p:nvSpPr>
        <p:spPr/>
        <p:txBody>
          <a:bodyPr/>
          <a:lstStyle/>
          <a:p>
            <a:r>
              <a:rPr lang="en-US">
                <a:latin typeface="Verdana" charset="0"/>
                <a:ea typeface="MS PGothic" charset="0"/>
              </a:rPr>
              <a:t>What about non-sale of goods</a:t>
            </a:r>
          </a:p>
        </p:txBody>
      </p:sp>
      <p:sp>
        <p:nvSpPr>
          <p:cNvPr id="124931" name="Content Placeholder 2"/>
          <p:cNvSpPr>
            <a:spLocks noGrp="1"/>
          </p:cNvSpPr>
          <p:nvPr>
            <p:ph idx="4294967295"/>
          </p:nvPr>
        </p:nvSpPr>
        <p:spPr>
          <a:xfrm>
            <a:off x="566738" y="1752600"/>
            <a:ext cx="8272462" cy="4343400"/>
          </a:xfrm>
        </p:spPr>
        <p:txBody>
          <a:bodyPr/>
          <a:lstStyle/>
          <a:p>
            <a:r>
              <a:rPr lang="en-US" sz="2800" dirty="0">
                <a:latin typeface="Verdana" charset="0"/>
                <a:ea typeface="MS PGothic" charset="0"/>
              </a:rPr>
              <a:t>§ 234(2) Except to the extent stated in Subsection (1), where the performance of only one party under such an exchange requires a period of time, </a:t>
            </a:r>
            <a:r>
              <a:rPr lang="en-US" sz="2800" dirty="0">
                <a:solidFill>
                  <a:srgbClr val="B90000"/>
                </a:solidFill>
                <a:latin typeface="Verdana" charset="0"/>
                <a:ea typeface="MS PGothic" charset="0"/>
              </a:rPr>
              <a:t>his </a:t>
            </a:r>
            <a:r>
              <a:rPr lang="en-US" sz="2800" dirty="0">
                <a:solidFill>
                  <a:schemeClr val="tx2"/>
                </a:solidFill>
                <a:latin typeface="Verdana" charset="0"/>
                <a:ea typeface="MS PGothic" charset="0"/>
              </a:rPr>
              <a:t>performance is due at an earlier time than that of the other party, unless the language or the circumstances indicate the contrary. </a:t>
            </a:r>
          </a:p>
          <a:p>
            <a:pPr lvl="1"/>
            <a:r>
              <a:rPr lang="en-US" sz="2800" dirty="0">
                <a:solidFill>
                  <a:srgbClr val="B90000"/>
                </a:solidFill>
                <a:latin typeface="Verdana" charset="0"/>
                <a:ea typeface="MS PGothic" charset="0"/>
              </a:rPr>
              <a:t>So he has to do everything before the other party has to perform</a:t>
            </a:r>
          </a:p>
        </p:txBody>
      </p:sp>
      <p:sp>
        <p:nvSpPr>
          <p:cNvPr id="1249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18666246-86E7-F340-AAEF-8275C424A85D}" type="slidenum">
              <a:rPr lang="en-US" sz="1200"/>
              <a:pPr algn="r" eaLnBrk="1" hangingPunct="1"/>
              <a:t>64</a:t>
            </a:fld>
            <a:endParaRPr lang="en-US" sz="12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1F96F8E-F5DC-4842-B9D0-AE2513638CCF}" type="slidenum">
              <a:rPr lang="en-US" sz="1200"/>
              <a:pPr/>
              <a:t>65</a:t>
            </a:fld>
            <a:endParaRPr lang="en-US" sz="1200"/>
          </a:p>
        </p:txBody>
      </p:sp>
      <p:sp>
        <p:nvSpPr>
          <p:cNvPr id="126978" name="Title 1"/>
          <p:cNvSpPr>
            <a:spLocks noGrp="1"/>
          </p:cNvSpPr>
          <p:nvPr>
            <p:ph type="title" idx="4294967295"/>
          </p:nvPr>
        </p:nvSpPr>
        <p:spPr/>
        <p:txBody>
          <a:bodyPr/>
          <a:lstStyle/>
          <a:p>
            <a:r>
              <a:rPr lang="en-US">
                <a:latin typeface="Verdana" charset="0"/>
                <a:ea typeface="MS PGothic" charset="0"/>
              </a:rPr>
              <a:t>What about non-sale of goods</a:t>
            </a:r>
          </a:p>
        </p:txBody>
      </p:sp>
      <p:sp>
        <p:nvSpPr>
          <p:cNvPr id="126979" name="Content Placeholder 2"/>
          <p:cNvSpPr>
            <a:spLocks noGrp="1"/>
          </p:cNvSpPr>
          <p:nvPr>
            <p:ph idx="4294967295"/>
          </p:nvPr>
        </p:nvSpPr>
        <p:spPr>
          <a:xfrm>
            <a:off x="566738" y="1752600"/>
            <a:ext cx="8272462" cy="4343400"/>
          </a:xfrm>
        </p:spPr>
        <p:txBody>
          <a:bodyPr/>
          <a:lstStyle/>
          <a:p>
            <a:r>
              <a:rPr lang="en-US" sz="2800" dirty="0">
                <a:latin typeface="Verdana" charset="0"/>
                <a:ea typeface="MS PGothic" charset="0"/>
              </a:rPr>
              <a:t>§ 234(2) Except to the extent stated in Subsection (1), where the performance of only one party under such an exchange requires a period of time, his performance is due at an earlier time than that of the other party, unless the language or the circumstances indicate the contrary. </a:t>
            </a:r>
          </a:p>
          <a:p>
            <a:r>
              <a:rPr lang="en-US" dirty="0">
                <a:solidFill>
                  <a:srgbClr val="B90000"/>
                </a:solidFill>
                <a:latin typeface="Verdana" charset="0"/>
                <a:ea typeface="MS PGothic" charset="0"/>
              </a:rPr>
              <a:t>“Work before pay”</a:t>
            </a:r>
          </a:p>
        </p:txBody>
      </p:sp>
      <p:sp>
        <p:nvSpPr>
          <p:cNvPr id="1269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95F6185-854F-EB43-A1C6-C86EDD5663AD}" type="slidenum">
              <a:rPr lang="en-US" sz="1200"/>
              <a:pPr algn="r" eaLnBrk="1" hangingPunct="1"/>
              <a:t>65</a:t>
            </a:fld>
            <a:endParaRPr lang="en-US" sz="1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306A88-CADE-C34E-81EB-54EF8C031E9A}" type="slidenum">
              <a:rPr lang="en-US" sz="1200"/>
              <a:pPr/>
              <a:t>66</a:t>
            </a:fld>
            <a:endParaRPr lang="en-US" sz="1200"/>
          </a:p>
        </p:txBody>
      </p:sp>
      <p:sp>
        <p:nvSpPr>
          <p:cNvPr id="129026" name="Title 1"/>
          <p:cNvSpPr>
            <a:spLocks noGrp="1"/>
          </p:cNvSpPr>
          <p:nvPr>
            <p:ph type="title" idx="4294967295"/>
          </p:nvPr>
        </p:nvSpPr>
        <p:spPr/>
        <p:txBody>
          <a:bodyPr/>
          <a:lstStyle/>
          <a:p>
            <a:r>
              <a:rPr lang="en-US">
                <a:latin typeface="Verdana" charset="0"/>
                <a:ea typeface="MS PGothic" charset="0"/>
              </a:rPr>
              <a:t>Promissory conditions</a:t>
            </a:r>
          </a:p>
        </p:txBody>
      </p:sp>
      <p:sp>
        <p:nvSpPr>
          <p:cNvPr id="129027" name="Content Placeholder 2"/>
          <p:cNvSpPr>
            <a:spLocks noGrp="1"/>
          </p:cNvSpPr>
          <p:nvPr>
            <p:ph idx="4294967295"/>
          </p:nvPr>
        </p:nvSpPr>
        <p:spPr>
          <a:xfrm>
            <a:off x="566738" y="1752600"/>
            <a:ext cx="8272462" cy="4343400"/>
          </a:xfrm>
        </p:spPr>
        <p:txBody>
          <a:bodyPr/>
          <a:lstStyle/>
          <a:p>
            <a:endParaRPr lang="en-US">
              <a:latin typeface="Verdana" charset="0"/>
              <a:ea typeface="MS PGothic" charset="0"/>
            </a:endParaRPr>
          </a:p>
          <a:p>
            <a:r>
              <a:rPr lang="en-US">
                <a:solidFill>
                  <a:schemeClr val="accent2"/>
                </a:solidFill>
                <a:latin typeface="Verdana" charset="0"/>
                <a:ea typeface="MS PGothic" charset="0"/>
              </a:rPr>
              <a:t>When I agree to build you a house, when do you have to pay?</a:t>
            </a:r>
          </a:p>
        </p:txBody>
      </p:sp>
      <p:sp>
        <p:nvSpPr>
          <p:cNvPr id="12902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5FEF9DC-4E95-6543-BB2C-7785E7823CE3}" type="slidenum">
              <a:rPr lang="en-US" sz="1200"/>
              <a:pPr algn="r" eaLnBrk="1" hangingPunct="1"/>
              <a:t>66</a:t>
            </a:fld>
            <a:endParaRPr lang="en-US" sz="1200"/>
          </a:p>
        </p:txBody>
      </p:sp>
      <p:pic>
        <p:nvPicPr>
          <p:cNvPr id="129029" name="Picture 5" descr="St-Paul-building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9088" y="0"/>
            <a:ext cx="1204912" cy="1724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FD99E1-21A7-7947-AA11-6CC2CFFEB2FB}" type="slidenum">
              <a:rPr lang="en-US" sz="1200"/>
              <a:pPr/>
              <a:t>67</a:t>
            </a:fld>
            <a:endParaRPr lang="en-US" sz="1200"/>
          </a:p>
        </p:txBody>
      </p:sp>
      <p:sp>
        <p:nvSpPr>
          <p:cNvPr id="38915" name="Title 1"/>
          <p:cNvSpPr>
            <a:spLocks noGrp="1"/>
          </p:cNvSpPr>
          <p:nvPr>
            <p:ph type="title" idx="4294967295"/>
          </p:nvPr>
        </p:nvSpPr>
        <p:spPr/>
        <p:txBody>
          <a:bodyPr/>
          <a:lstStyle/>
          <a:p>
            <a:pPr>
              <a:defRPr/>
            </a:pPr>
            <a:r>
              <a:rPr lang="en-US" dirty="0">
                <a:solidFill>
                  <a:schemeClr val="accent6"/>
                </a:solidFill>
                <a:ea typeface="+mj-ea"/>
                <a:cs typeface="+mj-cs"/>
              </a:rPr>
              <a:t>Work before Pay </a:t>
            </a:r>
            <a:br>
              <a:rPr lang="en-US" dirty="0">
                <a:ea typeface="+mj-ea"/>
                <a:cs typeface="+mj-cs"/>
              </a:rPr>
            </a:br>
            <a:r>
              <a:rPr lang="en-US" sz="3200" dirty="0">
                <a:ea typeface="+mj-ea"/>
                <a:cs typeface="+mj-cs"/>
              </a:rPr>
              <a:t>Stewart v. Newbury at 619</a:t>
            </a:r>
          </a:p>
        </p:txBody>
      </p:sp>
      <p:sp>
        <p:nvSpPr>
          <p:cNvPr id="105475" name="Content Placeholder 2"/>
          <p:cNvSpPr>
            <a:spLocks noGrp="1"/>
          </p:cNvSpPr>
          <p:nvPr>
            <p:ph idx="4294967295"/>
          </p:nvPr>
        </p:nvSpPr>
        <p:spPr>
          <a:xfrm>
            <a:off x="566738" y="1752600"/>
            <a:ext cx="8272462" cy="4343400"/>
          </a:xfrm>
        </p:spPr>
        <p:txBody>
          <a:bodyPr/>
          <a:lstStyle/>
          <a:p>
            <a:pPr>
              <a:defRPr/>
            </a:pPr>
            <a:endParaRPr lang="en-US" dirty="0">
              <a:ea typeface="ＭＳ Ｐゴシック" charset="0"/>
              <a:cs typeface="ＭＳ Ｐゴシック" charset="0"/>
            </a:endParaRPr>
          </a:p>
          <a:p>
            <a:pPr>
              <a:defRPr/>
            </a:pPr>
            <a:r>
              <a:rPr lang="en-US" dirty="0">
                <a:solidFill>
                  <a:schemeClr val="accent6"/>
                </a:solidFill>
                <a:ea typeface="ＭＳ Ｐゴシック" charset="0"/>
                <a:cs typeface="ＭＳ Ｐゴシック" charset="0"/>
              </a:rPr>
              <a:t>What did the contract say about progress payments?</a:t>
            </a:r>
          </a:p>
        </p:txBody>
      </p:sp>
      <p:sp>
        <p:nvSpPr>
          <p:cNvPr id="13312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FC1793D8-EED3-6246-9736-1BE928F22991}" type="slidenum">
              <a:rPr lang="en-US" sz="1200"/>
              <a:pPr algn="r" eaLnBrk="1" hangingPunct="1"/>
              <a:t>67</a:t>
            </a:fld>
            <a:endParaRPr lang="en-US" sz="12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FD99E1-21A7-7947-AA11-6CC2CFFEB2FB}" type="slidenum">
              <a:rPr lang="en-US" sz="1200"/>
              <a:pPr/>
              <a:t>68</a:t>
            </a:fld>
            <a:endParaRPr lang="en-US" sz="1200"/>
          </a:p>
        </p:txBody>
      </p:sp>
      <p:sp>
        <p:nvSpPr>
          <p:cNvPr id="38915" name="Title 1"/>
          <p:cNvSpPr>
            <a:spLocks noGrp="1"/>
          </p:cNvSpPr>
          <p:nvPr>
            <p:ph type="title" idx="4294967295"/>
          </p:nvPr>
        </p:nvSpPr>
        <p:spPr/>
        <p:txBody>
          <a:bodyPr/>
          <a:lstStyle/>
          <a:p>
            <a:pPr>
              <a:defRPr/>
            </a:pPr>
            <a:r>
              <a:rPr lang="en-US" dirty="0">
                <a:solidFill>
                  <a:schemeClr val="accent6"/>
                </a:solidFill>
                <a:ea typeface="+mj-ea"/>
                <a:cs typeface="+mj-cs"/>
              </a:rPr>
              <a:t>Work before Pay </a:t>
            </a:r>
            <a:br>
              <a:rPr lang="en-US" dirty="0">
                <a:ea typeface="+mj-ea"/>
                <a:cs typeface="+mj-cs"/>
              </a:rPr>
            </a:br>
            <a:r>
              <a:rPr lang="en-US" sz="3200" dirty="0">
                <a:ea typeface="+mj-ea"/>
                <a:cs typeface="+mj-cs"/>
              </a:rPr>
              <a:t>Stewart v. Newbury at 619</a:t>
            </a:r>
          </a:p>
        </p:txBody>
      </p:sp>
      <p:sp>
        <p:nvSpPr>
          <p:cNvPr id="105475" name="Content Placeholder 2"/>
          <p:cNvSpPr>
            <a:spLocks noGrp="1"/>
          </p:cNvSpPr>
          <p:nvPr>
            <p:ph idx="4294967295"/>
          </p:nvPr>
        </p:nvSpPr>
        <p:spPr>
          <a:xfrm>
            <a:off x="566738" y="1752600"/>
            <a:ext cx="8272462" cy="4343400"/>
          </a:xfrm>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What did the contract say about progress payments?</a:t>
            </a:r>
          </a:p>
          <a:p>
            <a:pPr lvl="1">
              <a:defRPr/>
            </a:pPr>
            <a:r>
              <a:rPr lang="en-US" dirty="0">
                <a:solidFill>
                  <a:schemeClr val="accent6"/>
                </a:solidFill>
                <a:ea typeface="ＭＳ Ｐゴシック" charset="0"/>
              </a:rPr>
              <a:t>The presumption: If you want progress payments, you have to bargain for them</a:t>
            </a:r>
          </a:p>
        </p:txBody>
      </p:sp>
      <p:sp>
        <p:nvSpPr>
          <p:cNvPr id="13312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FC1793D8-EED3-6246-9736-1BE928F22991}" type="slidenum">
              <a:rPr lang="en-US" sz="1200"/>
              <a:pPr algn="r" eaLnBrk="1" hangingPunct="1"/>
              <a:t>68</a:t>
            </a:fld>
            <a:endParaRPr lang="en-US" sz="1200"/>
          </a:p>
        </p:txBody>
      </p:sp>
    </p:spTree>
    <p:extLst>
      <p:ext uri="{BB962C8B-B14F-4D97-AF65-F5344CB8AC3E}">
        <p14:creationId xmlns:p14="http://schemas.microsoft.com/office/powerpoint/2010/main" val="28300817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46DBB9-C03E-654B-AE6E-2CE4EC67F851}" type="slidenum">
              <a:rPr lang="en-US" sz="1200"/>
              <a:pPr/>
              <a:t>69</a:t>
            </a:fld>
            <a:endParaRPr lang="en-US" sz="1200"/>
          </a:p>
        </p:txBody>
      </p:sp>
      <p:sp>
        <p:nvSpPr>
          <p:cNvPr id="198658" name="Title 1"/>
          <p:cNvSpPr>
            <a:spLocks noGrp="1"/>
          </p:cNvSpPr>
          <p:nvPr>
            <p:ph type="title"/>
          </p:nvPr>
        </p:nvSpPr>
        <p:spPr/>
        <p:txBody>
          <a:bodyPr/>
          <a:lstStyle/>
          <a:p>
            <a:r>
              <a:rPr lang="en-US" dirty="0">
                <a:solidFill>
                  <a:srgbClr val="000000"/>
                </a:solidFill>
                <a:latin typeface="Verdana" charset="0"/>
                <a:ea typeface="MS PGothic" charset="0"/>
              </a:rPr>
              <a:t>Promises vs. Conditions</a:t>
            </a:r>
          </a:p>
        </p:txBody>
      </p:sp>
      <p:sp>
        <p:nvSpPr>
          <p:cNvPr id="5124" name="Content Placeholder 2"/>
          <p:cNvSpPr>
            <a:spLocks noGrp="1"/>
          </p:cNvSpPr>
          <p:nvPr>
            <p:ph idx="1"/>
          </p:nvPr>
        </p:nvSpPr>
        <p:spPr>
          <a:xfrm>
            <a:off x="522288" y="1752600"/>
            <a:ext cx="8577262" cy="4419600"/>
          </a:xfrm>
        </p:spPr>
        <p:txBody>
          <a:bodyPr/>
          <a:lstStyle/>
          <a:p>
            <a:pPr marL="0" indent="0">
              <a:buFont typeface="Wingdings" pitchFamily="2" charset="2"/>
              <a:buNone/>
              <a:defRPr/>
            </a:pPr>
            <a:endParaRPr lang="en-US" dirty="0">
              <a:solidFill>
                <a:schemeClr val="accent6"/>
              </a:solidFill>
              <a:ea typeface="+mn-ea"/>
              <a:cs typeface="+mn-cs"/>
            </a:endParaRPr>
          </a:p>
        </p:txBody>
      </p:sp>
      <p:sp>
        <p:nvSpPr>
          <p:cNvPr id="1986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282B33-C95B-BA47-AE1C-3934149BABB4}" type="slidenum">
              <a:rPr lang="en-US" sz="1200"/>
              <a:pPr algn="r" eaLnBrk="1" hangingPunct="1"/>
              <a:t>69</a:t>
            </a:fld>
            <a:endParaRPr lang="en-US" sz="1200"/>
          </a:p>
        </p:txBody>
      </p:sp>
      <p:sp>
        <p:nvSpPr>
          <p:cNvPr id="7" name="Oval 6"/>
          <p:cNvSpPr/>
          <p:nvPr/>
        </p:nvSpPr>
        <p:spPr bwMode="auto">
          <a:xfrm>
            <a:off x="3505200" y="3048000"/>
            <a:ext cx="2895600" cy="29718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Promissory Conditions</a:t>
            </a:r>
          </a:p>
        </p:txBody>
      </p:sp>
      <p:sp>
        <p:nvSpPr>
          <p:cNvPr id="9" name="Oval 8"/>
          <p:cNvSpPr/>
          <p:nvPr/>
        </p:nvSpPr>
        <p:spPr bwMode="auto">
          <a:xfrm>
            <a:off x="533400" y="3124200"/>
            <a:ext cx="2971800" cy="28194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r>
              <a:rPr lang="en-US" sz="2400" dirty="0">
                <a:solidFill>
                  <a:schemeClr val="accent6"/>
                </a:solidFill>
                <a:latin typeface="Verdana" pitchFamily="34" charset="0"/>
                <a:ea typeface="ＭＳ Ｐゴシック" charset="0"/>
                <a:cs typeface="ＭＳ Ｐゴシック" charset="0"/>
              </a:rPr>
              <a:t>Non-promissory Conditions</a:t>
            </a:r>
          </a:p>
        </p:txBody>
      </p:sp>
      <p:sp>
        <p:nvSpPr>
          <p:cNvPr id="8" name="Oval 7"/>
          <p:cNvSpPr/>
          <p:nvPr/>
        </p:nvSpPr>
        <p:spPr bwMode="auto">
          <a:xfrm>
            <a:off x="6400800" y="3124200"/>
            <a:ext cx="2743200" cy="2971800"/>
          </a:xfrm>
          <a:prstGeom prst="ellipse">
            <a:avLst/>
          </a:prstGeom>
          <a:solidFill>
            <a:srgbClr val="FCFEBE"/>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Bare promises,</a:t>
            </a:r>
          </a:p>
          <a:p>
            <a:pPr algn="ctr">
              <a:defRPr/>
            </a:pPr>
            <a:r>
              <a:rPr lang="en-US" sz="2400" dirty="0">
                <a:solidFill>
                  <a:schemeClr val="accent6"/>
                </a:solidFill>
                <a:latin typeface="Verdana" pitchFamily="34" charset="0"/>
                <a:ea typeface="+mn-ea"/>
                <a:cs typeface="+mn-cs"/>
              </a:rPr>
              <a:t>warranties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7</a:t>
            </a:fld>
            <a:endParaRPr lang="en-US" sz="1200"/>
          </a:p>
        </p:txBody>
      </p:sp>
      <p:sp>
        <p:nvSpPr>
          <p:cNvPr id="39938" name="Title 1"/>
          <p:cNvSpPr>
            <a:spLocks noGrp="1"/>
          </p:cNvSpPr>
          <p:nvPr>
            <p:ph type="title"/>
          </p:nvPr>
        </p:nvSpPr>
        <p:spPr/>
        <p:txBody>
          <a:bodyPr/>
          <a:lstStyle/>
          <a:p>
            <a:r>
              <a:rPr lang="en-US">
                <a:solidFill>
                  <a:schemeClr val="tx1"/>
                </a:solidFill>
                <a:latin typeface="Verdana" charset="0"/>
                <a:ea typeface="MS PGothic" charset="0"/>
              </a:rPr>
              <a:t>Kinds of conditions</a:t>
            </a:r>
            <a:endParaRPr lang="en-US">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dirty="0">
                <a:latin typeface="Verdana" charset="0"/>
                <a:ea typeface="MS PGothic" charset="0"/>
              </a:rPr>
              <a:t>Now consider: I promise the crick won</a:t>
            </a:r>
            <a:r>
              <a:rPr lang="ja-JP" altLang="en-US" dirty="0">
                <a:latin typeface="Verdana" charset="0"/>
                <a:ea typeface="MS PGothic" charset="0"/>
              </a:rPr>
              <a:t>’</a:t>
            </a:r>
            <a:r>
              <a:rPr lang="en-US" altLang="ja-JP" dirty="0">
                <a:latin typeface="Verdana" charset="0"/>
                <a:ea typeface="MS PGothic" charset="0"/>
              </a:rPr>
              <a:t>t rise.</a:t>
            </a:r>
          </a:p>
          <a:p>
            <a:pPr lvl="1"/>
            <a:r>
              <a:rPr lang="en-US" dirty="0">
                <a:solidFill>
                  <a:srgbClr val="000000"/>
                </a:solidFill>
                <a:latin typeface="Verdana" charset="0"/>
                <a:ea typeface="MS PGothic" charset="0"/>
              </a:rPr>
              <a:t>Is there a problem about promising the occurrence of an event over which I have no control?</a:t>
            </a:r>
          </a:p>
          <a:p>
            <a:pPr lvl="2"/>
            <a:r>
              <a:rPr lang="en-US" dirty="0">
                <a:solidFill>
                  <a:srgbClr val="B90000"/>
                </a:solidFill>
                <a:latin typeface="Verdana" charset="0"/>
                <a:ea typeface="MS PGothic" charset="0"/>
              </a:rPr>
              <a:t>Ever hear of earthquake insurance?</a:t>
            </a:r>
          </a:p>
          <a:p>
            <a:pPr lvl="1"/>
            <a:endParaRPr lang="en-US" dirty="0">
              <a:solidFill>
                <a:srgbClr val="B90000"/>
              </a:solidFill>
              <a:latin typeface="Verdana" charset="0"/>
              <a:ea typeface="MS PGothic" charset="0"/>
            </a:endParaRP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7</a:t>
            </a:fld>
            <a:endParaRPr lang="en-US" sz="1200"/>
          </a:p>
        </p:txBody>
      </p:sp>
    </p:spTree>
    <p:extLst>
      <p:ext uri="{BB962C8B-B14F-4D97-AF65-F5344CB8AC3E}">
        <p14:creationId xmlns:p14="http://schemas.microsoft.com/office/powerpoint/2010/main" val="33272343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805DE1A-DD80-7540-ABE6-3F5E843608D1}" type="slidenum">
              <a:rPr lang="en-US" sz="1200"/>
              <a:pPr/>
              <a:t>70</a:t>
            </a:fld>
            <a:endParaRPr lang="en-US" sz="1200"/>
          </a:p>
        </p:txBody>
      </p:sp>
      <p:sp>
        <p:nvSpPr>
          <p:cNvPr id="62467" name="Title 1"/>
          <p:cNvSpPr>
            <a:spLocks noGrp="1"/>
          </p:cNvSpPr>
          <p:nvPr>
            <p:ph type="title" idx="4294967295"/>
          </p:nvPr>
        </p:nvSpPr>
        <p:spPr>
          <a:xfrm>
            <a:off x="381000" y="304800"/>
            <a:ext cx="8001000" cy="1216025"/>
          </a:xfrm>
        </p:spPr>
        <p:txBody>
          <a:bodyPr/>
          <a:lstStyle/>
          <a:p>
            <a:pPr>
              <a:defRPr/>
            </a:pPr>
            <a:r>
              <a:rPr lang="en-US" dirty="0">
                <a:solidFill>
                  <a:schemeClr val="accent6"/>
                </a:solidFill>
                <a:ea typeface="+mj-ea"/>
                <a:cs typeface="+mj-cs"/>
              </a:rPr>
              <a:t>Three different kinds of terms</a:t>
            </a:r>
          </a:p>
        </p:txBody>
      </p:sp>
      <p:sp>
        <p:nvSpPr>
          <p:cNvPr id="62468" name="Content Placeholder 2"/>
          <p:cNvSpPr>
            <a:spLocks noGrp="1"/>
          </p:cNvSpPr>
          <p:nvPr>
            <p:ph idx="4294967295"/>
          </p:nvPr>
        </p:nvSpPr>
        <p:spPr>
          <a:xfrm>
            <a:off x="152400" y="1524000"/>
            <a:ext cx="8001000" cy="4267200"/>
          </a:xfrm>
        </p:spPr>
        <p:txBody>
          <a:bodyPr/>
          <a:lstStyle/>
          <a:p>
            <a:pPr>
              <a:buFont typeface="Wingdings" pitchFamily="2" charset="2"/>
              <a:buChar char="o"/>
              <a:defRPr/>
            </a:pPr>
            <a:endParaRPr lang="en-US" dirty="0">
              <a:solidFill>
                <a:srgbClr val="B90000"/>
              </a:solidFill>
              <a:ea typeface="+mn-ea"/>
              <a:cs typeface="+mn-cs"/>
            </a:endParaRPr>
          </a:p>
          <a:p>
            <a:pPr>
              <a:buFont typeface="Wingdings" pitchFamily="2" charset="2"/>
              <a:buChar char="o"/>
              <a:defRPr/>
            </a:pPr>
            <a:r>
              <a:rPr lang="en-US" dirty="0">
                <a:solidFill>
                  <a:srgbClr val="B90000"/>
                </a:solidFill>
                <a:ea typeface="+mn-ea"/>
                <a:cs typeface="+mn-cs"/>
              </a:rPr>
              <a:t>Non-promissory conditions</a:t>
            </a:r>
          </a:p>
          <a:p>
            <a:pPr lvl="1">
              <a:buFont typeface="Wingdings" pitchFamily="2" charset="2"/>
              <a:buChar char="o"/>
              <a:defRPr/>
            </a:pPr>
            <a:r>
              <a:rPr lang="en-US" dirty="0">
                <a:ea typeface="+mn-ea"/>
                <a:cs typeface="+mn-cs"/>
              </a:rPr>
              <a:t>On its occurrence both parties excused</a:t>
            </a:r>
            <a:endParaRPr lang="en-US" dirty="0">
              <a:ea typeface="ＭＳ Ｐゴシック" charset="0"/>
            </a:endParaRPr>
          </a:p>
          <a:p>
            <a:pPr>
              <a:buFont typeface="Wingdings" pitchFamily="2" charset="2"/>
              <a:buChar char="o"/>
              <a:defRPr/>
            </a:pPr>
            <a:r>
              <a:rPr lang="en-US" dirty="0">
                <a:solidFill>
                  <a:srgbClr val="B90000"/>
                </a:solidFill>
                <a:ea typeface="+mn-ea"/>
                <a:cs typeface="+mn-cs"/>
              </a:rPr>
              <a:t>Promissory conditions</a:t>
            </a:r>
          </a:p>
          <a:p>
            <a:pPr lvl="1">
              <a:buFont typeface="Wingdings" pitchFamily="2" charset="2"/>
              <a:buChar char="o"/>
              <a:defRPr/>
            </a:pPr>
            <a:r>
              <a:rPr lang="en-US" dirty="0">
                <a:ea typeface="+mn-ea"/>
                <a:cs typeface="+mn-cs"/>
              </a:rPr>
              <a:t>On its breach, innocent party may </a:t>
            </a:r>
            <a:r>
              <a:rPr lang="en-US" u="sng" dirty="0">
                <a:ea typeface="+mn-ea"/>
                <a:cs typeface="+mn-cs"/>
              </a:rPr>
              <a:t>either</a:t>
            </a:r>
            <a:r>
              <a:rPr lang="en-US" dirty="0">
                <a:ea typeface="+mn-ea"/>
                <a:cs typeface="+mn-cs"/>
              </a:rPr>
              <a:t> rescind or sue for damages</a:t>
            </a:r>
          </a:p>
          <a:p>
            <a:pPr>
              <a:buFont typeface="Wingdings" pitchFamily="2" charset="2"/>
              <a:buChar char="o"/>
              <a:defRPr/>
            </a:pPr>
            <a:r>
              <a:rPr lang="en-US" dirty="0">
                <a:solidFill>
                  <a:srgbClr val="B90000"/>
                </a:solidFill>
                <a:ea typeface="+mn-ea"/>
                <a:cs typeface="+mn-cs"/>
              </a:rPr>
              <a:t>Bare promises or warranties</a:t>
            </a:r>
          </a:p>
          <a:p>
            <a:pPr lvl="1">
              <a:buFont typeface="Wingdings" pitchFamily="2" charset="2"/>
              <a:buChar char="o"/>
              <a:defRPr/>
            </a:pPr>
            <a:r>
              <a:rPr lang="en-US" dirty="0">
                <a:ea typeface="+mn-ea"/>
                <a:cs typeface="+mn-cs"/>
              </a:rPr>
              <a:t>On its breach, innocent party can sue for damages, but not rescind</a:t>
            </a:r>
          </a:p>
          <a:p>
            <a:pPr lvl="1">
              <a:buFont typeface="Wingdings" pitchFamily="2" charset="2"/>
              <a:buNone/>
              <a:defRPr/>
            </a:pP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1966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C3D06BEA-0BE5-CC49-A8DE-E76829677AAE}" type="slidenum">
              <a:rPr lang="en-US" sz="1200"/>
              <a:pPr algn="r" eaLnBrk="1" hangingPunct="1"/>
              <a:t>70</a:t>
            </a:fld>
            <a:endParaRPr lang="en-US" sz="1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C922798-B602-FD4F-8A0A-0157FE1F0C00}" type="slidenum">
              <a:rPr lang="en-US" sz="1200"/>
              <a:pPr/>
              <a:t>71</a:t>
            </a:fld>
            <a:endParaRPr lang="en-US" sz="1200"/>
          </a:p>
        </p:txBody>
      </p:sp>
      <p:sp>
        <p:nvSpPr>
          <p:cNvPr id="70659" name="Title 1"/>
          <p:cNvSpPr>
            <a:spLocks noGrp="1"/>
          </p:cNvSpPr>
          <p:nvPr>
            <p:ph type="title"/>
          </p:nvPr>
        </p:nvSpPr>
        <p:spPr>
          <a:xfrm>
            <a:off x="381000" y="304800"/>
            <a:ext cx="8001000" cy="1216025"/>
          </a:xfrm>
        </p:spPr>
        <p:txBody>
          <a:bodyPr/>
          <a:lstStyle/>
          <a:p>
            <a:pPr>
              <a:defRPr/>
            </a:pPr>
            <a:r>
              <a:rPr lang="en-US" dirty="0">
                <a:solidFill>
                  <a:schemeClr val="accent6"/>
                </a:solidFill>
                <a:ea typeface="+mj-ea"/>
                <a:cs typeface="+mj-cs"/>
              </a:rPr>
              <a:t>Howard at 625</a:t>
            </a:r>
          </a:p>
        </p:txBody>
      </p:sp>
      <p:sp>
        <p:nvSpPr>
          <p:cNvPr id="200707" name="Content Placeholder 2"/>
          <p:cNvSpPr>
            <a:spLocks noGrp="1"/>
          </p:cNvSpPr>
          <p:nvPr>
            <p:ph idx="1"/>
          </p:nvPr>
        </p:nvSpPr>
        <p:spPr/>
        <p:txBody>
          <a:bodyPr/>
          <a:lstStyle/>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0070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5153DA8C-5FE6-954B-A25E-BBB553C8DAFA}" type="slidenum">
              <a:rPr lang="en-US" sz="1200"/>
              <a:pPr algn="r" eaLnBrk="1" hangingPunct="1"/>
              <a:t>71</a:t>
            </a:fld>
            <a:endParaRPr lang="en-US" sz="1200"/>
          </a:p>
        </p:txBody>
      </p:sp>
      <p:pic>
        <p:nvPicPr>
          <p:cNvPr id="200709" name="Picture 6" descr="tobacco-crop-thailand_~PGB1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14600"/>
            <a:ext cx="5029200" cy="359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D57F9AF-EC8C-1349-999C-10D0947B99B2}" type="slidenum">
              <a:rPr lang="en-US" sz="1200"/>
              <a:pPr/>
              <a:t>72</a:t>
            </a:fld>
            <a:endParaRPr lang="en-US" sz="1200"/>
          </a:p>
        </p:txBody>
      </p:sp>
      <p:sp>
        <p:nvSpPr>
          <p:cNvPr id="70659" name="Title 1"/>
          <p:cNvSpPr>
            <a:spLocks noGrp="1"/>
          </p:cNvSpPr>
          <p:nvPr>
            <p:ph type="title"/>
          </p:nvPr>
        </p:nvSpPr>
        <p:spPr>
          <a:xfrm>
            <a:off x="381000" y="304800"/>
            <a:ext cx="8001000" cy="1216025"/>
          </a:xfrm>
        </p:spPr>
        <p:txBody>
          <a:bodyPr/>
          <a:lstStyle/>
          <a:p>
            <a:pPr>
              <a:defRPr/>
            </a:pPr>
            <a:r>
              <a:rPr lang="en-US" dirty="0">
                <a:ea typeface="+mj-ea"/>
                <a:cs typeface="+mj-cs"/>
              </a:rPr>
              <a:t>Howard </a:t>
            </a:r>
          </a:p>
        </p:txBody>
      </p:sp>
      <p:sp>
        <p:nvSpPr>
          <p:cNvPr id="202755"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What are the farmer’s remedies if he did not comply with clause 5(b)?</a:t>
            </a:r>
          </a:p>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0275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658C28A-8CD4-2440-831F-610C3FDB2664}" type="slidenum">
              <a:rPr lang="en-US" sz="1200"/>
              <a:pPr algn="r" eaLnBrk="1" hangingPunct="1"/>
              <a:t>72</a:t>
            </a:fld>
            <a:endParaRPr lang="en-US" sz="1200"/>
          </a:p>
        </p:txBody>
      </p:sp>
      <p:pic>
        <p:nvPicPr>
          <p:cNvPr id="202757"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E651E4A-18E3-0F40-B188-A328E81E32A1}" type="slidenum">
              <a:rPr lang="en-US" sz="1200"/>
              <a:pPr/>
              <a:t>73</a:t>
            </a:fld>
            <a:endParaRPr lang="en-US" sz="1200"/>
          </a:p>
        </p:txBody>
      </p:sp>
      <p:sp>
        <p:nvSpPr>
          <p:cNvPr id="70659" name="Title 1"/>
          <p:cNvSpPr>
            <a:spLocks noGrp="1"/>
          </p:cNvSpPr>
          <p:nvPr>
            <p:ph type="title"/>
          </p:nvPr>
        </p:nvSpPr>
        <p:spPr>
          <a:xfrm>
            <a:off x="381000" y="304800"/>
            <a:ext cx="8001000" cy="1216025"/>
          </a:xfrm>
        </p:spPr>
        <p:txBody>
          <a:bodyPr/>
          <a:lstStyle/>
          <a:p>
            <a:pPr>
              <a:defRPr/>
            </a:pPr>
            <a:r>
              <a:rPr lang="en-US" dirty="0">
                <a:ea typeface="+mj-ea"/>
                <a:cs typeface="+mj-cs"/>
              </a:rPr>
              <a:t>Howard </a:t>
            </a:r>
          </a:p>
        </p:txBody>
      </p:sp>
      <p:sp>
        <p:nvSpPr>
          <p:cNvPr id="204803"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What are the farmer’s remedies if he did not comply with clause 5(b)?</a:t>
            </a:r>
          </a:p>
          <a:p>
            <a:r>
              <a:rPr lang="en-US">
                <a:solidFill>
                  <a:srgbClr val="B90000"/>
                </a:solidFill>
                <a:latin typeface="Verdana" charset="0"/>
                <a:ea typeface="MS PGothic" charset="0"/>
              </a:rPr>
              <a:t>Could he be sued for failure to comply with it?</a:t>
            </a:r>
          </a:p>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048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E22CCC-D401-2349-89E2-FE6A40406133}" type="slidenum">
              <a:rPr lang="en-US" sz="1200"/>
              <a:pPr algn="r" eaLnBrk="1" hangingPunct="1"/>
              <a:t>73</a:t>
            </a:fld>
            <a:endParaRPr lang="en-US" sz="1200"/>
          </a:p>
        </p:txBody>
      </p:sp>
      <p:pic>
        <p:nvPicPr>
          <p:cNvPr id="204805"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5DCE1C-994E-EC43-B055-C3A6BD42C95A}" type="slidenum">
              <a:rPr lang="en-US" sz="1200"/>
              <a:pPr/>
              <a:t>74</a:t>
            </a:fld>
            <a:endParaRPr lang="en-US" sz="1200"/>
          </a:p>
        </p:txBody>
      </p:sp>
      <p:sp>
        <p:nvSpPr>
          <p:cNvPr id="70659" name="Title 1"/>
          <p:cNvSpPr>
            <a:spLocks noGrp="1"/>
          </p:cNvSpPr>
          <p:nvPr>
            <p:ph type="title"/>
          </p:nvPr>
        </p:nvSpPr>
        <p:spPr>
          <a:xfrm>
            <a:off x="381000" y="304800"/>
            <a:ext cx="8001000" cy="1216025"/>
          </a:xfrm>
        </p:spPr>
        <p:txBody>
          <a:bodyPr/>
          <a:lstStyle/>
          <a:p>
            <a:pPr>
              <a:defRPr/>
            </a:pPr>
            <a:r>
              <a:rPr lang="en-US" dirty="0">
                <a:ea typeface="+mj-ea"/>
                <a:cs typeface="+mj-cs"/>
              </a:rPr>
              <a:t>Howard </a:t>
            </a:r>
          </a:p>
        </p:txBody>
      </p:sp>
      <p:sp>
        <p:nvSpPr>
          <p:cNvPr id="206851" name="Content Placeholder 2"/>
          <p:cNvSpPr>
            <a:spLocks noGrp="1"/>
          </p:cNvSpPr>
          <p:nvPr>
            <p:ph idx="1"/>
          </p:nvPr>
        </p:nvSpPr>
        <p:spPr/>
        <p:txBody>
          <a:bodyPr/>
          <a:lstStyle/>
          <a:p>
            <a:endParaRPr lang="en-US">
              <a:latin typeface="Verdana" charset="0"/>
              <a:ea typeface="MS PGothic" charset="0"/>
            </a:endParaRPr>
          </a:p>
          <a:p>
            <a:r>
              <a:rPr lang="en-US">
                <a:solidFill>
                  <a:srgbClr val="000000"/>
                </a:solidFill>
                <a:latin typeface="Verdana" charset="0"/>
                <a:ea typeface="MS PGothic" charset="0"/>
              </a:rPr>
              <a:t>What are the farmer’s remedies if he did not comply with clause 5(b)?</a:t>
            </a:r>
          </a:p>
          <a:p>
            <a:r>
              <a:rPr lang="en-US">
                <a:solidFill>
                  <a:srgbClr val="000000"/>
                </a:solidFill>
                <a:latin typeface="Verdana" charset="0"/>
                <a:ea typeface="MS PGothic" charset="0"/>
              </a:rPr>
              <a:t>Could he be sued for failure to comply with it?</a:t>
            </a:r>
          </a:p>
          <a:p>
            <a:r>
              <a:rPr lang="en-US">
                <a:solidFill>
                  <a:srgbClr val="B90000"/>
                </a:solidFill>
                <a:latin typeface="Verdana" charset="0"/>
                <a:ea typeface="MS PGothic" charset="0"/>
              </a:rPr>
              <a:t>So a non-promissory condition</a:t>
            </a:r>
          </a:p>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068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32B5C4C-0C06-0B45-9DDB-53E08DF3D6D6}" type="slidenum">
              <a:rPr lang="en-US" sz="1200"/>
              <a:pPr algn="r" eaLnBrk="1" hangingPunct="1"/>
              <a:t>74</a:t>
            </a:fld>
            <a:endParaRPr lang="en-US" sz="1200"/>
          </a:p>
        </p:txBody>
      </p:sp>
      <p:pic>
        <p:nvPicPr>
          <p:cNvPr id="206853"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B53917-BB55-F741-9370-42AE18D35C27}" type="slidenum">
              <a:rPr lang="en-US" sz="1200"/>
              <a:pPr/>
              <a:t>75</a:t>
            </a:fld>
            <a:endParaRPr lang="en-US" sz="1200"/>
          </a:p>
        </p:txBody>
      </p:sp>
      <p:sp>
        <p:nvSpPr>
          <p:cNvPr id="208898"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08899" name="Content Placeholder 2"/>
          <p:cNvSpPr>
            <a:spLocks noGrp="1"/>
          </p:cNvSpPr>
          <p:nvPr>
            <p:ph idx="4294967295"/>
          </p:nvPr>
        </p:nvSpPr>
        <p:spPr/>
        <p:txBody>
          <a:bodyPr/>
          <a:lstStyle/>
          <a:p>
            <a:endParaRPr lang="en-US">
              <a:solidFill>
                <a:schemeClr val="accent2"/>
              </a:solidFill>
              <a:latin typeface="Verdana" charset="0"/>
              <a:ea typeface="MS PGothic" charset="0"/>
            </a:endParaRPr>
          </a:p>
          <a:p>
            <a:r>
              <a:rPr lang="en-US">
                <a:solidFill>
                  <a:schemeClr val="accent2"/>
                </a:solidFill>
                <a:latin typeface="Verdana" charset="0"/>
                <a:ea typeface="MS PGothic" charset="0"/>
              </a:rPr>
              <a:t>And for non-compliance with Clause 5(f)?</a:t>
            </a:r>
          </a:p>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089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DCADF63-3B9C-1142-AE72-A75A7E4CC72B}" type="slidenum">
              <a:rPr lang="en-US" sz="1200"/>
              <a:pPr algn="r" eaLnBrk="1" hangingPunct="1"/>
              <a:t>75</a:t>
            </a:fld>
            <a:endParaRPr lang="en-US" sz="1200"/>
          </a:p>
        </p:txBody>
      </p:sp>
      <p:pic>
        <p:nvPicPr>
          <p:cNvPr id="208901"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FCBEE2D-4FE9-2F46-B5A1-2636D7621E9C}" type="slidenum">
              <a:rPr lang="en-US" sz="1200"/>
              <a:pPr/>
              <a:t>76</a:t>
            </a:fld>
            <a:endParaRPr lang="en-US" sz="1200"/>
          </a:p>
        </p:txBody>
      </p:sp>
      <p:sp>
        <p:nvSpPr>
          <p:cNvPr id="210946"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72708" name="Content Placeholder 2"/>
          <p:cNvSpPr>
            <a:spLocks noGrp="1"/>
          </p:cNvSpPr>
          <p:nvPr>
            <p:ph idx="4294967295"/>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Qu. Clause 5(f)</a:t>
            </a:r>
          </a:p>
          <a:p>
            <a:pPr lvl="1">
              <a:buFont typeface="Wingdings" pitchFamily="2" charset="2"/>
              <a:buChar char="n"/>
              <a:defRPr/>
            </a:pPr>
            <a:r>
              <a:rPr lang="en-US" dirty="0">
                <a:solidFill>
                  <a:schemeClr val="accent6"/>
                </a:solidFill>
                <a:ea typeface="ＭＳ Ｐゴシック" charset="0"/>
              </a:rPr>
              <a:t>If this is not met, Can Howard still recover?</a:t>
            </a:r>
          </a:p>
          <a:p>
            <a:pPr lvl="1">
              <a:buFont typeface="Wingdings" pitchFamily="2" charset="2"/>
              <a:buChar char="n"/>
              <a:defRPr/>
            </a:pPr>
            <a:r>
              <a:rPr lang="en-US" dirty="0">
                <a:solidFill>
                  <a:schemeClr val="accent6"/>
                </a:solidFill>
                <a:ea typeface="ＭＳ Ｐゴシック" charset="0"/>
              </a:rPr>
              <a:t>If this is not met, is Howard liable in damages?</a:t>
            </a:r>
          </a:p>
          <a:p>
            <a:pPr lvl="1">
              <a:buFont typeface="Wingdings" pitchFamily="2" charset="2"/>
              <a:buNone/>
              <a:defRPr/>
            </a:pP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2109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FEA2727-B4E8-B441-AEE7-A01E3C3892FE}" type="slidenum">
              <a:rPr lang="en-US" sz="1200"/>
              <a:pPr algn="r" eaLnBrk="1" hangingPunct="1"/>
              <a:t>76</a:t>
            </a:fld>
            <a:endParaRPr lang="en-US" sz="1200"/>
          </a:p>
        </p:txBody>
      </p:sp>
      <p:pic>
        <p:nvPicPr>
          <p:cNvPr id="210949"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8106486-F781-6E45-A1C3-A7CE11C819A2}" type="slidenum">
              <a:rPr lang="en-US" sz="1200"/>
              <a:pPr/>
              <a:t>77</a:t>
            </a:fld>
            <a:endParaRPr lang="en-US" sz="1200"/>
          </a:p>
        </p:txBody>
      </p:sp>
      <p:sp>
        <p:nvSpPr>
          <p:cNvPr id="212994"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12995" name="Content Placeholder 2"/>
          <p:cNvSpPr>
            <a:spLocks noGrp="1"/>
          </p:cNvSpPr>
          <p:nvPr>
            <p:ph idx="4294967295"/>
          </p:nvPr>
        </p:nvSpPr>
        <p:spPr/>
        <p:txBody>
          <a:bodyPr/>
          <a:lstStyle/>
          <a:p>
            <a:endParaRPr lang="en-US">
              <a:latin typeface="Verdana" charset="0"/>
              <a:ea typeface="MS PGothic" charset="0"/>
            </a:endParaRPr>
          </a:p>
          <a:p>
            <a:r>
              <a:rPr lang="en-US">
                <a:latin typeface="Verdana" charset="0"/>
                <a:ea typeface="MS PGothic" charset="0"/>
              </a:rPr>
              <a:t>What are the options?</a:t>
            </a:r>
          </a:p>
          <a:p>
            <a:pPr lvl="1">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129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85D3314-D68C-0B41-8741-9ED8D1BD2FB3}" type="slidenum">
              <a:rPr lang="en-US" sz="1200"/>
              <a:pPr algn="r" eaLnBrk="1" hangingPunct="1"/>
              <a:t>77</a:t>
            </a:fld>
            <a:endParaRPr lang="en-US" sz="1200"/>
          </a:p>
        </p:txBody>
      </p:sp>
      <p:pic>
        <p:nvPicPr>
          <p:cNvPr id="212997"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386A14C-653E-674B-98D6-60256E31979B}" type="slidenum">
              <a:rPr lang="en-US" sz="1200"/>
              <a:pPr/>
              <a:t>78</a:t>
            </a:fld>
            <a:endParaRPr lang="en-US" sz="1200"/>
          </a:p>
        </p:txBody>
      </p:sp>
      <p:sp>
        <p:nvSpPr>
          <p:cNvPr id="215042"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15043" name="Content Placeholder 2"/>
          <p:cNvSpPr>
            <a:spLocks noGrp="1"/>
          </p:cNvSpPr>
          <p:nvPr>
            <p:ph idx="4294967295"/>
          </p:nvPr>
        </p:nvSpPr>
        <p:spPr/>
        <p:txBody>
          <a:bodyPr/>
          <a:lstStyle/>
          <a:p>
            <a:r>
              <a:rPr lang="en-US" dirty="0">
                <a:latin typeface="Verdana" charset="0"/>
                <a:ea typeface="MS PGothic" charset="0"/>
              </a:rPr>
              <a:t>What are the options?</a:t>
            </a:r>
          </a:p>
          <a:p>
            <a:pPr lvl="2"/>
            <a:r>
              <a:rPr lang="en-US" sz="2000" dirty="0">
                <a:solidFill>
                  <a:srgbClr val="B90000"/>
                </a:solidFill>
                <a:latin typeface="Verdana" charset="0"/>
                <a:ea typeface="MS PGothic" charset="0"/>
              </a:rPr>
              <a:t>Bare promise, warranty: </a:t>
            </a:r>
            <a:r>
              <a:rPr lang="en-US" sz="2000" dirty="0">
                <a:solidFill>
                  <a:srgbClr val="000000"/>
                </a:solidFill>
                <a:latin typeface="Verdana" charset="0"/>
                <a:ea typeface="MS PGothic" charset="0"/>
              </a:rPr>
              <a:t>Not a condition precedent, but a promise that the event will happen, breach of which gives FCIC a damages remedy at best</a:t>
            </a:r>
          </a:p>
          <a:p>
            <a:pPr lvl="2"/>
            <a:r>
              <a:rPr lang="en-US" sz="2000" dirty="0">
                <a:solidFill>
                  <a:srgbClr val="B90000"/>
                </a:solidFill>
                <a:latin typeface="Verdana" charset="0"/>
                <a:ea typeface="MS PGothic" charset="0"/>
              </a:rPr>
              <a:t>Promissory condition: </a:t>
            </a:r>
            <a:r>
              <a:rPr lang="en-US" sz="2000" dirty="0">
                <a:solidFill>
                  <a:srgbClr val="000000"/>
                </a:solidFill>
                <a:latin typeface="Verdana" charset="0"/>
                <a:ea typeface="MS PGothic" charset="0"/>
              </a:rPr>
              <a:t>A promise that the event will happen plus non-occurrence excuses the other party from performance</a:t>
            </a:r>
          </a:p>
          <a:p>
            <a:pPr lvl="2"/>
            <a:r>
              <a:rPr lang="en-US" sz="2000" dirty="0">
                <a:solidFill>
                  <a:srgbClr val="B90000"/>
                </a:solidFill>
                <a:latin typeface="Verdana" charset="0"/>
                <a:ea typeface="MS PGothic" charset="0"/>
              </a:rPr>
              <a:t>Condition precedent: </a:t>
            </a:r>
            <a:r>
              <a:rPr lang="en-US" sz="2000" dirty="0">
                <a:solidFill>
                  <a:srgbClr val="000000"/>
                </a:solidFill>
                <a:latin typeface="Verdana" charset="0"/>
                <a:ea typeface="MS PGothic" charset="0"/>
              </a:rPr>
              <a:t>No promise that event will happen, but non-performance excuses both parties</a:t>
            </a:r>
          </a:p>
          <a:p>
            <a:pPr lvl="1">
              <a:buFont typeface="Wingdings" charset="0"/>
              <a:buNone/>
            </a:pPr>
            <a:endParaRPr lang="en-US" dirty="0">
              <a:latin typeface="Verdana" charset="0"/>
              <a:ea typeface="MS PGothic" charset="0"/>
            </a:endParaRPr>
          </a:p>
          <a:p>
            <a:pPr lvl="1"/>
            <a:endParaRPr lang="en-US" dirty="0">
              <a:latin typeface="Verdana" charset="0"/>
              <a:ea typeface="MS PGothic" charset="0"/>
            </a:endParaRPr>
          </a:p>
        </p:txBody>
      </p:sp>
      <p:sp>
        <p:nvSpPr>
          <p:cNvPr id="2150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16C6EAC1-8802-E243-B68E-F67A9B61C146}" type="slidenum">
              <a:rPr lang="en-US" sz="1200"/>
              <a:pPr algn="r" eaLnBrk="1" hangingPunct="1"/>
              <a:t>78</a:t>
            </a:fld>
            <a:endParaRPr lang="en-US" sz="1200"/>
          </a:p>
        </p:txBody>
      </p:sp>
      <p:pic>
        <p:nvPicPr>
          <p:cNvPr id="215045"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2BBBC49-C425-3842-9F7B-993B1C780EA8}" type="slidenum">
              <a:rPr lang="en-US" sz="1200"/>
              <a:pPr/>
              <a:t>79</a:t>
            </a:fld>
            <a:endParaRPr lang="en-US" sz="1200"/>
          </a:p>
        </p:txBody>
      </p:sp>
      <p:sp>
        <p:nvSpPr>
          <p:cNvPr id="217090"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17091" name="Content Placeholder 2"/>
          <p:cNvSpPr>
            <a:spLocks noGrp="1"/>
          </p:cNvSpPr>
          <p:nvPr>
            <p:ph idx="4294967295"/>
          </p:nvPr>
        </p:nvSpPr>
        <p:spPr/>
        <p:txBody>
          <a:bodyPr/>
          <a:lstStyle/>
          <a:p>
            <a:r>
              <a:rPr lang="en-US">
                <a:latin typeface="Verdana" charset="0"/>
                <a:ea typeface="MS PGothic" charset="0"/>
              </a:rPr>
              <a:t>What are the options?</a:t>
            </a:r>
          </a:p>
          <a:p>
            <a:pPr lvl="2"/>
            <a:r>
              <a:rPr lang="en-US" sz="2800">
                <a:solidFill>
                  <a:srgbClr val="B90000"/>
                </a:solidFill>
                <a:latin typeface="Verdana" charset="0"/>
                <a:ea typeface="MS PGothic" charset="0"/>
              </a:rPr>
              <a:t>Held a Bare promise</a:t>
            </a:r>
            <a:endParaRPr lang="en-US" sz="2800">
              <a:latin typeface="Verdana" charset="0"/>
              <a:ea typeface="MS PGothic" charset="0"/>
            </a:endParaRPr>
          </a:p>
          <a:p>
            <a:pPr lvl="1"/>
            <a:endParaRPr lang="en-US">
              <a:latin typeface="Verdana" charset="0"/>
              <a:ea typeface="MS PGothic" charset="0"/>
            </a:endParaRPr>
          </a:p>
        </p:txBody>
      </p:sp>
      <p:sp>
        <p:nvSpPr>
          <p:cNvPr id="2170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686B70C-DE08-DC4D-93E3-15F7B218EAB3}" type="slidenum">
              <a:rPr lang="en-US" sz="1200"/>
              <a:pPr algn="r" eaLnBrk="1" hangingPunct="1"/>
              <a:t>79</a:t>
            </a:fld>
            <a:endParaRPr lang="en-US" sz="1200"/>
          </a:p>
        </p:txBody>
      </p:sp>
      <p:pic>
        <p:nvPicPr>
          <p:cNvPr id="217093"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BA54C8F-8A23-7D47-BE29-87447725D046}" type="slidenum">
              <a:rPr lang="en-US" sz="1200"/>
              <a:pPr/>
              <a:t>8</a:t>
            </a:fld>
            <a:endParaRPr lang="en-US" sz="1200"/>
          </a:p>
        </p:txBody>
      </p:sp>
      <p:sp>
        <p:nvSpPr>
          <p:cNvPr id="39938" name="Title 1"/>
          <p:cNvSpPr>
            <a:spLocks noGrp="1"/>
          </p:cNvSpPr>
          <p:nvPr>
            <p:ph type="title"/>
          </p:nvPr>
        </p:nvSpPr>
        <p:spPr/>
        <p:txBody>
          <a:bodyPr/>
          <a:lstStyle/>
          <a:p>
            <a:r>
              <a:rPr lang="en-US">
                <a:solidFill>
                  <a:schemeClr val="tx1"/>
                </a:solidFill>
                <a:latin typeface="Verdana" charset="0"/>
                <a:ea typeface="MS PGothic" charset="0"/>
              </a:rPr>
              <a:t>Kinds of conditions</a:t>
            </a:r>
            <a:endParaRPr lang="en-US">
              <a:latin typeface="Verdana" charset="0"/>
              <a:ea typeface="MS PGothic" charset="0"/>
            </a:endParaRPr>
          </a:p>
        </p:txBody>
      </p:sp>
      <p:sp>
        <p:nvSpPr>
          <p:cNvPr id="39939" name="Content Placeholder 2"/>
          <p:cNvSpPr>
            <a:spLocks noGrp="1"/>
          </p:cNvSpPr>
          <p:nvPr>
            <p:ph idx="1"/>
          </p:nvPr>
        </p:nvSpPr>
        <p:spPr>
          <a:xfrm>
            <a:off x="566738" y="1752600"/>
            <a:ext cx="8577262" cy="4419600"/>
          </a:xfrm>
        </p:spPr>
        <p:txBody>
          <a:bodyPr/>
          <a:lstStyle/>
          <a:p>
            <a:r>
              <a:rPr lang="en-US" dirty="0">
                <a:latin typeface="Verdana" charset="0"/>
                <a:ea typeface="MS PGothic" charset="0"/>
              </a:rPr>
              <a:t>Now consider: I promise the crick won</a:t>
            </a:r>
            <a:r>
              <a:rPr lang="ja-JP" altLang="en-US" dirty="0">
                <a:latin typeface="Verdana" charset="0"/>
                <a:ea typeface="MS PGothic" charset="0"/>
              </a:rPr>
              <a:t>’</a:t>
            </a:r>
            <a:r>
              <a:rPr lang="en-US" altLang="ja-JP" dirty="0">
                <a:latin typeface="Verdana" charset="0"/>
                <a:ea typeface="MS PGothic" charset="0"/>
              </a:rPr>
              <a:t>t rise.</a:t>
            </a:r>
          </a:p>
          <a:p>
            <a:pPr lvl="1"/>
            <a:r>
              <a:rPr lang="en-US" dirty="0">
                <a:solidFill>
                  <a:srgbClr val="000000"/>
                </a:solidFill>
                <a:latin typeface="Verdana" charset="0"/>
                <a:ea typeface="MS PGothic" charset="0"/>
              </a:rPr>
              <a:t>Is there a problem about promising the occurrence of an event over which I have no control?</a:t>
            </a:r>
          </a:p>
          <a:p>
            <a:pPr lvl="2"/>
            <a:r>
              <a:rPr lang="en-US" dirty="0">
                <a:solidFill>
                  <a:srgbClr val="B90000"/>
                </a:solidFill>
                <a:latin typeface="Verdana" charset="0"/>
                <a:ea typeface="MS PGothic" charset="0"/>
              </a:rPr>
              <a:t>Let’s call this a promise. Or a </a:t>
            </a:r>
            <a:r>
              <a:rPr lang="en-US" u="sng" dirty="0">
                <a:solidFill>
                  <a:srgbClr val="B90000"/>
                </a:solidFill>
                <a:latin typeface="Verdana" charset="0"/>
                <a:ea typeface="MS PGothic" charset="0"/>
              </a:rPr>
              <a:t>warranty</a:t>
            </a:r>
            <a:r>
              <a:rPr lang="en-US" dirty="0">
                <a:solidFill>
                  <a:srgbClr val="B90000"/>
                </a:solidFill>
                <a:latin typeface="Verdana" charset="0"/>
                <a:ea typeface="MS PGothic" charset="0"/>
              </a:rPr>
              <a:t>.</a:t>
            </a:r>
          </a:p>
          <a:p>
            <a:pPr lvl="1"/>
            <a:endParaRPr lang="en-US" dirty="0">
              <a:solidFill>
                <a:srgbClr val="B90000"/>
              </a:solidFill>
              <a:latin typeface="Verdana" charset="0"/>
              <a:ea typeface="MS PGothic" charset="0"/>
            </a:endParaRPr>
          </a:p>
        </p:txBody>
      </p:sp>
      <p:sp>
        <p:nvSpPr>
          <p:cNvPr id="39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CBBD3-7F7B-D745-8242-FEB29B837490}" type="slidenum">
              <a:rPr lang="en-US" sz="1200"/>
              <a:pPr algn="r" eaLnBrk="1" hangingPunct="1"/>
              <a:t>8</a:t>
            </a:fld>
            <a:endParaRPr lang="en-US" sz="1200"/>
          </a:p>
        </p:txBody>
      </p:sp>
    </p:spTree>
    <p:extLst>
      <p:ext uri="{BB962C8B-B14F-4D97-AF65-F5344CB8AC3E}">
        <p14:creationId xmlns:p14="http://schemas.microsoft.com/office/powerpoint/2010/main" val="19290499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2BBBC49-C425-3842-9F7B-993B1C780EA8}" type="slidenum">
              <a:rPr lang="en-US" sz="1200"/>
              <a:pPr/>
              <a:t>80</a:t>
            </a:fld>
            <a:endParaRPr lang="en-US" sz="1200"/>
          </a:p>
        </p:txBody>
      </p:sp>
      <p:sp>
        <p:nvSpPr>
          <p:cNvPr id="217090"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17091" name="Content Placeholder 2"/>
          <p:cNvSpPr>
            <a:spLocks noGrp="1"/>
          </p:cNvSpPr>
          <p:nvPr>
            <p:ph idx="4294967295"/>
          </p:nvPr>
        </p:nvSpPr>
        <p:spPr/>
        <p:txBody>
          <a:bodyPr/>
          <a:lstStyle/>
          <a:p>
            <a:endParaRPr lang="en-US" dirty="0">
              <a:latin typeface="Verdana" charset="0"/>
              <a:ea typeface="MS PGothic" charset="0"/>
            </a:endParaRPr>
          </a:p>
          <a:p>
            <a:r>
              <a:rPr lang="en-US" dirty="0">
                <a:latin typeface="Verdana" charset="0"/>
                <a:ea typeface="MS PGothic" charset="0"/>
              </a:rPr>
              <a:t>Can you distinguish illustrations 2 and 3 on p.627?</a:t>
            </a:r>
            <a:endParaRPr lang="en-US" sz="2800" dirty="0">
              <a:latin typeface="Verdana" charset="0"/>
              <a:ea typeface="MS PGothic" charset="0"/>
            </a:endParaRPr>
          </a:p>
          <a:p>
            <a:pPr lvl="1"/>
            <a:endParaRPr lang="en-US" dirty="0">
              <a:latin typeface="Verdana" charset="0"/>
              <a:ea typeface="MS PGothic" charset="0"/>
            </a:endParaRPr>
          </a:p>
        </p:txBody>
      </p:sp>
      <p:sp>
        <p:nvSpPr>
          <p:cNvPr id="2170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686B70C-DE08-DC4D-93E3-15F7B218EAB3}" type="slidenum">
              <a:rPr lang="en-US" sz="1200"/>
              <a:pPr algn="r" eaLnBrk="1" hangingPunct="1"/>
              <a:t>80</a:t>
            </a:fld>
            <a:endParaRPr lang="en-US" sz="1200"/>
          </a:p>
        </p:txBody>
      </p:sp>
      <p:pic>
        <p:nvPicPr>
          <p:cNvPr id="217093"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9837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BE3A113-9775-A445-89ED-ABF2A6786292}" type="slidenum">
              <a:rPr lang="en-US" sz="1200"/>
              <a:pPr/>
              <a:t>81</a:t>
            </a:fld>
            <a:endParaRPr lang="en-US" sz="1200"/>
          </a:p>
        </p:txBody>
      </p:sp>
      <p:sp>
        <p:nvSpPr>
          <p:cNvPr id="223234" name="Title 1"/>
          <p:cNvSpPr>
            <a:spLocks noGrp="1"/>
          </p:cNvSpPr>
          <p:nvPr>
            <p:ph type="title" idx="4294967295"/>
          </p:nvPr>
        </p:nvSpPr>
        <p:spPr>
          <a:xfrm>
            <a:off x="381000" y="304800"/>
            <a:ext cx="8001000" cy="1216025"/>
          </a:xfrm>
        </p:spPr>
        <p:txBody>
          <a:bodyPr/>
          <a:lstStyle/>
          <a:p>
            <a:r>
              <a:rPr lang="en-US" dirty="0">
                <a:solidFill>
                  <a:srgbClr val="000000"/>
                </a:solidFill>
                <a:latin typeface="Verdana" charset="0"/>
                <a:ea typeface="MS PGothic" charset="0"/>
              </a:rPr>
              <a:t>What are the presumptions in the Restatement?</a:t>
            </a:r>
          </a:p>
        </p:txBody>
      </p:sp>
      <p:sp>
        <p:nvSpPr>
          <p:cNvPr id="223235" name="Content Placeholder 2"/>
          <p:cNvSpPr>
            <a:spLocks noGrp="1"/>
          </p:cNvSpPr>
          <p:nvPr>
            <p:ph idx="4294967295"/>
          </p:nvPr>
        </p:nvSpPr>
        <p:spPr/>
        <p:txBody>
          <a:bodyPr/>
          <a:lstStyle/>
          <a:p>
            <a:r>
              <a:rPr lang="en-US" sz="2400" dirty="0">
                <a:solidFill>
                  <a:srgbClr val="B90000"/>
                </a:solidFill>
                <a:latin typeface="Verdana" charset="0"/>
                <a:ea typeface="MS PGothic" charset="0"/>
              </a:rPr>
              <a:t>Restatement § 227(2) </a:t>
            </a:r>
            <a:r>
              <a:rPr lang="en-US" sz="2400" dirty="0">
                <a:solidFill>
                  <a:srgbClr val="000000"/>
                </a:solidFill>
                <a:latin typeface="Verdana" charset="0"/>
                <a:ea typeface="MS PGothic" charset="0"/>
              </a:rPr>
              <a:t>Unless the contract is of a type under which only one party gener</a:t>
            </a:r>
            <a:r>
              <a:rPr lang="en-US" sz="2400" dirty="0">
                <a:latin typeface="Verdana" charset="0"/>
                <a:ea typeface="MS PGothic" charset="0"/>
              </a:rPr>
              <a:t>ally undertakes duties, when it is doubtful whether (a) a duty is imposed on an </a:t>
            </a:r>
            <a:r>
              <a:rPr lang="en-US" sz="2400" dirty="0" err="1">
                <a:latin typeface="Verdana" charset="0"/>
                <a:ea typeface="MS PGothic" charset="0"/>
              </a:rPr>
              <a:t>obligee</a:t>
            </a:r>
            <a:r>
              <a:rPr lang="en-US" sz="2400" dirty="0">
                <a:latin typeface="Verdana" charset="0"/>
                <a:ea typeface="MS PGothic" charset="0"/>
              </a:rPr>
              <a:t> that an event occur</a:t>
            </a:r>
            <a:r>
              <a:rPr lang="en-US" sz="2400" dirty="0">
                <a:solidFill>
                  <a:srgbClr val="000000"/>
                </a:solidFill>
                <a:latin typeface="Verdana" charset="0"/>
                <a:ea typeface="MS PGothic" charset="0"/>
              </a:rPr>
              <a:t>, or (b) the event is made a condition of the obligor's duty, or (c) the event is made a condition of the obligor's duty and a duty is imposed on the </a:t>
            </a:r>
            <a:r>
              <a:rPr lang="en-US" sz="2400" dirty="0" err="1">
                <a:solidFill>
                  <a:srgbClr val="000000"/>
                </a:solidFill>
                <a:latin typeface="Verdana" charset="0"/>
                <a:ea typeface="MS PGothic" charset="0"/>
              </a:rPr>
              <a:t>obligee</a:t>
            </a:r>
            <a:r>
              <a:rPr lang="en-US" sz="2400" dirty="0">
                <a:solidFill>
                  <a:srgbClr val="000000"/>
                </a:solidFill>
                <a:latin typeface="Verdana" charset="0"/>
                <a:ea typeface="MS PGothic" charset="0"/>
              </a:rPr>
              <a:t> that the event occur,</a:t>
            </a:r>
          </a:p>
          <a:p>
            <a:pPr lvl="1"/>
            <a:r>
              <a:rPr lang="en-US" sz="2000" dirty="0">
                <a:solidFill>
                  <a:srgbClr val="000000"/>
                </a:solidFill>
                <a:latin typeface="Verdana" charset="0"/>
                <a:ea typeface="MS PGothic" charset="0"/>
              </a:rPr>
              <a:t>(a) = bare promise by </a:t>
            </a:r>
            <a:r>
              <a:rPr lang="en-US" sz="2000" dirty="0" err="1">
                <a:solidFill>
                  <a:srgbClr val="000000"/>
                </a:solidFill>
                <a:latin typeface="Verdana" charset="0"/>
                <a:ea typeface="MS PGothic" charset="0"/>
              </a:rPr>
              <a:t>obligee</a:t>
            </a:r>
            <a:endParaRPr lang="en-US" sz="2000" dirty="0">
              <a:solidFill>
                <a:srgbClr val="000000"/>
              </a:solidFill>
              <a:latin typeface="Verdana" charset="0"/>
              <a:ea typeface="MS PGothic" charset="0"/>
            </a:endParaRPr>
          </a:p>
          <a:p>
            <a:pPr lvl="1"/>
            <a:r>
              <a:rPr lang="en-US" sz="2000" dirty="0">
                <a:solidFill>
                  <a:srgbClr val="000000"/>
                </a:solidFill>
                <a:latin typeface="Verdana" charset="0"/>
                <a:ea typeface="MS PGothic" charset="0"/>
              </a:rPr>
              <a:t>(b) = non-promissory condition</a:t>
            </a:r>
          </a:p>
          <a:p>
            <a:pPr lvl="1"/>
            <a:r>
              <a:rPr lang="en-US" sz="2000" dirty="0">
                <a:solidFill>
                  <a:srgbClr val="000000"/>
                </a:solidFill>
                <a:latin typeface="Verdana" charset="0"/>
                <a:ea typeface="MS PGothic" charset="0"/>
              </a:rPr>
              <a:t>(c) = promissory condition by </a:t>
            </a:r>
            <a:r>
              <a:rPr lang="en-US" sz="2000" dirty="0" err="1">
                <a:solidFill>
                  <a:srgbClr val="000000"/>
                </a:solidFill>
                <a:latin typeface="Verdana" charset="0"/>
                <a:ea typeface="MS PGothic" charset="0"/>
              </a:rPr>
              <a:t>obligee</a:t>
            </a:r>
            <a:endParaRPr lang="en-US" sz="2000" dirty="0">
              <a:solidFill>
                <a:srgbClr val="000000"/>
              </a:solidFill>
              <a:latin typeface="Verdana" charset="0"/>
              <a:ea typeface="MS PGothic" charset="0"/>
            </a:endParaRPr>
          </a:p>
          <a:p>
            <a:pPr lvl="1">
              <a:buFont typeface="Wingdings" charset="0"/>
              <a:buNone/>
            </a:pPr>
            <a:endParaRPr lang="en-US" dirty="0">
              <a:latin typeface="Verdana" charset="0"/>
              <a:ea typeface="MS PGothic" charset="0"/>
            </a:endParaRPr>
          </a:p>
        </p:txBody>
      </p:sp>
      <p:sp>
        <p:nvSpPr>
          <p:cNvPr id="2232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05950D9-4901-F541-BCAF-3993D2BAEA2A}" type="slidenum">
              <a:rPr lang="en-US" sz="1200"/>
              <a:pPr algn="r" eaLnBrk="1" hangingPunct="1"/>
              <a:t>81</a:t>
            </a:fld>
            <a:endParaRPr lang="en-US" sz="12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E0AB7B-6F67-A949-9169-EF77FD4BDF46}" type="slidenum">
              <a:rPr lang="en-US" sz="1200"/>
              <a:pPr/>
              <a:t>82</a:t>
            </a:fld>
            <a:endParaRPr lang="en-US" sz="1200"/>
          </a:p>
        </p:txBody>
      </p:sp>
      <p:sp>
        <p:nvSpPr>
          <p:cNvPr id="225282" name="Title 1"/>
          <p:cNvSpPr>
            <a:spLocks noGrp="1"/>
          </p:cNvSpPr>
          <p:nvPr>
            <p:ph type="title" idx="4294967295"/>
          </p:nvPr>
        </p:nvSpPr>
        <p:spPr>
          <a:xfrm>
            <a:off x="381000" y="304800"/>
            <a:ext cx="8001000" cy="1216025"/>
          </a:xfrm>
        </p:spPr>
        <p:txBody>
          <a:bodyPr/>
          <a:lstStyle/>
          <a:p>
            <a:r>
              <a:rPr lang="en-US" dirty="0">
                <a:solidFill>
                  <a:srgbClr val="000000"/>
                </a:solidFill>
                <a:latin typeface="Verdana" charset="0"/>
                <a:ea typeface="MS PGothic" charset="0"/>
              </a:rPr>
              <a:t>What are the presumptions in the Restatement?</a:t>
            </a:r>
          </a:p>
        </p:txBody>
      </p:sp>
      <p:sp>
        <p:nvSpPr>
          <p:cNvPr id="225283" name="Content Placeholder 2"/>
          <p:cNvSpPr>
            <a:spLocks noGrp="1"/>
          </p:cNvSpPr>
          <p:nvPr>
            <p:ph idx="4294967295"/>
          </p:nvPr>
        </p:nvSpPr>
        <p:spPr/>
        <p:txBody>
          <a:bodyPr/>
          <a:lstStyle/>
          <a:p>
            <a:r>
              <a:rPr lang="en-US" sz="2400" dirty="0">
                <a:solidFill>
                  <a:srgbClr val="000000"/>
                </a:solidFill>
                <a:latin typeface="Verdana" charset="0"/>
                <a:ea typeface="MS PGothic" charset="0"/>
              </a:rPr>
              <a:t>Restatement § 227(2) Unless the contract is of a type under which only one party generally undertakes duties, when it is doubtful whether (a) </a:t>
            </a:r>
            <a:r>
              <a:rPr lang="en-US" sz="2400" dirty="0">
                <a:solidFill>
                  <a:srgbClr val="B90000"/>
                </a:solidFill>
                <a:latin typeface="Verdana" charset="0"/>
                <a:ea typeface="MS PGothic" charset="0"/>
              </a:rPr>
              <a:t>a duty is imposed on an </a:t>
            </a:r>
            <a:r>
              <a:rPr lang="en-US" sz="2400" dirty="0" err="1">
                <a:solidFill>
                  <a:srgbClr val="B90000"/>
                </a:solidFill>
                <a:latin typeface="Verdana" charset="0"/>
                <a:ea typeface="MS PGothic" charset="0"/>
              </a:rPr>
              <a:t>obligee</a:t>
            </a:r>
            <a:r>
              <a:rPr lang="en-US" sz="2400" dirty="0">
                <a:solidFill>
                  <a:srgbClr val="B90000"/>
                </a:solidFill>
                <a:latin typeface="Verdana" charset="0"/>
                <a:ea typeface="MS PGothic" charset="0"/>
              </a:rPr>
              <a:t> that an event occur</a:t>
            </a:r>
            <a:r>
              <a:rPr lang="en-US" sz="2400" dirty="0">
                <a:solidFill>
                  <a:srgbClr val="000000"/>
                </a:solidFill>
                <a:latin typeface="Verdana" charset="0"/>
                <a:ea typeface="MS PGothic" charset="0"/>
              </a:rPr>
              <a:t>, or (b) the event is made a condition of the obligor's duty, or (c) the event is made a condition of the obligor's duty and a duty is imposed on the </a:t>
            </a:r>
            <a:r>
              <a:rPr lang="en-US" sz="2400" dirty="0" err="1">
                <a:solidFill>
                  <a:srgbClr val="000000"/>
                </a:solidFill>
                <a:latin typeface="Verdana" charset="0"/>
                <a:ea typeface="MS PGothic" charset="0"/>
              </a:rPr>
              <a:t>obligee</a:t>
            </a:r>
            <a:r>
              <a:rPr lang="en-US" sz="2400" dirty="0">
                <a:solidFill>
                  <a:srgbClr val="000000"/>
                </a:solidFill>
                <a:latin typeface="Verdana" charset="0"/>
                <a:ea typeface="MS PGothic" charset="0"/>
              </a:rPr>
              <a:t> that the event occur, </a:t>
            </a:r>
            <a:r>
              <a:rPr lang="en-US" sz="2400" dirty="0">
                <a:solidFill>
                  <a:srgbClr val="B90000"/>
                </a:solidFill>
                <a:latin typeface="Verdana" charset="0"/>
                <a:ea typeface="MS PGothic" charset="0"/>
              </a:rPr>
              <a:t>the first interpretation is preferred if the event is within the </a:t>
            </a:r>
            <a:r>
              <a:rPr lang="en-US" sz="2400" dirty="0" err="1">
                <a:solidFill>
                  <a:srgbClr val="B90000"/>
                </a:solidFill>
                <a:latin typeface="Verdana" charset="0"/>
                <a:ea typeface="MS PGothic" charset="0"/>
              </a:rPr>
              <a:t>obligee's</a:t>
            </a:r>
            <a:r>
              <a:rPr lang="en-US" sz="2400" dirty="0">
                <a:solidFill>
                  <a:srgbClr val="B90000"/>
                </a:solidFill>
                <a:latin typeface="Verdana" charset="0"/>
                <a:ea typeface="MS PGothic" charset="0"/>
              </a:rPr>
              <a:t> control.</a:t>
            </a:r>
          </a:p>
          <a:p>
            <a:pPr lvl="1"/>
            <a:r>
              <a:rPr lang="en-US" sz="2000" dirty="0">
                <a:solidFill>
                  <a:srgbClr val="B90000"/>
                </a:solidFill>
                <a:latin typeface="Verdana" charset="0"/>
                <a:ea typeface="MS PGothic" charset="0"/>
              </a:rPr>
              <a:t>I.e., bare promise</a:t>
            </a:r>
          </a:p>
          <a:p>
            <a:pPr lvl="1">
              <a:buFont typeface="Wingdings" charset="0"/>
              <a:buNone/>
            </a:pPr>
            <a:endParaRPr lang="en-US" dirty="0">
              <a:latin typeface="Verdana" charset="0"/>
              <a:ea typeface="MS PGothic" charset="0"/>
            </a:endParaRPr>
          </a:p>
        </p:txBody>
      </p:sp>
      <p:sp>
        <p:nvSpPr>
          <p:cNvPr id="2252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4D46154-7D1E-864A-B457-F24346EA5386}" type="slidenum">
              <a:rPr lang="en-US" sz="1200"/>
              <a:pPr algn="r" eaLnBrk="1" hangingPunct="1"/>
              <a:t>82</a:t>
            </a:fld>
            <a:endParaRPr lang="en-US" sz="12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6587B7E-2D2A-3D4E-95DD-E3929373FA11}" type="slidenum">
              <a:rPr lang="en-US" sz="1200"/>
              <a:pPr/>
              <a:t>83</a:t>
            </a:fld>
            <a:endParaRPr lang="en-US" sz="1200"/>
          </a:p>
        </p:txBody>
      </p:sp>
      <p:sp>
        <p:nvSpPr>
          <p:cNvPr id="219138" name="Title 1"/>
          <p:cNvSpPr>
            <a:spLocks noGrp="1"/>
          </p:cNvSpPr>
          <p:nvPr>
            <p:ph type="title" idx="4294967295"/>
          </p:nvPr>
        </p:nvSpPr>
        <p:spPr>
          <a:xfrm>
            <a:off x="381000" y="304800"/>
            <a:ext cx="8001000" cy="1216025"/>
          </a:xfrm>
        </p:spPr>
        <p:txBody>
          <a:bodyPr/>
          <a:lstStyle/>
          <a:p>
            <a:r>
              <a:rPr lang="en-US" dirty="0">
                <a:solidFill>
                  <a:schemeClr val="accent2"/>
                </a:solidFill>
                <a:latin typeface="Verdana" charset="0"/>
                <a:ea typeface="MS PGothic" charset="0"/>
              </a:rPr>
              <a:t>What are the presumptions in the Restatement?</a:t>
            </a:r>
          </a:p>
        </p:txBody>
      </p:sp>
      <p:sp>
        <p:nvSpPr>
          <p:cNvPr id="219139" name="Content Placeholder 2"/>
          <p:cNvSpPr>
            <a:spLocks noGrp="1"/>
          </p:cNvSpPr>
          <p:nvPr>
            <p:ph idx="4294967295"/>
          </p:nvPr>
        </p:nvSpPr>
        <p:spPr/>
        <p:txBody>
          <a:bodyPr/>
          <a:lstStyle/>
          <a:p>
            <a:r>
              <a:rPr lang="en-US" sz="2400" dirty="0">
                <a:solidFill>
                  <a:srgbClr val="B90000"/>
                </a:solidFill>
                <a:latin typeface="Verdana" charset="0"/>
                <a:ea typeface="MS PGothic" charset="0"/>
              </a:rPr>
              <a:t>Restatement § 227(1) </a:t>
            </a:r>
            <a:r>
              <a:rPr lang="en-US" sz="2400" dirty="0">
                <a:solidFill>
                  <a:srgbClr val="000000"/>
                </a:solidFill>
                <a:latin typeface="Verdana" charset="0"/>
                <a:ea typeface="MS PGothic" charset="0"/>
              </a:rPr>
              <a:t>In resolving doubts as to whether an event is made a condition of an obligor's duty, and as to the nature of such an event, an interpretation is preferred that will </a:t>
            </a:r>
            <a:r>
              <a:rPr lang="en-US" sz="2400" dirty="0">
                <a:solidFill>
                  <a:srgbClr val="B90000"/>
                </a:solidFill>
                <a:latin typeface="Verdana" charset="0"/>
                <a:ea typeface="MS PGothic" charset="0"/>
              </a:rPr>
              <a:t>reduce the </a:t>
            </a:r>
            <a:r>
              <a:rPr lang="en-US" sz="2400" dirty="0" err="1">
                <a:solidFill>
                  <a:srgbClr val="B90000"/>
                </a:solidFill>
                <a:latin typeface="Verdana" charset="0"/>
                <a:ea typeface="MS PGothic" charset="0"/>
              </a:rPr>
              <a:t>obligee's</a:t>
            </a:r>
            <a:r>
              <a:rPr lang="en-US" sz="2400" dirty="0">
                <a:solidFill>
                  <a:srgbClr val="B90000"/>
                </a:solidFill>
                <a:latin typeface="Verdana" charset="0"/>
                <a:ea typeface="MS PGothic" charset="0"/>
              </a:rPr>
              <a:t> risk of forfeiture</a:t>
            </a:r>
            <a:r>
              <a:rPr lang="en-US" sz="2400" dirty="0">
                <a:solidFill>
                  <a:srgbClr val="000000"/>
                </a:solidFill>
                <a:latin typeface="Verdana" charset="0"/>
                <a:ea typeface="MS PGothic" charset="0"/>
              </a:rPr>
              <a:t>, unless the event is within the </a:t>
            </a:r>
            <a:r>
              <a:rPr lang="en-US" sz="2400" dirty="0" err="1">
                <a:solidFill>
                  <a:srgbClr val="000000"/>
                </a:solidFill>
                <a:latin typeface="Verdana" charset="0"/>
                <a:ea typeface="MS PGothic" charset="0"/>
              </a:rPr>
              <a:t>obligee's</a:t>
            </a:r>
            <a:r>
              <a:rPr lang="en-US" sz="2400" dirty="0">
                <a:solidFill>
                  <a:srgbClr val="000000"/>
                </a:solidFill>
                <a:latin typeface="Verdana" charset="0"/>
                <a:ea typeface="MS PGothic" charset="0"/>
              </a:rPr>
              <a:t> control or the circumstances indicate that he has assumed the risk.</a:t>
            </a:r>
          </a:p>
        </p:txBody>
      </p:sp>
      <p:sp>
        <p:nvSpPr>
          <p:cNvPr id="2191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8309367-D046-1143-85AF-34B699457A3F}" type="slidenum">
              <a:rPr lang="en-US" sz="1200"/>
              <a:pPr algn="r" eaLnBrk="1" hangingPunct="1"/>
              <a:t>83</a:t>
            </a:fld>
            <a:endParaRPr lang="en-US" sz="1200"/>
          </a:p>
        </p:txBody>
      </p:sp>
    </p:spTree>
    <p:extLst>
      <p:ext uri="{BB962C8B-B14F-4D97-AF65-F5344CB8AC3E}">
        <p14:creationId xmlns:p14="http://schemas.microsoft.com/office/powerpoint/2010/main" val="14886695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84</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What are the presumptions in the Restatement?</a:t>
            </a:r>
          </a:p>
        </p:txBody>
      </p:sp>
      <p:sp>
        <p:nvSpPr>
          <p:cNvPr id="221187" name="Content Placeholder 2"/>
          <p:cNvSpPr>
            <a:spLocks noGrp="1"/>
          </p:cNvSpPr>
          <p:nvPr>
            <p:ph idx="4294967295"/>
          </p:nvPr>
        </p:nvSpPr>
        <p:spPr/>
        <p:txBody>
          <a:bodyPr/>
          <a:lstStyle/>
          <a:p>
            <a:r>
              <a:rPr lang="en-US" sz="2400" dirty="0">
                <a:solidFill>
                  <a:srgbClr val="B90000"/>
                </a:solidFill>
                <a:latin typeface="Verdana" charset="0"/>
                <a:ea typeface="MS PGothic" charset="0"/>
              </a:rPr>
              <a:t>Restatement § 227(1) </a:t>
            </a:r>
            <a:r>
              <a:rPr lang="en-US" sz="2400" dirty="0">
                <a:solidFill>
                  <a:srgbClr val="000000"/>
                </a:solidFill>
                <a:latin typeface="Verdana" charset="0"/>
                <a:ea typeface="MS PGothic" charset="0"/>
              </a:rPr>
              <a:t>In resolving doubts as to whether an event is made a condition of an obligor's duty, and as to the nature of such an event, </a:t>
            </a:r>
            <a:r>
              <a:rPr lang="en-US" sz="2400" dirty="0">
                <a:solidFill>
                  <a:schemeClr val="accent6"/>
                </a:solidFill>
                <a:latin typeface="Verdana" charset="0"/>
                <a:ea typeface="MS PGothic" charset="0"/>
              </a:rPr>
              <a:t>an interpretation is preferred that will reduce the </a:t>
            </a:r>
            <a:r>
              <a:rPr lang="en-US" sz="2400" dirty="0" err="1">
                <a:solidFill>
                  <a:schemeClr val="accent6"/>
                </a:solidFill>
                <a:latin typeface="Verdana" charset="0"/>
                <a:ea typeface="MS PGothic" charset="0"/>
              </a:rPr>
              <a:t>obligee's</a:t>
            </a:r>
            <a:r>
              <a:rPr lang="en-US" sz="2400" dirty="0">
                <a:solidFill>
                  <a:schemeClr val="accent6"/>
                </a:solidFill>
                <a:latin typeface="Verdana" charset="0"/>
                <a:ea typeface="MS PGothic" charset="0"/>
              </a:rPr>
              <a:t> risk of forfeiture</a:t>
            </a:r>
            <a:r>
              <a:rPr lang="en-US" sz="2400" dirty="0">
                <a:solidFill>
                  <a:srgbClr val="000000"/>
                </a:solidFill>
                <a:latin typeface="Verdana" charset="0"/>
                <a:ea typeface="MS PGothic" charset="0"/>
              </a:rPr>
              <a:t>, unless the event is within the </a:t>
            </a:r>
            <a:r>
              <a:rPr lang="en-US" sz="2400" dirty="0" err="1">
                <a:solidFill>
                  <a:srgbClr val="000000"/>
                </a:solidFill>
                <a:latin typeface="Verdana" charset="0"/>
                <a:ea typeface="MS PGothic" charset="0"/>
              </a:rPr>
              <a:t>obligee's</a:t>
            </a:r>
            <a:r>
              <a:rPr lang="en-US" sz="2400" dirty="0">
                <a:solidFill>
                  <a:srgbClr val="000000"/>
                </a:solidFill>
                <a:latin typeface="Verdana" charset="0"/>
                <a:ea typeface="MS PGothic" charset="0"/>
              </a:rPr>
              <a:t> control or the circumstances indicate that he has assumed the risk</a:t>
            </a:r>
            <a:r>
              <a:rPr lang="en-US" sz="2800" dirty="0">
                <a:solidFill>
                  <a:srgbClr val="000000"/>
                </a:solidFill>
                <a:latin typeface="Verdana" charset="0"/>
                <a:ea typeface="MS PGothic" charset="0"/>
              </a:rPr>
              <a:t>.</a:t>
            </a:r>
          </a:p>
          <a:p>
            <a:pPr lvl="1"/>
            <a:r>
              <a:rPr lang="en-US" sz="2400" dirty="0">
                <a:solidFill>
                  <a:srgbClr val="B90000"/>
                </a:solidFill>
                <a:latin typeface="Verdana" charset="0"/>
                <a:ea typeface="MS PGothic" charset="0"/>
              </a:rPr>
              <a:t>So a presumption against promissory and non-promissory conditions</a:t>
            </a: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84</a:t>
            </a:fld>
            <a:endParaRPr lang="en-US" sz="1200"/>
          </a:p>
        </p:txBody>
      </p:sp>
    </p:spTree>
    <p:extLst>
      <p:ext uri="{BB962C8B-B14F-4D97-AF65-F5344CB8AC3E}">
        <p14:creationId xmlns:p14="http://schemas.microsoft.com/office/powerpoint/2010/main" val="32462750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85</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In re Carter p. 628</a:t>
            </a:r>
          </a:p>
        </p:txBody>
      </p:sp>
      <p:sp>
        <p:nvSpPr>
          <p:cNvPr id="221187" name="Content Placeholder 2"/>
          <p:cNvSpPr>
            <a:spLocks noGrp="1"/>
          </p:cNvSpPr>
          <p:nvPr>
            <p:ph idx="4294967295"/>
          </p:nvPr>
        </p:nvSpPr>
        <p:spPr/>
        <p:txBody>
          <a:bodyPr/>
          <a:lstStyle/>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How would you </a:t>
            </a:r>
            <a:r>
              <a:rPr lang="en-US" sz="2400">
                <a:solidFill>
                  <a:srgbClr val="B90000"/>
                </a:solidFill>
                <a:latin typeface="Verdana" charset="0"/>
                <a:ea typeface="MS PGothic" charset="0"/>
              </a:rPr>
              <a:t>decide this?</a:t>
            </a:r>
            <a:endParaRPr lang="en-US" sz="2400" dirty="0">
              <a:solidFill>
                <a:srgbClr val="B90000"/>
              </a:solidFill>
              <a:latin typeface="Verdana" charset="0"/>
              <a:ea typeface="MS PGothic" charset="0"/>
            </a:endParaRP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85</a:t>
            </a:fld>
            <a:endParaRPr lang="en-US" sz="1200"/>
          </a:p>
        </p:txBody>
      </p:sp>
    </p:spTree>
    <p:extLst>
      <p:ext uri="{BB962C8B-B14F-4D97-AF65-F5344CB8AC3E}">
        <p14:creationId xmlns:p14="http://schemas.microsoft.com/office/powerpoint/2010/main" val="17271173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86</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Pay if Paid</a:t>
            </a:r>
          </a:p>
        </p:txBody>
      </p:sp>
      <p:sp>
        <p:nvSpPr>
          <p:cNvPr id="221187" name="Content Placeholder 2"/>
          <p:cNvSpPr>
            <a:spLocks noGrp="1"/>
          </p:cNvSpPr>
          <p:nvPr>
            <p:ph idx="4294967295"/>
          </p:nvPr>
        </p:nvSpPr>
        <p:spPr/>
        <p:txBody>
          <a:bodyPr/>
          <a:lstStyle/>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Main Electric at 630</a:t>
            </a:r>
          </a:p>
          <a:p>
            <a:r>
              <a:rPr lang="en-US" sz="2400" dirty="0">
                <a:solidFill>
                  <a:srgbClr val="B90000"/>
                </a:solidFill>
                <a:latin typeface="Verdana" charset="0"/>
                <a:ea typeface="MS PGothic" charset="0"/>
              </a:rPr>
              <a:t>Why might this make sense?</a:t>
            </a: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86</a:t>
            </a:fld>
            <a:endParaRPr lang="en-US" sz="1200"/>
          </a:p>
        </p:txBody>
      </p:sp>
    </p:spTree>
    <p:extLst>
      <p:ext uri="{BB962C8B-B14F-4D97-AF65-F5344CB8AC3E}">
        <p14:creationId xmlns:p14="http://schemas.microsoft.com/office/powerpoint/2010/main" val="32079540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87</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Express Language</a:t>
            </a:r>
          </a:p>
        </p:txBody>
      </p:sp>
      <p:sp>
        <p:nvSpPr>
          <p:cNvPr id="221187" name="Content Placeholder 2"/>
          <p:cNvSpPr>
            <a:spLocks noGrp="1"/>
          </p:cNvSpPr>
          <p:nvPr>
            <p:ph idx="4294967295"/>
          </p:nvPr>
        </p:nvSpPr>
        <p:spPr/>
        <p:txBody>
          <a:bodyPr/>
          <a:lstStyle/>
          <a:p>
            <a:endParaRPr lang="en-US" sz="2400" dirty="0">
              <a:solidFill>
                <a:srgbClr val="B90000"/>
              </a:solidFill>
              <a:latin typeface="Verdana" charset="0"/>
              <a:ea typeface="MS PGothic" charset="0"/>
            </a:endParaRPr>
          </a:p>
          <a:p>
            <a:r>
              <a:rPr lang="en-US" sz="2400" dirty="0">
                <a:solidFill>
                  <a:srgbClr val="B90000"/>
                </a:solidFill>
                <a:latin typeface="Verdana" charset="0"/>
                <a:ea typeface="MS PGothic" charset="0"/>
              </a:rPr>
              <a:t>Inman at 631</a:t>
            </a: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87</a:t>
            </a:fld>
            <a:endParaRPr lang="en-US" sz="1200"/>
          </a:p>
        </p:txBody>
      </p:sp>
    </p:spTree>
    <p:extLst>
      <p:ext uri="{BB962C8B-B14F-4D97-AF65-F5344CB8AC3E}">
        <p14:creationId xmlns:p14="http://schemas.microsoft.com/office/powerpoint/2010/main" val="29253875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88</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Attorney Approval Clauses</a:t>
            </a:r>
          </a:p>
        </p:txBody>
      </p:sp>
      <p:sp>
        <p:nvSpPr>
          <p:cNvPr id="221187" name="Content Placeholder 2"/>
          <p:cNvSpPr>
            <a:spLocks noGrp="1"/>
          </p:cNvSpPr>
          <p:nvPr>
            <p:ph idx="4294967295"/>
          </p:nvPr>
        </p:nvSpPr>
        <p:spPr/>
        <p:txBody>
          <a:bodyPr/>
          <a:lstStyle/>
          <a:p>
            <a:endParaRPr lang="en-US" sz="2400" dirty="0">
              <a:solidFill>
                <a:srgbClr val="B90000"/>
              </a:solidFill>
              <a:latin typeface="Verdana" charset="0"/>
              <a:ea typeface="MS PGothic" charset="0"/>
            </a:endParaRPr>
          </a:p>
          <a:p>
            <a:r>
              <a:rPr lang="en-US" sz="2400" dirty="0" err="1">
                <a:solidFill>
                  <a:srgbClr val="B90000"/>
                </a:solidFill>
                <a:latin typeface="Verdana" charset="0"/>
                <a:ea typeface="MS PGothic" charset="0"/>
              </a:rPr>
              <a:t>Gaglia</a:t>
            </a:r>
            <a:r>
              <a:rPr lang="en-US" sz="2400" dirty="0">
                <a:solidFill>
                  <a:srgbClr val="B90000"/>
                </a:solidFill>
                <a:latin typeface="Verdana" charset="0"/>
                <a:ea typeface="MS PGothic" charset="0"/>
              </a:rPr>
              <a:t> at 635</a:t>
            </a: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88</a:t>
            </a:fld>
            <a:endParaRPr lang="en-US" sz="1200"/>
          </a:p>
        </p:txBody>
      </p:sp>
    </p:spTree>
    <p:extLst>
      <p:ext uri="{BB962C8B-B14F-4D97-AF65-F5344CB8AC3E}">
        <p14:creationId xmlns:p14="http://schemas.microsoft.com/office/powerpoint/2010/main" val="25831465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2D9F098-25B8-4949-ABA5-CED9A20580A5}" type="slidenum">
              <a:rPr lang="en-US" sz="1200"/>
              <a:pPr/>
              <a:t>89</a:t>
            </a:fld>
            <a:endParaRPr lang="en-US" sz="1200"/>
          </a:p>
        </p:txBody>
      </p:sp>
      <p:sp>
        <p:nvSpPr>
          <p:cNvPr id="28674"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BFA0604-BA3E-BB42-BD12-93F5FBB248BF}" type="slidenum">
              <a:rPr lang="en-US" sz="1200"/>
              <a:pPr algn="r" eaLnBrk="1" hangingPunct="1"/>
              <a:t>89</a:t>
            </a:fld>
            <a:endParaRPr lang="en-US" sz="1200"/>
          </a:p>
        </p:txBody>
      </p:sp>
      <p:sp>
        <p:nvSpPr>
          <p:cNvPr id="28675"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8676"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solidFill>
                <a:srgbClr val="990000"/>
              </a:solidFill>
              <a:latin typeface="Verdana" charset="0"/>
              <a:ea typeface="MS PGothic" charset="0"/>
            </a:endParaRPr>
          </a:p>
          <a:p>
            <a:pPr algn="ctr" eaLnBrk="1" hangingPunct="1">
              <a:lnSpc>
                <a:spcPct val="90000"/>
              </a:lnSpc>
              <a:buFont typeface="Wingdings" charset="0"/>
              <a:buNone/>
            </a:pPr>
            <a:r>
              <a:rPr lang="en-US" sz="3600">
                <a:latin typeface="Verdana" charset="0"/>
                <a:ea typeface="MS PGothic" charset="0"/>
              </a:rPr>
              <a:t>I.	Conditions</a:t>
            </a:r>
            <a:endParaRPr lang="en-US" sz="3600" dirty="0">
              <a:latin typeface="Verdana" charset="0"/>
              <a:ea typeface="MS PGothic" charset="0"/>
            </a:endParaRPr>
          </a:p>
          <a:p>
            <a:pPr algn="ctr" eaLnBrk="1" hangingPunct="1">
              <a:lnSpc>
                <a:spcPct val="90000"/>
              </a:lnSpc>
              <a:buFont typeface="Wingdings" charset="0"/>
              <a:buNone/>
            </a:pPr>
            <a:endParaRPr lang="en-US" sz="2000" dirty="0">
              <a:latin typeface="Verdana" charset="0"/>
              <a:ea typeface="MS PGothic" charset="0"/>
            </a:endParaRPr>
          </a:p>
          <a:p>
            <a:pPr algn="ctr" eaLnBrk="1" hangingPunct="1">
              <a:lnSpc>
                <a:spcPct val="90000"/>
              </a:lnSpc>
              <a:buFont typeface="Wingdings" charset="0"/>
              <a:buNone/>
            </a:pPr>
            <a:r>
              <a:rPr lang="en-US" sz="1800" dirty="0">
                <a:solidFill>
                  <a:srgbClr val="C00000"/>
                </a:solidFill>
                <a:latin typeface="Verdana" charset="0"/>
                <a:ea typeface="MS PGothic" charset="0"/>
              </a:rPr>
              <a:t>This file may be downloaded only by registered students in my class, and may not be shared by them</a:t>
            </a:r>
          </a:p>
          <a:p>
            <a:pPr algn="ctr" eaLnBrk="1" hangingPunct="1">
              <a:lnSpc>
                <a:spcPct val="90000"/>
              </a:lnSpc>
              <a:buFont typeface="Wingdings" charset="0"/>
              <a:buNone/>
            </a:pPr>
            <a:endParaRPr lang="en-US" sz="18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 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p:txBody>
      </p:sp>
    </p:spTree>
    <p:extLst>
      <p:ext uri="{BB962C8B-B14F-4D97-AF65-F5344CB8AC3E}">
        <p14:creationId xmlns:p14="http://schemas.microsoft.com/office/powerpoint/2010/main" val="237111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AE17F3-5183-644E-AA3B-D60C6F801A62}" type="slidenum">
              <a:rPr lang="en-US" sz="1200"/>
              <a:pPr/>
              <a:t>9</a:t>
            </a:fld>
            <a:endParaRPr lang="en-US" sz="1200"/>
          </a:p>
        </p:txBody>
      </p:sp>
      <p:sp>
        <p:nvSpPr>
          <p:cNvPr id="43010" name="Title 1"/>
          <p:cNvSpPr>
            <a:spLocks noGrp="1"/>
          </p:cNvSpPr>
          <p:nvPr>
            <p:ph type="title"/>
          </p:nvPr>
        </p:nvSpPr>
        <p:spPr/>
        <p:txBody>
          <a:bodyPr/>
          <a:lstStyle/>
          <a:p>
            <a:r>
              <a:rPr lang="en-US">
                <a:solidFill>
                  <a:srgbClr val="B90000"/>
                </a:solidFill>
                <a:latin typeface="Verdana" charset="0"/>
                <a:ea typeface="MS PGothic" charset="0"/>
              </a:rPr>
              <a:t>Different kinds of terms</a:t>
            </a:r>
          </a:p>
        </p:txBody>
      </p:sp>
      <p:sp>
        <p:nvSpPr>
          <p:cNvPr id="5124" name="Content Placeholder 2"/>
          <p:cNvSpPr>
            <a:spLocks noGrp="1"/>
          </p:cNvSpPr>
          <p:nvPr>
            <p:ph idx="1"/>
          </p:nvPr>
        </p:nvSpPr>
        <p:spPr>
          <a:xfrm>
            <a:off x="566738" y="1752600"/>
            <a:ext cx="8577262" cy="4419600"/>
          </a:xfrm>
        </p:spPr>
        <p:txBody>
          <a:bodyPr/>
          <a:lstStyle/>
          <a:p>
            <a:pPr>
              <a:buFont typeface="Wingdings" pitchFamily="2" charset="2"/>
              <a:buChar char="o"/>
              <a:defRPr/>
            </a:pPr>
            <a:r>
              <a:rPr lang="en-US" dirty="0">
                <a:ea typeface="+mn-ea"/>
                <a:cs typeface="+mn-cs"/>
              </a:rPr>
              <a:t>Some are obligations, some not</a:t>
            </a:r>
            <a:endParaRPr lang="en-US" dirty="0">
              <a:solidFill>
                <a:schemeClr val="accent6"/>
              </a:solidFill>
              <a:ea typeface="+mn-ea"/>
              <a:cs typeface="+mn-cs"/>
            </a:endParaRPr>
          </a:p>
        </p:txBody>
      </p:sp>
      <p:sp>
        <p:nvSpPr>
          <p:cNvPr id="430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F3CF897E-731B-1E4C-9CCD-EBB90574B31D}" type="slidenum">
              <a:rPr lang="en-US" sz="1200"/>
              <a:pPr algn="r" eaLnBrk="1" hangingPunct="1"/>
              <a:t>9</a:t>
            </a:fld>
            <a:endParaRPr lang="en-US" sz="1200"/>
          </a:p>
        </p:txBody>
      </p:sp>
      <p:sp>
        <p:nvSpPr>
          <p:cNvPr id="7" name="Oval 6"/>
          <p:cNvSpPr/>
          <p:nvPr/>
        </p:nvSpPr>
        <p:spPr bwMode="auto">
          <a:xfrm>
            <a:off x="304800" y="2819400"/>
            <a:ext cx="3733800" cy="38862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r>
              <a:rPr lang="en-US" sz="2400" dirty="0">
                <a:solidFill>
                  <a:schemeClr val="accent6"/>
                </a:solidFill>
                <a:latin typeface="Verdana" pitchFamily="34" charset="0"/>
                <a:ea typeface="+mn-ea"/>
                <a:cs typeface="+mn-cs"/>
              </a:rPr>
              <a:t>     Promises</a:t>
            </a:r>
          </a:p>
          <a:p>
            <a:pPr algn="ctr">
              <a:defRPr/>
            </a:pPr>
            <a:r>
              <a:rPr lang="en-US" sz="2400" dirty="0">
                <a:solidFill>
                  <a:schemeClr val="accent6"/>
                </a:solidFill>
                <a:latin typeface="Verdana" pitchFamily="34" charset="0"/>
                <a:ea typeface="+mn-ea"/>
                <a:cs typeface="+mn-cs"/>
              </a:rPr>
              <a:t>Warranties</a:t>
            </a:r>
          </a:p>
        </p:txBody>
      </p:sp>
      <p:sp>
        <p:nvSpPr>
          <p:cNvPr id="9" name="Oval 8"/>
          <p:cNvSpPr/>
          <p:nvPr/>
        </p:nvSpPr>
        <p:spPr bwMode="auto">
          <a:xfrm>
            <a:off x="4724400" y="2743200"/>
            <a:ext cx="3733800" cy="38862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r>
              <a:rPr lang="en-US" sz="2400" dirty="0">
                <a:solidFill>
                  <a:schemeClr val="accent6"/>
                </a:solidFill>
                <a:latin typeface="Verdana" pitchFamily="34" charset="0"/>
                <a:ea typeface="ＭＳ Ｐゴシック" charset="0"/>
                <a:cs typeface="ＭＳ Ｐゴシック" charset="0"/>
              </a:rPr>
              <a:t>Other terms: </a:t>
            </a:r>
          </a:p>
          <a:p>
            <a:pPr algn="ctr">
              <a:defRPr/>
            </a:pPr>
            <a:r>
              <a:rPr lang="en-US" sz="2400" dirty="0">
                <a:solidFill>
                  <a:schemeClr val="accent6"/>
                </a:solidFill>
                <a:latin typeface="Verdana" pitchFamily="34" charset="0"/>
                <a:ea typeface="ＭＳ Ｐゴシック" charset="0"/>
                <a:cs typeface="ＭＳ Ｐゴシック" charset="0"/>
              </a:rPr>
              <a:t>definitions, recitals, conditions, etc.</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A46DBB9-C03E-654B-AE6E-2CE4EC67F851}" type="slidenum">
              <a:rPr lang="en-US" sz="1200"/>
              <a:pPr/>
              <a:t>90</a:t>
            </a:fld>
            <a:endParaRPr lang="en-US" sz="1200"/>
          </a:p>
        </p:txBody>
      </p:sp>
      <p:sp>
        <p:nvSpPr>
          <p:cNvPr id="198658" name="Title 1"/>
          <p:cNvSpPr>
            <a:spLocks noGrp="1"/>
          </p:cNvSpPr>
          <p:nvPr>
            <p:ph type="title"/>
          </p:nvPr>
        </p:nvSpPr>
        <p:spPr/>
        <p:txBody>
          <a:bodyPr/>
          <a:lstStyle/>
          <a:p>
            <a:r>
              <a:rPr lang="en-US" dirty="0">
                <a:solidFill>
                  <a:srgbClr val="000000"/>
                </a:solidFill>
                <a:latin typeface="Verdana" charset="0"/>
                <a:ea typeface="MS PGothic" charset="0"/>
              </a:rPr>
              <a:t>Promises vs. Conditions</a:t>
            </a:r>
          </a:p>
        </p:txBody>
      </p:sp>
      <p:sp>
        <p:nvSpPr>
          <p:cNvPr id="5124" name="Content Placeholder 2"/>
          <p:cNvSpPr>
            <a:spLocks noGrp="1"/>
          </p:cNvSpPr>
          <p:nvPr>
            <p:ph idx="1"/>
          </p:nvPr>
        </p:nvSpPr>
        <p:spPr>
          <a:xfrm>
            <a:off x="522288" y="1752600"/>
            <a:ext cx="8577262" cy="4419600"/>
          </a:xfrm>
        </p:spPr>
        <p:txBody>
          <a:bodyPr/>
          <a:lstStyle/>
          <a:p>
            <a:pPr marL="0" indent="0">
              <a:buFont typeface="Wingdings" pitchFamily="2" charset="2"/>
              <a:buNone/>
              <a:defRPr/>
            </a:pPr>
            <a:endParaRPr lang="en-US" dirty="0">
              <a:solidFill>
                <a:schemeClr val="accent6"/>
              </a:solidFill>
              <a:ea typeface="+mn-ea"/>
              <a:cs typeface="+mn-cs"/>
            </a:endParaRPr>
          </a:p>
        </p:txBody>
      </p:sp>
      <p:sp>
        <p:nvSpPr>
          <p:cNvPr id="1986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D282B33-C95B-BA47-AE1C-3934149BABB4}" type="slidenum">
              <a:rPr lang="en-US" sz="1200"/>
              <a:pPr algn="r" eaLnBrk="1" hangingPunct="1"/>
              <a:t>90</a:t>
            </a:fld>
            <a:endParaRPr lang="en-US" sz="1200"/>
          </a:p>
        </p:txBody>
      </p:sp>
      <p:sp>
        <p:nvSpPr>
          <p:cNvPr id="7" name="Oval 6"/>
          <p:cNvSpPr/>
          <p:nvPr/>
        </p:nvSpPr>
        <p:spPr bwMode="auto">
          <a:xfrm>
            <a:off x="3505200" y="3048000"/>
            <a:ext cx="2895600" cy="29718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Promissory Conditions</a:t>
            </a:r>
          </a:p>
        </p:txBody>
      </p:sp>
      <p:sp>
        <p:nvSpPr>
          <p:cNvPr id="9" name="Oval 8"/>
          <p:cNvSpPr/>
          <p:nvPr/>
        </p:nvSpPr>
        <p:spPr bwMode="auto">
          <a:xfrm>
            <a:off x="533400" y="3124200"/>
            <a:ext cx="2971800" cy="28194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r>
              <a:rPr lang="en-US" sz="2400" dirty="0">
                <a:solidFill>
                  <a:schemeClr val="accent6"/>
                </a:solidFill>
                <a:latin typeface="Verdana" pitchFamily="34" charset="0"/>
                <a:ea typeface="ＭＳ Ｐゴシック" charset="0"/>
                <a:cs typeface="ＭＳ Ｐゴシック" charset="0"/>
              </a:rPr>
              <a:t>Non-promissory Conditions</a:t>
            </a:r>
          </a:p>
        </p:txBody>
      </p:sp>
      <p:sp>
        <p:nvSpPr>
          <p:cNvPr id="8" name="Oval 7"/>
          <p:cNvSpPr/>
          <p:nvPr/>
        </p:nvSpPr>
        <p:spPr bwMode="auto">
          <a:xfrm>
            <a:off x="6400800" y="3124200"/>
            <a:ext cx="2743200" cy="2971800"/>
          </a:xfrm>
          <a:prstGeom prst="ellipse">
            <a:avLst/>
          </a:prstGeom>
          <a:solidFill>
            <a:srgbClr val="FCFEBE"/>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Bare promises,</a:t>
            </a:r>
          </a:p>
          <a:p>
            <a:pPr algn="ctr">
              <a:defRPr/>
            </a:pPr>
            <a:r>
              <a:rPr lang="en-US" sz="2400" dirty="0">
                <a:solidFill>
                  <a:schemeClr val="accent6"/>
                </a:solidFill>
                <a:latin typeface="Verdana" pitchFamily="34" charset="0"/>
                <a:ea typeface="+mn-ea"/>
                <a:cs typeface="+mn-cs"/>
              </a:rPr>
              <a:t>warranties</a:t>
            </a:r>
          </a:p>
        </p:txBody>
      </p:sp>
    </p:spTree>
    <p:extLst>
      <p:ext uri="{BB962C8B-B14F-4D97-AF65-F5344CB8AC3E}">
        <p14:creationId xmlns:p14="http://schemas.microsoft.com/office/powerpoint/2010/main" val="42585148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0ABFDD7-1372-704C-BC4E-F3800D5DF218}" type="slidenum">
              <a:rPr lang="en-US" sz="1200"/>
              <a:pPr/>
              <a:t>91</a:t>
            </a:fld>
            <a:endParaRPr lang="en-US" sz="1200"/>
          </a:p>
        </p:txBody>
      </p:sp>
      <p:sp>
        <p:nvSpPr>
          <p:cNvPr id="153602" name="Title 1"/>
          <p:cNvSpPr>
            <a:spLocks noGrp="1"/>
          </p:cNvSpPr>
          <p:nvPr>
            <p:ph type="title"/>
          </p:nvPr>
        </p:nvSpPr>
        <p:spPr/>
        <p:txBody>
          <a:bodyPr/>
          <a:lstStyle/>
          <a:p>
            <a:r>
              <a:rPr lang="en-US">
                <a:solidFill>
                  <a:schemeClr val="accent2"/>
                </a:solidFill>
                <a:latin typeface="Verdana" charset="0"/>
                <a:ea typeface="MS PGothic" charset="0"/>
              </a:rPr>
              <a:t>Divisibility</a:t>
            </a:r>
          </a:p>
        </p:txBody>
      </p:sp>
      <p:sp>
        <p:nvSpPr>
          <p:cNvPr id="153603"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Can a party in breach of a promissory condition resist forfeiture by asserting that conditions are divisible?  </a:t>
            </a:r>
          </a:p>
        </p:txBody>
      </p:sp>
      <p:sp>
        <p:nvSpPr>
          <p:cNvPr id="1536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B288B10-0B89-084C-BE28-9B2CDBBF1172}" type="slidenum">
              <a:rPr lang="en-US" sz="1200"/>
              <a:pPr algn="r" eaLnBrk="1" hangingPunct="1"/>
              <a:t>91</a:t>
            </a:fld>
            <a:endParaRPr lang="en-US" sz="1200"/>
          </a:p>
        </p:txBody>
      </p:sp>
      <p:pic>
        <p:nvPicPr>
          <p:cNvPr id="153605" name="Picture 6"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6A8C329-9CCC-CD4E-8B6C-68C645828312}" type="slidenum">
              <a:rPr lang="en-US" sz="1200"/>
              <a:pPr/>
              <a:t>92</a:t>
            </a:fld>
            <a:endParaRPr lang="en-US" sz="1200"/>
          </a:p>
        </p:txBody>
      </p:sp>
      <p:sp>
        <p:nvSpPr>
          <p:cNvPr id="155650" name="Title 1"/>
          <p:cNvSpPr>
            <a:spLocks noGrp="1"/>
          </p:cNvSpPr>
          <p:nvPr>
            <p:ph type="title"/>
          </p:nvPr>
        </p:nvSpPr>
        <p:spPr/>
        <p:txBody>
          <a:bodyPr/>
          <a:lstStyle/>
          <a:p>
            <a:r>
              <a:rPr lang="en-US">
                <a:solidFill>
                  <a:srgbClr val="000000"/>
                </a:solidFill>
                <a:latin typeface="Verdana" charset="0"/>
                <a:ea typeface="MS PGothic" charset="0"/>
              </a:rPr>
              <a:t>Divisibility</a:t>
            </a:r>
          </a:p>
        </p:txBody>
      </p:sp>
      <p:sp>
        <p:nvSpPr>
          <p:cNvPr id="155651"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Suppose that a builder contracts to build seven motels in seven different cities, the same charge of $100K for each</a:t>
            </a:r>
          </a:p>
          <a:p>
            <a:pPr lvl="1"/>
            <a:r>
              <a:rPr lang="en-US" dirty="0">
                <a:latin typeface="Verdana" charset="0"/>
                <a:ea typeface="MS PGothic" charset="0"/>
              </a:rPr>
              <a:t>Builder defaults on last motel.</a:t>
            </a:r>
          </a:p>
          <a:p>
            <a:pPr lvl="1"/>
            <a:r>
              <a:rPr lang="en-US" dirty="0">
                <a:latin typeface="Verdana" charset="0"/>
                <a:ea typeface="MS PGothic" charset="0"/>
              </a:rPr>
              <a:t>Could buyer rescind on all? </a:t>
            </a:r>
          </a:p>
        </p:txBody>
      </p:sp>
      <p:sp>
        <p:nvSpPr>
          <p:cNvPr id="1556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D8419F6-FC2A-BB4B-99F8-4980CAAE8D6A}" type="slidenum">
              <a:rPr lang="en-US" sz="1200"/>
              <a:pPr algn="r" eaLnBrk="1" hangingPunct="1"/>
              <a:t>92</a:t>
            </a:fld>
            <a:endParaRPr lang="en-US" sz="1200"/>
          </a:p>
        </p:txBody>
      </p:sp>
      <p:pic>
        <p:nvPicPr>
          <p:cNvPr id="155653" name="Picture 6"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99DD928-7784-1C41-B525-CB77BC960364}" type="slidenum">
              <a:rPr lang="en-US" sz="1200"/>
              <a:pPr/>
              <a:t>93</a:t>
            </a:fld>
            <a:endParaRPr lang="en-US" sz="1200"/>
          </a:p>
        </p:txBody>
      </p:sp>
      <p:sp>
        <p:nvSpPr>
          <p:cNvPr id="157698" name="Title 1"/>
          <p:cNvSpPr>
            <a:spLocks noGrp="1"/>
          </p:cNvSpPr>
          <p:nvPr>
            <p:ph type="title" idx="4294967295"/>
          </p:nvPr>
        </p:nvSpPr>
        <p:spPr/>
        <p:txBody>
          <a:bodyPr/>
          <a:lstStyle/>
          <a:p>
            <a:r>
              <a:rPr lang="en-US">
                <a:latin typeface="Verdana" charset="0"/>
                <a:ea typeface="MS PGothic" charset="0"/>
              </a:rPr>
              <a:t>Divisibility</a:t>
            </a:r>
          </a:p>
        </p:txBody>
      </p:sp>
      <p:sp>
        <p:nvSpPr>
          <p:cNvPr id="157699" name="Content Placeholder 2"/>
          <p:cNvSpPr>
            <a:spLocks noGrp="1"/>
          </p:cNvSpPr>
          <p:nvPr>
            <p:ph idx="4294967295"/>
          </p:nvPr>
        </p:nvSpPr>
        <p:spPr/>
        <p:txBody>
          <a:bodyPr/>
          <a:lstStyle/>
          <a:p>
            <a:endParaRPr lang="en-US" dirty="0">
              <a:latin typeface="Verdana" charset="0"/>
              <a:ea typeface="MS PGothic" charset="0"/>
            </a:endParaRPr>
          </a:p>
          <a:p>
            <a:r>
              <a:rPr lang="en-US" sz="2400" dirty="0">
                <a:solidFill>
                  <a:srgbClr val="000000"/>
                </a:solidFill>
                <a:latin typeface="Verdana" charset="0"/>
                <a:ea typeface="MS PGothic" charset="0"/>
              </a:rPr>
              <a:t>Restatement § 240. If the performances to be exchanged under an exchange of promises </a:t>
            </a:r>
            <a:r>
              <a:rPr lang="en-US" sz="2400" dirty="0">
                <a:solidFill>
                  <a:srgbClr val="B90000"/>
                </a:solidFill>
                <a:latin typeface="Verdana" charset="0"/>
                <a:ea typeface="MS PGothic" charset="0"/>
              </a:rPr>
              <a:t>can be apportioned into corresponding pairs of part performances so that the parts of each pair are properly regarded as agreed equivale</a:t>
            </a:r>
            <a:r>
              <a:rPr lang="en-US" sz="2400" dirty="0">
                <a:solidFill>
                  <a:schemeClr val="accent2"/>
                </a:solidFill>
                <a:latin typeface="Verdana" charset="0"/>
                <a:ea typeface="MS PGothic" charset="0"/>
              </a:rPr>
              <a:t>nts</a:t>
            </a:r>
            <a:r>
              <a:rPr lang="en-US" sz="2400" dirty="0">
                <a:solidFill>
                  <a:srgbClr val="000000"/>
                </a:solidFill>
                <a:latin typeface="Verdana" charset="0"/>
                <a:ea typeface="MS PGothic" charset="0"/>
              </a:rPr>
              <a:t>, a party’s performance of his part of such a pair has the same effect on the other’s duties to render performance of the agreed equivalent as it would </a:t>
            </a:r>
            <a:r>
              <a:rPr lang="en-US" sz="2400" dirty="0">
                <a:latin typeface="Verdana" charset="0"/>
                <a:ea typeface="MS PGothic" charset="0"/>
              </a:rPr>
              <a:t>have if </a:t>
            </a:r>
            <a:r>
              <a:rPr lang="en-US" sz="2400" dirty="0">
                <a:solidFill>
                  <a:schemeClr val="accent6"/>
                </a:solidFill>
                <a:latin typeface="Verdana" charset="0"/>
                <a:ea typeface="MS PGothic" charset="0"/>
              </a:rPr>
              <a:t>only that pair </a:t>
            </a:r>
            <a:r>
              <a:rPr lang="en-US" sz="2400" dirty="0">
                <a:latin typeface="Verdana" charset="0"/>
                <a:ea typeface="MS PGothic" charset="0"/>
              </a:rPr>
              <a:t>of performances had been promised</a:t>
            </a:r>
            <a:r>
              <a:rPr lang="en-US" sz="2400" dirty="0">
                <a:solidFill>
                  <a:srgbClr val="000000"/>
                </a:solidFill>
                <a:latin typeface="Verdana" charset="0"/>
                <a:ea typeface="MS PGothic" charset="0"/>
              </a:rPr>
              <a:t>. </a:t>
            </a:r>
          </a:p>
          <a:p>
            <a:endParaRPr lang="en-US" dirty="0">
              <a:solidFill>
                <a:schemeClr val="accent2"/>
              </a:solidFill>
              <a:latin typeface="Verdana" charset="0"/>
              <a:ea typeface="MS PGothic" charset="0"/>
            </a:endParaRPr>
          </a:p>
        </p:txBody>
      </p:sp>
      <p:sp>
        <p:nvSpPr>
          <p:cNvPr id="15770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F9D77A3-0899-1B47-9300-439C5C344A0D}" type="slidenum">
              <a:rPr lang="en-US" sz="1200"/>
              <a:pPr algn="r" eaLnBrk="1" hangingPunct="1"/>
              <a:t>93</a:t>
            </a:fld>
            <a:endParaRPr lang="en-US" sz="1200"/>
          </a:p>
        </p:txBody>
      </p:sp>
      <p:pic>
        <p:nvPicPr>
          <p:cNvPr id="157701"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E6CD084-0E6E-114F-92A9-35AC79B60F25}" type="slidenum">
              <a:rPr lang="en-US" sz="1200"/>
              <a:pPr/>
              <a:t>94</a:t>
            </a:fld>
            <a:endParaRPr lang="en-US" sz="1200"/>
          </a:p>
        </p:txBody>
      </p:sp>
      <p:sp>
        <p:nvSpPr>
          <p:cNvPr id="161794" name="Title 1"/>
          <p:cNvSpPr>
            <a:spLocks noGrp="1"/>
          </p:cNvSpPr>
          <p:nvPr>
            <p:ph type="title"/>
          </p:nvPr>
        </p:nvSpPr>
        <p:spPr/>
        <p:txBody>
          <a:bodyPr/>
          <a:lstStyle/>
          <a:p>
            <a:r>
              <a:rPr lang="en-US">
                <a:latin typeface="Verdana" charset="0"/>
                <a:ea typeface="MS PGothic" charset="0"/>
              </a:rPr>
              <a:t>Divisibility</a:t>
            </a:r>
          </a:p>
        </p:txBody>
      </p:sp>
      <p:sp>
        <p:nvSpPr>
          <p:cNvPr id="161795" name="Content Placeholder 2"/>
          <p:cNvSpPr>
            <a:spLocks noGrp="1"/>
          </p:cNvSpPr>
          <p:nvPr>
            <p:ph idx="1"/>
          </p:nvPr>
        </p:nvSpPr>
        <p:spPr/>
        <p:txBody>
          <a:bodyPr/>
          <a:lstStyle/>
          <a:p>
            <a:pPr>
              <a:buFont typeface="Wingdings" charset="0"/>
              <a:buNone/>
            </a:pPr>
            <a:endParaRPr lang="en-US" dirty="0">
              <a:latin typeface="Verdana" charset="0"/>
              <a:ea typeface="MS PGothic" charset="0"/>
            </a:endParaRPr>
          </a:p>
          <a:p>
            <a:r>
              <a:rPr lang="en-US" dirty="0">
                <a:latin typeface="Verdana" charset="0"/>
                <a:ea typeface="MS PGothic" charset="0"/>
              </a:rPr>
              <a:t>Same case, but now:</a:t>
            </a:r>
          </a:p>
          <a:p>
            <a:pPr lvl="1"/>
            <a:r>
              <a:rPr lang="en-US" dirty="0">
                <a:latin typeface="Verdana" charset="0"/>
                <a:ea typeface="MS PGothic" charset="0"/>
              </a:rPr>
              <a:t>All motels built to the same specifications</a:t>
            </a:r>
          </a:p>
          <a:p>
            <a:pPr lvl="1"/>
            <a:r>
              <a:rPr lang="en-US" dirty="0">
                <a:latin typeface="Verdana" charset="0"/>
                <a:ea typeface="MS PGothic" charset="0"/>
              </a:rPr>
              <a:t>Builder to be paid $700K for the seven motels.</a:t>
            </a:r>
          </a:p>
        </p:txBody>
      </p:sp>
      <p:sp>
        <p:nvSpPr>
          <p:cNvPr id="1617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1AF007E-7228-0041-8B4D-694B4CB6AAD2}" type="slidenum">
              <a:rPr lang="en-US" sz="1200"/>
              <a:pPr algn="r" eaLnBrk="1" hangingPunct="1"/>
              <a:t>94</a:t>
            </a:fld>
            <a:endParaRPr lang="en-US" sz="1200"/>
          </a:p>
        </p:txBody>
      </p:sp>
      <p:pic>
        <p:nvPicPr>
          <p:cNvPr id="161797" name="Picture 6"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5F3928F-4336-1041-9F89-8848DD3E5BBF}" type="slidenum">
              <a:rPr lang="en-US" sz="1200"/>
              <a:pPr/>
              <a:t>95</a:t>
            </a:fld>
            <a:endParaRPr lang="en-US" sz="1200"/>
          </a:p>
        </p:txBody>
      </p:sp>
      <p:sp>
        <p:nvSpPr>
          <p:cNvPr id="163842" name="Title 1"/>
          <p:cNvSpPr>
            <a:spLocks noGrp="1"/>
          </p:cNvSpPr>
          <p:nvPr>
            <p:ph type="title" idx="4294967295"/>
          </p:nvPr>
        </p:nvSpPr>
        <p:spPr/>
        <p:txBody>
          <a:bodyPr/>
          <a:lstStyle/>
          <a:p>
            <a:r>
              <a:rPr lang="en-US">
                <a:latin typeface="Verdana" charset="0"/>
                <a:ea typeface="MS PGothic" charset="0"/>
              </a:rPr>
              <a:t>Divisibility</a:t>
            </a:r>
          </a:p>
        </p:txBody>
      </p:sp>
      <p:sp>
        <p:nvSpPr>
          <p:cNvPr id="163843" name="Content Placeholder 2"/>
          <p:cNvSpPr>
            <a:spLocks noGrp="1"/>
          </p:cNvSpPr>
          <p:nvPr>
            <p:ph idx="4294967295"/>
          </p:nvPr>
        </p:nvSpPr>
        <p:spPr/>
        <p:txBody>
          <a:bodyPr/>
          <a:lstStyle/>
          <a:p>
            <a:endParaRPr lang="en-US">
              <a:latin typeface="Verdana" charset="0"/>
              <a:ea typeface="MS PGothic" charset="0"/>
            </a:endParaRPr>
          </a:p>
          <a:p>
            <a:r>
              <a:rPr lang="en-US">
                <a:latin typeface="Verdana" charset="0"/>
                <a:ea typeface="MS PGothic" charset="0"/>
              </a:rPr>
              <a:t>Same case, but now:</a:t>
            </a:r>
          </a:p>
          <a:p>
            <a:pPr lvl="1"/>
            <a:r>
              <a:rPr lang="en-US">
                <a:latin typeface="Verdana" charset="0"/>
                <a:ea typeface="MS PGothic" charset="0"/>
              </a:rPr>
              <a:t>All motels built to the same specifications</a:t>
            </a:r>
          </a:p>
          <a:p>
            <a:pPr lvl="1"/>
            <a:r>
              <a:rPr lang="en-US">
                <a:latin typeface="Verdana" charset="0"/>
                <a:ea typeface="MS PGothic" charset="0"/>
              </a:rPr>
              <a:t>Builder to be paid $7M for the seven motels</a:t>
            </a:r>
          </a:p>
          <a:p>
            <a:pPr lvl="1"/>
            <a:endParaRPr lang="en-US">
              <a:solidFill>
                <a:srgbClr val="CC0000"/>
              </a:solidFill>
              <a:latin typeface="Verdana" charset="0"/>
              <a:ea typeface="MS PGothic" charset="0"/>
            </a:endParaRPr>
          </a:p>
          <a:p>
            <a:r>
              <a:rPr lang="en-US">
                <a:solidFill>
                  <a:srgbClr val="CC0000"/>
                </a:solidFill>
                <a:latin typeface="Verdana" charset="0"/>
                <a:ea typeface="MS PGothic" charset="0"/>
              </a:rPr>
              <a:t>Restatement § 240, illustration 5</a:t>
            </a:r>
          </a:p>
          <a:p>
            <a:endParaRPr lang="en-US">
              <a:latin typeface="Verdana" charset="0"/>
              <a:ea typeface="MS PGothic" charset="0"/>
            </a:endParaRPr>
          </a:p>
          <a:p>
            <a:endParaRPr lang="en-US">
              <a:latin typeface="Verdana" charset="0"/>
              <a:ea typeface="MS PGothic" charset="0"/>
            </a:endParaRPr>
          </a:p>
        </p:txBody>
      </p:sp>
      <p:sp>
        <p:nvSpPr>
          <p:cNvPr id="1638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72E09C-D5DA-6A4D-9865-F4BFB9E353E5}" type="slidenum">
              <a:rPr lang="en-US" sz="1200"/>
              <a:pPr algn="r" eaLnBrk="1" hangingPunct="1"/>
              <a:t>95</a:t>
            </a:fld>
            <a:endParaRPr lang="en-US" sz="1200"/>
          </a:p>
        </p:txBody>
      </p:sp>
      <p:pic>
        <p:nvPicPr>
          <p:cNvPr id="163845"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D739B78-4FF2-0B47-87DF-57E8C5EEC36C}" type="slidenum">
              <a:rPr lang="en-US" sz="1200"/>
              <a:pPr/>
              <a:t>96</a:t>
            </a:fld>
            <a:endParaRPr lang="en-US" sz="1200"/>
          </a:p>
        </p:txBody>
      </p:sp>
      <p:sp>
        <p:nvSpPr>
          <p:cNvPr id="165890" name="Title 1"/>
          <p:cNvSpPr>
            <a:spLocks noGrp="1"/>
          </p:cNvSpPr>
          <p:nvPr>
            <p:ph type="title" idx="4294967295"/>
          </p:nvPr>
        </p:nvSpPr>
        <p:spPr/>
        <p:txBody>
          <a:bodyPr/>
          <a:lstStyle/>
          <a:p>
            <a:r>
              <a:rPr lang="en-US" dirty="0">
                <a:solidFill>
                  <a:schemeClr val="accent2"/>
                </a:solidFill>
                <a:latin typeface="Verdana" charset="0"/>
                <a:ea typeface="MS PGothic" charset="0"/>
              </a:rPr>
              <a:t>John. v. United Advertising 620</a:t>
            </a:r>
          </a:p>
        </p:txBody>
      </p:sp>
      <p:sp>
        <p:nvSpPr>
          <p:cNvPr id="165891" name="Content Placeholder 2"/>
          <p:cNvSpPr>
            <a:spLocks noGrp="1"/>
          </p:cNvSpPr>
          <p:nvPr>
            <p:ph idx="4294967295"/>
          </p:nvPr>
        </p:nvSpPr>
        <p:spPr/>
        <p:txBody>
          <a:bodyPr/>
          <a:lstStyle/>
          <a:p>
            <a:r>
              <a:rPr lang="en-US">
                <a:latin typeface="Verdana" charset="0"/>
                <a:ea typeface="MS PGothic" charset="0"/>
              </a:rPr>
              <a:t>Are highway signs different?</a:t>
            </a:r>
          </a:p>
          <a:p>
            <a:endParaRPr lang="en-US">
              <a:latin typeface="Verdana" charset="0"/>
              <a:ea typeface="MS PGothic" charset="0"/>
            </a:endParaRPr>
          </a:p>
          <a:p>
            <a:endParaRPr lang="en-US">
              <a:latin typeface="Verdana" charset="0"/>
              <a:ea typeface="MS PGothic" charset="0"/>
            </a:endParaRPr>
          </a:p>
        </p:txBody>
      </p:sp>
      <p:sp>
        <p:nvSpPr>
          <p:cNvPr id="1658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C3DA1D0-520A-8A4D-88CC-CC3A43E67CDF}" type="slidenum">
              <a:rPr lang="en-US" sz="1200"/>
              <a:pPr algn="r" eaLnBrk="1" hangingPunct="1"/>
              <a:t>96</a:t>
            </a:fld>
            <a:endParaRPr lang="en-US" sz="1200"/>
          </a:p>
        </p:txBody>
      </p:sp>
      <p:pic>
        <p:nvPicPr>
          <p:cNvPr id="16589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323013" cy="422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581400" y="6488113"/>
            <a:ext cx="1860550" cy="369887"/>
          </a:xfrm>
          <a:prstGeom prst="rect">
            <a:avLst/>
          </a:prstGeom>
          <a:solidFill>
            <a:schemeClr val="bg2"/>
          </a:solidFill>
          <a:ln>
            <a:solidFill>
              <a:srgbClr val="C00000"/>
            </a:solidFill>
          </a:ln>
        </p:spPr>
        <p:txBody>
          <a:bodyPr>
            <a:spAutoFit/>
          </a:bodyPr>
          <a:lstStyle/>
          <a:p>
            <a:pPr>
              <a:defRPr/>
            </a:pPr>
            <a:r>
              <a:rPr lang="en-US" dirty="0">
                <a:solidFill>
                  <a:schemeClr val="accent6"/>
                </a:solidFill>
                <a:latin typeface="Verdana" pitchFamily="34" charset="0"/>
                <a:ea typeface="+mn-ea"/>
                <a:cs typeface="+mn-cs"/>
              </a:rPr>
              <a:t>Englewood CO</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EEDB74D-6BE0-A446-BE73-0304E2CF83F4}" type="slidenum">
              <a:rPr lang="en-US" sz="1200"/>
              <a:pPr/>
              <a:t>97</a:t>
            </a:fld>
            <a:endParaRPr lang="en-US" sz="1200"/>
          </a:p>
        </p:txBody>
      </p:sp>
      <p:sp>
        <p:nvSpPr>
          <p:cNvPr id="167938" name="Title 1"/>
          <p:cNvSpPr>
            <a:spLocks noGrp="1"/>
          </p:cNvSpPr>
          <p:nvPr>
            <p:ph type="title" idx="4294967295"/>
          </p:nvPr>
        </p:nvSpPr>
        <p:spPr/>
        <p:txBody>
          <a:bodyPr/>
          <a:lstStyle/>
          <a:p>
            <a:r>
              <a:rPr lang="en-US">
                <a:latin typeface="Verdana" charset="0"/>
                <a:ea typeface="MS PGothic" charset="0"/>
              </a:rPr>
              <a:t>John v. United Advertsing</a:t>
            </a:r>
          </a:p>
        </p:txBody>
      </p:sp>
      <p:sp>
        <p:nvSpPr>
          <p:cNvPr id="167939" name="Content Placeholder 2"/>
          <p:cNvSpPr>
            <a:spLocks noGrp="1"/>
          </p:cNvSpPr>
          <p:nvPr>
            <p:ph idx="4294967295"/>
          </p:nvPr>
        </p:nvSpPr>
        <p:spPr/>
        <p:txBody>
          <a:bodyPr/>
          <a:lstStyle/>
          <a:p>
            <a:endParaRPr lang="en-US">
              <a:latin typeface="Verdana" charset="0"/>
              <a:ea typeface="MS PGothic" charset="0"/>
            </a:endParaRPr>
          </a:p>
          <a:p>
            <a:r>
              <a:rPr lang="en-US">
                <a:latin typeface="Verdana" charset="0"/>
                <a:ea typeface="MS PGothic" charset="0"/>
              </a:rPr>
              <a:t>Are highway signs different?</a:t>
            </a:r>
          </a:p>
          <a:p>
            <a:pPr lvl="1"/>
            <a:r>
              <a:rPr lang="en-US">
                <a:solidFill>
                  <a:schemeClr val="accent2"/>
                </a:solidFill>
                <a:latin typeface="Verdana" charset="0"/>
                <a:ea typeface="MS PGothic" charset="0"/>
              </a:rPr>
              <a:t>Is this like losing your GPS signal at a crucial point?</a:t>
            </a:r>
          </a:p>
          <a:p>
            <a:pPr marL="1143000" lvl="2" indent="-228600"/>
            <a:r>
              <a:rPr lang="en-US">
                <a:solidFill>
                  <a:schemeClr val="accent2"/>
                </a:solidFill>
                <a:latin typeface="Verdana" charset="0"/>
                <a:ea typeface="MS PGothic" charset="0"/>
              </a:rPr>
              <a:t> </a:t>
            </a:r>
            <a:r>
              <a:rPr lang="ja-JP" altLang="en-US">
                <a:latin typeface="Verdana" charset="0"/>
                <a:ea typeface="MS PGothic" charset="0"/>
              </a:rPr>
              <a:t>“</a:t>
            </a:r>
            <a:r>
              <a:rPr lang="en-US" altLang="ja-JP">
                <a:latin typeface="Verdana" charset="0"/>
                <a:ea typeface="MS PGothic" charset="0"/>
              </a:rPr>
              <a:t>Take the first available U-Turn</a:t>
            </a:r>
            <a:r>
              <a:rPr lang="ja-JP" altLang="en-US">
                <a:latin typeface="Verdana" charset="0"/>
                <a:ea typeface="MS PGothic" charset="0"/>
              </a:rPr>
              <a:t>”</a:t>
            </a:r>
            <a:endParaRPr lang="en-US">
              <a:latin typeface="Verdana" charset="0"/>
              <a:ea typeface="MS PGothic" charset="0"/>
            </a:endParaRPr>
          </a:p>
        </p:txBody>
      </p:sp>
      <p:sp>
        <p:nvSpPr>
          <p:cNvPr id="1679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A2F1FF-067F-474E-845A-2758DD8A2D14}" type="slidenum">
              <a:rPr lang="en-US" sz="1200"/>
              <a:pPr algn="r" eaLnBrk="1" hangingPunct="1"/>
              <a:t>97</a:t>
            </a:fld>
            <a:endParaRPr lang="en-US" sz="1200"/>
          </a:p>
        </p:txBody>
      </p:sp>
      <p:pic>
        <p:nvPicPr>
          <p:cNvPr id="167941"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634FF4E-7DEB-9F4A-907F-D5BB0AD49030}" type="slidenum">
              <a:rPr lang="en-US" sz="1200"/>
              <a:pPr/>
              <a:t>98</a:t>
            </a:fld>
            <a:endParaRPr lang="en-US" sz="1200"/>
          </a:p>
        </p:txBody>
      </p:sp>
      <p:sp>
        <p:nvSpPr>
          <p:cNvPr id="172034" name="Title 1"/>
          <p:cNvSpPr>
            <a:spLocks noGrp="1"/>
          </p:cNvSpPr>
          <p:nvPr>
            <p:ph type="title" idx="4294967295"/>
          </p:nvPr>
        </p:nvSpPr>
        <p:spPr/>
        <p:txBody>
          <a:bodyPr/>
          <a:lstStyle/>
          <a:p>
            <a:r>
              <a:rPr lang="en-US">
                <a:latin typeface="Verdana" charset="0"/>
                <a:ea typeface="MS PGothic" charset="0"/>
              </a:rPr>
              <a:t>John v. United Advertsing</a:t>
            </a:r>
          </a:p>
        </p:txBody>
      </p:sp>
      <p:sp>
        <p:nvSpPr>
          <p:cNvPr id="66564" name="Content Placeholder 2"/>
          <p:cNvSpPr>
            <a:spLocks noGrp="1"/>
          </p:cNvSpPr>
          <p:nvPr>
            <p:ph idx="4294967295"/>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rgbClr val="000000"/>
                </a:solidFill>
                <a:ea typeface="+mn-ea"/>
                <a:cs typeface="+mn-cs"/>
              </a:rPr>
              <a:t>What are the options for the court?</a:t>
            </a:r>
          </a:p>
          <a:p>
            <a:pPr lvl="1">
              <a:buFont typeface="Wingdings" pitchFamily="2" charset="2"/>
              <a:buChar char="o"/>
              <a:defRPr/>
            </a:pPr>
            <a:r>
              <a:rPr lang="en-US" dirty="0">
                <a:solidFill>
                  <a:schemeClr val="accent6"/>
                </a:solidFill>
                <a:ea typeface="+mn-ea"/>
                <a:cs typeface="+mn-cs"/>
              </a:rPr>
              <a:t>Set aside the entire contract if a material breach</a:t>
            </a:r>
          </a:p>
          <a:p>
            <a:pPr lvl="1">
              <a:buFont typeface="Wingdings" pitchFamily="2" charset="2"/>
              <a:buChar char="o"/>
              <a:defRPr/>
            </a:pPr>
            <a:r>
              <a:rPr lang="en-US" dirty="0">
                <a:solidFill>
                  <a:schemeClr val="accent6"/>
                </a:solidFill>
                <a:ea typeface="+mn-ea"/>
                <a:cs typeface="+mn-cs"/>
              </a:rPr>
              <a:t>Set aside the severable parts of it otherwise</a:t>
            </a:r>
          </a:p>
        </p:txBody>
      </p:sp>
      <p:sp>
        <p:nvSpPr>
          <p:cNvPr id="17203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A1343CE-A0C1-7F49-B694-14E6088B31D2}" type="slidenum">
              <a:rPr lang="en-US" sz="1200"/>
              <a:pPr algn="r" eaLnBrk="1" hangingPunct="1"/>
              <a:t>98</a:t>
            </a:fld>
            <a:endParaRPr lang="en-US" sz="1200"/>
          </a:p>
        </p:txBody>
      </p:sp>
      <p:pic>
        <p:nvPicPr>
          <p:cNvPr id="172037"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F956121-7F84-B546-B76F-F7FE06434280}" type="slidenum">
              <a:rPr lang="en-US" sz="1200"/>
              <a:pPr/>
              <a:t>99</a:t>
            </a:fld>
            <a:endParaRPr lang="en-US" sz="1200"/>
          </a:p>
        </p:txBody>
      </p:sp>
      <p:sp>
        <p:nvSpPr>
          <p:cNvPr id="174082" name="Title 1"/>
          <p:cNvSpPr>
            <a:spLocks noGrp="1"/>
          </p:cNvSpPr>
          <p:nvPr>
            <p:ph type="title" idx="4294967295"/>
          </p:nvPr>
        </p:nvSpPr>
        <p:spPr/>
        <p:txBody>
          <a:bodyPr/>
          <a:lstStyle/>
          <a:p>
            <a:r>
              <a:rPr lang="en-US">
                <a:latin typeface="Verdana" charset="0"/>
                <a:ea typeface="MS PGothic" charset="0"/>
              </a:rPr>
              <a:t>John v. United Advertsing</a:t>
            </a:r>
          </a:p>
        </p:txBody>
      </p:sp>
      <p:sp>
        <p:nvSpPr>
          <p:cNvPr id="174083" name="Content Placeholder 2"/>
          <p:cNvSpPr>
            <a:spLocks noGrp="1"/>
          </p:cNvSpPr>
          <p:nvPr>
            <p:ph idx="4294967295"/>
          </p:nvPr>
        </p:nvSpPr>
        <p:spPr/>
        <p:txBody>
          <a:bodyPr/>
          <a:lstStyle/>
          <a:p>
            <a:endParaRPr lang="en-US">
              <a:latin typeface="Verdana" charset="0"/>
              <a:ea typeface="MS PGothic" charset="0"/>
            </a:endParaRPr>
          </a:p>
          <a:p>
            <a:r>
              <a:rPr lang="en-US" sz="3200">
                <a:solidFill>
                  <a:srgbClr val="B90000"/>
                </a:solidFill>
                <a:latin typeface="Verdana" charset="0"/>
                <a:ea typeface="MS PGothic" charset="0"/>
              </a:rPr>
              <a:t>A </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material failure</a:t>
            </a:r>
            <a:r>
              <a:rPr lang="ja-JP" altLang="en-US" sz="3200">
                <a:solidFill>
                  <a:srgbClr val="B90000"/>
                </a:solidFill>
                <a:latin typeface="Verdana" charset="0"/>
                <a:ea typeface="MS PGothic" charset="0"/>
              </a:rPr>
              <a:t>”</a:t>
            </a:r>
            <a:r>
              <a:rPr lang="en-US" altLang="ja-JP" sz="3200">
                <a:solidFill>
                  <a:srgbClr val="B90000"/>
                </a:solidFill>
                <a:latin typeface="Verdana" charset="0"/>
                <a:ea typeface="MS PGothic" charset="0"/>
              </a:rPr>
              <a:t> of the </a:t>
            </a:r>
            <a:r>
              <a:rPr lang="en-US" altLang="ja-JP" sz="3200" b="1">
                <a:solidFill>
                  <a:srgbClr val="B90000"/>
                </a:solidFill>
                <a:latin typeface="Verdana" charset="0"/>
                <a:ea typeface="MS PGothic" charset="0"/>
              </a:rPr>
              <a:t>entire</a:t>
            </a:r>
            <a:r>
              <a:rPr lang="en-US" altLang="ja-JP" sz="3200">
                <a:solidFill>
                  <a:srgbClr val="B90000"/>
                </a:solidFill>
                <a:latin typeface="Verdana" charset="0"/>
                <a:ea typeface="MS PGothic" charset="0"/>
              </a:rPr>
              <a:t> contract?</a:t>
            </a:r>
          </a:p>
          <a:p>
            <a:pPr lvl="2"/>
            <a:r>
              <a:rPr lang="en-US" altLang="ja-JP" sz="2100">
                <a:latin typeface="Verdana" charset="0"/>
                <a:ea typeface="MS PGothic" charset="0"/>
              </a:rPr>
              <a:t>Restatement § 237. </a:t>
            </a:r>
            <a:r>
              <a:rPr lang="en-US" sz="2100">
                <a:latin typeface="Verdana" charset="0"/>
                <a:ea typeface="MS PGothic" charset="0"/>
              </a:rPr>
              <a:t>Except as stated in § 240, it is a </a:t>
            </a:r>
            <a:r>
              <a:rPr lang="en-US" sz="2100">
                <a:solidFill>
                  <a:srgbClr val="B90000"/>
                </a:solidFill>
                <a:latin typeface="Verdana" charset="0"/>
                <a:ea typeface="MS PGothic" charset="0"/>
              </a:rPr>
              <a:t>condition</a:t>
            </a:r>
            <a:r>
              <a:rPr lang="en-US" sz="2100">
                <a:latin typeface="Verdana" charset="0"/>
                <a:ea typeface="MS PGothic" charset="0"/>
              </a:rPr>
              <a:t> of each party’s remaining duties to render performances to be exchanged under an exchange of promises</a:t>
            </a:r>
            <a:r>
              <a:rPr lang="en-US" sz="2100">
                <a:solidFill>
                  <a:srgbClr val="B90000"/>
                </a:solidFill>
                <a:latin typeface="Verdana" charset="0"/>
                <a:ea typeface="MS PGothic" charset="0"/>
              </a:rPr>
              <a:t> that there be no uncured material failure by the other party </a:t>
            </a:r>
            <a:r>
              <a:rPr lang="en-US" sz="2100">
                <a:latin typeface="Verdana" charset="0"/>
                <a:ea typeface="MS PGothic" charset="0"/>
              </a:rPr>
              <a:t>to render any such performance due at an earlier time. </a:t>
            </a:r>
          </a:p>
        </p:txBody>
      </p:sp>
      <p:sp>
        <p:nvSpPr>
          <p:cNvPr id="1740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CF668D2-AA61-DA4D-AD7A-23FCF6BDB765}" type="slidenum">
              <a:rPr lang="en-US" sz="1200"/>
              <a:pPr algn="r" eaLnBrk="1" hangingPunct="1"/>
              <a:t>99</a:t>
            </a:fld>
            <a:endParaRPr lang="en-US" sz="1200"/>
          </a:p>
        </p:txBody>
      </p:sp>
      <p:pic>
        <p:nvPicPr>
          <p:cNvPr id="174085" name="Picture 5" descr="route66mote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53375" y="0"/>
            <a:ext cx="1190625"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19452</TotalTime>
  <Words>6428</Words>
  <Application>Microsoft Macintosh PowerPoint</Application>
  <PresentationFormat>On-screen Show (4:3)</PresentationFormat>
  <Paragraphs>1030</Paragraphs>
  <Slides>159</Slides>
  <Notes>132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159</vt:i4>
      </vt:variant>
    </vt:vector>
  </HeadingPairs>
  <TitlesOfParts>
    <vt:vector size="165" baseType="lpstr">
      <vt:lpstr>Arial</vt:lpstr>
      <vt:lpstr>Times New Roman</vt:lpstr>
      <vt:lpstr>Verdana</vt:lpstr>
      <vt:lpstr>Wingdings</vt:lpstr>
      <vt:lpstr>Profile</vt:lpstr>
      <vt:lpstr>Custom Design</vt:lpstr>
      <vt:lpstr>George Mason School of Law</vt:lpstr>
      <vt:lpstr>Kinds of Terms</vt:lpstr>
      <vt:lpstr>Kinds of terms</vt:lpstr>
      <vt:lpstr>Kinds of terms</vt:lpstr>
      <vt:lpstr>Kinds of terms</vt:lpstr>
      <vt:lpstr>Kinds of conditions</vt:lpstr>
      <vt:lpstr>Kinds of conditions</vt:lpstr>
      <vt:lpstr>Kinds of conditions</vt:lpstr>
      <vt:lpstr>Different kinds of terms</vt:lpstr>
      <vt:lpstr>Express conditions: force majeur clauses</vt:lpstr>
      <vt:lpstr>When will a court to imply a condition, absent express language?</vt:lpstr>
      <vt:lpstr>When will a court to imply a condition, absent express language?</vt:lpstr>
      <vt:lpstr>How willing is a court to imply a condition, in the absence of express language?</vt:lpstr>
      <vt:lpstr>How willing is a court to imply a condition, in the absence of express language?</vt:lpstr>
      <vt:lpstr>How willing is a court to imply a condition, in the absence of express language?</vt:lpstr>
      <vt:lpstr>Stees p.74</vt:lpstr>
      <vt:lpstr>Stees p.74</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Stees</vt:lpstr>
      <vt:lpstr>Now it gets confusing</vt:lpstr>
      <vt:lpstr>Two kinds of conditions</vt:lpstr>
      <vt:lpstr>Two kinds of conditions</vt:lpstr>
      <vt:lpstr>Different kinds of conditions</vt:lpstr>
      <vt:lpstr> Promissory conditions: The example at 615</vt:lpstr>
      <vt:lpstr>Promissory conditions</vt:lpstr>
      <vt:lpstr>Promissory conditions</vt:lpstr>
      <vt:lpstr>Promissory conditions</vt:lpstr>
      <vt:lpstr>Promissory conditions Turn this around</vt:lpstr>
      <vt:lpstr>Promissory conditions</vt:lpstr>
      <vt:lpstr>What does “condition” mean here?</vt:lpstr>
      <vt:lpstr>Promissory and non-promissory conditions</vt:lpstr>
      <vt:lpstr>Promissory and non-promissory conditions</vt:lpstr>
      <vt:lpstr>Promissory and non-promissory conditions</vt:lpstr>
      <vt:lpstr>Promissory and non-promissory conditions</vt:lpstr>
      <vt:lpstr>What about non-sale of goods</vt:lpstr>
      <vt:lpstr>What about non-sale of goods</vt:lpstr>
      <vt:lpstr>What about non-sale of goods</vt:lpstr>
      <vt:lpstr>What about non-sale of goods</vt:lpstr>
      <vt:lpstr>What about non-sale of goods</vt:lpstr>
      <vt:lpstr>What about non-sale of goods</vt:lpstr>
      <vt:lpstr>Promissory conditions</vt:lpstr>
      <vt:lpstr>Work before Pay  Stewart v. Newbury at 619</vt:lpstr>
      <vt:lpstr>Work before Pay  Stewart v. Newbury at 619</vt:lpstr>
      <vt:lpstr>Promises vs. Conditions</vt:lpstr>
      <vt:lpstr>Three different kinds of terms</vt:lpstr>
      <vt:lpstr>Howard at 625</vt:lpstr>
      <vt:lpstr>Howard </vt:lpstr>
      <vt:lpstr>Howard </vt:lpstr>
      <vt:lpstr>Howard </vt:lpstr>
      <vt:lpstr>Howard</vt:lpstr>
      <vt:lpstr>Howard</vt:lpstr>
      <vt:lpstr>Howard</vt:lpstr>
      <vt:lpstr>Howard</vt:lpstr>
      <vt:lpstr>Howard</vt:lpstr>
      <vt:lpstr>Howard</vt:lpstr>
      <vt:lpstr>What are the presumptions in the Restatement?</vt:lpstr>
      <vt:lpstr>What are the presumptions in the Restatement?</vt:lpstr>
      <vt:lpstr>What are the presumptions in the Restatement?</vt:lpstr>
      <vt:lpstr>What are the presumptions in the Restatement?</vt:lpstr>
      <vt:lpstr>In re Carter p. 628</vt:lpstr>
      <vt:lpstr>Pay if Paid</vt:lpstr>
      <vt:lpstr>Express Language</vt:lpstr>
      <vt:lpstr>Attorney Approval Clauses</vt:lpstr>
      <vt:lpstr>George Mason School of Law</vt:lpstr>
      <vt:lpstr>Promises vs. Conditions</vt:lpstr>
      <vt:lpstr>Divisibility</vt:lpstr>
      <vt:lpstr>Divisibility</vt:lpstr>
      <vt:lpstr>Divisibility</vt:lpstr>
      <vt:lpstr>Divisibility</vt:lpstr>
      <vt:lpstr>Divisibility</vt:lpstr>
      <vt:lpstr>John. v. United Advertising 620</vt:lpstr>
      <vt:lpstr>John v. United Advertsing</vt:lpstr>
      <vt:lpstr>John v. United Advertsing</vt:lpstr>
      <vt:lpstr>John v. United Advertsing</vt:lpstr>
      <vt:lpstr>John v. United Advertsing</vt:lpstr>
      <vt:lpstr>Divisibility in the UCC</vt:lpstr>
      <vt:lpstr>Divisibility in the UCC</vt:lpstr>
      <vt:lpstr>UCC § 2-612: Installment Contracts</vt:lpstr>
      <vt:lpstr>UCC § 2-612: Installment Contracts</vt:lpstr>
      <vt:lpstr>UCC § 2-612: Installment Contracts</vt:lpstr>
      <vt:lpstr>Conditions precedent and subsequent</vt:lpstr>
      <vt:lpstr>Defining Conditions</vt:lpstr>
      <vt:lpstr>Conditions precedent and subsequent</vt:lpstr>
      <vt:lpstr>Conditions precedent and subsequent</vt:lpstr>
      <vt:lpstr>Conditions precedent and subsequent</vt:lpstr>
      <vt:lpstr>What are the presumptions in the Restatement?</vt:lpstr>
      <vt:lpstr>What are the presumptions in the Restatement?</vt:lpstr>
      <vt:lpstr>Let’s review</vt:lpstr>
      <vt:lpstr>Promises and Conditions</vt:lpstr>
      <vt:lpstr>Promises and Conditions</vt:lpstr>
      <vt:lpstr>When is compliance excused?</vt:lpstr>
      <vt:lpstr>Modification, Waiver,  Estoppel: Clark v. West at 636</vt:lpstr>
      <vt:lpstr>Modification, Waiver,  Estoppel</vt:lpstr>
      <vt:lpstr>Modification, Waiver,  Estoppel</vt:lpstr>
      <vt:lpstr>Modification, Waiver,  Estoppel</vt:lpstr>
      <vt:lpstr>Modification, Waiver,  Estoppel</vt:lpstr>
      <vt:lpstr>PowerPoint Presentation</vt:lpstr>
      <vt:lpstr>PowerPoint Presentation</vt:lpstr>
      <vt:lpstr>PowerPoint Presentation</vt:lpstr>
      <vt:lpstr>PowerPoint Presentation</vt:lpstr>
      <vt:lpstr>Clark v. West</vt:lpstr>
      <vt:lpstr>Clark v. West</vt:lpstr>
      <vt:lpstr>Clark v. West</vt:lpstr>
      <vt:lpstr>PowerPoint Presentation</vt:lpstr>
      <vt:lpstr>PowerPoint Presentation</vt:lpstr>
      <vt:lpstr>PowerPoint Presentation</vt:lpstr>
      <vt:lpstr>PowerPoint Presentation</vt:lpstr>
      <vt:lpstr>PowerPoint Presentation</vt:lpstr>
      <vt:lpstr> Wisconsin Knife Works at 639</vt:lpstr>
      <vt:lpstr> Wisconsin Knife Works at 639</vt:lpstr>
      <vt:lpstr> Wisconsin Knife Works</vt:lpstr>
      <vt:lpstr> Wisconsin Knife Works</vt:lpstr>
      <vt:lpstr>PowerPoint Presentation</vt:lpstr>
      <vt:lpstr>PowerPoint Presentation</vt:lpstr>
      <vt:lpstr>PowerPoint Presentation</vt:lpstr>
      <vt:lpstr>PowerPoint Presentation</vt:lpstr>
      <vt:lpstr>PowerPoint Presentation</vt:lpstr>
      <vt:lpstr>PowerPoint Presentation</vt:lpstr>
      <vt:lpstr> Wisconsin Knife Works</vt:lpstr>
      <vt:lpstr> Wisconsin Knife Works</vt:lpstr>
      <vt:lpstr> Wisconsin Knife Works</vt:lpstr>
      <vt:lpstr> Wisconsin Knife Works</vt:lpstr>
      <vt:lpstr> Wisconsin Knife Works</vt:lpstr>
      <vt:lpstr> Wisconsin Knife Works</vt:lpstr>
      <vt:lpstr>Wisconsin Knife Works</vt:lpstr>
      <vt:lpstr>Wisconsin Knife Works</vt:lpstr>
      <vt:lpstr>Wisconsin Knife Works</vt:lpstr>
      <vt:lpstr>Wisconsin Knife Works</vt:lpstr>
      <vt:lpstr>Wisconsin Knife Works</vt:lpstr>
      <vt:lpstr>Wisconsin Knife Works</vt:lpstr>
      <vt:lpstr>PowerPoint Presentation</vt:lpstr>
      <vt:lpstr>PowerPoint Presentation</vt:lpstr>
      <vt:lpstr>PowerPoint Presentation</vt:lpstr>
      <vt:lpstr>PowerPoint Presentation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792</cp:revision>
  <dcterms:created xsi:type="dcterms:W3CDTF">2005-05-17T16:46:00Z</dcterms:created>
  <dcterms:modified xsi:type="dcterms:W3CDTF">2021-03-10T23:41:39Z</dcterms:modified>
</cp:coreProperties>
</file>