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17" r:id="rId2"/>
  </p:sldMasterIdLst>
  <p:notesMasterIdLst>
    <p:notesMasterId r:id="rId97"/>
  </p:notesMasterIdLst>
  <p:handoutMasterIdLst>
    <p:handoutMasterId r:id="rId98"/>
  </p:handoutMasterIdLst>
  <p:sldIdLst>
    <p:sldId id="610" r:id="rId3"/>
    <p:sldId id="809" r:id="rId4"/>
    <p:sldId id="817" r:id="rId5"/>
    <p:sldId id="890" r:id="rId6"/>
    <p:sldId id="777" r:id="rId7"/>
    <p:sldId id="885" r:id="rId8"/>
    <p:sldId id="886" r:id="rId9"/>
    <p:sldId id="888" r:id="rId10"/>
    <p:sldId id="787" r:id="rId11"/>
    <p:sldId id="887" r:id="rId12"/>
    <p:sldId id="825" r:id="rId13"/>
    <p:sldId id="859" r:id="rId14"/>
    <p:sldId id="895" r:id="rId15"/>
    <p:sldId id="827" r:id="rId16"/>
    <p:sldId id="872" r:id="rId17"/>
    <p:sldId id="829" r:id="rId18"/>
    <p:sldId id="876" r:id="rId19"/>
    <p:sldId id="830" r:id="rId20"/>
    <p:sldId id="854" r:id="rId21"/>
    <p:sldId id="894" r:id="rId22"/>
    <p:sldId id="891" r:id="rId23"/>
    <p:sldId id="893" r:id="rId24"/>
    <p:sldId id="892" r:id="rId25"/>
    <p:sldId id="855" r:id="rId26"/>
    <p:sldId id="857" r:id="rId27"/>
    <p:sldId id="856" r:id="rId28"/>
    <p:sldId id="881" r:id="rId29"/>
    <p:sldId id="882" r:id="rId30"/>
    <p:sldId id="837" r:id="rId31"/>
    <p:sldId id="839" r:id="rId32"/>
    <p:sldId id="771" r:id="rId33"/>
    <p:sldId id="772" r:id="rId34"/>
    <p:sldId id="797" r:id="rId35"/>
    <p:sldId id="753" r:id="rId36"/>
    <p:sldId id="731" r:id="rId37"/>
    <p:sldId id="745" r:id="rId38"/>
    <p:sldId id="820" r:id="rId39"/>
    <p:sldId id="883" r:id="rId40"/>
    <p:sldId id="840" r:id="rId41"/>
    <p:sldId id="824" r:id="rId42"/>
    <p:sldId id="741" r:id="rId43"/>
    <p:sldId id="756" r:id="rId44"/>
    <p:sldId id="873" r:id="rId45"/>
    <p:sldId id="804" r:id="rId46"/>
    <p:sldId id="823" r:id="rId47"/>
    <p:sldId id="808" r:id="rId48"/>
    <p:sldId id="757" r:id="rId49"/>
    <p:sldId id="746" r:id="rId50"/>
    <p:sldId id="884" r:id="rId51"/>
    <p:sldId id="875" r:id="rId52"/>
    <p:sldId id="625" r:id="rId53"/>
    <p:sldId id="861" r:id="rId54"/>
    <p:sldId id="627" r:id="rId55"/>
    <p:sldId id="832" r:id="rId56"/>
    <p:sldId id="846" r:id="rId57"/>
    <p:sldId id="796" r:id="rId58"/>
    <p:sldId id="833" r:id="rId59"/>
    <p:sldId id="628" r:id="rId60"/>
    <p:sldId id="778" r:id="rId61"/>
    <p:sldId id="717" r:id="rId62"/>
    <p:sldId id="629" r:id="rId63"/>
    <p:sldId id="762" r:id="rId64"/>
    <p:sldId id="764" r:id="rId65"/>
    <p:sldId id="732" r:id="rId66"/>
    <p:sldId id="634" r:id="rId67"/>
    <p:sldId id="680" r:id="rId68"/>
    <p:sldId id="681" r:id="rId69"/>
    <p:sldId id="878" r:id="rId70"/>
    <p:sldId id="879" r:id="rId71"/>
    <p:sldId id="682" r:id="rId72"/>
    <p:sldId id="721" r:id="rId73"/>
    <p:sldId id="864" r:id="rId74"/>
    <p:sldId id="862" r:id="rId75"/>
    <p:sldId id="720" r:id="rId76"/>
    <p:sldId id="863" r:id="rId77"/>
    <p:sldId id="848" r:id="rId78"/>
    <p:sldId id="637" r:id="rId79"/>
    <p:sldId id="636" r:id="rId80"/>
    <p:sldId id="849" r:id="rId81"/>
    <p:sldId id="638" r:id="rId82"/>
    <p:sldId id="780" r:id="rId83"/>
    <p:sldId id="847" r:id="rId84"/>
    <p:sldId id="842" r:id="rId85"/>
    <p:sldId id="641" r:id="rId86"/>
    <p:sldId id="768" r:id="rId87"/>
    <p:sldId id="868" r:id="rId88"/>
    <p:sldId id="774" r:id="rId89"/>
    <p:sldId id="810" r:id="rId90"/>
    <p:sldId id="799" r:id="rId91"/>
    <p:sldId id="668" r:id="rId92"/>
    <p:sldId id="724" r:id="rId93"/>
    <p:sldId id="725" r:id="rId94"/>
    <p:sldId id="726" r:id="rId95"/>
    <p:sldId id="789"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Verdan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Verdan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Verdan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Verdana" charset="0"/>
        <a:ea typeface="MS PGothic" charset="0"/>
        <a:cs typeface="MS PGothic" charset="0"/>
      </a:defRPr>
    </a:lvl5pPr>
    <a:lvl6pPr marL="2286000" algn="l" defTabSz="457200" rtl="0" eaLnBrk="1" latinLnBrk="0" hangingPunct="1">
      <a:defRPr kern="1200">
        <a:solidFill>
          <a:schemeClr val="tx1"/>
        </a:solidFill>
        <a:latin typeface="Verdana" charset="0"/>
        <a:ea typeface="MS PGothic" charset="0"/>
        <a:cs typeface="MS PGothic" charset="0"/>
      </a:defRPr>
    </a:lvl6pPr>
    <a:lvl7pPr marL="2743200" algn="l" defTabSz="457200" rtl="0" eaLnBrk="1" latinLnBrk="0" hangingPunct="1">
      <a:defRPr kern="1200">
        <a:solidFill>
          <a:schemeClr val="tx1"/>
        </a:solidFill>
        <a:latin typeface="Verdana" charset="0"/>
        <a:ea typeface="MS PGothic" charset="0"/>
        <a:cs typeface="MS PGothic" charset="0"/>
      </a:defRPr>
    </a:lvl7pPr>
    <a:lvl8pPr marL="3200400" algn="l" defTabSz="457200" rtl="0" eaLnBrk="1" latinLnBrk="0" hangingPunct="1">
      <a:defRPr kern="1200">
        <a:solidFill>
          <a:schemeClr val="tx1"/>
        </a:solidFill>
        <a:latin typeface="Verdana" charset="0"/>
        <a:ea typeface="MS PGothic" charset="0"/>
        <a:cs typeface="MS PGothic" charset="0"/>
      </a:defRPr>
    </a:lvl8pPr>
    <a:lvl9pPr marL="3657600" algn="l" defTabSz="457200" rtl="0" eaLnBrk="1" latinLnBrk="0" hangingPunct="1">
      <a:defRPr kern="1200">
        <a:solidFill>
          <a:schemeClr val="tx1"/>
        </a:solidFill>
        <a:latin typeface="Verdan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AE"/>
    <a:srgbClr val="FFFFFF"/>
    <a:srgbClr val="FFCCCC"/>
    <a:srgbClr val="CFFFC9"/>
    <a:srgbClr val="0033CC"/>
    <a:srgbClr val="FFCC99"/>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258" y="237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B9C4BF5-F2E1-EC4A-A166-FB4CC0894415}" type="slidenum">
              <a:rPr lang="en-US"/>
              <a:pPr>
                <a:defRPr/>
              </a:pPr>
              <a:t>‹#›</a:t>
            </a:fld>
            <a:endParaRPr lang="en-US"/>
          </a:p>
        </p:txBody>
      </p:sp>
    </p:spTree>
    <p:extLst>
      <p:ext uri="{BB962C8B-B14F-4D97-AF65-F5344CB8AC3E}">
        <p14:creationId xmlns:p14="http://schemas.microsoft.com/office/powerpoint/2010/main" val="219567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3B03835F-064E-D146-B5D4-360BABA5D6C5}" type="slidenum">
              <a:rPr lang="en-US"/>
              <a:pPr>
                <a:defRPr/>
              </a:pPr>
              <a:t>‹#›</a:t>
            </a:fld>
            <a:endParaRPr lang="en-US"/>
          </a:p>
        </p:txBody>
      </p:sp>
    </p:spTree>
    <p:extLst>
      <p:ext uri="{BB962C8B-B14F-4D97-AF65-F5344CB8AC3E}">
        <p14:creationId xmlns:p14="http://schemas.microsoft.com/office/powerpoint/2010/main" val="39821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3F115FA-85A7-364A-839A-F00CB2DDE610}" type="slidenum">
              <a:rPr lang="en-US" sz="1200">
                <a:latin typeface="Times New Roman" charset="0"/>
              </a:rPr>
              <a:pPr/>
              <a:t>1</a:t>
            </a:fld>
            <a:endParaRPr lang="en-US" sz="1200">
              <a:latin typeface="Times New Roman"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3758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25937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86214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47287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758727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972782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23756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40046634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3189627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1600426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34E99CA-CA30-6547-960D-2711F3FC519A}" type="slidenum">
              <a:rPr lang="en-US" sz="1200">
                <a:latin typeface="Times New Roman" charset="0"/>
              </a:rPr>
              <a:pPr/>
              <a:t>84</a:t>
            </a:fld>
            <a:endParaRPr lang="en-US" sz="1200">
              <a:latin typeface="Times New Roman"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ln/>
        </p:spPr>
      </p:sp>
      <p:sp>
        <p:nvSpPr>
          <p:cNvPr id="1986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p:spPr>
      </p:sp>
      <p:sp>
        <p:nvSpPr>
          <p:cNvPr id="2048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605475-87CD-1D40-82C9-C7AB1C68F7C6}" type="slidenum">
              <a:rPr lang="en-US" sz="1200">
                <a:latin typeface="Times New Roman" charset="0"/>
              </a:rPr>
              <a:pPr/>
              <a:t>90</a:t>
            </a:fld>
            <a:endParaRPr lang="en-US" sz="1200">
              <a:latin typeface="Times New Roman" charset="0"/>
            </a:endParaRP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8B99E57-E2C6-974E-BB82-940896055CC1}" type="slidenum">
              <a:rPr lang="en-US" sz="1200">
                <a:latin typeface="Times New Roman" charset="0"/>
              </a:rPr>
              <a:pPr algn="r" eaLnBrk="1" hangingPunct="1"/>
              <a:t>91</a:t>
            </a:fld>
            <a:endParaRPr lang="en-US" sz="1200">
              <a:latin typeface="Times New Roman" charset="0"/>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F156C31-EFF9-3841-B044-4026B696C198}" type="slidenum">
              <a:rPr lang="en-US" sz="1200">
                <a:latin typeface="Times New Roman" charset="0"/>
              </a:rPr>
              <a:pPr algn="r" eaLnBrk="1" hangingPunct="1"/>
              <a:t>92</a:t>
            </a:fld>
            <a:endParaRPr lang="en-US" sz="1200">
              <a:latin typeface="Times New Roman"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D5904F9-0DC6-E745-AC11-4BA0D32AAECE}" type="slidenum">
              <a:rPr lang="en-US" sz="1200">
                <a:latin typeface="Times New Roman" charset="0"/>
              </a:rPr>
              <a:pPr algn="r" eaLnBrk="1" hangingPunct="1"/>
              <a:t>93</a:t>
            </a:fld>
            <a:endParaRPr lang="en-US" sz="1200">
              <a:latin typeface="Times New Roman" charset="0"/>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9B18DA-64DF-3B47-9C17-76EBB9900EC8}" type="slidenum">
              <a:rPr lang="en-US" sz="1200">
                <a:latin typeface="Times New Roman" charset="0"/>
              </a:rPr>
              <a:pPr algn="r" eaLnBrk="1" hangingPunct="1"/>
              <a:t>94</a:t>
            </a:fld>
            <a:endParaRPr lang="en-US" sz="1200">
              <a:latin typeface="Times New Roman" charset="0"/>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5737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3573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7086600" y="6248400"/>
            <a:ext cx="1905000" cy="381000"/>
          </a:xfrm>
        </p:spPr>
        <p:txBody>
          <a:bodyPr/>
          <a:lstStyle>
            <a:lvl1pPr>
              <a:defRPr/>
            </a:lvl1pPr>
          </a:lstStyle>
          <a:p>
            <a:pPr>
              <a:defRPr/>
            </a:pPr>
            <a:fld id="{512DF30F-4998-BA4D-AA5E-DDABD5A6FD88}" type="datetime1">
              <a:rPr lang="en-US"/>
              <a:pPr>
                <a:defRPr/>
              </a:pPr>
              <a:t>2/22/21</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295400" y="6400800"/>
            <a:ext cx="1905000" cy="457200"/>
          </a:xfrm>
        </p:spPr>
        <p:txBody>
          <a:bodyPr/>
          <a:lstStyle>
            <a:lvl1pPr>
              <a:defRPr/>
            </a:lvl1pPr>
          </a:lstStyle>
          <a:p>
            <a:pPr>
              <a:defRPr/>
            </a:pPr>
            <a:fld id="{5BE1F96A-8DF5-0D42-8A08-CEFA3A316A7C}" type="slidenum">
              <a:rPr lang="en-US"/>
              <a:pPr>
                <a:defRPr/>
              </a:pPr>
              <a:t>‹#›</a:t>
            </a:fld>
            <a:endParaRPr lang="en-US"/>
          </a:p>
        </p:txBody>
      </p:sp>
    </p:spTree>
    <p:extLst>
      <p:ext uri="{BB962C8B-B14F-4D97-AF65-F5344CB8AC3E}">
        <p14:creationId xmlns:p14="http://schemas.microsoft.com/office/powerpoint/2010/main" val="367008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E851680-4AF6-9847-B11F-9485B7AA3758}" type="datetime1">
              <a:rPr lang="en-US"/>
              <a:pPr>
                <a:defRPr/>
              </a:pPr>
              <a:t>2/22/21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A4B2F7-6FCA-C848-9C9A-2AE18FFCBF85}" type="slidenum">
              <a:rPr lang="en-US"/>
              <a:pPr>
                <a:defRPr/>
              </a:pPr>
              <a:t>‹#›</a:t>
            </a:fld>
            <a:endParaRPr lang="en-US"/>
          </a:p>
        </p:txBody>
      </p:sp>
    </p:spTree>
    <p:extLst>
      <p:ext uri="{BB962C8B-B14F-4D97-AF65-F5344CB8AC3E}">
        <p14:creationId xmlns:p14="http://schemas.microsoft.com/office/powerpoint/2010/main" val="14358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61C57626-A0C1-6C46-9BB1-5BCD884FE9AE}" type="datetime1">
              <a:rPr lang="en-US"/>
              <a:pPr>
                <a:defRPr/>
              </a:pPr>
              <a:t>2/22/21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F5A973F-2353-CB43-A527-FF15461742C6}" type="slidenum">
              <a:rPr lang="en-US"/>
              <a:pPr>
                <a:defRPr/>
              </a:pPr>
              <a:t>‹#›</a:t>
            </a:fld>
            <a:endParaRPr lang="en-US"/>
          </a:p>
        </p:txBody>
      </p:sp>
    </p:spTree>
    <p:extLst>
      <p:ext uri="{BB962C8B-B14F-4D97-AF65-F5344CB8AC3E}">
        <p14:creationId xmlns:p14="http://schemas.microsoft.com/office/powerpoint/2010/main" val="154533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fld id="{75DC6E91-C828-DF4A-B2E9-A49C6065D14A}" type="datetime1">
              <a:rPr lang="en-US"/>
              <a:pPr>
                <a:defRPr/>
              </a:pPr>
              <a:t>2/22/21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CDCD240-801C-0A4D-9193-70F049549B20}" type="slidenum">
              <a:rPr lang="en-US"/>
              <a:pPr>
                <a:defRPr/>
              </a:pPr>
              <a:t>‹#›</a:t>
            </a:fld>
            <a:endParaRPr lang="en-US"/>
          </a:p>
        </p:txBody>
      </p:sp>
    </p:spTree>
    <p:extLst>
      <p:ext uri="{BB962C8B-B14F-4D97-AF65-F5344CB8AC3E}">
        <p14:creationId xmlns:p14="http://schemas.microsoft.com/office/powerpoint/2010/main" val="356903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BA5E0FFF-DC00-E543-B02C-F15D285AC759}"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F600CCE4-EB35-EE4D-A647-E2DE1BAE87F8}" type="datetime1">
              <a:rPr lang="en-US"/>
              <a:pPr>
                <a:defRPr/>
              </a:pPr>
              <a:t>2/22/21</a:t>
            </a:fld>
            <a:endParaRPr lang="en-US"/>
          </a:p>
        </p:txBody>
      </p:sp>
    </p:spTree>
    <p:extLst>
      <p:ext uri="{BB962C8B-B14F-4D97-AF65-F5344CB8AC3E}">
        <p14:creationId xmlns:p14="http://schemas.microsoft.com/office/powerpoint/2010/main" val="152441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2567885E-A298-F44E-A7CB-C2AEF268C033}"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E5E0AEA2-9198-5F41-8465-9C7406AF1693}" type="datetime1">
              <a:rPr lang="en-US"/>
              <a:pPr>
                <a:defRPr/>
              </a:pPr>
              <a:t>2/22/21</a:t>
            </a:fld>
            <a:endParaRPr lang="en-US"/>
          </a:p>
        </p:txBody>
      </p:sp>
    </p:spTree>
    <p:extLst>
      <p:ext uri="{BB962C8B-B14F-4D97-AF65-F5344CB8AC3E}">
        <p14:creationId xmlns:p14="http://schemas.microsoft.com/office/powerpoint/2010/main" val="90296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17780C3B-B8CD-DC4B-9187-C665CDA88FC1}"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095EF696-5756-404E-B15F-6982EB5C111E}" type="datetime1">
              <a:rPr lang="en-US"/>
              <a:pPr>
                <a:defRPr/>
              </a:pPr>
              <a:t>2/22/21</a:t>
            </a:fld>
            <a:endParaRPr lang="en-US"/>
          </a:p>
        </p:txBody>
      </p:sp>
    </p:spTree>
    <p:extLst>
      <p:ext uri="{BB962C8B-B14F-4D97-AF65-F5344CB8AC3E}">
        <p14:creationId xmlns:p14="http://schemas.microsoft.com/office/powerpoint/2010/main" val="1570575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84CB11DE-7795-E64C-BC26-A6A6E97286F1}"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3F82D615-F565-1A4F-AC42-A6F141296B50}" type="datetime1">
              <a:rPr lang="en-US"/>
              <a:pPr>
                <a:defRPr/>
              </a:pPr>
              <a:t>2/22/21</a:t>
            </a:fld>
            <a:endParaRPr lang="en-US"/>
          </a:p>
        </p:txBody>
      </p:sp>
    </p:spTree>
    <p:extLst>
      <p:ext uri="{BB962C8B-B14F-4D97-AF65-F5344CB8AC3E}">
        <p14:creationId xmlns:p14="http://schemas.microsoft.com/office/powerpoint/2010/main" val="136925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7"/>
          <p:cNvSpPr>
            <a:spLocks noGrp="1" noChangeArrowheads="1"/>
          </p:cNvSpPr>
          <p:nvPr>
            <p:ph type="sldNum" sz="quarter" idx="11"/>
          </p:nvPr>
        </p:nvSpPr>
        <p:spPr>
          <a:ln/>
        </p:spPr>
        <p:txBody>
          <a:bodyPr/>
          <a:lstStyle>
            <a:lvl1pPr>
              <a:defRPr/>
            </a:lvl1pPr>
          </a:lstStyle>
          <a:p>
            <a:pPr>
              <a:defRPr/>
            </a:pPr>
            <a:fld id="{6DAB05ED-5BD2-E948-AC46-00E9DB87FC33}" type="slidenum">
              <a:rPr lang="en-US"/>
              <a:pPr>
                <a:defRPr/>
              </a:pPr>
              <a:t>‹#›</a:t>
            </a:fld>
            <a:endParaRPr lang="en-US"/>
          </a:p>
        </p:txBody>
      </p:sp>
      <p:sp>
        <p:nvSpPr>
          <p:cNvPr id="9"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1F9A1921-F784-D34F-A680-E97EA43808D5}" type="datetime1">
              <a:rPr lang="en-US"/>
              <a:pPr>
                <a:defRPr/>
              </a:pPr>
              <a:t>2/22/21</a:t>
            </a:fld>
            <a:endParaRPr lang="en-US"/>
          </a:p>
        </p:txBody>
      </p:sp>
    </p:spTree>
    <p:extLst>
      <p:ext uri="{BB962C8B-B14F-4D97-AF65-F5344CB8AC3E}">
        <p14:creationId xmlns:p14="http://schemas.microsoft.com/office/powerpoint/2010/main" val="115193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7"/>
          <p:cNvSpPr>
            <a:spLocks noGrp="1" noChangeArrowheads="1"/>
          </p:cNvSpPr>
          <p:nvPr>
            <p:ph type="sldNum" sz="quarter" idx="11"/>
          </p:nvPr>
        </p:nvSpPr>
        <p:spPr>
          <a:ln/>
        </p:spPr>
        <p:txBody>
          <a:bodyPr/>
          <a:lstStyle>
            <a:lvl1pPr>
              <a:defRPr/>
            </a:lvl1pPr>
          </a:lstStyle>
          <a:p>
            <a:pPr>
              <a:defRPr/>
            </a:pPr>
            <a:fld id="{EAFDBE08-DD77-7B41-B551-D80809DC67CA}" type="slidenum">
              <a:rPr lang="en-US"/>
              <a:pPr>
                <a:defRPr/>
              </a:pPr>
              <a:t>‹#›</a:t>
            </a:fld>
            <a:endParaRPr lang="en-US"/>
          </a:p>
        </p:txBody>
      </p:sp>
      <p:sp>
        <p:nvSpPr>
          <p:cNvPr id="5"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4D3CBB6C-7D22-E841-AC88-EB8664AD1E2D}" type="datetime1">
              <a:rPr lang="en-US"/>
              <a:pPr>
                <a:defRPr/>
              </a:pPr>
              <a:t>2/22/21</a:t>
            </a:fld>
            <a:endParaRPr lang="en-US"/>
          </a:p>
        </p:txBody>
      </p:sp>
    </p:spTree>
    <p:extLst>
      <p:ext uri="{BB962C8B-B14F-4D97-AF65-F5344CB8AC3E}">
        <p14:creationId xmlns:p14="http://schemas.microsoft.com/office/powerpoint/2010/main" val="2431331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7"/>
          <p:cNvSpPr>
            <a:spLocks noGrp="1" noChangeArrowheads="1"/>
          </p:cNvSpPr>
          <p:nvPr>
            <p:ph type="sldNum" sz="quarter" idx="11"/>
          </p:nvPr>
        </p:nvSpPr>
        <p:spPr>
          <a:ln/>
        </p:spPr>
        <p:txBody>
          <a:bodyPr/>
          <a:lstStyle>
            <a:lvl1pPr>
              <a:defRPr/>
            </a:lvl1pPr>
          </a:lstStyle>
          <a:p>
            <a:pPr>
              <a:defRPr/>
            </a:pPr>
            <a:fld id="{FB6721CE-BCE4-ED40-A74D-F7AEE8EA4257}" type="slidenum">
              <a:rPr lang="en-US"/>
              <a:pPr>
                <a:defRPr/>
              </a:pPr>
              <a:t>‹#›</a:t>
            </a:fld>
            <a:endParaRPr lang="en-US"/>
          </a:p>
        </p:txBody>
      </p:sp>
      <p:sp>
        <p:nvSpPr>
          <p:cNvPr id="4"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E3CD14EA-9480-8046-9E83-7D811E1C2D22}" type="datetime1">
              <a:rPr lang="en-US"/>
              <a:pPr>
                <a:defRPr/>
              </a:pPr>
              <a:t>2/22/21</a:t>
            </a:fld>
            <a:endParaRPr lang="en-US"/>
          </a:p>
        </p:txBody>
      </p:sp>
    </p:spTree>
    <p:extLst>
      <p:ext uri="{BB962C8B-B14F-4D97-AF65-F5344CB8AC3E}">
        <p14:creationId xmlns:p14="http://schemas.microsoft.com/office/powerpoint/2010/main" val="3317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A7BBC1CA-4E84-BC44-83E1-830F0C669D75}" type="datetime1">
              <a:rPr lang="en-US"/>
              <a:pPr>
                <a:defRPr/>
              </a:pPr>
              <a:t>2/22/21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D90EC51-0B0C-DE4B-9ABD-8415E52E1EA1}" type="slidenum">
              <a:rPr lang="en-US"/>
              <a:pPr>
                <a:defRPr/>
              </a:pPr>
              <a:t>‹#›</a:t>
            </a:fld>
            <a:endParaRPr lang="en-US"/>
          </a:p>
        </p:txBody>
      </p:sp>
    </p:spTree>
    <p:extLst>
      <p:ext uri="{BB962C8B-B14F-4D97-AF65-F5344CB8AC3E}">
        <p14:creationId xmlns:p14="http://schemas.microsoft.com/office/powerpoint/2010/main" val="1070224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505DAC49-5A90-BB43-9C48-68508B6A480B}"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2D87DFF5-CAC1-B84D-8F50-573A56BBB1B7}" type="datetime1">
              <a:rPr lang="en-US"/>
              <a:pPr>
                <a:defRPr/>
              </a:pPr>
              <a:t>2/22/21</a:t>
            </a:fld>
            <a:endParaRPr lang="en-US"/>
          </a:p>
        </p:txBody>
      </p:sp>
    </p:spTree>
    <p:extLst>
      <p:ext uri="{BB962C8B-B14F-4D97-AF65-F5344CB8AC3E}">
        <p14:creationId xmlns:p14="http://schemas.microsoft.com/office/powerpoint/2010/main" val="62477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DB60EE6C-83C2-F046-8676-CDBEDD0F28D1}"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50FB3325-B41C-CE4C-ADF1-19C289191B42}" type="datetime1">
              <a:rPr lang="en-US"/>
              <a:pPr>
                <a:defRPr/>
              </a:pPr>
              <a:t>2/22/21</a:t>
            </a:fld>
            <a:endParaRPr lang="en-US"/>
          </a:p>
        </p:txBody>
      </p:sp>
    </p:spTree>
    <p:extLst>
      <p:ext uri="{BB962C8B-B14F-4D97-AF65-F5344CB8AC3E}">
        <p14:creationId xmlns:p14="http://schemas.microsoft.com/office/powerpoint/2010/main" val="2496970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A7A71DD0-12F6-D946-879D-DFB8F5AE738B}"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AF7B7728-9313-EF47-AFAE-163001443E6A}" type="datetime1">
              <a:rPr lang="en-US"/>
              <a:pPr>
                <a:defRPr/>
              </a:pPr>
              <a:t>2/22/21</a:t>
            </a:fld>
            <a:endParaRPr lang="en-US"/>
          </a:p>
        </p:txBody>
      </p:sp>
    </p:spTree>
    <p:extLst>
      <p:ext uri="{BB962C8B-B14F-4D97-AF65-F5344CB8AC3E}">
        <p14:creationId xmlns:p14="http://schemas.microsoft.com/office/powerpoint/2010/main" val="784789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CE261C8E-C4AE-9843-8A23-3AEEED13A394}"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041F16F0-95EE-D54F-8002-A9D3CBB31C36}" type="datetime1">
              <a:rPr lang="en-US"/>
              <a:pPr>
                <a:defRPr/>
              </a:pPr>
              <a:t>2/22/21</a:t>
            </a:fld>
            <a:endParaRPr lang="en-US"/>
          </a:p>
        </p:txBody>
      </p:sp>
    </p:spTree>
    <p:extLst>
      <p:ext uri="{BB962C8B-B14F-4D97-AF65-F5344CB8AC3E}">
        <p14:creationId xmlns:p14="http://schemas.microsoft.com/office/powerpoint/2010/main" val="343591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5A35755-3D73-424C-A957-969FBA5C2802}" type="datetime1">
              <a:rPr lang="en-US"/>
              <a:pPr>
                <a:defRPr/>
              </a:pPr>
              <a:t>2/22/21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0C84699-6FFC-7147-8884-7B1CB6FC384A}" type="slidenum">
              <a:rPr lang="en-US"/>
              <a:pPr>
                <a:defRPr/>
              </a:pPr>
              <a:t>‹#›</a:t>
            </a:fld>
            <a:endParaRPr lang="en-US"/>
          </a:p>
        </p:txBody>
      </p:sp>
    </p:spTree>
    <p:extLst>
      <p:ext uri="{BB962C8B-B14F-4D97-AF65-F5344CB8AC3E}">
        <p14:creationId xmlns:p14="http://schemas.microsoft.com/office/powerpoint/2010/main" val="210748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27FB04D8-0B79-484F-988C-A1997CC62190}" type="datetime1">
              <a:rPr lang="en-US"/>
              <a:pPr>
                <a:defRPr/>
              </a:pPr>
              <a:t>2/22/21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F3742D9-7CA0-6B4B-A40C-61363C8775CF}" type="slidenum">
              <a:rPr lang="en-US"/>
              <a:pPr>
                <a:defRPr/>
              </a:pPr>
              <a:t>‹#›</a:t>
            </a:fld>
            <a:endParaRPr lang="en-US"/>
          </a:p>
        </p:txBody>
      </p:sp>
    </p:spTree>
    <p:extLst>
      <p:ext uri="{BB962C8B-B14F-4D97-AF65-F5344CB8AC3E}">
        <p14:creationId xmlns:p14="http://schemas.microsoft.com/office/powerpoint/2010/main" val="113648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5783E589-A2CC-6B4F-9E19-0C7F27E9E582}" type="datetime1">
              <a:rPr lang="en-US"/>
              <a:pPr>
                <a:defRPr/>
              </a:pPr>
              <a:t>2/22/21</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452D2B4-BFAB-D049-B917-AE36B5B8788B}" type="slidenum">
              <a:rPr lang="en-US"/>
              <a:pPr>
                <a:defRPr/>
              </a:pPr>
              <a:t>‹#›</a:t>
            </a:fld>
            <a:endParaRPr lang="en-US"/>
          </a:p>
        </p:txBody>
      </p:sp>
    </p:spTree>
    <p:extLst>
      <p:ext uri="{BB962C8B-B14F-4D97-AF65-F5344CB8AC3E}">
        <p14:creationId xmlns:p14="http://schemas.microsoft.com/office/powerpoint/2010/main" val="20379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DDC1E6FB-3F61-3C44-B3B0-CABE797549DA}" type="datetime1">
              <a:rPr lang="en-US"/>
              <a:pPr>
                <a:defRPr/>
              </a:pPr>
              <a:t>2/22/21</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0F4BFC3-E555-7E45-9A66-D70B2638EDB6}" type="slidenum">
              <a:rPr lang="en-US"/>
              <a:pPr>
                <a:defRPr/>
              </a:pPr>
              <a:t>‹#›</a:t>
            </a:fld>
            <a:endParaRPr lang="en-US"/>
          </a:p>
        </p:txBody>
      </p:sp>
    </p:spTree>
    <p:extLst>
      <p:ext uri="{BB962C8B-B14F-4D97-AF65-F5344CB8AC3E}">
        <p14:creationId xmlns:p14="http://schemas.microsoft.com/office/powerpoint/2010/main" val="183656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A207C261-8740-484B-A64F-A257E3D421B3}" type="datetime1">
              <a:rPr lang="en-US"/>
              <a:pPr>
                <a:defRPr/>
              </a:pPr>
              <a:t>2/22/21</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18BD17F-84C8-5E49-941A-BFBF60F80C2C}" type="slidenum">
              <a:rPr lang="en-US"/>
              <a:pPr>
                <a:defRPr/>
              </a:pPr>
              <a:t>‹#›</a:t>
            </a:fld>
            <a:endParaRPr lang="en-US"/>
          </a:p>
        </p:txBody>
      </p:sp>
    </p:spTree>
    <p:extLst>
      <p:ext uri="{BB962C8B-B14F-4D97-AF65-F5344CB8AC3E}">
        <p14:creationId xmlns:p14="http://schemas.microsoft.com/office/powerpoint/2010/main" val="375002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1929BF6C-FC49-594C-8112-0A8381C37A09}" type="datetime1">
              <a:rPr lang="en-US"/>
              <a:pPr>
                <a:defRPr/>
              </a:pPr>
              <a:t>2/22/21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5994F97-0115-FA4C-84D9-5DEE3E4ABFC3}" type="slidenum">
              <a:rPr lang="en-US"/>
              <a:pPr>
                <a:defRPr/>
              </a:pPr>
              <a:t>‹#›</a:t>
            </a:fld>
            <a:endParaRPr lang="en-US"/>
          </a:p>
        </p:txBody>
      </p:sp>
    </p:spTree>
    <p:extLst>
      <p:ext uri="{BB962C8B-B14F-4D97-AF65-F5344CB8AC3E}">
        <p14:creationId xmlns:p14="http://schemas.microsoft.com/office/powerpoint/2010/main" val="4124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C268F9C9-B33C-2041-947B-109331549C25}" type="datetime1">
              <a:rPr lang="en-US"/>
              <a:pPr>
                <a:defRPr/>
              </a:pPr>
              <a:t>2/22/21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48026D-9A8F-FA4D-A08C-B787C4A5C69B}" type="slidenum">
              <a:rPr lang="en-US"/>
              <a:pPr>
                <a:defRPr/>
              </a:pPr>
              <a:t>‹#›</a:t>
            </a:fld>
            <a:endParaRPr lang="en-US"/>
          </a:p>
        </p:txBody>
      </p:sp>
    </p:spTree>
    <p:extLst>
      <p:ext uri="{BB962C8B-B14F-4D97-AF65-F5344CB8AC3E}">
        <p14:creationId xmlns:p14="http://schemas.microsoft.com/office/powerpoint/2010/main" val="143464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6358" name="Rectangle 6"/>
          <p:cNvSpPr>
            <a:spLocks noGrp="1" noChangeArrowheads="1"/>
          </p:cNvSpPr>
          <p:nvPr>
            <p:ph type="dt" sz="half" idx="2"/>
          </p:nvPr>
        </p:nvSpPr>
        <p:spPr bwMode="auto">
          <a:xfrm>
            <a:off x="18288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fld id="{27421008-7FDD-684E-9A58-8A2F694D4157}" type="datetime1">
              <a:rPr lang="en-US"/>
              <a:pPr>
                <a:defRPr/>
              </a:pPr>
              <a:t>2/22/21</a:t>
            </a:fld>
            <a:endParaRPr lang="en-US"/>
          </a:p>
        </p:txBody>
      </p:sp>
      <p:sp>
        <p:nvSpPr>
          <p:cNvPr id="3563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itchFamily="34" charset="0"/>
                <a:ea typeface="+mn-ea"/>
                <a:cs typeface="+mn-cs"/>
              </a:defRPr>
            </a:lvl1pPr>
          </a:lstStyle>
          <a:p>
            <a:pPr>
              <a:defRPr/>
            </a:pPr>
            <a:endParaRPr lang="en-US"/>
          </a:p>
        </p:txBody>
      </p:sp>
      <p:sp>
        <p:nvSpPr>
          <p:cNvPr id="356360" name="Rectangle 8"/>
          <p:cNvSpPr>
            <a:spLocks noGrp="1" noChangeArrowheads="1"/>
          </p:cNvSpPr>
          <p:nvPr>
            <p:ph type="sldNum" sz="quarter" idx="4"/>
          </p:nvPr>
        </p:nvSpPr>
        <p:spPr bwMode="auto">
          <a:xfrm>
            <a:off x="0" y="6624638"/>
            <a:ext cx="5334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E15E004-4CF5-0544-87FE-0AF367B6E44B}" type="slidenum">
              <a:rPr lang="en-US"/>
              <a:pPr>
                <a:defRPr/>
              </a:pPr>
              <a:t>‹#›</a:t>
            </a:fld>
            <a:endParaRPr lang="en-US"/>
          </a:p>
        </p:txBody>
      </p:sp>
      <p:sp>
        <p:nvSpPr>
          <p:cNvPr id="1033" name="AutoShape 9">
            <a:hlinkClick r:id="" action="ppaction://hlinkshowjump?jump=previousslide" highlightClick="1"/>
          </p:cNvPr>
          <p:cNvSpPr>
            <a:spLocks noChangeArrowheads="1"/>
          </p:cNvSpPr>
          <p:nvPr userDrawn="1"/>
        </p:nvSpPr>
        <p:spPr bwMode="auto">
          <a:xfrm>
            <a:off x="7620000" y="6324600"/>
            <a:ext cx="762000" cy="533400"/>
          </a:xfrm>
          <a:prstGeom prst="actionButtonBackPrevious">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AutoShape 11">
            <a:hlinkClick r:id="rId14" action="ppaction://hlinksldjump" highlightClick="1"/>
          </p:cNvPr>
          <p:cNvSpPr>
            <a:spLocks noChangeArrowheads="1"/>
          </p:cNvSpPr>
          <p:nvPr userDrawn="1"/>
        </p:nvSpPr>
        <p:spPr bwMode="auto">
          <a:xfrm>
            <a:off x="6553200" y="6324600"/>
            <a:ext cx="914400" cy="533400"/>
          </a:xfrm>
          <a:prstGeom prst="actionButtonBeginning">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AutoShape 12">
            <a:hlinkClick r:id="" action="ppaction://hlinkshowjump?jump=nextslide" highlightClick="1"/>
          </p:cNvPr>
          <p:cNvSpPr>
            <a:spLocks noChangeArrowheads="1"/>
          </p:cNvSpPr>
          <p:nvPr userDrawn="1"/>
        </p:nvSpPr>
        <p:spPr bwMode="auto">
          <a:xfrm>
            <a:off x="8382000" y="6324600"/>
            <a:ext cx="762000" cy="528638"/>
          </a:xfrm>
          <a:prstGeom prst="actionButtonForwardNex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Lst>
  <p:hf hdr="0" ftr="0" dt="0"/>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en-US"/>
              <a:t> </a:t>
            </a:r>
          </a:p>
        </p:txBody>
      </p:sp>
      <p:sp>
        <p:nvSpPr>
          <p:cNvPr id="409607" name="Rectangle 7"/>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E850646-2536-3447-A28C-C6B026D79CDE}" type="slidenum">
              <a:rPr lang="en-US"/>
              <a:pPr>
                <a:defRPr/>
              </a:pPr>
              <a:t>‹#›</a:t>
            </a:fld>
            <a:endParaRPr lang="en-US"/>
          </a:p>
        </p:txBody>
      </p:sp>
      <p:sp>
        <p:nvSpPr>
          <p:cNvPr id="409608" name="AutoShape 8">
            <a:hlinkClick r:id="" action="ppaction://hlinkshowjump?jump=previousslide" highlightClick="1"/>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fld id="{B7078C7A-FC90-A44D-A58D-AB11352D2276}" type="datetime1">
              <a:rPr lang="en-US"/>
              <a:pPr>
                <a:defRPr/>
              </a:pPr>
              <a:t>2/22/21</a:t>
            </a:fld>
            <a:endParaRPr lang="en-US"/>
          </a:p>
        </p:txBody>
      </p:sp>
      <p:sp>
        <p:nvSpPr>
          <p:cNvPr id="14343" name="AutoShape 9">
            <a:hlinkClick r:id="" action="ppaction://hlinkshowjump?jump=previousslide" highlightClick="1"/>
          </p:cNvPr>
          <p:cNvSpPr>
            <a:spLocks noChangeArrowheads="1"/>
          </p:cNvSpPr>
          <p:nvPr userDrawn="1"/>
        </p:nvSpPr>
        <p:spPr bwMode="auto">
          <a:xfrm>
            <a:off x="7620000" y="6324600"/>
            <a:ext cx="838200" cy="533400"/>
          </a:xfrm>
          <a:prstGeom prst="actionButtonBackPrevious">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4" name="AutoShape 11">
            <a:hlinkClick r:id="rId13" action="ppaction://hlinksldjump" highlightClick="1"/>
          </p:cNvPr>
          <p:cNvSpPr>
            <a:spLocks noChangeArrowheads="1"/>
          </p:cNvSpPr>
          <p:nvPr userDrawn="1"/>
        </p:nvSpPr>
        <p:spPr bwMode="auto">
          <a:xfrm>
            <a:off x="6629400" y="6324600"/>
            <a:ext cx="914400" cy="533400"/>
          </a:xfrm>
          <a:prstGeom prst="actionButtonBeginning">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5" name="AutoShape 12">
            <a:hlinkClick r:id="" action="ppaction://hlinkshowjump?jump=nextslide" highlightClick="1"/>
          </p:cNvPr>
          <p:cNvSpPr>
            <a:spLocks noChangeArrowheads="1"/>
          </p:cNvSpPr>
          <p:nvPr userDrawn="1"/>
        </p:nvSpPr>
        <p:spPr bwMode="auto">
          <a:xfrm>
            <a:off x="8458200" y="6324600"/>
            <a:ext cx="685800" cy="533400"/>
          </a:xfrm>
          <a:prstGeom prst="actionButtonForwardNex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hf hd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01A6DB5-212A-2543-B11E-3C12CCEE11F6}" type="slidenum">
              <a:rPr lang="en-US" sz="1200"/>
              <a:pPr/>
              <a:t>1</a:t>
            </a:fld>
            <a:endParaRPr lang="en-US" sz="1200"/>
          </a:p>
        </p:txBody>
      </p:sp>
      <p:sp>
        <p:nvSpPr>
          <p:cNvPr id="28674"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7461B9A-626B-EE49-AFBD-CC05A234FAD8}" type="slidenum">
              <a:rPr lang="en-US" sz="1200"/>
              <a:pPr algn="r" eaLnBrk="1" hangingPunct="1"/>
              <a:t>1</a:t>
            </a:fld>
            <a:endParaRPr lang="en-US" sz="1200"/>
          </a:p>
        </p:txBody>
      </p:sp>
      <p:sp>
        <p:nvSpPr>
          <p:cNvPr id="28675" name="Rectangle 2"/>
          <p:cNvSpPr>
            <a:spLocks noGrp="1" noChangeArrowheads="1"/>
          </p:cNvSpPr>
          <p:nvPr>
            <p:ph type="title"/>
          </p:nvPr>
        </p:nvSpPr>
        <p:spPr>
          <a:xfrm>
            <a:off x="574675" y="304800"/>
            <a:ext cx="8569325" cy="1219200"/>
          </a:xfrm>
        </p:spPr>
        <p:txBody>
          <a:bodyPr/>
          <a:lstStyle/>
          <a:p>
            <a:pPr eaLnBrk="1" hangingPunct="1"/>
            <a:r>
              <a:rPr lang="en-US" sz="3200">
                <a:latin typeface="Verdana" charset="0"/>
                <a:ea typeface="MS PGothic" charset="0"/>
              </a:rPr>
              <a:t>George Mason School of Law</a:t>
            </a:r>
          </a:p>
        </p:txBody>
      </p:sp>
      <p:sp>
        <p:nvSpPr>
          <p:cNvPr id="28676"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latin typeface="Verdana" charset="0"/>
              <a:ea typeface="MS PGothic" charset="0"/>
            </a:endParaRPr>
          </a:p>
          <a:p>
            <a:pPr algn="ctr" eaLnBrk="1" hangingPunct="1">
              <a:lnSpc>
                <a:spcPct val="90000"/>
              </a:lnSpc>
              <a:buFont typeface="Wingdings" charset="0"/>
              <a:buNone/>
            </a:pPr>
            <a:r>
              <a:rPr lang="en-US" sz="3200">
                <a:solidFill>
                  <a:srgbClr val="C00000"/>
                </a:solidFill>
                <a:latin typeface="Verdana" charset="0"/>
                <a:ea typeface="MS PGothic" charset="0"/>
              </a:rPr>
              <a:t>F.	Unconscionability</a:t>
            </a:r>
            <a:endParaRPr lang="en-US" sz="3200" dirty="0">
              <a:solidFill>
                <a:srgbClr val="C00000"/>
              </a:solidFill>
              <a:latin typeface="Verdana" charset="0"/>
              <a:ea typeface="MS PGothic" charset="0"/>
            </a:endParaRP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Not to be shared</a:t>
            </a: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 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a:p>
            <a:pPr algn="ctr" eaLnBrk="1" hangingPunct="1">
              <a:lnSpc>
                <a:spcPct val="90000"/>
              </a:lnSpc>
              <a:buFont typeface="Wingdings" charset="0"/>
              <a:buNone/>
            </a:pPr>
            <a:endParaRPr lang="en-US" dirty="0">
              <a:latin typeface="Verdana" charset="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869D7B5-05A3-5947-84D8-D0C6ECD9C06A}" type="slidenum">
              <a:rPr lang="en-US" sz="1200"/>
              <a:pPr/>
              <a:t>10</a:t>
            </a:fld>
            <a:endParaRPr lang="en-US" sz="1200"/>
          </a:p>
        </p:txBody>
      </p:sp>
      <p:sp>
        <p:nvSpPr>
          <p:cNvPr id="43010" name="Rectangle 2"/>
          <p:cNvSpPr>
            <a:spLocks noGrp="1" noChangeArrowheads="1"/>
          </p:cNvSpPr>
          <p:nvPr>
            <p:ph type="title"/>
          </p:nvPr>
        </p:nvSpPr>
        <p:spPr/>
        <p:txBody>
          <a:bodyPr/>
          <a:lstStyle/>
          <a:p>
            <a:pPr>
              <a:lnSpc>
                <a:spcPct val="90000"/>
              </a:lnSpc>
            </a:pPr>
            <a:r>
              <a:rPr lang="en-US" sz="3200" dirty="0">
                <a:solidFill>
                  <a:srgbClr val="B90000"/>
                </a:solidFill>
                <a:latin typeface="Verdana" charset="0"/>
                <a:ea typeface="MS PGothic" charset="0"/>
              </a:rPr>
              <a:t>Can unconscionability laws benefit merchants as well as consumers?</a:t>
            </a:r>
          </a:p>
        </p:txBody>
      </p:sp>
      <p:sp>
        <p:nvSpPr>
          <p:cNvPr id="43011" name="Rectangle 3"/>
          <p:cNvSpPr>
            <a:spLocks noGrp="1" noChangeArrowheads="1"/>
          </p:cNvSpPr>
          <p:nvPr>
            <p:ph type="body" idx="1"/>
          </p:nvPr>
        </p:nvSpPr>
        <p:spPr/>
        <p:txBody>
          <a:bodyPr/>
          <a:lstStyle/>
          <a:p>
            <a:pPr>
              <a:lnSpc>
                <a:spcPct val="90000"/>
              </a:lnSpc>
            </a:pPr>
            <a:endParaRPr lang="en-US" dirty="0">
              <a:solidFill>
                <a:schemeClr val="tx2"/>
              </a:solidFill>
              <a:latin typeface="Verdana" charset="0"/>
              <a:ea typeface="MS PGothic" charset="0"/>
            </a:endParaRPr>
          </a:p>
          <a:p>
            <a:pPr>
              <a:lnSpc>
                <a:spcPct val="90000"/>
              </a:lnSpc>
            </a:pPr>
            <a:r>
              <a:rPr lang="en-US" dirty="0">
                <a:solidFill>
                  <a:schemeClr val="tx2"/>
                </a:solidFill>
                <a:latin typeface="Verdana" charset="0"/>
                <a:ea typeface="MS PGothic" charset="0"/>
              </a:rPr>
              <a:t>The starving millionaire and status obligations?</a:t>
            </a:r>
          </a:p>
          <a:p>
            <a:pPr lvl="1">
              <a:lnSpc>
                <a:spcPct val="90000"/>
              </a:lnSpc>
            </a:pPr>
            <a:r>
              <a:rPr lang="en-US" dirty="0">
                <a:solidFill>
                  <a:schemeClr val="tx2"/>
                </a:solidFill>
                <a:latin typeface="Verdana" charset="0"/>
                <a:ea typeface="MS PGothic" charset="0"/>
              </a:rPr>
              <a:t>Dover vs. Hastings</a:t>
            </a:r>
          </a:p>
          <a:p>
            <a:pPr lvl="1">
              <a:lnSpc>
                <a:spcPct val="90000"/>
              </a:lnSpc>
            </a:pPr>
            <a:r>
              <a:rPr lang="en-US" dirty="0">
                <a:solidFill>
                  <a:schemeClr val="tx2"/>
                </a:solidFill>
                <a:latin typeface="Verdana" charset="0"/>
                <a:ea typeface="MS PGothic" charset="0"/>
              </a:rPr>
              <a:t>The law of salvage and ex ante rescuer costs</a:t>
            </a:r>
            <a:endParaRPr lang="en-US" dirty="0">
              <a:solidFill>
                <a:srgbClr val="000000"/>
              </a:solidFill>
              <a:latin typeface="Verdana" charset="0"/>
              <a:ea typeface="MS PGothic" charset="0"/>
            </a:endParaRPr>
          </a:p>
        </p:txBody>
      </p:sp>
    </p:spTree>
    <p:extLst>
      <p:ext uri="{BB962C8B-B14F-4D97-AF65-F5344CB8AC3E}">
        <p14:creationId xmlns:p14="http://schemas.microsoft.com/office/powerpoint/2010/main" val="113113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8DBE388-9BED-F34F-BFAA-842C733D426F}" type="slidenum">
              <a:rPr lang="en-US" sz="1200"/>
              <a:pPr/>
              <a:t>11</a:t>
            </a:fld>
            <a:endParaRPr lang="en-US" sz="1200"/>
          </a:p>
        </p:txBody>
      </p:sp>
      <p:sp>
        <p:nvSpPr>
          <p:cNvPr id="47106" name="Rectangle 2"/>
          <p:cNvSpPr>
            <a:spLocks noGrp="1" noChangeArrowheads="1"/>
          </p:cNvSpPr>
          <p:nvPr>
            <p:ph type="title" idx="4294967295"/>
          </p:nvPr>
        </p:nvSpPr>
        <p:spPr/>
        <p:txBody>
          <a:bodyPr/>
          <a:lstStyle/>
          <a:p>
            <a:r>
              <a:rPr lang="en-US" sz="4000" dirty="0">
                <a:solidFill>
                  <a:schemeClr val="tx1"/>
                </a:solidFill>
                <a:latin typeface="Verdana" charset="0"/>
                <a:ea typeface="MS PGothic" charset="0"/>
              </a:rPr>
              <a:t>Lloyds Bank v. Bundy</a:t>
            </a:r>
            <a:r>
              <a:rPr lang="en-US" sz="4000" dirty="0">
                <a:solidFill>
                  <a:srgbClr val="990000"/>
                </a:solidFill>
                <a:latin typeface="Verdana" charset="0"/>
                <a:ea typeface="MS PGothic" charset="0"/>
              </a:rPr>
              <a:t> </a:t>
            </a:r>
          </a:p>
        </p:txBody>
      </p:sp>
      <p:sp>
        <p:nvSpPr>
          <p:cNvPr id="51204" name="Rectangle 3"/>
          <p:cNvSpPr>
            <a:spLocks noGrp="1" noChangeArrowheads="1"/>
          </p:cNvSpPr>
          <p:nvPr>
            <p:ph type="body" idx="4294967295"/>
          </p:nvPr>
        </p:nvSpPr>
        <p:spPr/>
        <p:txBody>
          <a:bodyPr/>
          <a:lstStyle/>
          <a:p>
            <a:pPr>
              <a:buFont typeface="Wingdings" pitchFamily="2" charset="2"/>
              <a:buChar char="o"/>
              <a:defRPr/>
            </a:pPr>
            <a:endParaRPr lang="en-US" dirty="0">
              <a:ea typeface="+mn-ea"/>
              <a:cs typeface="+mn-cs"/>
            </a:endParaRPr>
          </a:p>
          <a:p>
            <a:pPr marL="742950" lvl="1" indent="-285750">
              <a:buFont typeface="Wingdings" pitchFamily="2" charset="2"/>
              <a:buNone/>
              <a:defRPr/>
            </a:pPr>
            <a:endParaRPr lang="en-US" sz="2800" dirty="0">
              <a:ea typeface="ＭＳ Ｐゴシック" charset="0"/>
            </a:endParaRP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094413" cy="448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D9FAFE-98EE-5943-B4FB-D9F2A6B35091}" type="slidenum">
              <a:rPr lang="en-US" sz="1200"/>
              <a:pPr/>
              <a:t>12</a:t>
            </a:fld>
            <a:endParaRPr lang="en-US" sz="1200"/>
          </a:p>
        </p:txBody>
      </p:sp>
      <p:sp>
        <p:nvSpPr>
          <p:cNvPr id="45058" name="Rectangle 2"/>
          <p:cNvSpPr>
            <a:spLocks noGrp="1" noChangeArrowheads="1"/>
          </p:cNvSpPr>
          <p:nvPr>
            <p:ph type="title"/>
          </p:nvPr>
        </p:nvSpPr>
        <p:spPr/>
        <p:txBody>
          <a:bodyPr/>
          <a:lstStyle/>
          <a:p>
            <a:pPr>
              <a:lnSpc>
                <a:spcPct val="90000"/>
              </a:lnSpc>
            </a:pPr>
            <a:r>
              <a:rPr lang="en-US" sz="4000" dirty="0">
                <a:latin typeface="Verdana" charset="0"/>
                <a:ea typeface="MS PGothic" charset="0"/>
              </a:rPr>
              <a:t>Lloyds Bank v. Bundy </a:t>
            </a:r>
          </a:p>
        </p:txBody>
      </p:sp>
      <p:sp>
        <p:nvSpPr>
          <p:cNvPr id="45059" name="Rectangle 3"/>
          <p:cNvSpPr>
            <a:spLocks noGrp="1" noChangeArrowheads="1"/>
          </p:cNvSpPr>
          <p:nvPr>
            <p:ph type="body" idx="1"/>
          </p:nvPr>
        </p:nvSpPr>
        <p:spPr/>
        <p:txBody>
          <a:bodyPr/>
          <a:lstStyle/>
          <a:p>
            <a:pPr>
              <a:lnSpc>
                <a:spcPct val="90000"/>
              </a:lnSpc>
            </a:pPr>
            <a:endParaRPr lang="en-US" dirty="0">
              <a:solidFill>
                <a:srgbClr val="000000"/>
              </a:solidFill>
              <a:latin typeface="Verdana" charset="0"/>
              <a:ea typeface="MS PGothic" charset="0"/>
            </a:endParaRPr>
          </a:p>
          <a:p>
            <a:pPr>
              <a:lnSpc>
                <a:spcPct val="90000"/>
              </a:lnSpc>
            </a:pPr>
            <a:r>
              <a:rPr lang="en-US" dirty="0">
                <a:solidFill>
                  <a:srgbClr val="B90000"/>
                </a:solidFill>
                <a:latin typeface="Verdana" charset="0"/>
                <a:ea typeface="MS PGothic" charset="0"/>
              </a:rPr>
              <a:t>What did the bank manager (Head) do that was wrong?</a:t>
            </a:r>
          </a:p>
          <a:p>
            <a:pPr>
              <a:lnSpc>
                <a:spcPct val="90000"/>
              </a:lnSpc>
            </a:pPr>
            <a:r>
              <a:rPr lang="en-US" dirty="0">
                <a:solidFill>
                  <a:srgbClr val="B90000"/>
                </a:solidFill>
                <a:latin typeface="Verdana" charset="0"/>
                <a:ea typeface="MS PGothic" charset="0"/>
              </a:rPr>
              <a:t>Did he owe any duties to the borrower (Michael)?</a:t>
            </a:r>
          </a:p>
          <a:p>
            <a:pPr>
              <a:lnSpc>
                <a:spcPct val="90000"/>
              </a:lnSpc>
            </a:pPr>
            <a:r>
              <a:rPr lang="en-US" dirty="0">
                <a:solidFill>
                  <a:srgbClr val="B90000"/>
                </a:solidFill>
                <a:latin typeface="Verdana" charset="0"/>
                <a:ea typeface="MS PGothic" charset="0"/>
              </a:rPr>
              <a:t>Did he owe any duties to Herbert?</a:t>
            </a:r>
          </a:p>
          <a:p>
            <a:pPr>
              <a:lnSpc>
                <a:spcPct val="90000"/>
              </a:lnSpc>
            </a:pPr>
            <a:r>
              <a:rPr lang="en-US" dirty="0">
                <a:solidFill>
                  <a:srgbClr val="B90000"/>
                </a:solidFill>
                <a:latin typeface="Verdana" charset="0"/>
                <a:ea typeface="MS PGothic" charset="0"/>
              </a:rPr>
              <a:t>If there was a conflict of interest—isn’t there always that?</a:t>
            </a:r>
            <a:endParaRPr lang="en-US" dirty="0">
              <a:solidFill>
                <a:srgbClr val="000000"/>
              </a:solidFill>
              <a:latin typeface="Verdana" charset="0"/>
              <a:ea typeface="MS PGothic" charset="0"/>
            </a:endParaRPr>
          </a:p>
        </p:txBody>
      </p:sp>
    </p:spTree>
    <p:extLst>
      <p:ext uri="{BB962C8B-B14F-4D97-AF65-F5344CB8AC3E}">
        <p14:creationId xmlns:p14="http://schemas.microsoft.com/office/powerpoint/2010/main" val="85565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D9FAFE-98EE-5943-B4FB-D9F2A6B35091}" type="slidenum">
              <a:rPr lang="en-US" sz="1200"/>
              <a:pPr/>
              <a:t>13</a:t>
            </a:fld>
            <a:endParaRPr lang="en-US" sz="1200"/>
          </a:p>
        </p:txBody>
      </p:sp>
      <p:sp>
        <p:nvSpPr>
          <p:cNvPr id="45058" name="Rectangle 2"/>
          <p:cNvSpPr>
            <a:spLocks noGrp="1" noChangeArrowheads="1"/>
          </p:cNvSpPr>
          <p:nvPr>
            <p:ph type="title"/>
          </p:nvPr>
        </p:nvSpPr>
        <p:spPr/>
        <p:txBody>
          <a:bodyPr/>
          <a:lstStyle/>
          <a:p>
            <a:pPr>
              <a:lnSpc>
                <a:spcPct val="90000"/>
              </a:lnSpc>
            </a:pPr>
            <a:r>
              <a:rPr lang="en-US" sz="4000" dirty="0">
                <a:latin typeface="Verdana" charset="0"/>
                <a:ea typeface="MS PGothic" charset="0"/>
              </a:rPr>
              <a:t>Lloyds Bank v. Bundy </a:t>
            </a:r>
          </a:p>
        </p:txBody>
      </p:sp>
      <p:sp>
        <p:nvSpPr>
          <p:cNvPr id="45059" name="Rectangle 3"/>
          <p:cNvSpPr>
            <a:spLocks noGrp="1" noChangeArrowheads="1"/>
          </p:cNvSpPr>
          <p:nvPr>
            <p:ph type="body" idx="1"/>
          </p:nvPr>
        </p:nvSpPr>
        <p:spPr/>
        <p:txBody>
          <a:bodyPr/>
          <a:lstStyle/>
          <a:p>
            <a:pPr>
              <a:lnSpc>
                <a:spcPct val="90000"/>
              </a:lnSpc>
            </a:pPr>
            <a:endParaRPr lang="en-US" dirty="0">
              <a:solidFill>
                <a:srgbClr val="000000"/>
              </a:solidFill>
              <a:latin typeface="Verdana" charset="0"/>
              <a:ea typeface="MS PGothic" charset="0"/>
            </a:endParaRPr>
          </a:p>
          <a:p>
            <a:pPr>
              <a:lnSpc>
                <a:spcPct val="90000"/>
              </a:lnSpc>
            </a:pPr>
            <a:r>
              <a:rPr lang="en-US" dirty="0">
                <a:solidFill>
                  <a:srgbClr val="B90000"/>
                </a:solidFill>
                <a:latin typeface="Verdana" charset="0"/>
                <a:ea typeface="MS PGothic" charset="0"/>
              </a:rPr>
              <a:t>If there was a relationship of trust and confidence—how to rebut that?</a:t>
            </a:r>
          </a:p>
          <a:p>
            <a:pPr>
              <a:lnSpc>
                <a:spcPct val="90000"/>
              </a:lnSpc>
            </a:pPr>
            <a:endParaRPr lang="en-US" dirty="0">
              <a:solidFill>
                <a:srgbClr val="B90000"/>
              </a:solidFill>
              <a:latin typeface="Verdana" charset="0"/>
              <a:ea typeface="MS PGothic" charset="0"/>
            </a:endParaRPr>
          </a:p>
          <a:p>
            <a:pPr>
              <a:lnSpc>
                <a:spcPct val="90000"/>
              </a:lnSpc>
            </a:pPr>
            <a:r>
              <a:rPr lang="en-US" dirty="0">
                <a:solidFill>
                  <a:srgbClr val="B90000"/>
                </a:solidFill>
                <a:latin typeface="Verdana" charset="0"/>
                <a:ea typeface="MS PGothic" charset="0"/>
              </a:rPr>
              <a:t>In what sense was the consideration inadequate?</a:t>
            </a:r>
          </a:p>
          <a:p>
            <a:pPr lvl="1">
              <a:lnSpc>
                <a:spcPct val="90000"/>
              </a:lnSpc>
            </a:pPr>
            <a:r>
              <a:rPr lang="en-US" dirty="0">
                <a:latin typeface="Verdana" charset="0"/>
                <a:ea typeface="MS PGothic" charset="0"/>
              </a:rPr>
              <a:t>What did Head know?</a:t>
            </a:r>
          </a:p>
        </p:txBody>
      </p:sp>
    </p:spTree>
    <p:extLst>
      <p:ext uri="{BB962C8B-B14F-4D97-AF65-F5344CB8AC3E}">
        <p14:creationId xmlns:p14="http://schemas.microsoft.com/office/powerpoint/2010/main" val="240385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EE2D16-680E-F642-AB4A-98FD8A1A1716}" type="slidenum">
              <a:rPr lang="en-US" sz="1200"/>
              <a:pPr/>
              <a:t>14</a:t>
            </a:fld>
            <a:endParaRPr lang="en-US" sz="1200"/>
          </a:p>
        </p:txBody>
      </p:sp>
      <p:sp>
        <p:nvSpPr>
          <p:cNvPr id="51202"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1203"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“Duress of goods”: Inequality of bargaining power</a:t>
            </a:r>
          </a:p>
          <a:p>
            <a:pPr lvl="1"/>
            <a:r>
              <a:rPr lang="en-US" sz="2400" dirty="0" err="1">
                <a:solidFill>
                  <a:srgbClr val="000000"/>
                </a:solidFill>
                <a:latin typeface="Verdana" charset="0"/>
                <a:ea typeface="MS PGothic" charset="0"/>
              </a:rPr>
              <a:t>Hochman</a:t>
            </a:r>
            <a:r>
              <a:rPr lang="en-US" sz="2400" dirty="0">
                <a:solidFill>
                  <a:srgbClr val="000000"/>
                </a:solidFill>
                <a:latin typeface="Verdana" charset="0"/>
                <a:ea typeface="MS PGothic" charset="0"/>
              </a:rPr>
              <a:t> at 407</a:t>
            </a:r>
          </a:p>
          <a:p>
            <a:pPr lvl="1"/>
            <a:r>
              <a:rPr lang="en-US" sz="2400" dirty="0">
                <a:solidFill>
                  <a:srgbClr val="000000"/>
                </a:solidFill>
                <a:latin typeface="Verdana" charset="0"/>
                <a:ea typeface="MS PGothic" charset="0"/>
              </a:rPr>
              <a:t>Austin v. Loral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EE2D16-680E-F642-AB4A-98FD8A1A1716}" type="slidenum">
              <a:rPr lang="en-US" sz="1200"/>
              <a:pPr/>
              <a:t>15</a:t>
            </a:fld>
            <a:endParaRPr lang="en-US" sz="1200"/>
          </a:p>
        </p:txBody>
      </p:sp>
      <p:sp>
        <p:nvSpPr>
          <p:cNvPr id="51202"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1203"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The expectant heir</a:t>
            </a:r>
            <a:endParaRPr lang="en-US" sz="2400" dirty="0">
              <a:solidFill>
                <a:srgbClr val="000000"/>
              </a:solidFill>
              <a:latin typeface="Verdana" charset="0"/>
              <a:ea typeface="MS PGothic" charset="0"/>
            </a:endParaRPr>
          </a:p>
        </p:txBody>
      </p:sp>
    </p:spTree>
    <p:extLst>
      <p:ext uri="{BB962C8B-B14F-4D97-AF65-F5344CB8AC3E}">
        <p14:creationId xmlns:p14="http://schemas.microsoft.com/office/powerpoint/2010/main" val="203088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17F94A6-33E7-FC41-91B9-5E4FB3E02A3E}" type="slidenum">
              <a:rPr lang="en-US" sz="1200"/>
              <a:pPr/>
              <a:t>16</a:t>
            </a:fld>
            <a:endParaRPr lang="en-US" sz="1200"/>
          </a:p>
        </p:txBody>
      </p:sp>
      <p:sp>
        <p:nvSpPr>
          <p:cNvPr id="57346"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7347"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Undue influence</a:t>
            </a:r>
          </a:p>
          <a:p>
            <a:pPr lvl="1">
              <a:buFont typeface="Wingdings" charset="0"/>
              <a:buChar char="o"/>
            </a:pPr>
            <a:r>
              <a:rPr lang="en-US" sz="2400" dirty="0">
                <a:solidFill>
                  <a:srgbClr val="990033"/>
                </a:solidFill>
                <a:latin typeface="Verdana" charset="0"/>
                <a:ea typeface="MS PGothic" charset="0"/>
              </a:rPr>
              <a:t>Fiduciary relationship</a:t>
            </a:r>
          </a:p>
          <a:p>
            <a:pPr lvl="1">
              <a:buFont typeface="Wingdings" charset="0"/>
              <a:buChar char="o"/>
            </a:pPr>
            <a:r>
              <a:rPr lang="en-US" sz="2400" dirty="0">
                <a:solidFill>
                  <a:srgbClr val="990033"/>
                </a:solidFill>
                <a:latin typeface="Verdana" charset="0"/>
                <a:ea typeface="MS PGothic" charset="0"/>
              </a:rPr>
              <a:t>Cf. D&amp;C Builders v. Rees</a:t>
            </a:r>
          </a:p>
          <a:p>
            <a:pPr lvl="1"/>
            <a:r>
              <a:rPr lang="en-US" sz="2400" dirty="0">
                <a:latin typeface="Verdana" charset="0"/>
                <a:ea typeface="MS PGothic" charset="0"/>
              </a:rPr>
              <a:t>D&amp;C accepts £300 as full payment of a debt of £482 when it desperately needed money to fend off bankruptcy, and Rees knew this</a:t>
            </a:r>
          </a:p>
          <a:p>
            <a:pPr lvl="1"/>
            <a:endParaRPr lang="en-US" sz="2800" dirty="0">
              <a:latin typeface="Verdana" charset="0"/>
              <a:ea typeface="MS PGothic"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17F94A6-33E7-FC41-91B9-5E4FB3E02A3E}" type="slidenum">
              <a:rPr lang="en-US" sz="1200"/>
              <a:pPr/>
              <a:t>17</a:t>
            </a:fld>
            <a:endParaRPr lang="en-US" sz="1200"/>
          </a:p>
        </p:txBody>
      </p:sp>
      <p:sp>
        <p:nvSpPr>
          <p:cNvPr id="57346"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7347"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Undue pressure</a:t>
            </a:r>
          </a:p>
          <a:p>
            <a:pPr lvl="1">
              <a:buFont typeface="Wingdings" charset="0"/>
              <a:buChar char="o"/>
            </a:pPr>
            <a:r>
              <a:rPr lang="en-US" sz="2800" dirty="0">
                <a:latin typeface="Verdana" charset="0"/>
                <a:ea typeface="MS PGothic" charset="0"/>
              </a:rPr>
              <a:t>Wolf v. Marlton</a:t>
            </a:r>
          </a:p>
          <a:p>
            <a:pPr lvl="1">
              <a:buFont typeface="Wingdings" charset="0"/>
              <a:buChar char="o"/>
            </a:pPr>
            <a:r>
              <a:rPr lang="en-US" sz="2800" dirty="0" err="1">
                <a:latin typeface="Verdana" charset="0"/>
                <a:ea typeface="MS PGothic" charset="0"/>
              </a:rPr>
              <a:t>Elderlaw</a:t>
            </a:r>
            <a:endParaRPr lang="en-US" sz="2800" dirty="0">
              <a:latin typeface="Verdana" charset="0"/>
              <a:ea typeface="MS PGothic" charset="0"/>
            </a:endParaRPr>
          </a:p>
        </p:txBody>
      </p:sp>
    </p:spTree>
    <p:extLst>
      <p:ext uri="{BB962C8B-B14F-4D97-AF65-F5344CB8AC3E}">
        <p14:creationId xmlns:p14="http://schemas.microsoft.com/office/powerpoint/2010/main" val="72931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B1DF4FB-B829-D24E-B70D-3460855B1D48}" type="slidenum">
              <a:rPr lang="en-US" sz="1200"/>
              <a:pPr/>
              <a:t>18</a:t>
            </a:fld>
            <a:endParaRPr lang="en-US" sz="1200"/>
          </a:p>
        </p:txBody>
      </p:sp>
      <p:sp>
        <p:nvSpPr>
          <p:cNvPr id="55298"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1204" name="Rectangle 3"/>
          <p:cNvSpPr>
            <a:spLocks noGrp="1" noChangeArrowheads="1"/>
          </p:cNvSpPr>
          <p:nvPr>
            <p:ph type="body" idx="4294967295"/>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rgbClr val="990033"/>
                </a:solidFill>
                <a:ea typeface="+mn-ea"/>
                <a:cs typeface="+mn-cs"/>
              </a:rPr>
              <a:t>Salvage Agreements</a:t>
            </a:r>
          </a:p>
          <a:p>
            <a:pPr lvl="1">
              <a:buFont typeface="Wingdings" pitchFamily="2" charset="2"/>
              <a:buChar char="o"/>
              <a:defRPr/>
            </a:pPr>
            <a:r>
              <a:rPr lang="en-US" sz="2400" dirty="0">
                <a:solidFill>
                  <a:srgbClr val="000000"/>
                </a:solidFill>
                <a:ea typeface="+mn-ea"/>
                <a:cs typeface="+mn-cs"/>
              </a:rPr>
              <a:t>Post v. Jones</a:t>
            </a:r>
            <a:endParaRPr lang="en-US" sz="2400" dirty="0">
              <a:solidFill>
                <a:srgbClr val="000000"/>
              </a:solidFill>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19</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a:latin typeface="Verdana" charset="0"/>
              <a:ea typeface="MS PGothic" charset="0"/>
            </a:endParaRPr>
          </a:p>
          <a:p>
            <a:r>
              <a:rPr lang="en-US" sz="2400">
                <a:latin typeface="Verdana" charset="0"/>
                <a:ea typeface="MS PGothic" charset="0"/>
              </a:rPr>
              <a:t>“English law gives relief to one who, </a:t>
            </a:r>
            <a:r>
              <a:rPr lang="en-US" sz="2400">
                <a:solidFill>
                  <a:srgbClr val="B90000"/>
                </a:solidFill>
                <a:latin typeface="Verdana" charset="0"/>
                <a:ea typeface="MS PGothic" charset="0"/>
              </a:rPr>
              <a:t>without independent advice</a:t>
            </a:r>
            <a:r>
              <a:rPr lang="en-US" sz="2400">
                <a:latin typeface="Verdana" charset="0"/>
                <a:ea typeface="MS PGothic" charset="0"/>
              </a:rPr>
              <a:t>, enters into a contract or transfers property for </a:t>
            </a:r>
            <a:r>
              <a:rPr lang="en-US" sz="2400">
                <a:solidFill>
                  <a:srgbClr val="B90000"/>
                </a:solidFill>
                <a:latin typeface="Verdana" charset="0"/>
                <a:ea typeface="MS PGothic" charset="0"/>
              </a:rPr>
              <a:t>a consideration which is grossly inadequate</a:t>
            </a:r>
            <a:r>
              <a:rPr lang="en-US" sz="2400">
                <a:latin typeface="Verdana" charset="0"/>
                <a:ea typeface="MS PGothic" charset="0"/>
              </a:rPr>
              <a:t>, when his </a:t>
            </a:r>
            <a:r>
              <a:rPr lang="en-US" sz="2400">
                <a:solidFill>
                  <a:srgbClr val="B90000"/>
                </a:solidFill>
                <a:latin typeface="Verdana" charset="0"/>
                <a:ea typeface="MS PGothic" charset="0"/>
              </a:rPr>
              <a:t>bargaining power is grievously impaired by reason of his own needs or desires, or by his own ignorance or infirmity</a:t>
            </a:r>
            <a:r>
              <a:rPr lang="en-US" sz="2400">
                <a:latin typeface="Verdana" charset="0"/>
                <a:ea typeface="MS PGothic" charset="0"/>
              </a:rPr>
              <a:t>, coupled with </a:t>
            </a:r>
            <a:r>
              <a:rPr lang="en-US" sz="2400">
                <a:solidFill>
                  <a:srgbClr val="B90000"/>
                </a:solidFill>
                <a:latin typeface="Verdana" charset="0"/>
                <a:ea typeface="MS PGothic" charset="0"/>
              </a:rPr>
              <a:t>undue influences or pressures</a:t>
            </a:r>
            <a:r>
              <a:rPr lang="en-US" sz="2400">
                <a:latin typeface="Verdana" charset="0"/>
                <a:ea typeface="MS PGothic" charset="0"/>
              </a:rPr>
              <a:t> brought to bear on him by or for the benefit of the other.”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DCD416-AC81-3549-A2F2-DA805CE1BE30}" type="slidenum">
              <a:rPr lang="en-US" sz="1200"/>
              <a:pPr/>
              <a:t>2</a:t>
            </a:fld>
            <a:endParaRPr lang="en-US" sz="1200"/>
          </a:p>
        </p:txBody>
      </p:sp>
      <p:sp>
        <p:nvSpPr>
          <p:cNvPr id="30722"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0723" name="Rectangle 3"/>
          <p:cNvSpPr>
            <a:spLocks noGrp="1" noChangeArrowheads="1"/>
          </p:cNvSpPr>
          <p:nvPr>
            <p:ph type="body"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UCC § 2-302. Unconscionable Contract or Clause</a:t>
            </a:r>
            <a:endParaRPr lang="en-US" b="1">
              <a:latin typeface="Verdana" charset="0"/>
              <a:ea typeface="MS PGothic" charset="0"/>
            </a:endParaRPr>
          </a:p>
          <a:p>
            <a:r>
              <a:rPr lang="en-US" sz="2000">
                <a:latin typeface="Verdana" charset="0"/>
                <a:ea typeface="MS PGothic" charset="0"/>
              </a:rPr>
              <a:t>(1) If the court as a matter of law finds the contract or any clause of the contract to have been unconscionable at the time it was made the court may refuse to enforce the contract, or it may enforce the remainder of the contract without the unconscionable clause, or it may so limit the application of any unconscionable clause as to avoid any unconscionable result.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20</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a:t>
            </a:r>
            <a:r>
              <a:rPr lang="en-US" sz="2400" dirty="0">
                <a:solidFill>
                  <a:srgbClr val="B90000"/>
                </a:solidFill>
                <a:latin typeface="Verdana" charset="0"/>
                <a:ea typeface="MS PGothic" charset="0"/>
              </a:rPr>
              <a:t>without independent advice”</a:t>
            </a:r>
          </a:p>
          <a:p>
            <a:pPr marL="0" indent="0">
              <a:buNone/>
            </a:pPr>
            <a:endParaRPr lang="en-US" sz="2400" dirty="0">
              <a:latin typeface="Verdana" charset="0"/>
              <a:ea typeface="MS PGothic" charset="0"/>
            </a:endParaRPr>
          </a:p>
          <a:p>
            <a:pPr marL="0" indent="0">
              <a:buNone/>
            </a:pPr>
            <a:endParaRPr lang="en-US" sz="2400" dirty="0">
              <a:latin typeface="Verdana" charset="0"/>
              <a:ea typeface="MS PGothic" charset="0"/>
            </a:endParaRPr>
          </a:p>
        </p:txBody>
      </p:sp>
    </p:spTree>
    <p:extLst>
      <p:ext uri="{BB962C8B-B14F-4D97-AF65-F5344CB8AC3E}">
        <p14:creationId xmlns:p14="http://schemas.microsoft.com/office/powerpoint/2010/main" val="140357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21</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a:t>
            </a:r>
            <a:r>
              <a:rPr lang="en-US" sz="2400" dirty="0">
                <a:solidFill>
                  <a:srgbClr val="B90000"/>
                </a:solidFill>
                <a:latin typeface="Verdana" charset="0"/>
                <a:ea typeface="MS PGothic" charset="0"/>
              </a:rPr>
              <a:t>a consideration which is grossly inadequate”</a:t>
            </a:r>
          </a:p>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Was it? Explain.</a:t>
            </a:r>
            <a:endParaRPr lang="en-US" sz="2400" dirty="0">
              <a:latin typeface="Verdana" charset="0"/>
              <a:ea typeface="MS PGothic" charset="0"/>
            </a:endParaRPr>
          </a:p>
        </p:txBody>
      </p:sp>
    </p:spTree>
    <p:extLst>
      <p:ext uri="{BB962C8B-B14F-4D97-AF65-F5344CB8AC3E}">
        <p14:creationId xmlns:p14="http://schemas.microsoft.com/office/powerpoint/2010/main" val="334829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22</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“coupled with </a:t>
            </a:r>
            <a:r>
              <a:rPr lang="en-US" sz="2400" dirty="0">
                <a:solidFill>
                  <a:srgbClr val="B90000"/>
                </a:solidFill>
                <a:latin typeface="Verdana" charset="0"/>
                <a:ea typeface="MS PGothic" charset="0"/>
              </a:rPr>
              <a:t>undue influences or pressures”</a:t>
            </a:r>
          </a:p>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Was it?</a:t>
            </a:r>
            <a:endParaRPr lang="en-US" sz="2400" dirty="0">
              <a:latin typeface="Verdana" charset="0"/>
              <a:ea typeface="MS PGothic" charset="0"/>
            </a:endParaRPr>
          </a:p>
        </p:txBody>
      </p:sp>
    </p:spTree>
    <p:extLst>
      <p:ext uri="{BB962C8B-B14F-4D97-AF65-F5344CB8AC3E}">
        <p14:creationId xmlns:p14="http://schemas.microsoft.com/office/powerpoint/2010/main" val="94621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23</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“his </a:t>
            </a:r>
            <a:r>
              <a:rPr lang="en-US" sz="2400" dirty="0">
                <a:solidFill>
                  <a:srgbClr val="B90000"/>
                </a:solidFill>
                <a:latin typeface="Verdana" charset="0"/>
                <a:ea typeface="MS PGothic" charset="0"/>
              </a:rPr>
              <a:t>bargaining power is grievously impaired by reason of his own needs or desires”</a:t>
            </a:r>
          </a:p>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Was it?</a:t>
            </a:r>
            <a:endParaRPr lang="en-US" sz="2400" dirty="0">
              <a:latin typeface="Verdana" charset="0"/>
              <a:ea typeface="MS PGothic" charset="0"/>
            </a:endParaRPr>
          </a:p>
        </p:txBody>
      </p:sp>
    </p:spTree>
    <p:extLst>
      <p:ext uri="{BB962C8B-B14F-4D97-AF65-F5344CB8AC3E}">
        <p14:creationId xmlns:p14="http://schemas.microsoft.com/office/powerpoint/2010/main" val="230137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54994E-20BD-D14A-B429-F6CAA7268092}" type="slidenum">
              <a:rPr lang="en-US" sz="1200"/>
              <a:pPr/>
              <a:t>24</a:t>
            </a:fld>
            <a:endParaRPr lang="en-US" sz="1200"/>
          </a:p>
        </p:txBody>
      </p:sp>
      <p:sp>
        <p:nvSpPr>
          <p:cNvPr id="61442"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Why look at an English case?</a:t>
            </a:r>
          </a:p>
        </p:txBody>
      </p:sp>
      <p:sp>
        <p:nvSpPr>
          <p:cNvPr id="61443"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800" dirty="0">
                <a:latin typeface="Verdana" charset="0"/>
                <a:ea typeface="MS PGothic" charset="0"/>
              </a:rPr>
              <a:t>Maryland is a foreign jurisdiction to Virginians…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BDCDE18-BD7A-1D48-B63B-F1C23A06EB52}" type="slidenum">
              <a:rPr lang="en-US" sz="1200"/>
              <a:pPr/>
              <a:t>25</a:t>
            </a:fld>
            <a:endParaRPr lang="en-US" sz="1200"/>
          </a:p>
        </p:txBody>
      </p:sp>
      <p:sp>
        <p:nvSpPr>
          <p:cNvPr id="63490"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Why look at an English case?</a:t>
            </a:r>
          </a:p>
        </p:txBody>
      </p:sp>
      <p:sp>
        <p:nvSpPr>
          <p:cNvPr id="63491" name="Rectangle 3"/>
          <p:cNvSpPr>
            <a:spLocks noGrp="1" noChangeArrowheads="1"/>
          </p:cNvSpPr>
          <p:nvPr>
            <p:ph type="body" idx="4294967295"/>
          </p:nvPr>
        </p:nvSpPr>
        <p:spPr/>
        <p:txBody>
          <a:bodyPr/>
          <a:lstStyle/>
          <a:p>
            <a:endParaRPr lang="en-US">
              <a:latin typeface="Verdana" charset="0"/>
              <a:ea typeface="MS PGothic" charset="0"/>
            </a:endParaRPr>
          </a:p>
          <a:p>
            <a:r>
              <a:rPr lang="en-US" sz="2800">
                <a:latin typeface="Verdana" charset="0"/>
                <a:ea typeface="MS PGothic" charset="0"/>
              </a:rPr>
              <a:t>The importance of style:</a:t>
            </a:r>
          </a:p>
          <a:p>
            <a:pPr lvl="1"/>
            <a:r>
              <a:rPr lang="en-US" sz="2400">
                <a:latin typeface="Verdana" charset="0"/>
                <a:ea typeface="MS PGothic" charset="0"/>
              </a:rPr>
              <a:t>Broadchalke is one of the most pleasing villages in England. Old Herbert Bundy was a farmer there. His home was at Yew Tree Farm. It went back for 300 years. His family had been there for generations. It was his only asset. But he did a very foolish thing. He mortgaged it to the bank. Up to the very hilt.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CF8410-0192-1542-AD4D-D2AC54F33EDC}" type="slidenum">
              <a:rPr lang="en-US" sz="1200"/>
              <a:pPr/>
              <a:t>26</a:t>
            </a:fld>
            <a:endParaRPr lang="en-US" sz="1200"/>
          </a:p>
        </p:txBody>
      </p:sp>
      <p:sp>
        <p:nvSpPr>
          <p:cNvPr id="65538"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Why look at an English case?</a:t>
            </a:r>
          </a:p>
        </p:txBody>
      </p:sp>
      <p:sp>
        <p:nvSpPr>
          <p:cNvPr id="65539" name="Rectangle 3"/>
          <p:cNvSpPr>
            <a:spLocks noGrp="1" noChangeArrowheads="1"/>
          </p:cNvSpPr>
          <p:nvPr>
            <p:ph type="body" idx="4294967295"/>
          </p:nvPr>
        </p:nvSpPr>
        <p:spPr/>
        <p:txBody>
          <a:bodyPr/>
          <a:lstStyle/>
          <a:p>
            <a:endParaRPr lang="en-US">
              <a:latin typeface="Verdana" charset="0"/>
              <a:ea typeface="MS PGothic" charset="0"/>
            </a:endParaRPr>
          </a:p>
          <a:p>
            <a:r>
              <a:rPr lang="en-US" sz="2800">
                <a:latin typeface="Verdana" charset="0"/>
                <a:ea typeface="MS PGothic" charset="0"/>
              </a:rPr>
              <a:t>The Analogic Imagination:</a:t>
            </a:r>
          </a:p>
          <a:p>
            <a:pPr lvl="1"/>
            <a:r>
              <a:rPr lang="en-US" sz="2400">
                <a:latin typeface="Verdana" charset="0"/>
                <a:ea typeface="MS PGothic" charset="0"/>
              </a:rPr>
              <a:t>Gathering all together, I would suggest that through all these instances there runs a single thread. They rest on "inequality of bargaining power".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CF8410-0192-1542-AD4D-D2AC54F33EDC}" type="slidenum">
              <a:rPr lang="en-US" sz="1200"/>
              <a:pPr/>
              <a:t>27</a:t>
            </a:fld>
            <a:endParaRPr lang="en-US" sz="1200"/>
          </a:p>
        </p:txBody>
      </p:sp>
      <p:sp>
        <p:nvSpPr>
          <p:cNvPr id="65538" name="Rectangle 2"/>
          <p:cNvSpPr>
            <a:spLocks noGrp="1" noChangeArrowheads="1"/>
          </p:cNvSpPr>
          <p:nvPr>
            <p:ph type="title" idx="4294967295"/>
          </p:nvPr>
        </p:nvSpPr>
        <p:spPr/>
        <p:txBody>
          <a:bodyPr/>
          <a:lstStyle/>
          <a:p>
            <a:r>
              <a:rPr lang="en-US" sz="3400" dirty="0">
                <a:solidFill>
                  <a:srgbClr val="B90000"/>
                </a:solidFill>
                <a:latin typeface="Verdana" charset="0"/>
                <a:ea typeface="MS PGothic" charset="0"/>
              </a:rPr>
              <a:t>What’s going on here?</a:t>
            </a:r>
          </a:p>
        </p:txBody>
      </p:sp>
      <p:sp>
        <p:nvSpPr>
          <p:cNvPr id="65539"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800" dirty="0">
                <a:latin typeface="Verdana" charset="0"/>
                <a:ea typeface="MS PGothic" charset="0"/>
              </a:rPr>
              <a:t>Are we punishing a grasping bank?</a:t>
            </a:r>
            <a:endParaRPr lang="en-US" sz="2400" dirty="0">
              <a:latin typeface="Verdana" charset="0"/>
              <a:ea typeface="MS PGothic" charset="0"/>
            </a:endParaRPr>
          </a:p>
        </p:txBody>
      </p:sp>
    </p:spTree>
    <p:extLst>
      <p:ext uri="{BB962C8B-B14F-4D97-AF65-F5344CB8AC3E}">
        <p14:creationId xmlns:p14="http://schemas.microsoft.com/office/powerpoint/2010/main" val="196221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CF8410-0192-1542-AD4D-D2AC54F33EDC}" type="slidenum">
              <a:rPr lang="en-US" sz="1200"/>
              <a:pPr/>
              <a:t>28</a:t>
            </a:fld>
            <a:endParaRPr lang="en-US" sz="1200"/>
          </a:p>
        </p:txBody>
      </p:sp>
      <p:sp>
        <p:nvSpPr>
          <p:cNvPr id="65538" name="Rectangle 2"/>
          <p:cNvSpPr>
            <a:spLocks noGrp="1" noChangeArrowheads="1"/>
          </p:cNvSpPr>
          <p:nvPr>
            <p:ph type="title" idx="4294967295"/>
          </p:nvPr>
        </p:nvSpPr>
        <p:spPr/>
        <p:txBody>
          <a:bodyPr/>
          <a:lstStyle/>
          <a:p>
            <a:r>
              <a:rPr lang="en-US" sz="3400" dirty="0">
                <a:solidFill>
                  <a:srgbClr val="B90000"/>
                </a:solidFill>
                <a:latin typeface="Verdana" charset="0"/>
                <a:ea typeface="MS PGothic" charset="0"/>
              </a:rPr>
              <a:t>What’s going on here?</a:t>
            </a:r>
          </a:p>
        </p:txBody>
      </p:sp>
      <p:sp>
        <p:nvSpPr>
          <p:cNvPr id="65539"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800" dirty="0">
                <a:latin typeface="Verdana" charset="0"/>
                <a:ea typeface="MS PGothic" charset="0"/>
              </a:rPr>
              <a:t>Are we punishing a grasping bank?</a:t>
            </a:r>
          </a:p>
          <a:p>
            <a:endParaRPr lang="en-US" sz="2800" dirty="0">
              <a:latin typeface="Verdana" charset="0"/>
              <a:ea typeface="MS PGothic" charset="0"/>
            </a:endParaRPr>
          </a:p>
          <a:p>
            <a:r>
              <a:rPr lang="en-US" sz="2800" dirty="0">
                <a:latin typeface="Verdana" charset="0"/>
                <a:ea typeface="MS PGothic" charset="0"/>
              </a:rPr>
              <a:t>Is there an informational problem?</a:t>
            </a:r>
          </a:p>
          <a:p>
            <a:endParaRPr lang="en-US" sz="2400" dirty="0">
              <a:latin typeface="Verdana" charset="0"/>
              <a:ea typeface="MS PGothic" charset="0"/>
            </a:endParaRPr>
          </a:p>
          <a:p>
            <a:r>
              <a:rPr lang="en-US" sz="2400" dirty="0">
                <a:latin typeface="Verdana" charset="0"/>
                <a:ea typeface="MS PGothic" charset="0"/>
              </a:rPr>
              <a:t>Usury: Why might a consumer agree to “excessive” interest rates?</a:t>
            </a:r>
          </a:p>
        </p:txBody>
      </p:sp>
    </p:spTree>
    <p:extLst>
      <p:ext uri="{BB962C8B-B14F-4D97-AF65-F5344CB8AC3E}">
        <p14:creationId xmlns:p14="http://schemas.microsoft.com/office/powerpoint/2010/main" val="3686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C3A150D-9A14-C44B-A4C7-330898F3DC84}" type="slidenum">
              <a:rPr lang="en-US" sz="1200"/>
              <a:pPr/>
              <a:t>29</a:t>
            </a:fld>
            <a:endParaRPr lang="en-US" sz="1200"/>
          </a:p>
        </p:txBody>
      </p:sp>
      <p:sp>
        <p:nvSpPr>
          <p:cNvPr id="67586" name="Rectangle 2"/>
          <p:cNvSpPr>
            <a:spLocks noGrp="1" noChangeArrowheads="1"/>
          </p:cNvSpPr>
          <p:nvPr>
            <p:ph type="title"/>
          </p:nvPr>
        </p:nvSpPr>
        <p:spPr/>
        <p:txBody>
          <a:bodyPr/>
          <a:lstStyle/>
          <a:p>
            <a:pPr>
              <a:lnSpc>
                <a:spcPct val="90000"/>
              </a:lnSpc>
            </a:pPr>
            <a:r>
              <a:rPr lang="en-US" dirty="0">
                <a:latin typeface="Verdana" charset="0"/>
                <a:ea typeface="MS PGothic" charset="0"/>
              </a:rPr>
              <a:t>Why might a consumer agree to “excessive” interest rates?</a:t>
            </a:r>
          </a:p>
        </p:txBody>
      </p:sp>
      <p:sp>
        <p:nvSpPr>
          <p:cNvPr id="67587" name="Rectangle 3"/>
          <p:cNvSpPr>
            <a:spLocks noGrp="1" noChangeArrowheads="1"/>
          </p:cNvSpPr>
          <p:nvPr>
            <p:ph type="body" idx="1"/>
          </p:nvPr>
        </p:nvSpPr>
        <p:spPr/>
        <p:txBody>
          <a:bodyPr/>
          <a:lstStyle/>
          <a:p>
            <a:pPr>
              <a:lnSpc>
                <a:spcPct val="90000"/>
              </a:lnSpc>
            </a:pPr>
            <a:r>
              <a:rPr lang="en-US" sz="3200" dirty="0">
                <a:solidFill>
                  <a:srgbClr val="B90000"/>
                </a:solidFill>
                <a:latin typeface="Verdana" charset="0"/>
                <a:ea typeface="MS PGothic" charset="0"/>
              </a:rPr>
              <a:t>An informational problem</a:t>
            </a:r>
            <a:endParaRPr lang="en-US" sz="3200" dirty="0">
              <a:latin typeface="Verdana" charset="0"/>
              <a:ea typeface="MS PGothic" charset="0"/>
            </a:endParaRPr>
          </a:p>
          <a:p>
            <a:pPr lvl="1">
              <a:lnSpc>
                <a:spcPct val="90000"/>
              </a:lnSpc>
            </a:pPr>
            <a:r>
              <a:rPr lang="en-US" sz="2400" dirty="0" err="1">
                <a:solidFill>
                  <a:srgbClr val="B90000"/>
                </a:solidFill>
                <a:latin typeface="Verdana" charset="0"/>
                <a:ea typeface="MS PGothic" charset="0"/>
              </a:rPr>
              <a:t>Thornborrow</a:t>
            </a:r>
            <a:r>
              <a:rPr lang="en-US" sz="2400" dirty="0">
                <a:solidFill>
                  <a:srgbClr val="B90000"/>
                </a:solidFill>
                <a:latin typeface="Verdana" charset="0"/>
                <a:ea typeface="MS PGothic" charset="0"/>
              </a:rPr>
              <a:t> v. </a:t>
            </a:r>
            <a:r>
              <a:rPr lang="en-US" sz="2400" dirty="0" err="1">
                <a:solidFill>
                  <a:srgbClr val="B90000"/>
                </a:solidFill>
                <a:latin typeface="Verdana" charset="0"/>
                <a:ea typeface="MS PGothic" charset="0"/>
              </a:rPr>
              <a:t>Whitacre</a:t>
            </a:r>
            <a:r>
              <a:rPr lang="en-US" sz="2400" dirty="0">
                <a:latin typeface="Verdana" charset="0"/>
                <a:ea typeface="MS PGothic" charset="0"/>
              </a:rPr>
              <a:t>, 92 </a:t>
            </a:r>
            <a:r>
              <a:rPr lang="en-US" sz="2400" dirty="0" err="1">
                <a:latin typeface="Verdana" charset="0"/>
                <a:ea typeface="MS PGothic" charset="0"/>
              </a:rPr>
              <a:t>Eng.Rep</a:t>
            </a:r>
            <a:r>
              <a:rPr lang="en-US" sz="2400" dirty="0">
                <a:latin typeface="Verdana" charset="0"/>
                <a:ea typeface="MS PGothic" charset="0"/>
              </a:rPr>
              <a:t>. 270 (1705): W. borrows £5 and in return promises to pay two grains of rye-corn in the first week, four in the second, eight in the third, and so on for a year. The court refused to enforce the contract when it appeared that there was not enough grain in the whole world to satisfy this.</a:t>
            </a:r>
          </a:p>
          <a:p>
            <a:pPr marL="471487" lvl="1" indent="0">
              <a:lnSpc>
                <a:spcPct val="90000"/>
              </a:lnSpc>
              <a:buNone/>
            </a:pPr>
            <a:endParaRPr lang="en-US" dirty="0">
              <a:latin typeface="Verdana" charset="0"/>
              <a:ea typeface="MS P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5E18755-4E0D-B841-8F97-D7827BEC220E}" type="slidenum">
              <a:rPr lang="en-US" sz="1200"/>
              <a:pPr/>
              <a:t>3</a:t>
            </a:fld>
            <a:endParaRPr lang="en-US" sz="1200"/>
          </a:p>
        </p:txBody>
      </p:sp>
      <p:sp>
        <p:nvSpPr>
          <p:cNvPr id="32770"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2771"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UCC § 2-302. </a:t>
            </a:r>
          </a:p>
          <a:p>
            <a:r>
              <a:rPr lang="en-US" sz="3200" dirty="0">
                <a:solidFill>
                  <a:srgbClr val="C00000"/>
                </a:solidFill>
                <a:latin typeface="Verdana" charset="0"/>
                <a:ea typeface="MS PGothic" charset="0"/>
              </a:rPr>
              <a:t>The “</a:t>
            </a:r>
            <a:r>
              <a:rPr lang="en-US" sz="3200" dirty="0" err="1">
                <a:solidFill>
                  <a:srgbClr val="C00000"/>
                </a:solidFill>
                <a:latin typeface="Verdana" charset="0"/>
                <a:ea typeface="MS PGothic" charset="0"/>
              </a:rPr>
              <a:t>fraudlets</a:t>
            </a:r>
            <a:r>
              <a:rPr lang="en-US" sz="3200" dirty="0">
                <a:solidFill>
                  <a:srgbClr val="C00000"/>
                </a:solidFill>
                <a:latin typeface="Verdana" charset="0"/>
                <a:ea typeface="MS PGothic" charset="0"/>
              </a:rPr>
              <a:t>”</a:t>
            </a:r>
          </a:p>
          <a:p>
            <a:pPr lvl="1"/>
            <a:r>
              <a:rPr lang="en-US" sz="2800" dirty="0">
                <a:latin typeface="Verdana" charset="0"/>
                <a:ea typeface="MS PGothic" charset="0"/>
              </a:rPr>
              <a:t>Is the message here that there are forms of actionable misbehavior missed by the doctrines of capacity, fraud and duress?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15E7A32-EB6E-E648-A37E-D1322B4E1370}" type="slidenum">
              <a:rPr lang="en-US" sz="1200"/>
              <a:pPr/>
              <a:t>30</a:t>
            </a:fld>
            <a:endParaRPr lang="en-US" sz="1200"/>
          </a:p>
        </p:txBody>
      </p:sp>
      <p:sp>
        <p:nvSpPr>
          <p:cNvPr id="69634" name="Rectangle 2"/>
          <p:cNvSpPr>
            <a:spLocks noGrp="1" noChangeArrowheads="1"/>
          </p:cNvSpPr>
          <p:nvPr>
            <p:ph type="title"/>
          </p:nvPr>
        </p:nvSpPr>
        <p:spPr/>
        <p:txBody>
          <a:bodyPr/>
          <a:lstStyle/>
          <a:p>
            <a:pPr>
              <a:lnSpc>
                <a:spcPct val="90000"/>
              </a:lnSpc>
            </a:pPr>
            <a:r>
              <a:rPr lang="en-US">
                <a:latin typeface="Verdana" charset="0"/>
                <a:ea typeface="MS PGothic" charset="0"/>
              </a:rPr>
              <a:t>Why might a consumer agree to “excessive” interest rates?</a:t>
            </a:r>
          </a:p>
        </p:txBody>
      </p:sp>
      <p:sp>
        <p:nvSpPr>
          <p:cNvPr id="69635" name="Rectangle 3"/>
          <p:cNvSpPr>
            <a:spLocks noGrp="1" noChangeArrowheads="1"/>
          </p:cNvSpPr>
          <p:nvPr>
            <p:ph type="body" idx="1"/>
          </p:nvPr>
        </p:nvSpPr>
        <p:spPr/>
        <p:txBody>
          <a:bodyPr/>
          <a:lstStyle/>
          <a:p>
            <a:pPr>
              <a:lnSpc>
                <a:spcPct val="90000"/>
              </a:lnSpc>
            </a:pPr>
            <a:endParaRPr lang="en-US" sz="3200">
              <a:latin typeface="Verdana" charset="0"/>
              <a:ea typeface="MS PGothic" charset="0"/>
            </a:endParaRPr>
          </a:p>
          <a:p>
            <a:pPr>
              <a:lnSpc>
                <a:spcPct val="90000"/>
              </a:lnSpc>
            </a:pPr>
            <a:r>
              <a:rPr lang="en-US" sz="3200">
                <a:solidFill>
                  <a:srgbClr val="B90000"/>
                </a:solidFill>
                <a:latin typeface="Verdana" charset="0"/>
                <a:ea typeface="MS PGothic" charset="0"/>
              </a:rPr>
              <a:t>A moral hazard problem</a:t>
            </a:r>
          </a:p>
          <a:p>
            <a:pPr lvl="2">
              <a:lnSpc>
                <a:spcPct val="90000"/>
              </a:lnSpc>
            </a:pPr>
            <a:r>
              <a:rPr lang="en-US">
                <a:solidFill>
                  <a:srgbClr val="000000"/>
                </a:solidFill>
                <a:latin typeface="Verdana" charset="0"/>
                <a:ea typeface="MS PGothic" charset="0"/>
              </a:rPr>
              <a:t>What does bankruptcy law and the welfare safety net do to our investment decisions?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458A872-94FD-3046-A122-69C9E1584495}" type="slidenum">
              <a:rPr lang="en-US" sz="1200"/>
              <a:pPr/>
              <a:t>31</a:t>
            </a:fld>
            <a:endParaRPr lang="en-US" sz="1200"/>
          </a:p>
        </p:txBody>
      </p:sp>
      <p:sp>
        <p:nvSpPr>
          <p:cNvPr id="71682" name="Rectangle 2"/>
          <p:cNvSpPr>
            <a:spLocks noGrp="1" noChangeArrowheads="1"/>
          </p:cNvSpPr>
          <p:nvPr>
            <p:ph type="title" idx="4294967295"/>
          </p:nvPr>
        </p:nvSpPr>
        <p:spPr/>
        <p:txBody>
          <a:bodyPr/>
          <a:lstStyle/>
          <a:p>
            <a:r>
              <a:rPr lang="en-US">
                <a:solidFill>
                  <a:srgbClr val="990033"/>
                </a:solidFill>
                <a:latin typeface="Verdana" charset="0"/>
                <a:ea typeface="MS PGothic" charset="0"/>
              </a:rPr>
              <a:t>Moral Hazard</a:t>
            </a:r>
            <a:r>
              <a:rPr lang="en-US">
                <a:latin typeface="Verdana" charset="0"/>
                <a:ea typeface="MS PGothic" charset="0"/>
              </a:rPr>
              <a:t> </a:t>
            </a:r>
          </a:p>
        </p:txBody>
      </p:sp>
      <p:sp>
        <p:nvSpPr>
          <p:cNvPr id="71683"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pic>
        <p:nvPicPr>
          <p:cNvPr id="71684" name="Picture 4" descr="norma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000625"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838200" y="5181600"/>
            <a:ext cx="7559675" cy="376238"/>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A range of outcomes associated with an investment opportunity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9D5670B-9D70-204C-82AE-4F8523DDDB74}" type="slidenum">
              <a:rPr lang="en-US" sz="1200"/>
              <a:pPr/>
              <a:t>32</a:t>
            </a:fld>
            <a:endParaRPr lang="en-US" sz="1200"/>
          </a:p>
        </p:txBody>
      </p:sp>
      <p:sp>
        <p:nvSpPr>
          <p:cNvPr id="73730" name="Rectangle 2"/>
          <p:cNvSpPr>
            <a:spLocks noGrp="1" noChangeArrowheads="1"/>
          </p:cNvSpPr>
          <p:nvPr>
            <p:ph type="title" idx="4294967295"/>
          </p:nvPr>
        </p:nvSpPr>
        <p:spPr/>
        <p:txBody>
          <a:bodyPr/>
          <a:lstStyle/>
          <a:p>
            <a:r>
              <a:rPr lang="en-US">
                <a:solidFill>
                  <a:srgbClr val="990033"/>
                </a:solidFill>
                <a:latin typeface="Verdana" charset="0"/>
                <a:ea typeface="MS PGothic" charset="0"/>
              </a:rPr>
              <a:t>Moral Hazard</a:t>
            </a:r>
            <a:r>
              <a:rPr lang="en-US">
                <a:latin typeface="Verdana" charset="0"/>
                <a:ea typeface="MS PGothic" charset="0"/>
              </a:rPr>
              <a:t> </a:t>
            </a:r>
          </a:p>
        </p:txBody>
      </p:sp>
      <p:sp>
        <p:nvSpPr>
          <p:cNvPr id="73731"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sp>
        <p:nvSpPr>
          <p:cNvPr id="73732" name="Text Box 5"/>
          <p:cNvSpPr txBox="1">
            <a:spLocks noChangeArrowheads="1"/>
          </p:cNvSpPr>
          <p:nvPr/>
        </p:nvSpPr>
        <p:spPr bwMode="auto">
          <a:xfrm>
            <a:off x="1584325" y="5137150"/>
            <a:ext cx="5765800" cy="650875"/>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How is one</a:t>
            </a:r>
            <a:r>
              <a:rPr lang="ja-JP" altLang="en-US" sz="1800">
                <a:solidFill>
                  <a:schemeClr val="accent2"/>
                </a:solidFill>
              </a:rPr>
              <a:t>’</a:t>
            </a:r>
            <a:r>
              <a:rPr lang="en-US" altLang="ja-JP" sz="1800">
                <a:solidFill>
                  <a:schemeClr val="accent2"/>
                </a:solidFill>
              </a:rPr>
              <a:t>s economic calculus affected if costs </a:t>
            </a:r>
          </a:p>
          <a:p>
            <a:r>
              <a:rPr lang="en-US" sz="1800">
                <a:solidFill>
                  <a:schemeClr val="accent2"/>
                </a:solidFill>
              </a:rPr>
              <a:t>are curtailed at 0 on the left side of the curve?</a:t>
            </a:r>
          </a:p>
        </p:txBody>
      </p:sp>
      <p:pic>
        <p:nvPicPr>
          <p:cNvPr id="73733" name="Picture 6" descr="normalcurve"/>
          <p:cNvPicPr>
            <a:picLocks noChangeAspect="1" noChangeArrowheads="1"/>
          </p:cNvPicPr>
          <p:nvPr/>
        </p:nvPicPr>
        <p:blipFill>
          <a:blip r:embed="rId3">
            <a:extLst>
              <a:ext uri="{28A0092B-C50C-407E-A947-70E740481C1C}">
                <a14:useLocalDpi xmlns:a14="http://schemas.microsoft.com/office/drawing/2010/main" val="0"/>
              </a:ext>
            </a:extLst>
          </a:blip>
          <a:srcRect l="50095" t="2083"/>
          <a:stretch>
            <a:fillRect/>
          </a:stretch>
        </p:blipFill>
        <p:spPr bwMode="auto">
          <a:xfrm>
            <a:off x="4419600" y="1905000"/>
            <a:ext cx="2495550" cy="313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2A1BD92-C97E-CB49-911C-553F23F3D17F}" type="slidenum">
              <a:rPr lang="en-US" sz="1200"/>
              <a:pPr/>
              <a:t>33</a:t>
            </a:fld>
            <a:endParaRPr lang="en-US" sz="1200"/>
          </a:p>
        </p:txBody>
      </p:sp>
      <p:sp>
        <p:nvSpPr>
          <p:cNvPr id="75778" name="Rectangle 2"/>
          <p:cNvSpPr>
            <a:spLocks noGrp="1" noChangeArrowheads="1"/>
          </p:cNvSpPr>
          <p:nvPr>
            <p:ph type="title" idx="4294967295"/>
          </p:nvPr>
        </p:nvSpPr>
        <p:spPr/>
        <p:txBody>
          <a:bodyPr/>
          <a:lstStyle/>
          <a:p>
            <a:r>
              <a:rPr lang="en-US">
                <a:solidFill>
                  <a:srgbClr val="990033"/>
                </a:solidFill>
                <a:latin typeface="Verdana" charset="0"/>
                <a:ea typeface="MS PGothic" charset="0"/>
              </a:rPr>
              <a:t>Moral Hazard</a:t>
            </a:r>
            <a:r>
              <a:rPr lang="en-US">
                <a:latin typeface="Verdana" charset="0"/>
                <a:ea typeface="MS PGothic" charset="0"/>
              </a:rPr>
              <a:t> </a:t>
            </a:r>
          </a:p>
        </p:txBody>
      </p:sp>
      <p:sp>
        <p:nvSpPr>
          <p:cNvPr id="75779"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sp>
        <p:nvSpPr>
          <p:cNvPr id="75780" name="Text Box 5"/>
          <p:cNvSpPr txBox="1">
            <a:spLocks noChangeArrowheads="1"/>
          </p:cNvSpPr>
          <p:nvPr/>
        </p:nvSpPr>
        <p:spPr bwMode="auto">
          <a:xfrm>
            <a:off x="3581400" y="5257800"/>
            <a:ext cx="3415869" cy="646331"/>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dirty="0">
                <a:solidFill>
                  <a:schemeClr val="accent2"/>
                </a:solidFill>
              </a:rPr>
              <a:t>In that case, it</a:t>
            </a:r>
            <a:r>
              <a:rPr lang="ja-JP" altLang="en-US" sz="1800" dirty="0">
                <a:solidFill>
                  <a:schemeClr val="accent2"/>
                </a:solidFill>
              </a:rPr>
              <a:t>’</a:t>
            </a:r>
            <a:r>
              <a:rPr lang="en-US" altLang="ja-JP" sz="1800" dirty="0">
                <a:solidFill>
                  <a:schemeClr val="accent2"/>
                </a:solidFill>
              </a:rPr>
              <a:t>s all upside: </a:t>
            </a:r>
          </a:p>
          <a:p>
            <a:r>
              <a:rPr lang="en-US" altLang="ja-JP" sz="1800" dirty="0">
                <a:solidFill>
                  <a:schemeClr val="accent2"/>
                </a:solidFill>
              </a:rPr>
              <a:t>Heads I win, tails you lose</a:t>
            </a:r>
            <a:endParaRPr lang="en-US" sz="1800" dirty="0">
              <a:solidFill>
                <a:schemeClr val="accent2"/>
              </a:solidFill>
            </a:endParaRPr>
          </a:p>
        </p:txBody>
      </p:sp>
      <p:pic>
        <p:nvPicPr>
          <p:cNvPr id="75781" name="Picture 6" descr="normalcurve"/>
          <p:cNvPicPr>
            <a:picLocks noChangeAspect="1" noChangeArrowheads="1"/>
          </p:cNvPicPr>
          <p:nvPr/>
        </p:nvPicPr>
        <p:blipFill>
          <a:blip r:embed="rId3">
            <a:extLst>
              <a:ext uri="{28A0092B-C50C-407E-A947-70E740481C1C}">
                <a14:useLocalDpi xmlns:a14="http://schemas.microsoft.com/office/drawing/2010/main" val="0"/>
              </a:ext>
            </a:extLst>
          </a:blip>
          <a:srcRect l="50095" t="2083"/>
          <a:stretch>
            <a:fillRect/>
          </a:stretch>
        </p:blipFill>
        <p:spPr bwMode="auto">
          <a:xfrm>
            <a:off x="4419600" y="1905000"/>
            <a:ext cx="2495550" cy="313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9D7762A-11C8-BD40-A3A0-D229AA166929}" type="slidenum">
              <a:rPr lang="en-US" sz="1200"/>
              <a:pPr/>
              <a:t>34</a:t>
            </a:fld>
            <a:endParaRPr lang="en-US" sz="1200"/>
          </a:p>
        </p:txBody>
      </p:sp>
      <p:sp>
        <p:nvSpPr>
          <p:cNvPr id="77826" name="Rectangle 2"/>
          <p:cNvSpPr>
            <a:spLocks noGrp="1" noChangeArrowheads="1"/>
          </p:cNvSpPr>
          <p:nvPr>
            <p:ph type="title" idx="4294967295"/>
          </p:nvPr>
        </p:nvSpPr>
        <p:spPr/>
        <p:txBody>
          <a:bodyPr/>
          <a:lstStyle/>
          <a:p>
            <a:r>
              <a:rPr lang="en-US" sz="2800">
                <a:solidFill>
                  <a:srgbClr val="990033"/>
                </a:solidFill>
                <a:latin typeface="Verdana" charset="0"/>
                <a:ea typeface="MS PGothic" charset="0"/>
              </a:rPr>
              <a:t>Moral Hazard: We make risker choices when we don’t pay for downsides</a:t>
            </a:r>
            <a:r>
              <a:rPr lang="en-US" sz="2800">
                <a:latin typeface="Verdana" charset="0"/>
                <a:ea typeface="MS PGothic" charset="0"/>
              </a:rPr>
              <a:t> </a:t>
            </a:r>
          </a:p>
        </p:txBody>
      </p:sp>
      <p:sp>
        <p:nvSpPr>
          <p:cNvPr id="77827"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pic>
        <p:nvPicPr>
          <p:cNvPr id="77828" name="Picture 4" descr="bun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9" name="Oval Callout 5"/>
          <p:cNvSpPr>
            <a:spLocks noChangeArrowheads="1"/>
          </p:cNvSpPr>
          <p:nvPr/>
        </p:nvSpPr>
        <p:spPr bwMode="auto">
          <a:xfrm>
            <a:off x="6248400" y="1981200"/>
            <a:ext cx="2895600" cy="838200"/>
          </a:xfrm>
          <a:prstGeom prst="wedgeEllipseCallout">
            <a:avLst>
              <a:gd name="adj1" fmla="val -153532"/>
              <a:gd name="adj2" fmla="val 33407"/>
            </a:avLst>
          </a:prstGeom>
          <a:solidFill>
            <a:schemeClr val="accent1"/>
          </a:solidFill>
          <a:ln w="9525">
            <a:solidFill>
              <a:schemeClr val="tx1"/>
            </a:solidFill>
            <a:round/>
            <a:headEnd/>
            <a:tailEnd/>
          </a:ln>
        </p:spPr>
        <p:txBody>
          <a:bodyPr/>
          <a:lstStyle/>
          <a:p>
            <a:r>
              <a:rPr lang="en-US">
                <a:solidFill>
                  <a:srgbClr val="000000"/>
                </a:solidFill>
              </a:rPr>
              <a:t>Thank God I have insurance!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A899183-DEAB-CA40-A1BC-4F98C477ECB2}" type="slidenum">
              <a:rPr lang="en-US" sz="1200"/>
              <a:pPr/>
              <a:t>35</a:t>
            </a:fld>
            <a:endParaRPr lang="en-US" sz="1200"/>
          </a:p>
        </p:txBody>
      </p:sp>
      <p:sp>
        <p:nvSpPr>
          <p:cNvPr id="79874" name="Rectangle 2"/>
          <p:cNvSpPr>
            <a:spLocks noGrp="1" noChangeArrowheads="1"/>
          </p:cNvSpPr>
          <p:nvPr>
            <p:ph type="title" idx="4294967295"/>
          </p:nvPr>
        </p:nvSpPr>
        <p:spPr/>
        <p:txBody>
          <a:bodyPr/>
          <a:lstStyle/>
          <a:p>
            <a:r>
              <a:rPr lang="en-US" sz="3400">
                <a:latin typeface="Verdana" charset="0"/>
                <a:ea typeface="MS PGothic" charset="0"/>
              </a:rPr>
              <a:t>Moral Hazard </a:t>
            </a:r>
            <a:br>
              <a:rPr lang="en-US" sz="3400">
                <a:latin typeface="Verdana" charset="0"/>
                <a:ea typeface="MS PGothic" charset="0"/>
              </a:rPr>
            </a:br>
            <a:r>
              <a:rPr lang="en-US" sz="3400">
                <a:solidFill>
                  <a:srgbClr val="990033"/>
                </a:solidFill>
                <a:latin typeface="Verdana" charset="0"/>
                <a:ea typeface="MS PGothic" charset="0"/>
              </a:rPr>
              <a:t>Do traffic signals cause accidents?</a:t>
            </a:r>
          </a:p>
        </p:txBody>
      </p:sp>
      <p:sp>
        <p:nvSpPr>
          <p:cNvPr id="79875"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pic>
        <p:nvPicPr>
          <p:cNvPr id="79876" name="Picture 6" descr="traffic-inter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389938"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FC37F08-BC93-654F-8981-1D8B18FD4B53}" type="slidenum">
              <a:rPr lang="en-US" sz="1200"/>
              <a:pPr/>
              <a:t>36</a:t>
            </a:fld>
            <a:endParaRPr lang="en-US" sz="1200"/>
          </a:p>
        </p:txBody>
      </p:sp>
      <p:sp>
        <p:nvSpPr>
          <p:cNvPr id="81922" name="Rectangle 2"/>
          <p:cNvSpPr>
            <a:spLocks noGrp="1" noChangeArrowheads="1"/>
          </p:cNvSpPr>
          <p:nvPr>
            <p:ph type="title"/>
          </p:nvPr>
        </p:nvSpPr>
        <p:spPr/>
        <p:txBody>
          <a:bodyPr/>
          <a:lstStyle/>
          <a:p>
            <a:r>
              <a:rPr lang="en-US">
                <a:solidFill>
                  <a:srgbClr val="990033"/>
                </a:solidFill>
                <a:latin typeface="Verdana" charset="0"/>
                <a:ea typeface="MS PGothic" charset="0"/>
              </a:rPr>
              <a:t>How to reduce speed levels…</a:t>
            </a:r>
          </a:p>
        </p:txBody>
      </p:sp>
      <p:sp>
        <p:nvSpPr>
          <p:cNvPr id="81923"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81924" name="Picture 4" descr="steering_sp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735638"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098A63-C7BE-D148-AAAC-91C5F088C18E}" type="slidenum">
              <a:rPr lang="en-US" sz="1200"/>
              <a:pPr/>
              <a:t>37</a:t>
            </a:fld>
            <a:endParaRPr lang="en-US" sz="1200"/>
          </a:p>
        </p:txBody>
      </p:sp>
      <p:sp>
        <p:nvSpPr>
          <p:cNvPr id="83970" name="Rectangle 2"/>
          <p:cNvSpPr>
            <a:spLocks noGrp="1" noChangeArrowheads="1"/>
          </p:cNvSpPr>
          <p:nvPr>
            <p:ph type="title" idx="4294967295"/>
          </p:nvPr>
        </p:nvSpPr>
        <p:spPr/>
        <p:txBody>
          <a:bodyPr/>
          <a:lstStyle/>
          <a:p>
            <a:r>
              <a:rPr lang="en-US">
                <a:latin typeface="Verdana" charset="0"/>
                <a:ea typeface="MS PGothic" charset="0"/>
              </a:rPr>
              <a:t>Moral Hazard</a:t>
            </a:r>
          </a:p>
        </p:txBody>
      </p:sp>
      <p:sp>
        <p:nvSpPr>
          <p:cNvPr id="83971" name="Rectangle 3"/>
          <p:cNvSpPr>
            <a:spLocks noGrp="1" noChangeArrowheads="1"/>
          </p:cNvSpPr>
          <p:nvPr>
            <p:ph type="body" idx="4294967295"/>
          </p:nvPr>
        </p:nvSpPr>
        <p:spPr/>
        <p:txBody>
          <a:bodyPr/>
          <a:lstStyle/>
          <a:p>
            <a:pPr>
              <a:lnSpc>
                <a:spcPct val="90000"/>
              </a:lnSpc>
            </a:pPr>
            <a:endParaRPr lang="en-US" sz="3400" dirty="0">
              <a:solidFill>
                <a:srgbClr val="990000"/>
              </a:solidFill>
              <a:latin typeface="Verdana" charset="0"/>
              <a:ea typeface="MS PGothic" charset="0"/>
            </a:endParaRPr>
          </a:p>
          <a:p>
            <a:pPr>
              <a:lnSpc>
                <a:spcPct val="90000"/>
              </a:lnSpc>
            </a:pPr>
            <a:r>
              <a:rPr lang="en-US" sz="3400" dirty="0">
                <a:solidFill>
                  <a:srgbClr val="990000"/>
                </a:solidFill>
                <a:latin typeface="Verdana" charset="0"/>
                <a:ea typeface="MS PGothic" charset="0"/>
              </a:rPr>
              <a:t>So a consumer might be more willing to court default with a high risk loan because of the welfare safety net.</a:t>
            </a:r>
          </a:p>
          <a:p>
            <a:pPr>
              <a:lnSpc>
                <a:spcPct val="90000"/>
              </a:lnSpc>
            </a:pPr>
            <a:endParaRPr lang="en-US" sz="3400" dirty="0">
              <a:solidFill>
                <a:srgbClr val="990000"/>
              </a:solidFill>
              <a:latin typeface="Verdana" charset="0"/>
              <a:ea typeface="MS PGothic" charset="0"/>
            </a:endParaRPr>
          </a:p>
          <a:p>
            <a:pPr>
              <a:lnSpc>
                <a:spcPct val="90000"/>
              </a:lnSpc>
            </a:pPr>
            <a:endParaRPr lang="en-US" sz="3400" dirty="0">
              <a:solidFill>
                <a:srgbClr val="990000"/>
              </a:solidFill>
              <a:latin typeface="Verdana" charset="0"/>
              <a:ea typeface="MS PGothic"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098A63-C7BE-D148-AAAC-91C5F088C18E}" type="slidenum">
              <a:rPr lang="en-US" sz="1200"/>
              <a:pPr/>
              <a:t>38</a:t>
            </a:fld>
            <a:endParaRPr lang="en-US" sz="1200"/>
          </a:p>
        </p:txBody>
      </p:sp>
      <p:sp>
        <p:nvSpPr>
          <p:cNvPr id="83970" name="Rectangle 2"/>
          <p:cNvSpPr>
            <a:spLocks noGrp="1" noChangeArrowheads="1"/>
          </p:cNvSpPr>
          <p:nvPr>
            <p:ph type="title" idx="4294967295"/>
          </p:nvPr>
        </p:nvSpPr>
        <p:spPr/>
        <p:txBody>
          <a:bodyPr/>
          <a:lstStyle/>
          <a:p>
            <a:r>
              <a:rPr lang="en-US">
                <a:latin typeface="Verdana" charset="0"/>
                <a:ea typeface="MS PGothic" charset="0"/>
              </a:rPr>
              <a:t>Moral Hazard</a:t>
            </a:r>
          </a:p>
        </p:txBody>
      </p:sp>
      <p:sp>
        <p:nvSpPr>
          <p:cNvPr id="83971" name="Rectangle 3"/>
          <p:cNvSpPr>
            <a:spLocks noGrp="1" noChangeArrowheads="1"/>
          </p:cNvSpPr>
          <p:nvPr>
            <p:ph type="body" idx="4294967295"/>
          </p:nvPr>
        </p:nvSpPr>
        <p:spPr/>
        <p:txBody>
          <a:bodyPr/>
          <a:lstStyle/>
          <a:p>
            <a:pPr>
              <a:lnSpc>
                <a:spcPct val="90000"/>
              </a:lnSpc>
            </a:pPr>
            <a:endParaRPr lang="en-US" sz="3400" dirty="0">
              <a:solidFill>
                <a:srgbClr val="990000"/>
              </a:solidFill>
              <a:latin typeface="Verdana" charset="0"/>
              <a:ea typeface="MS PGothic" charset="0"/>
            </a:endParaRPr>
          </a:p>
          <a:p>
            <a:pPr>
              <a:lnSpc>
                <a:spcPct val="90000"/>
              </a:lnSpc>
            </a:pPr>
            <a:r>
              <a:rPr lang="en-US" sz="3400" dirty="0">
                <a:latin typeface="Verdana" charset="0"/>
                <a:ea typeface="MS PGothic" charset="0"/>
              </a:rPr>
              <a:t>So a consumer might be more willing to court default with a high risk loan because of the welfare safety net.</a:t>
            </a:r>
          </a:p>
          <a:p>
            <a:pPr>
              <a:lnSpc>
                <a:spcPct val="90000"/>
              </a:lnSpc>
            </a:pPr>
            <a:r>
              <a:rPr lang="en-US" sz="3400" dirty="0">
                <a:solidFill>
                  <a:srgbClr val="000000"/>
                </a:solidFill>
                <a:latin typeface="Verdana" charset="0"/>
                <a:ea typeface="MS PGothic" charset="0"/>
              </a:rPr>
              <a:t>But what’s the optimal level of risk-taking?</a:t>
            </a:r>
          </a:p>
          <a:p>
            <a:pPr marL="866775" lvl="2" indent="-469900">
              <a:lnSpc>
                <a:spcPct val="90000"/>
              </a:lnSpc>
            </a:pPr>
            <a:r>
              <a:rPr lang="en-US" dirty="0">
                <a:solidFill>
                  <a:schemeClr val="accent6"/>
                </a:solidFill>
                <a:latin typeface="Verdana" charset="0"/>
                <a:ea typeface="MS PGothic" charset="0"/>
              </a:rPr>
              <a:t>Is there such a thing as </a:t>
            </a:r>
            <a:r>
              <a:rPr lang="ja-JP" altLang="en-US" dirty="0">
                <a:solidFill>
                  <a:schemeClr val="accent6"/>
                </a:solidFill>
                <a:latin typeface="Verdana" charset="0"/>
                <a:ea typeface="MS PGothic" charset="0"/>
              </a:rPr>
              <a:t>“</a:t>
            </a:r>
            <a:r>
              <a:rPr lang="en-US" altLang="ja-JP" dirty="0">
                <a:solidFill>
                  <a:schemeClr val="accent6"/>
                </a:solidFill>
                <a:latin typeface="Verdana" charset="0"/>
                <a:ea typeface="MS PGothic" charset="0"/>
              </a:rPr>
              <a:t>excessive risk aversion</a:t>
            </a:r>
            <a:r>
              <a:rPr lang="ja-JP" altLang="en-US" dirty="0">
                <a:solidFill>
                  <a:schemeClr val="accent6"/>
                </a:solidFill>
                <a:latin typeface="Verdana" charset="0"/>
                <a:ea typeface="MS PGothic" charset="0"/>
              </a:rPr>
              <a:t>”</a:t>
            </a:r>
            <a:endParaRPr lang="en-US" altLang="ja-JP" dirty="0">
              <a:solidFill>
                <a:schemeClr val="accent6"/>
              </a:solidFill>
              <a:latin typeface="Verdana" charset="0"/>
              <a:ea typeface="MS PGothic" charset="0"/>
            </a:endParaRPr>
          </a:p>
          <a:p>
            <a:pPr>
              <a:lnSpc>
                <a:spcPct val="90000"/>
              </a:lnSpc>
            </a:pPr>
            <a:endParaRPr lang="en-US" sz="3400" dirty="0">
              <a:solidFill>
                <a:srgbClr val="990000"/>
              </a:solidFill>
              <a:latin typeface="Verdana" charset="0"/>
              <a:ea typeface="MS PGothic" charset="0"/>
            </a:endParaRPr>
          </a:p>
          <a:p>
            <a:pPr>
              <a:lnSpc>
                <a:spcPct val="90000"/>
              </a:lnSpc>
            </a:pPr>
            <a:endParaRPr lang="en-US" sz="3400" dirty="0">
              <a:solidFill>
                <a:srgbClr val="990000"/>
              </a:solidFill>
              <a:latin typeface="Verdana" charset="0"/>
              <a:ea typeface="MS PGothic" charset="0"/>
            </a:endParaRPr>
          </a:p>
        </p:txBody>
      </p:sp>
    </p:spTree>
    <p:extLst>
      <p:ext uri="{BB962C8B-B14F-4D97-AF65-F5344CB8AC3E}">
        <p14:creationId xmlns:p14="http://schemas.microsoft.com/office/powerpoint/2010/main" val="257293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B055E52-7EAC-CE41-8F8C-4253B5B9EE3B}" type="slidenum">
              <a:rPr lang="en-US" sz="1200"/>
              <a:pPr/>
              <a:t>39</a:t>
            </a:fld>
            <a:endParaRPr lang="en-US" sz="1200"/>
          </a:p>
        </p:txBody>
      </p:sp>
      <p:sp>
        <p:nvSpPr>
          <p:cNvPr id="88066" name="Rectangle 2"/>
          <p:cNvSpPr>
            <a:spLocks noGrp="1" noChangeArrowheads="1"/>
          </p:cNvSpPr>
          <p:nvPr>
            <p:ph type="title"/>
          </p:nvPr>
        </p:nvSpPr>
        <p:spPr/>
        <p:txBody>
          <a:bodyPr/>
          <a:lstStyle/>
          <a:p>
            <a:pPr>
              <a:lnSpc>
                <a:spcPct val="90000"/>
              </a:lnSpc>
            </a:pPr>
            <a:r>
              <a:rPr lang="en-US">
                <a:solidFill>
                  <a:srgbClr val="000000"/>
                </a:solidFill>
                <a:latin typeface="Verdana" charset="0"/>
                <a:ea typeface="MS PGothic" charset="0"/>
              </a:rPr>
              <a:t>Why might a consumer agree to “excessive” interest rates?</a:t>
            </a:r>
          </a:p>
        </p:txBody>
      </p:sp>
      <p:sp>
        <p:nvSpPr>
          <p:cNvPr id="88067" name="Rectangle 3"/>
          <p:cNvSpPr>
            <a:spLocks noGrp="1" noChangeArrowheads="1"/>
          </p:cNvSpPr>
          <p:nvPr>
            <p:ph type="body" idx="1"/>
          </p:nvPr>
        </p:nvSpPr>
        <p:spPr/>
        <p:txBody>
          <a:bodyPr/>
          <a:lstStyle/>
          <a:p>
            <a:pPr>
              <a:lnSpc>
                <a:spcPct val="90000"/>
              </a:lnSpc>
            </a:pPr>
            <a:endParaRPr lang="en-US" sz="3200">
              <a:solidFill>
                <a:srgbClr val="000000"/>
              </a:solidFill>
              <a:latin typeface="Verdana" charset="0"/>
              <a:ea typeface="MS PGothic" charset="0"/>
            </a:endParaRPr>
          </a:p>
          <a:p>
            <a:pPr>
              <a:lnSpc>
                <a:spcPct val="90000"/>
              </a:lnSpc>
            </a:pPr>
            <a:r>
              <a:rPr lang="en-US" sz="3200">
                <a:solidFill>
                  <a:srgbClr val="B90000"/>
                </a:solidFill>
                <a:latin typeface="Verdana" charset="0"/>
                <a:ea typeface="MS PGothic" charset="0"/>
              </a:rPr>
              <a:t>Signalling</a:t>
            </a:r>
            <a:endParaRPr lang="en-US" sz="3200">
              <a:solidFill>
                <a:srgbClr val="000000"/>
              </a:solidFill>
              <a:latin typeface="Verdana" charset="0"/>
              <a:ea typeface="MS PGothic"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7414-2234-7844-80DD-C6A9F6A2AC1F}"/>
              </a:ext>
            </a:extLst>
          </p:cNvPr>
          <p:cNvSpPr>
            <a:spLocks noGrp="1"/>
          </p:cNvSpPr>
          <p:nvPr>
            <p:ph type="title"/>
          </p:nvPr>
        </p:nvSpPr>
        <p:spPr/>
        <p:txBody>
          <a:bodyPr/>
          <a:lstStyle/>
          <a:p>
            <a:r>
              <a:rPr lang="en-US" dirty="0">
                <a:solidFill>
                  <a:srgbClr val="C00000"/>
                </a:solidFill>
              </a:rPr>
              <a:t>Williams v. Walker-Thomas</a:t>
            </a:r>
          </a:p>
        </p:txBody>
      </p:sp>
      <p:sp>
        <p:nvSpPr>
          <p:cNvPr id="3" name="Content Placeholder 2">
            <a:extLst>
              <a:ext uri="{FF2B5EF4-FFF2-40B4-BE49-F238E27FC236}">
                <a16:creationId xmlns:a16="http://schemas.microsoft.com/office/drawing/2014/main" id="{02A992E3-7CC1-0649-954D-A43AFCCB2F1F}"/>
              </a:ext>
            </a:extLst>
          </p:cNvPr>
          <p:cNvSpPr>
            <a:spLocks noGrp="1"/>
          </p:cNvSpPr>
          <p:nvPr>
            <p:ph idx="1"/>
          </p:nvPr>
        </p:nvSpPr>
        <p:spPr/>
        <p:txBody>
          <a:bodyPr/>
          <a:lstStyle/>
          <a:p>
            <a:endParaRPr lang="en-US" dirty="0"/>
          </a:p>
          <a:p>
            <a:r>
              <a:rPr lang="en-US" dirty="0"/>
              <a:t>Is the whole greater than the sum of its parts?</a:t>
            </a:r>
          </a:p>
        </p:txBody>
      </p:sp>
      <p:sp>
        <p:nvSpPr>
          <p:cNvPr id="4" name="Slide Number Placeholder 3">
            <a:extLst>
              <a:ext uri="{FF2B5EF4-FFF2-40B4-BE49-F238E27FC236}">
                <a16:creationId xmlns:a16="http://schemas.microsoft.com/office/drawing/2014/main" id="{FD9F0913-0D88-7643-9B7B-1368D6E1ACD5}"/>
              </a:ext>
            </a:extLst>
          </p:cNvPr>
          <p:cNvSpPr>
            <a:spLocks noGrp="1"/>
          </p:cNvSpPr>
          <p:nvPr>
            <p:ph type="sldNum" sz="quarter" idx="12"/>
          </p:nvPr>
        </p:nvSpPr>
        <p:spPr/>
        <p:txBody>
          <a:bodyPr/>
          <a:lstStyle/>
          <a:p>
            <a:pPr>
              <a:defRPr/>
            </a:pPr>
            <a:fld id="{1D90EC51-0B0C-DE4B-9ABD-8415E52E1EA1}" type="slidenum">
              <a:rPr lang="en-US" smtClean="0"/>
              <a:pPr>
                <a:defRPr/>
              </a:pPr>
              <a:t>4</a:t>
            </a:fld>
            <a:endParaRPr lang="en-US"/>
          </a:p>
        </p:txBody>
      </p:sp>
    </p:spTree>
    <p:extLst>
      <p:ext uri="{BB962C8B-B14F-4D97-AF65-F5344CB8AC3E}">
        <p14:creationId xmlns:p14="http://schemas.microsoft.com/office/powerpoint/2010/main" val="2404381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12BF416-14BB-BE43-830B-F7ACA8941101}" type="slidenum">
              <a:rPr lang="en-US" sz="1200"/>
              <a:pPr/>
              <a:t>40</a:t>
            </a:fld>
            <a:endParaRPr lang="en-US" sz="1200"/>
          </a:p>
        </p:txBody>
      </p:sp>
      <p:sp>
        <p:nvSpPr>
          <p:cNvPr id="90114"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70659" name="Rectangle 3"/>
          <p:cNvSpPr>
            <a:spLocks noGrp="1" noChangeArrowheads="1"/>
          </p:cNvSpPr>
          <p:nvPr>
            <p:ph type="body" idx="4294967295"/>
          </p:nvPr>
        </p:nvSpPr>
        <p:spPr/>
        <p:txBody>
          <a:bodyPr/>
          <a:lstStyle/>
          <a:p>
            <a:pPr>
              <a:lnSpc>
                <a:spcPct val="90000"/>
              </a:lnSpc>
              <a:defRPr/>
            </a:pPr>
            <a:endParaRPr lang="en-US" sz="3400" dirty="0">
              <a:solidFill>
                <a:srgbClr val="000000"/>
              </a:solidFill>
              <a:ea typeface="ＭＳ Ｐゴシック" charset="0"/>
              <a:cs typeface="ＭＳ Ｐゴシック" charset="0"/>
            </a:endParaRPr>
          </a:p>
          <a:p>
            <a:pPr>
              <a:lnSpc>
                <a:spcPct val="90000"/>
              </a:lnSpc>
              <a:defRPr/>
            </a:pPr>
            <a:r>
              <a:rPr lang="en-US" sz="2700" dirty="0">
                <a:solidFill>
                  <a:schemeClr val="accent6"/>
                </a:solidFill>
                <a:ea typeface="ＭＳ Ｐゴシック" charset="0"/>
                <a:cs typeface="ＭＳ Ｐゴシック" charset="0"/>
              </a:rPr>
              <a:t>T</a:t>
            </a:r>
            <a:r>
              <a:rPr lang="en-US" sz="3200" dirty="0">
                <a:solidFill>
                  <a:schemeClr val="accent6"/>
                </a:solidFill>
                <a:ea typeface="ＭＳ Ｐゴシック" charset="0"/>
                <a:cs typeface="ＭＳ Ｐゴシック" charset="0"/>
              </a:rPr>
              <a:t>wo borrowers approach a lender. One is high risk, the other low risk. The borrowers know their quality but the lender cannot tell them apart. How can he distinguish them?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9C55FB-2162-CD43-89C5-5034BCDC1D8F}" type="slidenum">
              <a:rPr lang="en-US" sz="1200"/>
              <a:pPr/>
              <a:t>41</a:t>
            </a:fld>
            <a:endParaRPr lang="en-US" sz="1200"/>
          </a:p>
        </p:txBody>
      </p:sp>
      <p:sp>
        <p:nvSpPr>
          <p:cNvPr id="92162"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2163" name="Rectangle 3"/>
          <p:cNvSpPr>
            <a:spLocks noGrp="1" noChangeArrowheads="1"/>
          </p:cNvSpPr>
          <p:nvPr>
            <p:ph type="body" idx="4294967295"/>
          </p:nvPr>
        </p:nvSpPr>
        <p:spPr/>
        <p:txBody>
          <a:bodyPr/>
          <a:lstStyle/>
          <a:p>
            <a:pPr>
              <a:lnSpc>
                <a:spcPct val="90000"/>
              </a:lnSpc>
            </a:pPr>
            <a:endParaRPr lang="en-US" sz="2700">
              <a:latin typeface="Verdana" charset="0"/>
              <a:ea typeface="MS PGothic" charset="0"/>
            </a:endParaRPr>
          </a:p>
          <a:p>
            <a:pPr>
              <a:lnSpc>
                <a:spcPct val="90000"/>
              </a:lnSpc>
            </a:pPr>
            <a:r>
              <a:rPr lang="en-US" sz="2700">
                <a:latin typeface="Verdana" charset="0"/>
                <a:ea typeface="MS PGothic" charset="0"/>
              </a:rPr>
              <a:t>Two borrowers approach a lender. One is high risk, the other low risk. The borrowers know their quality but the lender cannot tell them apart. How can he distinguish them?</a:t>
            </a:r>
          </a:p>
          <a:p>
            <a:pPr>
              <a:lnSpc>
                <a:spcPct val="90000"/>
              </a:lnSpc>
            </a:pPr>
            <a:r>
              <a:rPr lang="en-US" sz="2700">
                <a:solidFill>
                  <a:srgbClr val="990033"/>
                </a:solidFill>
                <a:latin typeface="Verdana" charset="0"/>
                <a:ea typeface="MS PGothic" charset="0"/>
              </a:rPr>
              <a:t>Assume that default is costly for both borrowers. However, the low risk borrower has a lower probability of default and a lower cost of default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7DA066A-F537-094B-A467-5FB1A56F068A}" type="slidenum">
              <a:rPr lang="en-US" sz="1200"/>
              <a:pPr/>
              <a:t>42</a:t>
            </a:fld>
            <a:endParaRPr lang="en-US" sz="1200"/>
          </a:p>
        </p:txBody>
      </p:sp>
      <p:sp>
        <p:nvSpPr>
          <p:cNvPr id="94210"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4211" name="Rectangle 3"/>
          <p:cNvSpPr>
            <a:spLocks noGrp="1" noChangeArrowheads="1"/>
          </p:cNvSpPr>
          <p:nvPr>
            <p:ph type="body" idx="4294967295"/>
          </p:nvPr>
        </p:nvSpPr>
        <p:spPr/>
        <p:txBody>
          <a:bodyPr/>
          <a:lstStyle/>
          <a:p>
            <a:pPr>
              <a:lnSpc>
                <a:spcPct val="90000"/>
              </a:lnSpc>
            </a:pPr>
            <a:endParaRPr lang="en-US" sz="3400">
              <a:solidFill>
                <a:srgbClr val="B90000"/>
              </a:solidFill>
              <a:latin typeface="Verdana" charset="0"/>
              <a:ea typeface="MS PGothic" charset="0"/>
            </a:endParaRPr>
          </a:p>
          <a:p>
            <a:pPr>
              <a:lnSpc>
                <a:spcPct val="90000"/>
              </a:lnSpc>
            </a:pPr>
            <a:r>
              <a:rPr lang="en-US" sz="3400">
                <a:solidFill>
                  <a:srgbClr val="B90000"/>
                </a:solidFill>
                <a:latin typeface="Verdana" charset="0"/>
                <a:ea typeface="MS PGothic" charset="0"/>
              </a:rPr>
              <a:t>A signalling </a:t>
            </a:r>
            <a:r>
              <a:rPr lang="en-US" sz="3200">
                <a:solidFill>
                  <a:srgbClr val="B90000"/>
                </a:solidFill>
                <a:latin typeface="Verdana" charset="0"/>
                <a:ea typeface="MS PGothic" charset="0"/>
              </a:rPr>
              <a:t>equilibria if a “non-mimicry” constraint </a:t>
            </a:r>
            <a:r>
              <a:rPr lang="en-US" sz="3200">
                <a:solidFill>
                  <a:srgbClr val="990033"/>
                </a:solidFill>
                <a:latin typeface="Verdana" charset="0"/>
                <a:ea typeface="MS PGothic" charset="0"/>
              </a:rPr>
              <a:t>	</a:t>
            </a:r>
          </a:p>
          <a:p>
            <a:pPr lvl="2">
              <a:lnSpc>
                <a:spcPct val="90000"/>
              </a:lnSpc>
            </a:pPr>
            <a:r>
              <a:rPr lang="en-US" sz="2900">
                <a:solidFill>
                  <a:srgbClr val="000000"/>
                </a:solidFill>
                <a:latin typeface="Verdana" charset="0"/>
                <a:ea typeface="MS PGothic" charset="0"/>
              </a:rPr>
              <a:t>By their willingness to accept the cost of a high interest loan one can tell them apart and they don’t have an incentive to switch</a:t>
            </a:r>
          </a:p>
          <a:p>
            <a:pPr lvl="2">
              <a:lnSpc>
                <a:spcPct val="90000"/>
              </a:lnSpc>
              <a:buFont typeface="Wingdings" charset="0"/>
              <a:buNone/>
            </a:pPr>
            <a:endParaRPr lang="en-US" sz="2400">
              <a:solidFill>
                <a:srgbClr val="990033"/>
              </a:solidFill>
              <a:latin typeface="Verdana" charset="0"/>
              <a:ea typeface="MS PGothic"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7DA066A-F537-094B-A467-5FB1A56F068A}" type="slidenum">
              <a:rPr lang="en-US" sz="1200"/>
              <a:pPr/>
              <a:t>43</a:t>
            </a:fld>
            <a:endParaRPr lang="en-US" sz="1200"/>
          </a:p>
        </p:txBody>
      </p:sp>
      <p:sp>
        <p:nvSpPr>
          <p:cNvPr id="94210"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4211" name="Rectangle 3"/>
          <p:cNvSpPr>
            <a:spLocks noGrp="1" noChangeArrowheads="1"/>
          </p:cNvSpPr>
          <p:nvPr>
            <p:ph type="body" idx="4294967295"/>
          </p:nvPr>
        </p:nvSpPr>
        <p:spPr/>
        <p:txBody>
          <a:bodyPr/>
          <a:lstStyle/>
          <a:p>
            <a:pPr>
              <a:lnSpc>
                <a:spcPct val="90000"/>
              </a:lnSpc>
            </a:pPr>
            <a:endParaRPr lang="en-US" sz="3400" dirty="0">
              <a:solidFill>
                <a:srgbClr val="B90000"/>
              </a:solidFill>
              <a:latin typeface="Verdana" charset="0"/>
              <a:ea typeface="MS PGothic" charset="0"/>
            </a:endParaRPr>
          </a:p>
          <a:p>
            <a:pPr>
              <a:lnSpc>
                <a:spcPct val="90000"/>
              </a:lnSpc>
            </a:pPr>
            <a:r>
              <a:rPr lang="en-US" sz="3400" dirty="0">
                <a:solidFill>
                  <a:srgbClr val="B90000"/>
                </a:solidFill>
                <a:latin typeface="Verdana" charset="0"/>
                <a:ea typeface="MS PGothic" charset="0"/>
              </a:rPr>
              <a:t>Compare the benefit of a loan ($$$) versus the cost (probability of default times the cost of default)</a:t>
            </a:r>
            <a:endParaRPr lang="en-US" sz="2400" dirty="0">
              <a:solidFill>
                <a:srgbClr val="990033"/>
              </a:solidFill>
              <a:latin typeface="Verdana" charset="0"/>
              <a:ea typeface="MS PGothic" charset="0"/>
            </a:endParaRPr>
          </a:p>
        </p:txBody>
      </p:sp>
    </p:spTree>
    <p:extLst>
      <p:ext uri="{BB962C8B-B14F-4D97-AF65-F5344CB8AC3E}">
        <p14:creationId xmlns:p14="http://schemas.microsoft.com/office/powerpoint/2010/main" val="2026004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8B0EF9-D1D9-3847-B079-ABAF07ACD62D}" type="slidenum">
              <a:rPr lang="en-US" sz="1200"/>
              <a:pPr/>
              <a:t>44</a:t>
            </a:fld>
            <a:endParaRPr lang="en-US" sz="1200"/>
          </a:p>
        </p:txBody>
      </p:sp>
      <p:sp>
        <p:nvSpPr>
          <p:cNvPr id="96258"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6259" name="Rectangle 3"/>
          <p:cNvSpPr>
            <a:spLocks noGrp="1" noChangeArrowheads="1"/>
          </p:cNvSpPr>
          <p:nvPr>
            <p:ph type="body" idx="4294967295"/>
          </p:nvPr>
        </p:nvSpPr>
        <p:spPr/>
        <p:txBody>
          <a:bodyPr/>
          <a:lstStyle/>
          <a:p>
            <a:pPr>
              <a:lnSpc>
                <a:spcPct val="90000"/>
              </a:lnSpc>
            </a:pPr>
            <a:endParaRPr lang="en-US" sz="3600">
              <a:latin typeface="Verdana" charset="0"/>
              <a:ea typeface="MS PGothic" charset="0"/>
            </a:endParaRPr>
          </a:p>
          <a:p>
            <a:pPr>
              <a:lnSpc>
                <a:spcPct val="90000"/>
              </a:lnSpc>
            </a:pPr>
            <a:r>
              <a:rPr lang="en-US" sz="3200">
                <a:solidFill>
                  <a:srgbClr val="990033"/>
                </a:solidFill>
                <a:latin typeface="Verdana" charset="0"/>
                <a:ea typeface="MS PGothic" charset="0"/>
              </a:rPr>
              <a:t>Separating equilibrium: </a:t>
            </a:r>
          </a:p>
          <a:p>
            <a:pPr>
              <a:lnSpc>
                <a:spcPct val="90000"/>
              </a:lnSpc>
            </a:pPr>
            <a:endParaRPr lang="en-US" sz="3200">
              <a:solidFill>
                <a:srgbClr val="990033"/>
              </a:solidFill>
              <a:latin typeface="Verdana" charset="0"/>
              <a:ea typeface="MS PGothic" charset="0"/>
            </a:endParaRPr>
          </a:p>
          <a:p>
            <a:pPr marL="1600200" lvl="3" indent="-228600">
              <a:lnSpc>
                <a:spcPct val="90000"/>
              </a:lnSpc>
            </a:pPr>
            <a:r>
              <a:rPr lang="en-US" sz="2800">
                <a:latin typeface="Verdana" charset="0"/>
                <a:ea typeface="MS PGothic" charset="0"/>
              </a:rPr>
              <a:t>Benefit &gt; Cost*</a:t>
            </a:r>
            <a:r>
              <a:rPr lang="en-US" sz="2800" baseline="-25000">
                <a:latin typeface="Verdana" charset="0"/>
                <a:ea typeface="MS PGothic" charset="0"/>
              </a:rPr>
              <a:t>High Quality Borrower </a:t>
            </a:r>
          </a:p>
          <a:p>
            <a:pPr marL="1600200" lvl="3" indent="-228600">
              <a:lnSpc>
                <a:spcPct val="90000"/>
              </a:lnSpc>
            </a:pPr>
            <a:endParaRPr lang="en-US" sz="2800" baseline="-25000">
              <a:latin typeface="Verdana" charset="0"/>
              <a:ea typeface="MS PGothic" charset="0"/>
            </a:endParaRPr>
          </a:p>
          <a:p>
            <a:pPr marL="1600200" lvl="3" indent="-228600">
              <a:lnSpc>
                <a:spcPct val="90000"/>
              </a:lnSpc>
            </a:pPr>
            <a:r>
              <a:rPr lang="en-US" sz="2800">
                <a:latin typeface="Verdana" charset="0"/>
                <a:ea typeface="MS PGothic" charset="0"/>
              </a:rPr>
              <a:t>Benefit &lt; Cost*</a:t>
            </a:r>
            <a:r>
              <a:rPr lang="en-US" sz="2800" baseline="-25000">
                <a:latin typeface="Verdana" charset="0"/>
                <a:ea typeface="MS PGothic" charset="0"/>
              </a:rPr>
              <a:t>Low Quality Borrower</a:t>
            </a:r>
          </a:p>
          <a:p>
            <a:pPr marL="1143000" lvl="2" indent="-228600">
              <a:lnSpc>
                <a:spcPct val="90000"/>
              </a:lnSpc>
              <a:buFont typeface="Wingdings" charset="0"/>
              <a:buNone/>
            </a:pPr>
            <a:endParaRPr lang="en-US" sz="2400">
              <a:latin typeface="Verdana" charset="0"/>
              <a:ea typeface="MS PGothic" charset="0"/>
            </a:endParaRPr>
          </a:p>
          <a:p>
            <a:pPr marL="1143000" lvl="2" indent="-228600">
              <a:lnSpc>
                <a:spcPct val="90000"/>
              </a:lnSpc>
              <a:buFont typeface="Wingdings" charset="0"/>
              <a:buNone/>
            </a:pPr>
            <a:endParaRPr lang="en-US" sz="2400">
              <a:solidFill>
                <a:srgbClr val="990033"/>
              </a:solidFill>
              <a:latin typeface="Verdana" charset="0"/>
              <a:ea typeface="MS PGothic" charset="0"/>
            </a:endParaRPr>
          </a:p>
          <a:p>
            <a:pPr marL="1143000" lvl="2" indent="-228600">
              <a:lnSpc>
                <a:spcPct val="90000"/>
              </a:lnSpc>
            </a:pPr>
            <a:endParaRPr lang="en-US" sz="1000">
              <a:solidFill>
                <a:srgbClr val="990033"/>
              </a:solidFill>
              <a:latin typeface="Verdana" charset="0"/>
              <a:ea typeface="MS PGothic"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7A5C751-1F85-5240-BE74-851156C20989}" type="slidenum">
              <a:rPr lang="en-US" sz="1200"/>
              <a:pPr/>
              <a:t>45</a:t>
            </a:fld>
            <a:endParaRPr lang="en-US" sz="1200"/>
          </a:p>
        </p:txBody>
      </p:sp>
      <p:sp>
        <p:nvSpPr>
          <p:cNvPr id="98306" name="Rectangle 2"/>
          <p:cNvSpPr>
            <a:spLocks noGrp="1" noChangeArrowheads="1"/>
          </p:cNvSpPr>
          <p:nvPr>
            <p:ph type="title" idx="4294967295"/>
          </p:nvPr>
        </p:nvSpPr>
        <p:spPr/>
        <p:txBody>
          <a:bodyPr/>
          <a:lstStyle/>
          <a:p>
            <a:r>
              <a:rPr lang="en-US">
                <a:latin typeface="Verdana" charset="0"/>
                <a:ea typeface="MS PGothic" charset="0"/>
              </a:rPr>
              <a:t>Signalling</a:t>
            </a:r>
          </a:p>
        </p:txBody>
      </p:sp>
      <p:sp>
        <p:nvSpPr>
          <p:cNvPr id="98307" name="Rectangle 3"/>
          <p:cNvSpPr>
            <a:spLocks noGrp="1" noChangeArrowheads="1"/>
          </p:cNvSpPr>
          <p:nvPr>
            <p:ph type="body" idx="4294967295"/>
          </p:nvPr>
        </p:nvSpPr>
        <p:spPr/>
        <p:txBody>
          <a:bodyPr/>
          <a:lstStyle/>
          <a:p>
            <a:pPr>
              <a:lnSpc>
                <a:spcPct val="90000"/>
              </a:lnSpc>
            </a:pPr>
            <a:endParaRPr lang="en-US" sz="3400">
              <a:solidFill>
                <a:srgbClr val="B90000"/>
              </a:solidFill>
              <a:latin typeface="Verdana" charset="0"/>
              <a:ea typeface="MS PGothic" charset="0"/>
            </a:endParaRPr>
          </a:p>
          <a:p>
            <a:pPr>
              <a:lnSpc>
                <a:spcPct val="90000"/>
              </a:lnSpc>
            </a:pPr>
            <a:r>
              <a:rPr lang="en-US" sz="3400">
                <a:solidFill>
                  <a:srgbClr val="B90000"/>
                </a:solidFill>
                <a:latin typeface="Verdana" charset="0"/>
                <a:ea typeface="MS PGothic" charset="0"/>
              </a:rPr>
              <a:t>Signalling doesn’t work if a </a:t>
            </a:r>
            <a:r>
              <a:rPr lang="en-US" sz="3200">
                <a:solidFill>
                  <a:srgbClr val="B90000"/>
                </a:solidFill>
                <a:latin typeface="Verdana" charset="0"/>
                <a:ea typeface="MS PGothic" charset="0"/>
              </a:rPr>
              <a:t>pooling equilibrium</a:t>
            </a:r>
          </a:p>
          <a:p>
            <a:pPr lvl="2">
              <a:lnSpc>
                <a:spcPct val="90000"/>
              </a:lnSpc>
            </a:pPr>
            <a:r>
              <a:rPr lang="en-US" sz="2600">
                <a:solidFill>
                  <a:srgbClr val="000000"/>
                </a:solidFill>
                <a:latin typeface="Verdana" charset="0"/>
                <a:ea typeface="MS PGothic" charset="0"/>
              </a:rPr>
              <a:t>Low quality can mimic high quality</a:t>
            </a:r>
          </a:p>
          <a:p>
            <a:pPr lvl="2">
              <a:lnSpc>
                <a:spcPct val="90000"/>
              </a:lnSpc>
              <a:buFont typeface="Wingdings" charset="0"/>
              <a:buNone/>
            </a:pPr>
            <a:endParaRPr lang="en-US" sz="2400">
              <a:solidFill>
                <a:srgbClr val="990033"/>
              </a:solidFill>
              <a:latin typeface="Verdana" charset="0"/>
              <a:ea typeface="MS PGothic"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0C1A59-DBE6-4B4A-B839-5D783145CAAA}" type="slidenum">
              <a:rPr lang="en-US" sz="1200"/>
              <a:pPr/>
              <a:t>46</a:t>
            </a:fld>
            <a:endParaRPr lang="en-US" sz="1200"/>
          </a:p>
        </p:txBody>
      </p:sp>
      <p:sp>
        <p:nvSpPr>
          <p:cNvPr id="100354" name="Rectangle 2"/>
          <p:cNvSpPr>
            <a:spLocks noGrp="1" noChangeArrowheads="1"/>
          </p:cNvSpPr>
          <p:nvPr>
            <p:ph type="title" idx="4294967295"/>
          </p:nvPr>
        </p:nvSpPr>
        <p:spPr/>
        <p:txBody>
          <a:bodyPr/>
          <a:lstStyle/>
          <a:p>
            <a:r>
              <a:rPr lang="en-US">
                <a:latin typeface="Verdana" charset="0"/>
                <a:ea typeface="MS PGothic" charset="0"/>
              </a:rPr>
              <a:t>Signalling</a:t>
            </a:r>
          </a:p>
        </p:txBody>
      </p:sp>
      <p:sp>
        <p:nvSpPr>
          <p:cNvPr id="26628" name="Rectangle 3"/>
          <p:cNvSpPr>
            <a:spLocks noGrp="1" noChangeArrowheads="1"/>
          </p:cNvSpPr>
          <p:nvPr>
            <p:ph type="body" idx="4294967295"/>
          </p:nvPr>
        </p:nvSpPr>
        <p:spPr/>
        <p:txBody>
          <a:bodyPr/>
          <a:lstStyle/>
          <a:p>
            <a:pPr>
              <a:lnSpc>
                <a:spcPct val="90000"/>
              </a:lnSpc>
              <a:buFont typeface="Wingdings" pitchFamily="2" charset="2"/>
              <a:buChar char="o"/>
              <a:defRPr/>
            </a:pPr>
            <a:endParaRPr lang="en-US" sz="2400" dirty="0">
              <a:solidFill>
                <a:schemeClr val="accent6"/>
              </a:solidFill>
              <a:ea typeface="ＭＳ Ｐゴシック" charset="0"/>
              <a:cs typeface="ＭＳ Ｐゴシック" charset="0"/>
            </a:endParaRPr>
          </a:p>
          <a:p>
            <a:pPr>
              <a:lnSpc>
                <a:spcPct val="90000"/>
              </a:lnSpc>
              <a:buFont typeface="Wingdings" pitchFamily="2" charset="2"/>
              <a:buChar char="o"/>
              <a:defRPr/>
            </a:pPr>
            <a:r>
              <a:rPr lang="en-US" sz="3200" dirty="0">
                <a:solidFill>
                  <a:schemeClr val="accent6"/>
                </a:solidFill>
                <a:ea typeface="ＭＳ Ｐゴシック" charset="0"/>
                <a:cs typeface="ＭＳ Ｐゴシック" charset="0"/>
              </a:rPr>
              <a:t>Pooling equilibrium </a:t>
            </a:r>
          </a:p>
          <a:p>
            <a:pPr>
              <a:lnSpc>
                <a:spcPct val="90000"/>
              </a:lnSpc>
              <a:buFont typeface="Wingdings" pitchFamily="2" charset="2"/>
              <a:buChar char="o"/>
              <a:defRPr/>
            </a:pPr>
            <a:endParaRPr lang="en-US" sz="3200" dirty="0">
              <a:solidFill>
                <a:schemeClr val="accent6"/>
              </a:solidFill>
              <a:ea typeface="ＭＳ Ｐゴシック" charset="0"/>
              <a:cs typeface="ＭＳ Ｐゴシック" charset="0"/>
            </a:endParaRPr>
          </a:p>
          <a:p>
            <a:pPr marL="1600200" lvl="3" indent="-228600">
              <a:lnSpc>
                <a:spcPct val="90000"/>
              </a:lnSpc>
              <a:buFont typeface="Wingdings" pitchFamily="2" charset="2"/>
              <a:buChar char="n"/>
              <a:defRPr/>
            </a:pPr>
            <a:r>
              <a:rPr lang="en-US" sz="2800" dirty="0">
                <a:solidFill>
                  <a:srgbClr val="000000"/>
                </a:solidFill>
                <a:ea typeface="ＭＳ Ｐゴシック" charset="0"/>
              </a:rPr>
              <a:t>Benefit &gt; </a:t>
            </a:r>
            <a:r>
              <a:rPr lang="en-US" sz="2800" dirty="0" err="1">
                <a:solidFill>
                  <a:srgbClr val="000000"/>
                </a:solidFill>
                <a:ea typeface="ＭＳ Ｐゴシック" charset="0"/>
              </a:rPr>
              <a:t>Cost</a:t>
            </a:r>
            <a:r>
              <a:rPr lang="en-US" sz="2800" baseline="-25000" dirty="0" err="1">
                <a:solidFill>
                  <a:srgbClr val="000000"/>
                </a:solidFill>
                <a:ea typeface="ＭＳ Ｐゴシック" charset="0"/>
              </a:rPr>
              <a:t>High</a:t>
            </a:r>
            <a:r>
              <a:rPr lang="en-US" sz="2800" baseline="-25000" dirty="0">
                <a:solidFill>
                  <a:srgbClr val="000000"/>
                </a:solidFill>
                <a:ea typeface="ＭＳ Ｐゴシック" charset="0"/>
              </a:rPr>
              <a:t> Quality Borrower </a:t>
            </a:r>
          </a:p>
          <a:p>
            <a:pPr marL="1600200" lvl="3" indent="-228600">
              <a:lnSpc>
                <a:spcPct val="90000"/>
              </a:lnSpc>
              <a:buFont typeface="Wingdings" pitchFamily="2" charset="2"/>
              <a:buChar char="n"/>
              <a:defRPr/>
            </a:pPr>
            <a:endParaRPr lang="en-US" sz="2800" dirty="0">
              <a:solidFill>
                <a:srgbClr val="000000"/>
              </a:solidFill>
              <a:ea typeface="ＭＳ Ｐゴシック" charset="0"/>
            </a:endParaRPr>
          </a:p>
          <a:p>
            <a:pPr marL="1600200" lvl="3" indent="-228600">
              <a:lnSpc>
                <a:spcPct val="90000"/>
              </a:lnSpc>
              <a:buFont typeface="Wingdings" pitchFamily="2" charset="2"/>
              <a:buChar char="n"/>
              <a:defRPr/>
            </a:pPr>
            <a:r>
              <a:rPr lang="en-US" sz="2800" dirty="0">
                <a:solidFill>
                  <a:srgbClr val="000000"/>
                </a:solidFill>
                <a:ea typeface="ＭＳ Ｐゴシック" charset="0"/>
              </a:rPr>
              <a:t>Benefit &gt; </a:t>
            </a:r>
            <a:r>
              <a:rPr lang="en-US" sz="2800" dirty="0" err="1">
                <a:solidFill>
                  <a:srgbClr val="000000"/>
                </a:solidFill>
                <a:ea typeface="ＭＳ Ｐゴシック" charset="0"/>
              </a:rPr>
              <a:t>Cost</a:t>
            </a:r>
            <a:r>
              <a:rPr lang="en-US" sz="2800" baseline="-25000" dirty="0" err="1">
                <a:solidFill>
                  <a:srgbClr val="000000"/>
                </a:solidFill>
                <a:ea typeface="ＭＳ Ｐゴシック" charset="0"/>
              </a:rPr>
              <a:t>Low</a:t>
            </a:r>
            <a:r>
              <a:rPr lang="en-US" sz="2800" baseline="-25000" dirty="0">
                <a:solidFill>
                  <a:srgbClr val="000000"/>
                </a:solidFill>
                <a:ea typeface="ＭＳ Ｐゴシック" charset="0"/>
              </a:rPr>
              <a:t> Quality Borrower</a:t>
            </a:r>
          </a:p>
          <a:p>
            <a:pPr marL="1143000" lvl="2" indent="-228600">
              <a:lnSpc>
                <a:spcPct val="90000"/>
              </a:lnSpc>
              <a:buFont typeface="Wingdings" pitchFamily="2" charset="2"/>
              <a:buChar char="o"/>
              <a:defRPr/>
            </a:pPr>
            <a:endParaRPr lang="en-US" sz="2400" dirty="0">
              <a:solidFill>
                <a:srgbClr val="990033"/>
              </a:solidFill>
              <a:ea typeface="ＭＳ Ｐゴシック" charset="0"/>
            </a:endParaRPr>
          </a:p>
          <a:p>
            <a:pPr marL="1143000" lvl="2" indent="-228600">
              <a:lnSpc>
                <a:spcPct val="90000"/>
              </a:lnSpc>
              <a:buFont typeface="Wingdings" pitchFamily="2" charset="2"/>
              <a:buChar char="o"/>
              <a:defRPr/>
            </a:pPr>
            <a:endParaRPr lang="en-US" sz="1000" dirty="0">
              <a:solidFill>
                <a:srgbClr val="990033"/>
              </a:solidFill>
              <a:ea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5B55A18-D21A-7C42-8AE0-54FFB8CFB626}" type="slidenum">
              <a:rPr lang="en-US" sz="1200"/>
              <a:pPr/>
              <a:t>47</a:t>
            </a:fld>
            <a:endParaRPr lang="en-US" sz="1200"/>
          </a:p>
        </p:txBody>
      </p:sp>
      <p:sp>
        <p:nvSpPr>
          <p:cNvPr id="102402" name="Rectangle 2"/>
          <p:cNvSpPr>
            <a:spLocks noGrp="1" noChangeArrowheads="1"/>
          </p:cNvSpPr>
          <p:nvPr>
            <p:ph type="title"/>
          </p:nvPr>
        </p:nvSpPr>
        <p:spPr/>
        <p:txBody>
          <a:bodyPr/>
          <a:lstStyle/>
          <a:p>
            <a:r>
              <a:rPr lang="en-US" sz="3400">
                <a:latin typeface="Verdana" charset="0"/>
                <a:ea typeface="MS PGothic" charset="0"/>
              </a:rPr>
              <a:t>Cheap Talk as a Pooling Equilibrium</a:t>
            </a:r>
          </a:p>
        </p:txBody>
      </p:sp>
      <p:sp>
        <p:nvSpPr>
          <p:cNvPr id="102403"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102404" name="Picture 4" descr="sale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114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5" name="Text Box 5"/>
          <p:cNvSpPr txBox="1">
            <a:spLocks noChangeArrowheads="1"/>
          </p:cNvSpPr>
          <p:nvPr/>
        </p:nvSpPr>
        <p:spPr bwMode="auto">
          <a:xfrm>
            <a:off x="4724400" y="4876800"/>
            <a:ext cx="37147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Hobbes: He which performeth </a:t>
            </a:r>
          </a:p>
          <a:p>
            <a:r>
              <a:rPr lang="en-US" sz="1800"/>
              <a:t>first doth but betray himself </a:t>
            </a:r>
          </a:p>
          <a:p>
            <a:r>
              <a:rPr lang="en-US" sz="1800"/>
              <a:t>to his enemy.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6BEFD2B-BF97-0D43-B1D1-86CDB09DBAF4}" type="slidenum">
              <a:rPr lang="en-US" sz="1200"/>
              <a:pPr/>
              <a:t>48</a:t>
            </a:fld>
            <a:endParaRPr lang="en-US" sz="1200"/>
          </a:p>
        </p:txBody>
      </p:sp>
      <p:sp>
        <p:nvSpPr>
          <p:cNvPr id="104450" name="Rectangle 2"/>
          <p:cNvSpPr>
            <a:spLocks noGrp="1" noChangeArrowheads="1"/>
          </p:cNvSpPr>
          <p:nvPr>
            <p:ph type="title" idx="4294967295"/>
          </p:nvPr>
        </p:nvSpPr>
        <p:spPr/>
        <p:txBody>
          <a:bodyPr/>
          <a:lstStyle/>
          <a:p>
            <a:r>
              <a:rPr lang="en-US">
                <a:latin typeface="Verdana" charset="0"/>
                <a:ea typeface="MS PGothic" charset="0"/>
              </a:rPr>
              <a:t>Signalling</a:t>
            </a:r>
          </a:p>
        </p:txBody>
      </p:sp>
      <p:sp>
        <p:nvSpPr>
          <p:cNvPr id="104451" name="Rectangle 3"/>
          <p:cNvSpPr>
            <a:spLocks noGrp="1" noChangeArrowheads="1"/>
          </p:cNvSpPr>
          <p:nvPr>
            <p:ph type="body" idx="4294967295"/>
          </p:nvPr>
        </p:nvSpPr>
        <p:spPr/>
        <p:txBody>
          <a:bodyPr/>
          <a:lstStyle/>
          <a:p>
            <a:endParaRPr lang="en-US" sz="3400">
              <a:solidFill>
                <a:srgbClr val="990033"/>
              </a:solidFill>
              <a:latin typeface="Verdana" charset="0"/>
              <a:ea typeface="MS PGothic" charset="0"/>
            </a:endParaRPr>
          </a:p>
          <a:p>
            <a:r>
              <a:rPr lang="en-US" sz="3200">
                <a:solidFill>
                  <a:srgbClr val="990033"/>
                </a:solidFill>
                <a:latin typeface="Verdana" charset="0"/>
                <a:ea typeface="MS PGothic" charset="0"/>
              </a:rPr>
              <a:t>A separating equilibrium if the low risk borrower is unwilling to accept a penalty on default?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8B0EF9-D1D9-3847-B079-ABAF07ACD62D}" type="slidenum">
              <a:rPr lang="en-US" sz="1200"/>
              <a:pPr/>
              <a:t>49</a:t>
            </a:fld>
            <a:endParaRPr lang="en-US" sz="1200"/>
          </a:p>
        </p:txBody>
      </p:sp>
      <p:sp>
        <p:nvSpPr>
          <p:cNvPr id="96258"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6259" name="Rectangle 3"/>
          <p:cNvSpPr>
            <a:spLocks noGrp="1" noChangeArrowheads="1"/>
          </p:cNvSpPr>
          <p:nvPr>
            <p:ph type="body" idx="4294967295"/>
          </p:nvPr>
        </p:nvSpPr>
        <p:spPr/>
        <p:txBody>
          <a:bodyPr/>
          <a:lstStyle/>
          <a:p>
            <a:pPr>
              <a:lnSpc>
                <a:spcPct val="90000"/>
              </a:lnSpc>
            </a:pPr>
            <a:endParaRPr lang="en-US" sz="3600">
              <a:latin typeface="Verdana" charset="0"/>
              <a:ea typeface="MS PGothic" charset="0"/>
            </a:endParaRPr>
          </a:p>
          <a:p>
            <a:pPr>
              <a:lnSpc>
                <a:spcPct val="90000"/>
              </a:lnSpc>
            </a:pPr>
            <a:r>
              <a:rPr lang="en-US" sz="3200">
                <a:solidFill>
                  <a:srgbClr val="990033"/>
                </a:solidFill>
                <a:latin typeface="Verdana" charset="0"/>
                <a:ea typeface="MS PGothic" charset="0"/>
              </a:rPr>
              <a:t>Separating equilibrium: </a:t>
            </a:r>
          </a:p>
          <a:p>
            <a:pPr>
              <a:lnSpc>
                <a:spcPct val="90000"/>
              </a:lnSpc>
            </a:pPr>
            <a:endParaRPr lang="en-US" sz="3200">
              <a:solidFill>
                <a:srgbClr val="990033"/>
              </a:solidFill>
              <a:latin typeface="Verdana" charset="0"/>
              <a:ea typeface="MS PGothic" charset="0"/>
            </a:endParaRPr>
          </a:p>
          <a:p>
            <a:pPr marL="1600200" lvl="3" indent="-228600">
              <a:lnSpc>
                <a:spcPct val="90000"/>
              </a:lnSpc>
            </a:pPr>
            <a:r>
              <a:rPr lang="en-US" sz="2800">
                <a:latin typeface="Verdana" charset="0"/>
                <a:ea typeface="MS PGothic" charset="0"/>
              </a:rPr>
              <a:t>Benefit &gt; Cost*</a:t>
            </a:r>
            <a:r>
              <a:rPr lang="en-US" sz="2800" baseline="-25000">
                <a:latin typeface="Verdana" charset="0"/>
                <a:ea typeface="MS PGothic" charset="0"/>
              </a:rPr>
              <a:t>High Quality Borrower </a:t>
            </a:r>
          </a:p>
          <a:p>
            <a:pPr marL="1600200" lvl="3" indent="-228600">
              <a:lnSpc>
                <a:spcPct val="90000"/>
              </a:lnSpc>
            </a:pPr>
            <a:endParaRPr lang="en-US" sz="2800" baseline="-25000">
              <a:latin typeface="Verdana" charset="0"/>
              <a:ea typeface="MS PGothic" charset="0"/>
            </a:endParaRPr>
          </a:p>
          <a:p>
            <a:pPr marL="1600200" lvl="3" indent="-228600">
              <a:lnSpc>
                <a:spcPct val="90000"/>
              </a:lnSpc>
            </a:pPr>
            <a:r>
              <a:rPr lang="en-US" sz="2800">
                <a:latin typeface="Verdana" charset="0"/>
                <a:ea typeface="MS PGothic" charset="0"/>
              </a:rPr>
              <a:t>Benefit &lt; Cost*</a:t>
            </a:r>
            <a:r>
              <a:rPr lang="en-US" sz="2800" baseline="-25000">
                <a:latin typeface="Verdana" charset="0"/>
                <a:ea typeface="MS PGothic" charset="0"/>
              </a:rPr>
              <a:t>Low Quality Borrower</a:t>
            </a:r>
          </a:p>
          <a:p>
            <a:pPr marL="1143000" lvl="2" indent="-228600">
              <a:lnSpc>
                <a:spcPct val="90000"/>
              </a:lnSpc>
              <a:buFont typeface="Wingdings" charset="0"/>
              <a:buNone/>
            </a:pPr>
            <a:endParaRPr lang="en-US" sz="2400">
              <a:latin typeface="Verdana" charset="0"/>
              <a:ea typeface="MS PGothic" charset="0"/>
            </a:endParaRPr>
          </a:p>
          <a:p>
            <a:pPr marL="1143000" lvl="2" indent="-228600">
              <a:lnSpc>
                <a:spcPct val="90000"/>
              </a:lnSpc>
              <a:buFont typeface="Wingdings" charset="0"/>
              <a:buNone/>
            </a:pPr>
            <a:endParaRPr lang="en-US" sz="2400">
              <a:solidFill>
                <a:srgbClr val="990033"/>
              </a:solidFill>
              <a:latin typeface="Verdana" charset="0"/>
              <a:ea typeface="MS PGothic" charset="0"/>
            </a:endParaRPr>
          </a:p>
          <a:p>
            <a:pPr marL="1143000" lvl="2" indent="-228600">
              <a:lnSpc>
                <a:spcPct val="90000"/>
              </a:lnSpc>
            </a:pPr>
            <a:endParaRPr lang="en-US" sz="1000">
              <a:solidFill>
                <a:srgbClr val="990033"/>
              </a:solidFill>
              <a:latin typeface="Verdana" charset="0"/>
              <a:ea typeface="MS PGothic" charset="0"/>
            </a:endParaRPr>
          </a:p>
        </p:txBody>
      </p:sp>
    </p:spTree>
    <p:extLst>
      <p:ext uri="{BB962C8B-B14F-4D97-AF65-F5344CB8AC3E}">
        <p14:creationId xmlns:p14="http://schemas.microsoft.com/office/powerpoint/2010/main" val="357947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4C2F4B1-A58F-F549-AA07-3D3D6E751036}" type="slidenum">
              <a:rPr lang="en-US" sz="1200"/>
              <a:pPr/>
              <a:t>5</a:t>
            </a:fld>
            <a:endParaRPr lang="en-US" sz="1200"/>
          </a:p>
        </p:txBody>
      </p:sp>
      <p:sp>
        <p:nvSpPr>
          <p:cNvPr id="36866"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6867"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Substantive Unconscionability</a:t>
            </a:r>
          </a:p>
          <a:p>
            <a:pPr lvl="1"/>
            <a:r>
              <a:rPr lang="en-US">
                <a:latin typeface="Verdana" charset="0"/>
                <a:ea typeface="MS PGothic" charset="0"/>
              </a:rPr>
              <a:t>The </a:t>
            </a:r>
            <a:r>
              <a:rPr lang="ja-JP" altLang="en-US">
                <a:latin typeface="Verdana" charset="0"/>
                <a:ea typeface="MS PGothic" charset="0"/>
              </a:rPr>
              <a:t>“</a:t>
            </a:r>
            <a:r>
              <a:rPr lang="en-US" altLang="ja-JP">
                <a:latin typeface="Verdana" charset="0"/>
                <a:ea typeface="MS PGothic" charset="0"/>
              </a:rPr>
              <a:t>just price</a:t>
            </a:r>
            <a:r>
              <a:rPr lang="ja-JP" altLang="en-US">
                <a:latin typeface="Verdana" charset="0"/>
                <a:ea typeface="MS PGothic" charset="0"/>
              </a:rPr>
              <a:t>”</a:t>
            </a:r>
            <a:r>
              <a:rPr lang="en-US" altLang="ja-JP">
                <a:latin typeface="Verdana" charset="0"/>
                <a:ea typeface="MS PGothic" charset="0"/>
              </a:rPr>
              <a:t> doctrine</a:t>
            </a:r>
          </a:p>
          <a:p>
            <a:endParaRPr lang="en-US">
              <a:latin typeface="Verdana" charset="0"/>
              <a:ea typeface="MS PGothic" charset="0"/>
            </a:endParaRPr>
          </a:p>
          <a:p>
            <a:r>
              <a:rPr lang="en-US">
                <a:latin typeface="Verdana" charset="0"/>
                <a:ea typeface="MS PGothic" charset="0"/>
              </a:rPr>
              <a:t>Procedural Unconscionability</a:t>
            </a:r>
          </a:p>
          <a:p>
            <a:pPr lvl="1"/>
            <a:r>
              <a:rPr lang="ja-JP" altLang="en-US">
                <a:latin typeface="Verdana" charset="0"/>
                <a:ea typeface="MS PGothic" charset="0"/>
              </a:rPr>
              <a:t>“</a:t>
            </a:r>
            <a:r>
              <a:rPr lang="en-US" altLang="ja-JP">
                <a:latin typeface="Verdana" charset="0"/>
                <a:ea typeface="MS PGothic" charset="0"/>
              </a:rPr>
              <a:t>bargaining naughtiness</a:t>
            </a:r>
            <a:r>
              <a:rPr lang="ja-JP" altLang="en-US">
                <a:latin typeface="Verdana" charset="0"/>
                <a:ea typeface="MS PGothic" charset="0"/>
              </a:rPr>
              <a:t>”</a:t>
            </a:r>
            <a:endParaRPr lang="en-US">
              <a:latin typeface="Verdana" charset="0"/>
              <a:ea typeface="MS PGothic"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DCD416-AC81-3549-A2F2-DA805CE1BE30}" type="slidenum">
              <a:rPr lang="en-US" sz="1200"/>
              <a:pPr/>
              <a:t>50</a:t>
            </a:fld>
            <a:endParaRPr lang="en-US" sz="1200"/>
          </a:p>
        </p:txBody>
      </p:sp>
      <p:sp>
        <p:nvSpPr>
          <p:cNvPr id="30722"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0723" name="Rectangle 3"/>
          <p:cNvSpPr>
            <a:spLocks noGrp="1" noChangeArrowheads="1"/>
          </p:cNvSpPr>
          <p:nvPr>
            <p:ph type="body"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UCC § 2-302. Unconscionable Contract or Clause</a:t>
            </a:r>
            <a:endParaRPr lang="en-US" b="1">
              <a:latin typeface="Verdana" charset="0"/>
              <a:ea typeface="MS PGothic" charset="0"/>
            </a:endParaRPr>
          </a:p>
          <a:p>
            <a:r>
              <a:rPr lang="en-US" sz="2000">
                <a:latin typeface="Verdana" charset="0"/>
                <a:ea typeface="MS PGothic" charset="0"/>
              </a:rPr>
              <a:t>(1) If the court as a matter of law finds the contract or any clause of the contract to have been unconscionable at the time it was made the court may refuse to enforce the contract, or it may enforce the remainder of the contract without the unconscionable clause, or it may so limit the application of any unconscionable clause as to avoid any unconscionable result.</a:t>
            </a:r>
          </a:p>
        </p:txBody>
      </p:sp>
    </p:spTree>
    <p:extLst>
      <p:ext uri="{BB962C8B-B14F-4D97-AF65-F5344CB8AC3E}">
        <p14:creationId xmlns:p14="http://schemas.microsoft.com/office/powerpoint/2010/main" val="558040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9551A30-A9F3-CB44-8309-61554A7AD562}" type="slidenum">
              <a:rPr lang="en-US" sz="1200"/>
              <a:pPr/>
              <a:t>51</a:t>
            </a:fld>
            <a:endParaRPr lang="en-US" sz="1200"/>
          </a:p>
        </p:txBody>
      </p:sp>
      <p:sp>
        <p:nvSpPr>
          <p:cNvPr id="108546" name="Title 1"/>
          <p:cNvSpPr>
            <a:spLocks noGrp="1"/>
          </p:cNvSpPr>
          <p:nvPr>
            <p:ph type="title"/>
          </p:nvPr>
        </p:nvSpPr>
        <p:spPr/>
        <p:txBody>
          <a:bodyPr/>
          <a:lstStyle/>
          <a:p>
            <a:r>
              <a:rPr lang="en-US">
                <a:solidFill>
                  <a:srgbClr val="C00000"/>
                </a:solidFill>
                <a:latin typeface="Verdana" charset="0"/>
                <a:ea typeface="MS PGothic" charset="0"/>
              </a:rPr>
              <a:t>Seabrook: 502</a:t>
            </a:r>
            <a:br>
              <a:rPr lang="en-US">
                <a:solidFill>
                  <a:srgbClr val="C00000"/>
                </a:solidFill>
                <a:latin typeface="Verdana" charset="0"/>
                <a:ea typeface="MS PGothic" charset="0"/>
              </a:rPr>
            </a:br>
            <a:r>
              <a:rPr lang="en-US" sz="2400">
                <a:solidFill>
                  <a:schemeClr val="tx1"/>
                </a:solidFill>
                <a:latin typeface="Verdana" charset="0"/>
                <a:ea typeface="MS PGothic" charset="0"/>
              </a:rPr>
              <a:t>Apartment to be ready three months later</a:t>
            </a:r>
          </a:p>
        </p:txBody>
      </p:sp>
      <p:sp>
        <p:nvSpPr>
          <p:cNvPr id="108547" name="Content Placeholder 2"/>
          <p:cNvSpPr>
            <a:spLocks noGrp="1"/>
          </p:cNvSpPr>
          <p:nvPr>
            <p:ph idx="1"/>
          </p:nvPr>
        </p:nvSpPr>
        <p:spPr/>
        <p:txBody>
          <a:bodyPr/>
          <a:lstStyle/>
          <a:p>
            <a:endParaRPr lang="en-US">
              <a:latin typeface="Verdana" charset="0"/>
              <a:ea typeface="MS PGothic" charset="0"/>
            </a:endParaRPr>
          </a:p>
          <a:p>
            <a:endParaRPr lang="en-US">
              <a:latin typeface="Verdana" charset="0"/>
              <a:ea typeface="MS PGothic" charset="0"/>
            </a:endParaRPr>
          </a:p>
        </p:txBody>
      </p:sp>
      <p:sp>
        <p:nvSpPr>
          <p:cNvPr id="1085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E6CCBFB-C2B1-CA4C-B248-512DE1524601}" type="slidenum">
              <a:rPr lang="en-US" sz="1200"/>
              <a:pPr algn="r" eaLnBrk="1" hangingPunct="1"/>
              <a:t>51</a:t>
            </a:fld>
            <a:endParaRPr lang="en-US" sz="1200"/>
          </a:p>
        </p:txBody>
      </p:sp>
      <p:pic>
        <p:nvPicPr>
          <p:cNvPr id="108549" name="Picture 6" descr="hole_in_ground"/>
          <p:cNvPicPr>
            <a:picLocks noChangeAspect="1" noChangeArrowheads="1"/>
          </p:cNvPicPr>
          <p:nvPr/>
        </p:nvPicPr>
        <p:blipFill>
          <a:blip r:embed="rId3">
            <a:extLst>
              <a:ext uri="{28A0092B-C50C-407E-A947-70E740481C1C}">
                <a14:useLocalDpi xmlns:a14="http://schemas.microsoft.com/office/drawing/2010/main" val="0"/>
              </a:ext>
            </a:extLst>
          </a:blip>
          <a:srcRect r="11296" b="18491"/>
          <a:stretch>
            <a:fillRect/>
          </a:stretch>
        </p:blipFill>
        <p:spPr bwMode="auto">
          <a:xfrm>
            <a:off x="1295400" y="1905000"/>
            <a:ext cx="6858000" cy="391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50" name="TextBox 7"/>
          <p:cNvSpPr txBox="1">
            <a:spLocks noChangeArrowheads="1"/>
          </p:cNvSpPr>
          <p:nvPr/>
        </p:nvSpPr>
        <p:spPr bwMode="auto">
          <a:xfrm>
            <a:off x="2514600" y="6248400"/>
            <a:ext cx="3725863" cy="369888"/>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Unfinished Apartment Building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5818F5-9926-9B4B-9C58-A2AF93C673EC}" type="slidenum">
              <a:rPr lang="en-US" sz="1200"/>
              <a:pPr/>
              <a:t>52</a:t>
            </a:fld>
            <a:endParaRPr lang="en-US" sz="1200"/>
          </a:p>
        </p:txBody>
      </p:sp>
      <p:sp>
        <p:nvSpPr>
          <p:cNvPr id="110594"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0595"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How long was the delay?</a:t>
            </a:r>
          </a:p>
        </p:txBody>
      </p:sp>
      <p:sp>
        <p:nvSpPr>
          <p:cNvPr id="1105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FACE414-C735-9844-A81D-3DF3D91103D4}" type="slidenum">
              <a:rPr lang="en-US" sz="1200"/>
              <a:pPr algn="r" eaLnBrk="1" hangingPunct="1"/>
              <a:t>52</a:t>
            </a:fld>
            <a:endParaRPr lang="en-US" sz="1200"/>
          </a:p>
        </p:txBody>
      </p:sp>
      <p:pic>
        <p:nvPicPr>
          <p:cNvPr id="110597"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123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5818F5-9926-9B4B-9C58-A2AF93C673EC}" type="slidenum">
              <a:rPr lang="en-US" sz="1200"/>
              <a:pPr/>
              <a:t>53</a:t>
            </a:fld>
            <a:endParaRPr lang="en-US" sz="1200"/>
          </a:p>
        </p:txBody>
      </p:sp>
      <p:sp>
        <p:nvSpPr>
          <p:cNvPr id="110594"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0595"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Do you think </a:t>
            </a:r>
            <a:r>
              <a:rPr lang="en-US" altLang="ja-JP">
                <a:solidFill>
                  <a:srgbClr val="B90000"/>
                </a:solidFill>
                <a:latin typeface="Verdana" charset="0"/>
                <a:ea typeface="MS PGothic" charset="0"/>
              </a:rPr>
              <a:t>counsel for Commuter Housing was trying to pull a fast one in clauses 33 and 19?</a:t>
            </a:r>
            <a:endParaRPr lang="en-US">
              <a:solidFill>
                <a:srgbClr val="B90000"/>
              </a:solidFill>
              <a:latin typeface="Verdana" charset="0"/>
              <a:ea typeface="MS PGothic" charset="0"/>
            </a:endParaRPr>
          </a:p>
        </p:txBody>
      </p:sp>
      <p:sp>
        <p:nvSpPr>
          <p:cNvPr id="1105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FACE414-C735-9844-A81D-3DF3D91103D4}" type="slidenum">
              <a:rPr lang="en-US" sz="1200"/>
              <a:pPr algn="r" eaLnBrk="1" hangingPunct="1"/>
              <a:t>53</a:t>
            </a:fld>
            <a:endParaRPr lang="en-US" sz="1200"/>
          </a:p>
        </p:txBody>
      </p:sp>
      <p:pic>
        <p:nvPicPr>
          <p:cNvPr id="110597"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EE7781-656B-234B-A188-CF66CBC75D57}" type="slidenum">
              <a:rPr lang="en-US" sz="1200"/>
              <a:pPr/>
              <a:t>54</a:t>
            </a:fld>
            <a:endParaRPr lang="en-US" sz="1200"/>
          </a:p>
        </p:txBody>
      </p:sp>
      <p:sp>
        <p:nvSpPr>
          <p:cNvPr id="112642"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2643" name="Content Placeholder 2"/>
          <p:cNvSpPr>
            <a:spLocks noGrp="1"/>
          </p:cNvSpPr>
          <p:nvPr>
            <p:ph idx="1"/>
          </p:nvPr>
        </p:nvSpPr>
        <p:spPr/>
        <p:txBody>
          <a:bodyPr/>
          <a:lstStyle/>
          <a:p>
            <a:endParaRPr lang="en-US">
              <a:latin typeface="Verdana" charset="0"/>
              <a:ea typeface="MS PGothic" charset="0"/>
            </a:endParaRPr>
          </a:p>
          <a:p>
            <a:r>
              <a:rPr lang="en-US">
                <a:solidFill>
                  <a:srgbClr val="000000"/>
                </a:solidFill>
                <a:latin typeface="Verdana" charset="0"/>
                <a:ea typeface="MS PGothic" charset="0"/>
              </a:rPr>
              <a:t>Do you think </a:t>
            </a:r>
            <a:r>
              <a:rPr lang="en-US" altLang="ja-JP">
                <a:solidFill>
                  <a:srgbClr val="000000"/>
                </a:solidFill>
                <a:latin typeface="Verdana" charset="0"/>
                <a:ea typeface="MS PGothic" charset="0"/>
              </a:rPr>
              <a:t>counsel for Commuter Housing was trying to pull a fast one in clauses 33 and 19?</a:t>
            </a:r>
          </a:p>
          <a:p>
            <a:r>
              <a:rPr lang="en-US">
                <a:solidFill>
                  <a:srgbClr val="B90000"/>
                </a:solidFill>
                <a:latin typeface="Verdana" charset="0"/>
                <a:ea typeface="MS PGothic" charset="0"/>
              </a:rPr>
              <a:t>What did the court say was missing?</a:t>
            </a:r>
          </a:p>
        </p:txBody>
      </p:sp>
      <p:sp>
        <p:nvSpPr>
          <p:cNvPr id="1126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D211B85-2DB0-3F47-9562-EAEBFA7E23DD}" type="slidenum">
              <a:rPr lang="en-US" sz="1200"/>
              <a:pPr algn="r" eaLnBrk="1" hangingPunct="1"/>
              <a:t>54</a:t>
            </a:fld>
            <a:endParaRPr lang="en-US" sz="1200"/>
          </a:p>
        </p:txBody>
      </p:sp>
      <p:pic>
        <p:nvPicPr>
          <p:cNvPr id="112645"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7355292-B757-0849-818B-126DA818F3ED}" type="slidenum">
              <a:rPr lang="en-US" sz="1200"/>
              <a:pPr/>
              <a:t>55</a:t>
            </a:fld>
            <a:endParaRPr lang="en-US" sz="1200"/>
          </a:p>
        </p:txBody>
      </p:sp>
      <p:sp>
        <p:nvSpPr>
          <p:cNvPr id="114690"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4691" name="Content Placeholder 2"/>
          <p:cNvSpPr>
            <a:spLocks noGrp="1"/>
          </p:cNvSpPr>
          <p:nvPr>
            <p:ph idx="1"/>
          </p:nvPr>
        </p:nvSpPr>
        <p:spPr/>
        <p:txBody>
          <a:bodyPr/>
          <a:lstStyle/>
          <a:p>
            <a:endParaRPr lang="en-US">
              <a:latin typeface="Verdana" charset="0"/>
              <a:ea typeface="MS PGothic" charset="0"/>
            </a:endParaRPr>
          </a:p>
          <a:p>
            <a:r>
              <a:rPr lang="en-US">
                <a:solidFill>
                  <a:srgbClr val="000000"/>
                </a:solidFill>
                <a:latin typeface="Verdana" charset="0"/>
                <a:ea typeface="MS PGothic" charset="0"/>
              </a:rPr>
              <a:t>Do you think </a:t>
            </a:r>
            <a:r>
              <a:rPr lang="en-US" altLang="ja-JP">
                <a:solidFill>
                  <a:srgbClr val="000000"/>
                </a:solidFill>
                <a:latin typeface="Verdana" charset="0"/>
                <a:ea typeface="MS PGothic" charset="0"/>
              </a:rPr>
              <a:t>counsel for Commuter Housing was trying to pull a fast one in clauses 33 and 19?</a:t>
            </a:r>
            <a:endParaRPr lang="en-US" altLang="ja-JP">
              <a:latin typeface="Verdana" charset="0"/>
              <a:ea typeface="MS PGothic" charset="0"/>
            </a:endParaRPr>
          </a:p>
          <a:p>
            <a:r>
              <a:rPr lang="en-US">
                <a:latin typeface="Verdana" charset="0"/>
                <a:ea typeface="MS PGothic" charset="0"/>
              </a:rPr>
              <a:t>What did the court say was missing?</a:t>
            </a:r>
          </a:p>
          <a:p>
            <a:r>
              <a:rPr lang="en-US">
                <a:solidFill>
                  <a:srgbClr val="B90000"/>
                </a:solidFill>
                <a:latin typeface="Verdana" charset="0"/>
                <a:ea typeface="MS PGothic" charset="0"/>
              </a:rPr>
              <a:t>Why not strike the clause and imply a reasonable time (and might that be four months?</a:t>
            </a:r>
          </a:p>
        </p:txBody>
      </p:sp>
      <p:sp>
        <p:nvSpPr>
          <p:cNvPr id="1146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B7F26E7-C14F-A243-879E-839DEA25B03F}" type="slidenum">
              <a:rPr lang="en-US" sz="1200"/>
              <a:pPr algn="r" eaLnBrk="1" hangingPunct="1"/>
              <a:t>55</a:t>
            </a:fld>
            <a:endParaRPr lang="en-US" sz="1200"/>
          </a:p>
        </p:txBody>
      </p:sp>
      <p:pic>
        <p:nvPicPr>
          <p:cNvPr id="114693"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8"/>
          <p:cNvSpPr txBox="1">
            <a:spLocks noGrp="1" noChangeArrowheads="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E82CFB0-E50A-4E47-ACBC-C7BC778E4BF7}" type="slidenum">
              <a:rPr lang="en-US" sz="1200"/>
              <a:pPr algn="r" eaLnBrk="1" hangingPunct="1"/>
              <a:t>56</a:t>
            </a:fld>
            <a:endParaRPr lang="en-US" sz="1200"/>
          </a:p>
        </p:txBody>
      </p:sp>
      <p:sp>
        <p:nvSpPr>
          <p:cNvPr id="116738" name="Title 1"/>
          <p:cNvSpPr>
            <a:spLocks noGrp="1"/>
          </p:cNvSpPr>
          <p:nvPr>
            <p:ph type="title" idx="4294967295"/>
          </p:nvPr>
        </p:nvSpPr>
        <p:spPr/>
        <p:txBody>
          <a:bodyPr/>
          <a:lstStyle/>
          <a:p>
            <a:r>
              <a:rPr lang="en-US">
                <a:solidFill>
                  <a:schemeClr val="tx1"/>
                </a:solidFill>
                <a:latin typeface="Verdana" charset="0"/>
                <a:ea typeface="MS PGothic" charset="0"/>
              </a:rPr>
              <a:t>Seabrook</a:t>
            </a:r>
          </a:p>
        </p:txBody>
      </p:sp>
      <p:sp>
        <p:nvSpPr>
          <p:cNvPr id="116739" name="Content Placeholder 2"/>
          <p:cNvSpPr>
            <a:spLocks noGrp="1"/>
          </p:cNvSpPr>
          <p:nvPr>
            <p:ph idx="4294967295"/>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Can you articulate the legal principle behind the case?</a:t>
            </a:r>
          </a:p>
        </p:txBody>
      </p:sp>
      <p:sp>
        <p:nvSpPr>
          <p:cNvPr id="1167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D7779D8-880E-4C4E-BCB4-45C694375705}" type="slidenum">
              <a:rPr lang="en-US" sz="1200"/>
              <a:pPr algn="r" eaLnBrk="1" hangingPunct="1"/>
              <a:t>56</a:t>
            </a:fld>
            <a:endParaRPr lang="en-US" sz="1200"/>
          </a:p>
        </p:txBody>
      </p:sp>
      <p:pic>
        <p:nvPicPr>
          <p:cNvPr id="116741"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txBox="1">
            <a:spLocks noGrp="1" noChangeArrowheads="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95421DB-F82E-CB40-9FCC-16AB01B4899C}" type="slidenum">
              <a:rPr lang="en-US" sz="1200"/>
              <a:pPr algn="r" eaLnBrk="1" hangingPunct="1"/>
              <a:t>57</a:t>
            </a:fld>
            <a:endParaRPr lang="en-US" sz="1200"/>
          </a:p>
        </p:txBody>
      </p:sp>
      <p:sp>
        <p:nvSpPr>
          <p:cNvPr id="118786" name="Title 1"/>
          <p:cNvSpPr>
            <a:spLocks noGrp="1"/>
          </p:cNvSpPr>
          <p:nvPr>
            <p:ph type="title" idx="4294967295"/>
          </p:nvPr>
        </p:nvSpPr>
        <p:spPr/>
        <p:txBody>
          <a:bodyPr/>
          <a:lstStyle/>
          <a:p>
            <a:r>
              <a:rPr lang="en-US">
                <a:solidFill>
                  <a:srgbClr val="000000"/>
                </a:solidFill>
                <a:latin typeface="Verdana" charset="0"/>
                <a:ea typeface="MS PGothic" charset="0"/>
              </a:rPr>
              <a:t>Seabrook</a:t>
            </a:r>
          </a:p>
        </p:txBody>
      </p:sp>
      <p:sp>
        <p:nvSpPr>
          <p:cNvPr id="118787" name="Content Placeholder 2"/>
          <p:cNvSpPr>
            <a:spLocks noGrp="1"/>
          </p:cNvSpPr>
          <p:nvPr>
            <p:ph idx="4294967295"/>
          </p:nvPr>
        </p:nvSpPr>
        <p:spPr/>
        <p:txBody>
          <a:bodyPr/>
          <a:lstStyle/>
          <a:p>
            <a:endParaRPr lang="en-US" dirty="0">
              <a:latin typeface="Verdana" charset="0"/>
              <a:ea typeface="MS PGothic" charset="0"/>
            </a:endParaRPr>
          </a:p>
          <a:p>
            <a:r>
              <a:rPr lang="en-US" dirty="0">
                <a:latin typeface="Verdana" charset="0"/>
                <a:ea typeface="MS PGothic" charset="0"/>
              </a:rPr>
              <a:t>Can you articulate the legal principle behind the case?</a:t>
            </a:r>
          </a:p>
          <a:p>
            <a:pPr lvl="1"/>
            <a:r>
              <a:rPr lang="en-US" dirty="0">
                <a:latin typeface="Verdana" charset="0"/>
                <a:ea typeface="MS PGothic" charset="0"/>
              </a:rPr>
              <a:t>“absence of meaningful choice”</a:t>
            </a:r>
          </a:p>
          <a:p>
            <a:pPr lvl="1"/>
            <a:r>
              <a:rPr lang="en-US" dirty="0">
                <a:latin typeface="Verdana" charset="0"/>
                <a:ea typeface="MS PGothic" charset="0"/>
              </a:rPr>
              <a:t>“Once the consumer enters to merchant’s trap … he is caught in a web”</a:t>
            </a:r>
          </a:p>
          <a:p>
            <a:pPr lvl="1"/>
            <a:r>
              <a:rPr lang="en-US" dirty="0">
                <a:latin typeface="Verdana" charset="0"/>
                <a:ea typeface="MS PGothic" charset="0"/>
              </a:rPr>
              <a:t>Land a “scarce commodity”</a:t>
            </a:r>
          </a:p>
          <a:p>
            <a:pPr lvl="1"/>
            <a:r>
              <a:rPr lang="en-US" dirty="0">
                <a:latin typeface="Verdana" charset="0"/>
                <a:ea typeface="MS PGothic" charset="0"/>
              </a:rPr>
              <a:t>“The concept of laissez-faire ... Has no place in our enlightened society”</a:t>
            </a:r>
          </a:p>
        </p:txBody>
      </p:sp>
      <p:sp>
        <p:nvSpPr>
          <p:cNvPr id="1187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5D4886-C5FE-8943-8480-853B611D64B7}" type="slidenum">
              <a:rPr lang="en-US" sz="1200"/>
              <a:pPr algn="r" eaLnBrk="1" hangingPunct="1"/>
              <a:t>57</a:t>
            </a:fld>
            <a:endParaRPr lang="en-US" sz="1200"/>
          </a:p>
        </p:txBody>
      </p:sp>
      <p:pic>
        <p:nvPicPr>
          <p:cNvPr id="118789"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A9A04DC-7293-3742-8368-67E4A0A3938A}" type="slidenum">
              <a:rPr lang="en-US" sz="1200"/>
              <a:pPr/>
              <a:t>58</a:t>
            </a:fld>
            <a:endParaRPr lang="en-US" sz="1200"/>
          </a:p>
        </p:txBody>
      </p:sp>
      <p:sp>
        <p:nvSpPr>
          <p:cNvPr id="120834" name="Title 1"/>
          <p:cNvSpPr>
            <a:spLocks noGrp="1"/>
          </p:cNvSpPr>
          <p:nvPr>
            <p:ph type="title"/>
          </p:nvPr>
        </p:nvSpPr>
        <p:spPr/>
        <p:txBody>
          <a:bodyPr/>
          <a:lstStyle/>
          <a:p>
            <a:r>
              <a:rPr lang="en-US" sz="3200">
                <a:solidFill>
                  <a:srgbClr val="B90000"/>
                </a:solidFill>
                <a:latin typeface="Verdana" charset="0"/>
                <a:ea typeface="MS PGothic" charset="0"/>
              </a:rPr>
              <a:t>Here</a:t>
            </a:r>
            <a:r>
              <a:rPr lang="ja-JP" altLang="en-US" sz="3200">
                <a:solidFill>
                  <a:srgbClr val="B90000"/>
                </a:solidFill>
                <a:latin typeface="Verdana" charset="0"/>
                <a:ea typeface="MS PGothic" charset="0"/>
              </a:rPr>
              <a:t>’</a:t>
            </a:r>
            <a:r>
              <a:rPr lang="en-US" altLang="ja-JP" sz="3200">
                <a:solidFill>
                  <a:srgbClr val="B90000"/>
                </a:solidFill>
                <a:latin typeface="Verdana" charset="0"/>
                <a:ea typeface="MS PGothic" charset="0"/>
              </a:rPr>
              <a:t>s one legal principle …</a:t>
            </a:r>
            <a:endParaRPr lang="en-US" sz="3200">
              <a:solidFill>
                <a:srgbClr val="B90000"/>
              </a:solidFill>
              <a:latin typeface="Verdana" charset="0"/>
              <a:ea typeface="MS PGothic" charset="0"/>
            </a:endParaRPr>
          </a:p>
        </p:txBody>
      </p:sp>
      <p:pic>
        <p:nvPicPr>
          <p:cNvPr id="120835" name="Content Placeholder 4" descr="SM1421~Stick-It-To-The-Man-Poster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752600"/>
            <a:ext cx="3608388" cy="5105400"/>
          </a:xfrm>
        </p:spPr>
      </p:pic>
      <p:sp>
        <p:nvSpPr>
          <p:cNvPr id="1208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2999D1D-0B34-7248-BBDD-818DD1347EA7}" type="slidenum">
              <a:rPr lang="en-US" sz="1200"/>
              <a:pPr algn="r" eaLnBrk="1" hangingPunct="1"/>
              <a:t>58</a:t>
            </a:fld>
            <a:endParaRPr lang="en-US" sz="1200"/>
          </a:p>
        </p:txBody>
      </p:sp>
      <p:pic>
        <p:nvPicPr>
          <p:cNvPr id="120837" name="Picture 7" descr="hole_in_groun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4AB963-73F7-B447-A10B-AF9B94421D9C}" type="slidenum">
              <a:rPr lang="en-US" sz="1200"/>
              <a:pPr/>
              <a:t>59</a:t>
            </a:fld>
            <a:endParaRPr lang="en-US" sz="1200"/>
          </a:p>
        </p:txBody>
      </p:sp>
      <p:sp>
        <p:nvSpPr>
          <p:cNvPr id="122882" name="Title 1"/>
          <p:cNvSpPr>
            <a:spLocks noGrp="1"/>
          </p:cNvSpPr>
          <p:nvPr>
            <p:ph type="title"/>
          </p:nvPr>
        </p:nvSpPr>
        <p:spPr/>
        <p:txBody>
          <a:bodyPr/>
          <a:lstStyle/>
          <a:p>
            <a:r>
              <a:rPr lang="en-US">
                <a:solidFill>
                  <a:srgbClr val="000000"/>
                </a:solidFill>
                <a:latin typeface="Verdana" charset="0"/>
                <a:ea typeface="MS PGothic" charset="0"/>
              </a:rPr>
              <a:t>Seabrook</a:t>
            </a:r>
          </a:p>
        </p:txBody>
      </p:sp>
      <p:sp>
        <p:nvSpPr>
          <p:cNvPr id="122883"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Did the lessee have </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no choice but to sign an unconscionable lease agreement</a:t>
            </a:r>
            <a:r>
              <a:rPr lang="ja-JP" altLang="en-US">
                <a:latin typeface="Verdana" charset="0"/>
                <a:ea typeface="MS PGothic" charset="0"/>
              </a:rPr>
              <a:t>”</a:t>
            </a:r>
            <a:endParaRPr lang="en-US" altLang="ja-JP">
              <a:latin typeface="Verdana" charset="0"/>
              <a:ea typeface="MS PGothic" charset="0"/>
            </a:endParaRPr>
          </a:p>
          <a:p>
            <a:pPr lvl="1"/>
            <a:r>
              <a:rPr lang="ja-JP" altLang="en-US">
                <a:latin typeface="Verdana" charset="0"/>
                <a:ea typeface="MS PGothic" charset="0"/>
              </a:rPr>
              <a:t>“</a:t>
            </a:r>
            <a:r>
              <a:rPr lang="en-US" altLang="ja-JP">
                <a:latin typeface="Verdana" charset="0"/>
                <a:ea typeface="MS PGothic" charset="0"/>
              </a:rPr>
              <a:t>does not have the option of shopping around</a:t>
            </a:r>
            <a:r>
              <a:rPr lang="ja-JP" altLang="en-US">
                <a:latin typeface="Verdana" charset="0"/>
                <a:ea typeface="MS PGothic" charset="0"/>
              </a:rPr>
              <a:t>”</a:t>
            </a:r>
            <a:r>
              <a:rPr lang="en-US" altLang="ja-JP">
                <a:latin typeface="Verdana" charset="0"/>
                <a:ea typeface="MS PGothic" charset="0"/>
              </a:rPr>
              <a:t> </a:t>
            </a:r>
            <a:endParaRPr lang="en-US">
              <a:latin typeface="Verdana" charset="0"/>
              <a:ea typeface="MS PGothic" charset="0"/>
            </a:endParaRPr>
          </a:p>
        </p:txBody>
      </p:sp>
      <p:sp>
        <p:nvSpPr>
          <p:cNvPr id="1228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1B766D7-8D7D-A04B-B80F-7FF3FE04A634}" type="slidenum">
              <a:rPr lang="en-US" sz="1200"/>
              <a:pPr algn="r" eaLnBrk="1" hangingPunct="1"/>
              <a:t>59</a:t>
            </a:fld>
            <a:endParaRPr lang="en-US" sz="1200"/>
          </a:p>
        </p:txBody>
      </p:sp>
      <p:pic>
        <p:nvPicPr>
          <p:cNvPr id="122885"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4C2F4B1-A58F-F549-AA07-3D3D6E751036}" type="slidenum">
              <a:rPr lang="en-US" sz="1200"/>
              <a:pPr/>
              <a:t>6</a:t>
            </a:fld>
            <a:endParaRPr lang="en-US" sz="1200"/>
          </a:p>
        </p:txBody>
      </p:sp>
      <p:sp>
        <p:nvSpPr>
          <p:cNvPr id="36866"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6867"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Substantive Unconscionability</a:t>
            </a:r>
          </a:p>
          <a:p>
            <a:pPr lvl="1"/>
            <a:r>
              <a:rPr lang="en-US" dirty="0">
                <a:solidFill>
                  <a:srgbClr val="C00000"/>
                </a:solidFill>
                <a:latin typeface="Verdana" charset="0"/>
                <a:ea typeface="MS PGothic" charset="0"/>
              </a:rPr>
              <a:t>Where some bargains are made illegal, is that a recognition of the failure of traditional common law defenses?</a:t>
            </a:r>
          </a:p>
          <a:p>
            <a:pPr marL="471487" lvl="1" indent="0">
              <a:buNone/>
            </a:pPr>
            <a:endParaRPr lang="en-US" dirty="0">
              <a:latin typeface="Verdana" charset="0"/>
              <a:ea typeface="MS PGothic" charset="0"/>
            </a:endParaRPr>
          </a:p>
        </p:txBody>
      </p:sp>
    </p:spTree>
    <p:extLst>
      <p:ext uri="{BB962C8B-B14F-4D97-AF65-F5344CB8AC3E}">
        <p14:creationId xmlns:p14="http://schemas.microsoft.com/office/powerpoint/2010/main" val="3740266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9D0F11B-6CF5-E947-8DD1-5AB0737FF6EB}" type="slidenum">
              <a:rPr lang="en-US" sz="1200"/>
              <a:pPr/>
              <a:t>60</a:t>
            </a:fld>
            <a:endParaRPr lang="en-US" sz="1200"/>
          </a:p>
        </p:txBody>
      </p:sp>
      <p:sp>
        <p:nvSpPr>
          <p:cNvPr id="124930" name="Title 1"/>
          <p:cNvSpPr>
            <a:spLocks noGrp="1"/>
          </p:cNvSpPr>
          <p:nvPr>
            <p:ph type="title" idx="4294967295"/>
          </p:nvPr>
        </p:nvSpPr>
        <p:spPr/>
        <p:txBody>
          <a:bodyPr/>
          <a:lstStyle/>
          <a:p>
            <a:r>
              <a:rPr lang="en-US">
                <a:solidFill>
                  <a:schemeClr val="tx1"/>
                </a:solidFill>
                <a:latin typeface="Verdana" charset="0"/>
                <a:ea typeface="MS PGothic" charset="0"/>
              </a:rPr>
              <a:t>Seabrook</a:t>
            </a:r>
          </a:p>
        </p:txBody>
      </p:sp>
      <p:sp>
        <p:nvSpPr>
          <p:cNvPr id="124931" name="Content Placeholder 2"/>
          <p:cNvSpPr>
            <a:spLocks noGrp="1"/>
          </p:cNvSpPr>
          <p:nvPr>
            <p:ph idx="4294967295"/>
          </p:nvPr>
        </p:nvSpPr>
        <p:spPr/>
        <p:txBody>
          <a:bodyPr/>
          <a:lstStyle/>
          <a:p>
            <a:endParaRPr lang="en-US">
              <a:latin typeface="Verdana" charset="0"/>
              <a:ea typeface="MS PGothic" charset="0"/>
            </a:endParaRPr>
          </a:p>
          <a:p>
            <a:r>
              <a:rPr lang="en-US">
                <a:latin typeface="Verdana" charset="0"/>
                <a:ea typeface="MS PGothic" charset="0"/>
              </a:rPr>
              <a:t>Did the lessee have </a:t>
            </a:r>
            <a:r>
              <a:rPr lang="ja-JP" altLang="en-US">
                <a:latin typeface="Verdana" charset="0"/>
                <a:ea typeface="MS PGothic" charset="0"/>
              </a:rPr>
              <a:t>“</a:t>
            </a:r>
            <a:r>
              <a:rPr lang="en-US" altLang="ja-JP">
                <a:latin typeface="Verdana" charset="0"/>
                <a:ea typeface="MS PGothic" charset="0"/>
              </a:rPr>
              <a:t>no choice but to sign an unconscionable lease agreement</a:t>
            </a:r>
            <a:r>
              <a:rPr lang="ja-JP" altLang="en-US">
                <a:latin typeface="Verdana" charset="0"/>
                <a:ea typeface="MS PGothic" charset="0"/>
              </a:rPr>
              <a:t>”</a:t>
            </a:r>
            <a:r>
              <a:rPr lang="en-US" altLang="ja-JP">
                <a:latin typeface="Verdana" charset="0"/>
                <a:ea typeface="MS PGothic" charset="0"/>
              </a:rPr>
              <a:t> </a:t>
            </a:r>
          </a:p>
          <a:p>
            <a:pPr lvl="1"/>
            <a:r>
              <a:rPr lang="en-US">
                <a:solidFill>
                  <a:srgbClr val="990000"/>
                </a:solidFill>
                <a:latin typeface="Verdana" charset="0"/>
                <a:ea typeface="MS PGothic" charset="0"/>
              </a:rPr>
              <a:t>Were there other rental properties in NYC?</a:t>
            </a:r>
          </a:p>
        </p:txBody>
      </p:sp>
      <p:sp>
        <p:nvSpPr>
          <p:cNvPr id="12493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7438EFF-B8D6-8846-8C0E-48384AD6F53F}" type="slidenum">
              <a:rPr lang="en-US" sz="1200"/>
              <a:pPr algn="r" eaLnBrk="1" hangingPunct="1"/>
              <a:t>60</a:t>
            </a:fld>
            <a:endParaRPr lang="en-US" sz="1200"/>
          </a:p>
        </p:txBody>
      </p:sp>
      <p:pic>
        <p:nvPicPr>
          <p:cNvPr id="124933"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DAD352D-BB5D-DE4B-98A1-67ABFDFA456F}" type="slidenum">
              <a:rPr lang="en-US" sz="1200"/>
              <a:pPr/>
              <a:t>61</a:t>
            </a:fld>
            <a:endParaRPr lang="en-US" sz="1200"/>
          </a:p>
        </p:txBody>
      </p:sp>
      <p:sp>
        <p:nvSpPr>
          <p:cNvPr id="129026" name="Title 1"/>
          <p:cNvSpPr>
            <a:spLocks noGrp="1"/>
          </p:cNvSpPr>
          <p:nvPr>
            <p:ph type="title"/>
          </p:nvPr>
        </p:nvSpPr>
        <p:spPr/>
        <p:txBody>
          <a:bodyPr/>
          <a:lstStyle/>
          <a:p>
            <a:r>
              <a:rPr lang="en-US">
                <a:latin typeface="Verdana" charset="0"/>
                <a:ea typeface="MS PGothic" charset="0"/>
              </a:rPr>
              <a:t>Seabrook</a:t>
            </a:r>
          </a:p>
        </p:txBody>
      </p:sp>
      <p:sp>
        <p:nvSpPr>
          <p:cNvPr id="129027" name="Content Placeholder 2"/>
          <p:cNvSpPr>
            <a:spLocks noGrp="1"/>
          </p:cNvSpPr>
          <p:nvPr>
            <p:ph idx="1"/>
          </p:nvPr>
        </p:nvSpPr>
        <p:spPr/>
        <p:txBody>
          <a:bodyPr/>
          <a:lstStyle/>
          <a:p>
            <a:endParaRPr lang="en-US">
              <a:solidFill>
                <a:srgbClr val="990000"/>
              </a:solidFill>
              <a:latin typeface="Verdana" charset="0"/>
              <a:ea typeface="MS PGothic" charset="0"/>
            </a:endParaRPr>
          </a:p>
          <a:p>
            <a:r>
              <a:rPr lang="en-US">
                <a:solidFill>
                  <a:srgbClr val="990000"/>
                </a:solidFill>
                <a:latin typeface="Verdana" charset="0"/>
                <a:ea typeface="MS PGothic" charset="0"/>
              </a:rPr>
              <a:t>Just what was unconscionable?</a:t>
            </a:r>
          </a:p>
          <a:p>
            <a:pPr marL="742950" lvl="1" indent="-285750"/>
            <a:r>
              <a:rPr lang="en-US">
                <a:latin typeface="Verdana" charset="0"/>
                <a:ea typeface="MS PGothic" charset="0"/>
              </a:rPr>
              <a:t>Did the lessee know that the building was not completed when he signed the lease?</a:t>
            </a:r>
          </a:p>
        </p:txBody>
      </p:sp>
      <p:sp>
        <p:nvSpPr>
          <p:cNvPr id="1290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2E8865E-50AF-0E45-847B-6AC39E124EC3}" type="slidenum">
              <a:rPr lang="en-US" sz="1200"/>
              <a:pPr algn="r" eaLnBrk="1" hangingPunct="1"/>
              <a:t>61</a:t>
            </a:fld>
            <a:endParaRPr lang="en-US" sz="1200"/>
          </a:p>
        </p:txBody>
      </p:sp>
      <p:pic>
        <p:nvPicPr>
          <p:cNvPr id="129029"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C5084FA-CADF-8243-9FC6-D458237B26E1}" type="slidenum">
              <a:rPr lang="en-US" sz="1200"/>
              <a:pPr/>
              <a:t>62</a:t>
            </a:fld>
            <a:endParaRPr lang="en-US" sz="1200"/>
          </a:p>
        </p:txBody>
      </p:sp>
      <p:sp>
        <p:nvSpPr>
          <p:cNvPr id="131074" name="Title 1"/>
          <p:cNvSpPr>
            <a:spLocks noGrp="1"/>
          </p:cNvSpPr>
          <p:nvPr>
            <p:ph type="title" idx="4294967295"/>
          </p:nvPr>
        </p:nvSpPr>
        <p:spPr/>
        <p:txBody>
          <a:bodyPr/>
          <a:lstStyle/>
          <a:p>
            <a:r>
              <a:rPr lang="en-US">
                <a:latin typeface="Verdana" charset="0"/>
                <a:ea typeface="MS PGothic" charset="0"/>
              </a:rPr>
              <a:t>Seabrook</a:t>
            </a:r>
          </a:p>
        </p:txBody>
      </p:sp>
      <p:sp>
        <p:nvSpPr>
          <p:cNvPr id="105475" name="Content Placeholder 2"/>
          <p:cNvSpPr>
            <a:spLocks noGrp="1"/>
          </p:cNvSpPr>
          <p:nvPr>
            <p:ph idx="4294967295"/>
          </p:nvPr>
        </p:nvSpPr>
        <p:spPr/>
        <p:txBody>
          <a:bodyPr/>
          <a:lstStyle/>
          <a:p>
            <a:pPr>
              <a:defRPr/>
            </a:pPr>
            <a:endParaRPr lang="en-US" dirty="0">
              <a:solidFill>
                <a:srgbClr val="990000"/>
              </a:solidFill>
              <a:ea typeface="ＭＳ Ｐゴシック" charset="0"/>
              <a:cs typeface="ＭＳ Ｐゴシック" charset="0"/>
            </a:endParaRPr>
          </a:p>
          <a:p>
            <a:pPr>
              <a:defRPr/>
            </a:pPr>
            <a:r>
              <a:rPr lang="en-US" dirty="0">
                <a:solidFill>
                  <a:srgbClr val="000000"/>
                </a:solidFill>
                <a:ea typeface="ＭＳ Ｐゴシック" charset="0"/>
                <a:cs typeface="ＭＳ Ｐゴシック" charset="0"/>
              </a:rPr>
              <a:t>Just what was unconscionable?</a:t>
            </a:r>
          </a:p>
          <a:p>
            <a:pPr marL="742950" lvl="1" indent="-285750">
              <a:defRPr/>
            </a:pPr>
            <a:r>
              <a:rPr lang="en-US" dirty="0">
                <a:solidFill>
                  <a:schemeClr val="accent6"/>
                </a:solidFill>
                <a:ea typeface="ＭＳ Ｐゴシック" charset="0"/>
              </a:rPr>
              <a:t>Do you think the lessee might have considered that there was a possibility that the building would be completed four months late?</a:t>
            </a:r>
          </a:p>
          <a:p>
            <a:pPr marL="742950" lvl="1" indent="-285750">
              <a:defRPr/>
            </a:pPr>
            <a:r>
              <a:rPr lang="en-US" dirty="0">
                <a:solidFill>
                  <a:schemeClr val="accent6"/>
                </a:solidFill>
                <a:ea typeface="ＭＳ Ｐゴシック" charset="0"/>
              </a:rPr>
              <a:t>Was that an unreasonable delay?</a:t>
            </a:r>
          </a:p>
        </p:txBody>
      </p:sp>
      <p:sp>
        <p:nvSpPr>
          <p:cNvPr id="13107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1C9B2D7-912C-5747-9480-1F32B15EDEE0}" type="slidenum">
              <a:rPr lang="en-US" sz="1200"/>
              <a:pPr algn="r" eaLnBrk="1" hangingPunct="1"/>
              <a:t>62</a:t>
            </a:fld>
            <a:endParaRPr lang="en-US" sz="1200"/>
          </a:p>
        </p:txBody>
      </p:sp>
      <p:pic>
        <p:nvPicPr>
          <p:cNvPr id="131077" name="Picture 5"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CF1F515-940D-C242-80E2-CD5ED040A99D}" type="slidenum">
              <a:rPr lang="en-US" sz="1200"/>
              <a:pPr/>
              <a:t>63</a:t>
            </a:fld>
            <a:endParaRPr lang="en-US" sz="1200"/>
          </a:p>
        </p:txBody>
      </p:sp>
      <p:sp>
        <p:nvSpPr>
          <p:cNvPr id="133122" name="Title 1"/>
          <p:cNvSpPr>
            <a:spLocks noGrp="1"/>
          </p:cNvSpPr>
          <p:nvPr>
            <p:ph type="title" idx="4294967295"/>
          </p:nvPr>
        </p:nvSpPr>
        <p:spPr/>
        <p:txBody>
          <a:bodyPr/>
          <a:lstStyle/>
          <a:p>
            <a:r>
              <a:rPr lang="en-US">
                <a:latin typeface="Verdana" charset="0"/>
                <a:ea typeface="MS PGothic" charset="0"/>
              </a:rPr>
              <a:t>Seabrook</a:t>
            </a:r>
          </a:p>
        </p:txBody>
      </p:sp>
      <p:sp>
        <p:nvSpPr>
          <p:cNvPr id="133123" name="Content Placeholder 2"/>
          <p:cNvSpPr>
            <a:spLocks noGrp="1"/>
          </p:cNvSpPr>
          <p:nvPr>
            <p:ph idx="4294967295"/>
          </p:nvPr>
        </p:nvSpPr>
        <p:spPr/>
        <p:txBody>
          <a:bodyPr/>
          <a:lstStyle/>
          <a:p>
            <a:endParaRPr lang="en-US">
              <a:solidFill>
                <a:srgbClr val="990000"/>
              </a:solidFill>
              <a:latin typeface="Verdana" charset="0"/>
              <a:ea typeface="MS PGothic" charset="0"/>
            </a:endParaRPr>
          </a:p>
          <a:p>
            <a:r>
              <a:rPr lang="en-US">
                <a:solidFill>
                  <a:srgbClr val="990000"/>
                </a:solidFill>
                <a:latin typeface="Verdana" charset="0"/>
                <a:ea typeface="MS PGothic" charset="0"/>
              </a:rPr>
              <a:t>Just what was unconscionable?</a:t>
            </a:r>
          </a:p>
          <a:p>
            <a:pPr marL="742950" lvl="1" indent="-285750"/>
            <a:r>
              <a:rPr lang="en-US">
                <a:latin typeface="Verdana" charset="0"/>
                <a:ea typeface="MS PGothic" charset="0"/>
              </a:rPr>
              <a:t>Do you think the lessee might have considered that there was a possibility that the building would not be completed three months later?</a:t>
            </a:r>
          </a:p>
          <a:p>
            <a:pPr marL="742950" lvl="1" indent="-285750"/>
            <a:r>
              <a:rPr lang="en-US">
                <a:solidFill>
                  <a:srgbClr val="990033"/>
                </a:solidFill>
                <a:latin typeface="Verdana" charset="0"/>
                <a:ea typeface="MS PGothic" charset="0"/>
              </a:rPr>
              <a:t>What do you think he would have expected to happen in that case?</a:t>
            </a:r>
          </a:p>
        </p:txBody>
      </p:sp>
      <p:sp>
        <p:nvSpPr>
          <p:cNvPr id="13312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F99EC47-B0E9-CF49-A9BF-EA84108EAEBF}" type="slidenum">
              <a:rPr lang="en-US" sz="1200"/>
              <a:pPr algn="r" eaLnBrk="1" hangingPunct="1"/>
              <a:t>63</a:t>
            </a:fld>
            <a:endParaRPr lang="en-US" sz="1200"/>
          </a:p>
        </p:txBody>
      </p:sp>
      <p:pic>
        <p:nvPicPr>
          <p:cNvPr id="133125" name="Picture 5"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035CD72-9CBE-6E48-83B6-C86D111615C7}" type="slidenum">
              <a:rPr lang="en-US" sz="1200"/>
              <a:pPr/>
              <a:t>64</a:t>
            </a:fld>
            <a:endParaRPr lang="en-US" sz="1200"/>
          </a:p>
        </p:txBody>
      </p:sp>
      <p:sp>
        <p:nvSpPr>
          <p:cNvPr id="135170" name="Title 1"/>
          <p:cNvSpPr>
            <a:spLocks noGrp="1"/>
          </p:cNvSpPr>
          <p:nvPr>
            <p:ph type="title" idx="4294967295"/>
          </p:nvPr>
        </p:nvSpPr>
        <p:spPr/>
        <p:txBody>
          <a:bodyPr/>
          <a:lstStyle/>
          <a:p>
            <a:r>
              <a:rPr lang="en-US">
                <a:solidFill>
                  <a:schemeClr val="tx1"/>
                </a:solidFill>
                <a:latin typeface="Verdana" charset="0"/>
                <a:ea typeface="MS PGothic" charset="0"/>
              </a:rPr>
              <a:t>Seabrook</a:t>
            </a:r>
          </a:p>
        </p:txBody>
      </p:sp>
      <p:sp>
        <p:nvSpPr>
          <p:cNvPr id="135171" name="Content Placeholder 2"/>
          <p:cNvSpPr>
            <a:spLocks noGrp="1"/>
          </p:cNvSpPr>
          <p:nvPr>
            <p:ph idx="4294967295"/>
          </p:nvPr>
        </p:nvSpPr>
        <p:spPr/>
        <p:txBody>
          <a:bodyPr/>
          <a:lstStyle/>
          <a:p>
            <a:endParaRPr lang="en-US">
              <a:latin typeface="Verdana" charset="0"/>
              <a:ea typeface="MS PGothic" charset="0"/>
            </a:endParaRPr>
          </a:p>
          <a:p>
            <a:r>
              <a:rPr lang="en-US">
                <a:solidFill>
                  <a:srgbClr val="990033"/>
                </a:solidFill>
                <a:latin typeface="Verdana" charset="0"/>
                <a:ea typeface="MS PGothic" charset="0"/>
              </a:rPr>
              <a:t>If you thought that the lessor should have provided for a maximum period, is that the hindsight bias at work?</a:t>
            </a:r>
          </a:p>
        </p:txBody>
      </p:sp>
      <p:sp>
        <p:nvSpPr>
          <p:cNvPr id="13517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D01EEA5-3710-DD46-BCCF-0DC9695024B3}" type="slidenum">
              <a:rPr lang="en-US" sz="1200"/>
              <a:pPr algn="r" eaLnBrk="1" hangingPunct="1"/>
              <a:t>64</a:t>
            </a:fld>
            <a:endParaRPr lang="en-US" sz="1200"/>
          </a:p>
        </p:txBody>
      </p:sp>
      <p:pic>
        <p:nvPicPr>
          <p:cNvPr id="135173" name="Picture 6"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5EB81F7-3BA5-F04C-84C2-A58B68B92D38}" type="slidenum">
              <a:rPr lang="en-US" sz="1200"/>
              <a:pPr/>
              <a:t>65</a:t>
            </a:fld>
            <a:endParaRPr lang="en-US" sz="1200"/>
          </a:p>
        </p:txBody>
      </p:sp>
      <p:sp>
        <p:nvSpPr>
          <p:cNvPr id="137218" name="Title 1"/>
          <p:cNvSpPr>
            <a:spLocks noGrp="1"/>
          </p:cNvSpPr>
          <p:nvPr>
            <p:ph type="title"/>
          </p:nvPr>
        </p:nvSpPr>
        <p:spPr/>
        <p:txBody>
          <a:bodyPr/>
          <a:lstStyle/>
          <a:p>
            <a:r>
              <a:rPr lang="en-US" dirty="0" err="1">
                <a:solidFill>
                  <a:srgbClr val="C00000"/>
                </a:solidFill>
                <a:latin typeface="Verdana" charset="0"/>
                <a:ea typeface="MS PGothic" charset="0"/>
              </a:rPr>
              <a:t>Henningsen</a:t>
            </a:r>
            <a:r>
              <a:rPr lang="en-US" dirty="0">
                <a:solidFill>
                  <a:srgbClr val="C00000"/>
                </a:solidFill>
                <a:latin typeface="Verdana" charset="0"/>
                <a:ea typeface="MS PGothic" charset="0"/>
              </a:rPr>
              <a:t> at 504</a:t>
            </a:r>
            <a:br>
              <a:rPr lang="en-US" dirty="0">
                <a:solidFill>
                  <a:srgbClr val="C00000"/>
                </a:solidFill>
                <a:latin typeface="Verdana" charset="0"/>
                <a:ea typeface="MS PGothic" charset="0"/>
              </a:rPr>
            </a:br>
            <a:r>
              <a:rPr lang="en-US" dirty="0">
                <a:solidFill>
                  <a:srgbClr val="C00000"/>
                </a:solidFill>
                <a:latin typeface="Verdana" charset="0"/>
                <a:ea typeface="MS PGothic" charset="0"/>
              </a:rPr>
              <a:t>1960 Plymouth</a:t>
            </a:r>
          </a:p>
        </p:txBody>
      </p:sp>
      <p:pic>
        <p:nvPicPr>
          <p:cNvPr id="137219" name="Content Placeholder 4" descr="fins1960_plymouth_fur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905000"/>
            <a:ext cx="7237413" cy="3733800"/>
          </a:xfrm>
        </p:spPr>
      </p:pic>
      <p:sp>
        <p:nvSpPr>
          <p:cNvPr id="1372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573B43C-DFE6-E24E-B748-AF2B3BFD9F43}" type="slidenum">
              <a:rPr lang="en-US" sz="1200"/>
              <a:pPr algn="r" eaLnBrk="1" hangingPunct="1"/>
              <a:t>65</a:t>
            </a:fld>
            <a:endParaRPr lang="en-US" sz="1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B99288-1E09-4A4C-B267-57CA2E14D52E}" type="slidenum">
              <a:rPr lang="en-US" sz="1200"/>
              <a:pPr/>
              <a:t>66</a:t>
            </a:fld>
            <a:endParaRPr lang="en-US" sz="1200"/>
          </a:p>
        </p:txBody>
      </p:sp>
      <p:sp>
        <p:nvSpPr>
          <p:cNvPr id="139266" name="Title 1"/>
          <p:cNvSpPr>
            <a:spLocks noGrp="1"/>
          </p:cNvSpPr>
          <p:nvPr>
            <p:ph type="title"/>
          </p:nvPr>
        </p:nvSpPr>
        <p:spPr/>
        <p:txBody>
          <a:bodyPr/>
          <a:lstStyle/>
          <a:p>
            <a:r>
              <a:rPr lang="en-US">
                <a:solidFill>
                  <a:srgbClr val="C00000"/>
                </a:solidFill>
                <a:latin typeface="Verdana" charset="0"/>
                <a:ea typeface="MS PGothic" charset="0"/>
              </a:rPr>
              <a:t>Henningsen</a:t>
            </a:r>
            <a:br>
              <a:rPr lang="en-US">
                <a:solidFill>
                  <a:srgbClr val="C00000"/>
                </a:solidFill>
                <a:latin typeface="Verdana" charset="0"/>
                <a:ea typeface="MS PGothic" charset="0"/>
              </a:rPr>
            </a:br>
            <a:r>
              <a:rPr lang="en-US">
                <a:solidFill>
                  <a:srgbClr val="C00000"/>
                </a:solidFill>
                <a:latin typeface="Verdana" charset="0"/>
                <a:ea typeface="MS PGothic" charset="0"/>
              </a:rPr>
              <a:t>1960 Plymouth … in two-tone!</a:t>
            </a:r>
          </a:p>
        </p:txBody>
      </p:sp>
      <p:sp>
        <p:nvSpPr>
          <p:cNvPr id="139267"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068F7DA-D1E9-3745-9A6E-C27BF74543E2}" type="slidenum">
              <a:rPr lang="en-US" sz="1200"/>
              <a:pPr algn="r" eaLnBrk="1" hangingPunct="1"/>
              <a:t>66</a:t>
            </a:fld>
            <a:endParaRPr lang="en-US" sz="1200"/>
          </a:p>
        </p:txBody>
      </p:sp>
      <p:pic>
        <p:nvPicPr>
          <p:cNvPr id="139268" name="Content Placeholder 6" descr="plymouth.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768475"/>
            <a:ext cx="5715000" cy="428625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B1054BE-7648-904F-9E3E-C9A1F0994D02}" type="slidenum">
              <a:rPr lang="en-US" sz="1200"/>
              <a:pPr/>
              <a:t>67</a:t>
            </a:fld>
            <a:endParaRPr lang="en-US" sz="1200"/>
          </a:p>
        </p:txBody>
      </p:sp>
      <p:sp>
        <p:nvSpPr>
          <p:cNvPr id="141314" name="Title 1"/>
          <p:cNvSpPr>
            <a:spLocks noGrp="1"/>
          </p:cNvSpPr>
          <p:nvPr>
            <p:ph type="title"/>
          </p:nvPr>
        </p:nvSpPr>
        <p:spPr>
          <a:xfrm>
            <a:off x="574675" y="304800"/>
            <a:ext cx="8569325" cy="1066800"/>
          </a:xfrm>
        </p:spPr>
        <p:txBody>
          <a:bodyPr/>
          <a:lstStyle/>
          <a:p>
            <a:r>
              <a:rPr lang="en-US">
                <a:solidFill>
                  <a:schemeClr val="tx1"/>
                </a:solidFill>
                <a:latin typeface="Verdana" charset="0"/>
                <a:ea typeface="MS PGothic" charset="0"/>
              </a:rPr>
              <a:t>Henningsen</a:t>
            </a:r>
            <a:br>
              <a:rPr lang="en-US">
                <a:solidFill>
                  <a:schemeClr val="tx1"/>
                </a:solidFill>
                <a:latin typeface="Verdana" charset="0"/>
                <a:ea typeface="MS PGothic" charset="0"/>
              </a:rPr>
            </a:br>
            <a:r>
              <a:rPr lang="en-US">
                <a:solidFill>
                  <a:srgbClr val="C00000"/>
                </a:solidFill>
                <a:latin typeface="Verdana" charset="0"/>
                <a:ea typeface="MS PGothic" charset="0"/>
              </a:rPr>
              <a:t>With a push-button tranmission!</a:t>
            </a:r>
          </a:p>
        </p:txBody>
      </p:sp>
      <p:sp>
        <p:nvSpPr>
          <p:cNvPr id="141315"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11A5ED5-BCA5-0545-89AA-1D5512C418BC}" type="slidenum">
              <a:rPr lang="en-US" sz="1200"/>
              <a:pPr algn="r" eaLnBrk="1" hangingPunct="1"/>
              <a:t>67</a:t>
            </a:fld>
            <a:endParaRPr lang="en-US" sz="1200"/>
          </a:p>
        </p:txBody>
      </p:sp>
      <p:pic>
        <p:nvPicPr>
          <p:cNvPr id="141316" name="Content Placeholder 5" descr="pushbutton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4938" y="1962150"/>
            <a:ext cx="6324600" cy="38481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5EB81F7-3BA5-F04C-84C2-A58B68B92D38}" type="slidenum">
              <a:rPr lang="en-US" sz="1200"/>
              <a:pPr/>
              <a:t>68</a:t>
            </a:fld>
            <a:endParaRPr lang="en-US" sz="1200"/>
          </a:p>
        </p:txBody>
      </p:sp>
      <p:sp>
        <p:nvSpPr>
          <p:cNvPr id="137218" name="Title 1"/>
          <p:cNvSpPr>
            <a:spLocks noGrp="1"/>
          </p:cNvSpPr>
          <p:nvPr>
            <p:ph type="title"/>
          </p:nvPr>
        </p:nvSpPr>
        <p:spPr/>
        <p:txBody>
          <a:bodyPr/>
          <a:lstStyle/>
          <a:p>
            <a:r>
              <a:rPr lang="en-US">
                <a:solidFill>
                  <a:srgbClr val="C00000"/>
                </a:solidFill>
                <a:latin typeface="Verdana" charset="0"/>
                <a:ea typeface="MS PGothic" charset="0"/>
              </a:rPr>
              <a:t>Henningsen</a:t>
            </a:r>
            <a:br>
              <a:rPr lang="en-US">
                <a:solidFill>
                  <a:srgbClr val="C00000"/>
                </a:solidFill>
                <a:latin typeface="Verdana" charset="0"/>
                <a:ea typeface="MS PGothic" charset="0"/>
              </a:rPr>
            </a:br>
            <a:r>
              <a:rPr lang="en-US">
                <a:solidFill>
                  <a:srgbClr val="C00000"/>
                </a:solidFill>
                <a:latin typeface="Verdana" charset="0"/>
                <a:ea typeface="MS PGothic" charset="0"/>
              </a:rPr>
              <a:t>1960 Plymouth</a:t>
            </a:r>
          </a:p>
        </p:txBody>
      </p:sp>
      <p:pic>
        <p:nvPicPr>
          <p:cNvPr id="137219" name="Content Placeholder 4" descr="fins1960_plymouth_fur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905000"/>
            <a:ext cx="7237413" cy="3733800"/>
          </a:xfrm>
        </p:spPr>
      </p:pic>
      <p:sp>
        <p:nvSpPr>
          <p:cNvPr id="1372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573B43C-DFE6-E24E-B748-AF2B3BFD9F43}" type="slidenum">
              <a:rPr lang="en-US" sz="1200"/>
              <a:pPr algn="r" eaLnBrk="1" hangingPunct="1"/>
              <a:t>68</a:t>
            </a:fld>
            <a:endParaRPr lang="en-US" sz="1200"/>
          </a:p>
        </p:txBody>
      </p:sp>
      <p:sp>
        <p:nvSpPr>
          <p:cNvPr id="137221" name="TextBox 1"/>
          <p:cNvSpPr txBox="1">
            <a:spLocks noChangeArrowheads="1"/>
          </p:cNvSpPr>
          <p:nvPr/>
        </p:nvSpPr>
        <p:spPr bwMode="auto">
          <a:xfrm>
            <a:off x="3657600" y="5562600"/>
            <a:ext cx="2465388" cy="523875"/>
          </a:xfrm>
          <a:prstGeom prst="rect">
            <a:avLst/>
          </a:prstGeom>
          <a:solidFill>
            <a:srgbClr val="FFF6AE"/>
          </a:solidFill>
          <a:ln w="9525">
            <a:solidFill>
              <a:srgbClr val="CC00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800">
                <a:solidFill>
                  <a:srgbClr val="B90000"/>
                </a:solidFill>
              </a:rPr>
              <a:t>Look: Fins!!!</a:t>
            </a:r>
          </a:p>
        </p:txBody>
      </p:sp>
    </p:spTree>
    <p:extLst>
      <p:ext uri="{BB962C8B-B14F-4D97-AF65-F5344CB8AC3E}">
        <p14:creationId xmlns:p14="http://schemas.microsoft.com/office/powerpoint/2010/main" val="2386222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B9F9648-3C89-8448-81CB-260E1454EFAE}" type="slidenum">
              <a:rPr lang="en-US" sz="1200"/>
              <a:pPr/>
              <a:t>69</a:t>
            </a:fld>
            <a:endParaRPr lang="en-US" sz="1200"/>
          </a:p>
        </p:txBody>
      </p:sp>
      <p:sp>
        <p:nvSpPr>
          <p:cNvPr id="143362" name="Rectangle 2"/>
          <p:cNvSpPr>
            <a:spLocks noGrp="1" noChangeArrowheads="1"/>
          </p:cNvSpPr>
          <p:nvPr>
            <p:ph type="title"/>
          </p:nvPr>
        </p:nvSpPr>
        <p:spPr/>
        <p:txBody>
          <a:bodyPr/>
          <a:lstStyle/>
          <a:p>
            <a:r>
              <a:rPr lang="en-US" dirty="0">
                <a:latin typeface="Verdana" charset="0"/>
                <a:ea typeface="MS PGothic" charset="0"/>
              </a:rPr>
              <a:t>And today?</a:t>
            </a:r>
          </a:p>
        </p:txBody>
      </p:sp>
      <p:sp>
        <p:nvSpPr>
          <p:cNvPr id="143363"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143364" name="Picture 4" descr="0901_01_z+2010_chevrolet_spark+front_three_quarter_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65" name="Text Box 5"/>
          <p:cNvSpPr txBox="1">
            <a:spLocks noChangeArrowheads="1"/>
          </p:cNvSpPr>
          <p:nvPr/>
        </p:nvSpPr>
        <p:spPr bwMode="auto">
          <a:xfrm>
            <a:off x="2971800" y="6172200"/>
            <a:ext cx="3048000" cy="376238"/>
          </a:xfrm>
          <a:prstGeom prst="rect">
            <a:avLst/>
          </a:prstGeom>
          <a:solidFill>
            <a:srgbClr val="FFCC99"/>
          </a:solidFill>
          <a:ln w="9525">
            <a:solidFill>
              <a:srgbClr val="339966"/>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r>
              <a:rPr lang="en-US" sz="1800" dirty="0">
                <a:solidFill>
                  <a:srgbClr val="0033CC"/>
                </a:solidFill>
              </a:rPr>
              <a:t>Chevrolet Spark</a:t>
            </a:r>
          </a:p>
        </p:txBody>
      </p:sp>
    </p:spTree>
    <p:extLst>
      <p:ext uri="{BB962C8B-B14F-4D97-AF65-F5344CB8AC3E}">
        <p14:creationId xmlns:p14="http://schemas.microsoft.com/office/powerpoint/2010/main" val="367623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4C2F4B1-A58F-F549-AA07-3D3D6E751036}" type="slidenum">
              <a:rPr lang="en-US" sz="1200"/>
              <a:pPr/>
              <a:t>7</a:t>
            </a:fld>
            <a:endParaRPr lang="en-US" sz="1200"/>
          </a:p>
        </p:txBody>
      </p:sp>
      <p:sp>
        <p:nvSpPr>
          <p:cNvPr id="36866"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6867"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Substantive Unconscionability</a:t>
            </a:r>
          </a:p>
          <a:p>
            <a:pPr lvl="1"/>
            <a:r>
              <a:rPr lang="en-US" dirty="0">
                <a:latin typeface="Verdana" charset="0"/>
                <a:ea typeface="MS PGothic" charset="0"/>
              </a:rPr>
              <a:t>Where some bargains are made illegal, is that a recognition of the failure of traditional common law defenses?</a:t>
            </a:r>
          </a:p>
          <a:p>
            <a:pPr lvl="2"/>
            <a:r>
              <a:rPr lang="en-US" dirty="0">
                <a:solidFill>
                  <a:srgbClr val="C00000"/>
                </a:solidFill>
                <a:latin typeface="Verdana" charset="0"/>
                <a:ea typeface="MS PGothic" charset="0"/>
              </a:rPr>
              <a:t>Usury laws?</a:t>
            </a:r>
          </a:p>
          <a:p>
            <a:pPr lvl="2"/>
            <a:r>
              <a:rPr lang="en-US" dirty="0">
                <a:solidFill>
                  <a:srgbClr val="C00000"/>
                </a:solidFill>
                <a:latin typeface="Verdana" charset="0"/>
                <a:ea typeface="MS PGothic" charset="0"/>
              </a:rPr>
              <a:t>Security interests in consumer goods?</a:t>
            </a:r>
          </a:p>
          <a:p>
            <a:pPr marL="471487" lvl="1" indent="0">
              <a:buNone/>
            </a:pPr>
            <a:endParaRPr lang="en-US" dirty="0">
              <a:latin typeface="Verdana" charset="0"/>
              <a:ea typeface="MS PGothic" charset="0"/>
            </a:endParaRPr>
          </a:p>
        </p:txBody>
      </p:sp>
    </p:spTree>
    <p:extLst>
      <p:ext uri="{BB962C8B-B14F-4D97-AF65-F5344CB8AC3E}">
        <p14:creationId xmlns:p14="http://schemas.microsoft.com/office/powerpoint/2010/main" val="1975517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E239BB2-30CA-F04B-8D0F-70C4C89A7B37}" type="slidenum">
              <a:rPr lang="en-US" sz="1200"/>
              <a:pPr/>
              <a:t>70</a:t>
            </a:fld>
            <a:endParaRPr lang="en-US" sz="1200"/>
          </a:p>
        </p:txBody>
      </p:sp>
      <p:sp>
        <p:nvSpPr>
          <p:cNvPr id="147458" name="Title 1"/>
          <p:cNvSpPr>
            <a:spLocks noGrp="1"/>
          </p:cNvSpPr>
          <p:nvPr>
            <p:ph type="title"/>
          </p:nvPr>
        </p:nvSpPr>
        <p:spPr>
          <a:xfrm>
            <a:off x="381000" y="304800"/>
            <a:ext cx="8763000" cy="1143000"/>
          </a:xfrm>
        </p:spPr>
        <p:txBody>
          <a:bodyPr/>
          <a:lstStyle/>
          <a:p>
            <a:r>
              <a:rPr lang="en-US">
                <a:solidFill>
                  <a:schemeClr val="tx1"/>
                </a:solidFill>
                <a:latin typeface="Verdana" charset="0"/>
                <a:ea typeface="MS PGothic" charset="0"/>
              </a:rPr>
              <a:t>Henningsen</a:t>
            </a:r>
            <a:br>
              <a:rPr lang="en-US">
                <a:solidFill>
                  <a:srgbClr val="C00000"/>
                </a:solidFill>
                <a:latin typeface="Verdana" charset="0"/>
                <a:ea typeface="MS PGothic" charset="0"/>
              </a:rPr>
            </a:br>
            <a:r>
              <a:rPr lang="en-US" sz="3600">
                <a:solidFill>
                  <a:srgbClr val="C00000"/>
                </a:solidFill>
                <a:latin typeface="Verdana" charset="0"/>
                <a:ea typeface="MS PGothic" charset="0"/>
              </a:rPr>
              <a:t>And what did they do with their car!!</a:t>
            </a:r>
          </a:p>
        </p:txBody>
      </p:sp>
      <p:sp>
        <p:nvSpPr>
          <p:cNvPr id="147459"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D389F17-9FFC-2E41-A61A-3CDC83C5DE18}" type="slidenum">
              <a:rPr lang="en-US" sz="1200"/>
              <a:pPr algn="r" eaLnBrk="1" hangingPunct="1"/>
              <a:t>70</a:t>
            </a:fld>
            <a:endParaRPr lang="en-US" sz="1200"/>
          </a:p>
        </p:txBody>
      </p:sp>
      <p:pic>
        <p:nvPicPr>
          <p:cNvPr id="147460" name="Content Placeholder 6" descr="car_crash_brick_wal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2413" y="1752600"/>
            <a:ext cx="6089650" cy="42672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EBCFA6-4BA9-F045-B0C9-B0AA509BDE96}" type="slidenum">
              <a:rPr lang="en-US" sz="1200"/>
              <a:pPr/>
              <a:t>71</a:t>
            </a:fld>
            <a:endParaRPr lang="en-US" sz="1200"/>
          </a:p>
        </p:txBody>
      </p:sp>
      <p:sp>
        <p:nvSpPr>
          <p:cNvPr id="151554" name="Title 1"/>
          <p:cNvSpPr>
            <a:spLocks noGrp="1"/>
          </p:cNvSpPr>
          <p:nvPr>
            <p:ph type="title" idx="4294967295"/>
          </p:nvPr>
        </p:nvSpPr>
        <p:spPr/>
        <p:txBody>
          <a:bodyPr/>
          <a:lstStyle/>
          <a:p>
            <a:r>
              <a:rPr lang="en-US">
                <a:latin typeface="Verdana" charset="0"/>
                <a:ea typeface="MS PGothic" charset="0"/>
              </a:rPr>
              <a:t>Henningsen</a:t>
            </a:r>
          </a:p>
        </p:txBody>
      </p:sp>
      <p:sp>
        <p:nvSpPr>
          <p:cNvPr id="151555" name="Content Placeholder 2"/>
          <p:cNvSpPr>
            <a:spLocks noGrp="1"/>
          </p:cNvSpPr>
          <p:nvPr>
            <p:ph idx="4294967295"/>
          </p:nvPr>
        </p:nvSpPr>
        <p:spPr/>
        <p:txBody>
          <a:bodyPr/>
          <a:lstStyle/>
          <a:p>
            <a:endParaRPr lang="en-US" dirty="0">
              <a:solidFill>
                <a:srgbClr val="C00000"/>
              </a:solidFill>
              <a:latin typeface="Verdana" charset="0"/>
              <a:ea typeface="MS PGothic" charset="0"/>
            </a:endParaRPr>
          </a:p>
          <a:p>
            <a:r>
              <a:rPr lang="en-US" dirty="0">
                <a:latin typeface="Verdana" charset="0"/>
                <a:ea typeface="MS PGothic" charset="0"/>
              </a:rPr>
              <a:t>Are exemption clauses intrinsically suspect?</a:t>
            </a:r>
          </a:p>
        </p:txBody>
      </p:sp>
      <p:sp>
        <p:nvSpPr>
          <p:cNvPr id="1515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5D9B935-D5DF-784F-B34E-7EF7FACBE6A5}" type="slidenum">
              <a:rPr lang="en-US" sz="1200"/>
              <a:pPr algn="r" eaLnBrk="1" hangingPunct="1"/>
              <a:t>71</a:t>
            </a:fld>
            <a:endParaRPr lang="en-US" sz="1200"/>
          </a:p>
        </p:txBody>
      </p:sp>
      <p:pic>
        <p:nvPicPr>
          <p:cNvPr id="15155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6195" y="3048000"/>
            <a:ext cx="3197805" cy="403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EBCFA6-4BA9-F045-B0C9-B0AA509BDE96}" type="slidenum">
              <a:rPr lang="en-US" sz="1200"/>
              <a:pPr/>
              <a:t>72</a:t>
            </a:fld>
            <a:endParaRPr lang="en-US" sz="1200"/>
          </a:p>
        </p:txBody>
      </p:sp>
      <p:sp>
        <p:nvSpPr>
          <p:cNvPr id="151554" name="Title 1"/>
          <p:cNvSpPr>
            <a:spLocks noGrp="1"/>
          </p:cNvSpPr>
          <p:nvPr>
            <p:ph type="title" idx="4294967295"/>
          </p:nvPr>
        </p:nvSpPr>
        <p:spPr/>
        <p:txBody>
          <a:bodyPr/>
          <a:lstStyle/>
          <a:p>
            <a:r>
              <a:rPr lang="en-US">
                <a:latin typeface="Verdana" charset="0"/>
                <a:ea typeface="MS PGothic" charset="0"/>
              </a:rPr>
              <a:t>Henningsen</a:t>
            </a:r>
          </a:p>
        </p:txBody>
      </p:sp>
      <p:sp>
        <p:nvSpPr>
          <p:cNvPr id="151555" name="Content Placeholder 2"/>
          <p:cNvSpPr>
            <a:spLocks noGrp="1"/>
          </p:cNvSpPr>
          <p:nvPr>
            <p:ph idx="4294967295"/>
          </p:nvPr>
        </p:nvSpPr>
        <p:spPr/>
        <p:txBody>
          <a:bodyPr/>
          <a:lstStyle/>
          <a:p>
            <a:r>
              <a:rPr lang="en-US" dirty="0">
                <a:solidFill>
                  <a:srgbClr val="C00000"/>
                </a:solidFill>
                <a:latin typeface="Verdana" charset="0"/>
                <a:ea typeface="MS PGothic" charset="0"/>
              </a:rPr>
              <a:t>A right to dicker?</a:t>
            </a:r>
          </a:p>
        </p:txBody>
      </p:sp>
      <p:sp>
        <p:nvSpPr>
          <p:cNvPr id="1515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5D9B935-D5DF-784F-B34E-7EF7FACBE6A5}" type="slidenum">
              <a:rPr lang="en-US" sz="1200"/>
              <a:pPr algn="r" eaLnBrk="1" hangingPunct="1"/>
              <a:t>72</a:t>
            </a:fld>
            <a:endParaRPr lang="en-US" sz="1200"/>
          </a:p>
        </p:txBody>
      </p:sp>
      <p:pic>
        <p:nvPicPr>
          <p:cNvPr id="15155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609600" y="5715000"/>
            <a:ext cx="4949392" cy="954107"/>
          </a:xfrm>
          <a:prstGeom prst="rect">
            <a:avLst/>
          </a:prstGeom>
          <a:solidFill>
            <a:schemeClr val="bg2"/>
          </a:solidFill>
          <a:ln>
            <a:solidFill>
              <a:schemeClr val="accent6"/>
            </a:solidFill>
          </a:ln>
        </p:spPr>
        <p:txBody>
          <a:bodyPr wrap="none" rtlCol="0">
            <a:spAutoFit/>
          </a:bodyPr>
          <a:lstStyle/>
          <a:p>
            <a:r>
              <a:rPr lang="en-US" sz="2800" dirty="0"/>
              <a:t>“No bargaining is engaged </a:t>
            </a:r>
          </a:p>
          <a:p>
            <a:r>
              <a:rPr lang="en-US" sz="2800" dirty="0"/>
              <a:t>with respect to it”</a:t>
            </a:r>
          </a:p>
        </p:txBody>
      </p:sp>
      <p:pic>
        <p:nvPicPr>
          <p:cNvPr id="4" name="Picture 3"/>
          <p:cNvPicPr>
            <a:picLocks noChangeAspect="1"/>
          </p:cNvPicPr>
          <p:nvPr/>
        </p:nvPicPr>
        <p:blipFill>
          <a:blip r:embed="rId4"/>
          <a:stretch>
            <a:fillRect/>
          </a:stretch>
        </p:blipFill>
        <p:spPr>
          <a:xfrm>
            <a:off x="5638800" y="1771677"/>
            <a:ext cx="3378200" cy="5080000"/>
          </a:xfrm>
          <a:prstGeom prst="rect">
            <a:avLst/>
          </a:prstGeom>
        </p:spPr>
      </p:pic>
      <p:sp>
        <p:nvSpPr>
          <p:cNvPr id="12" name="Oval Callout 11"/>
          <p:cNvSpPr/>
          <p:nvPr/>
        </p:nvSpPr>
        <p:spPr bwMode="auto">
          <a:xfrm>
            <a:off x="1371600" y="3013792"/>
            <a:ext cx="3962400" cy="1024808"/>
          </a:xfrm>
          <a:prstGeom prst="wedgeEllipseCallout">
            <a:avLst>
              <a:gd name="adj1" fmla="val 102608"/>
              <a:gd name="adj2" fmla="val -93058"/>
            </a:avLst>
          </a:prstGeom>
          <a:solidFill>
            <a:srgbClr val="FFCCCC"/>
          </a:solidFill>
          <a:ln w="9525" cap="flat" cmpd="sng" algn="ctr">
            <a:solidFill>
              <a:srgbClr val="B90000"/>
            </a:solidFill>
            <a:prstDash val="solid"/>
            <a:round/>
            <a:headEnd type="none" w="med" len="med"/>
            <a:tailEnd type="none" w="med" len="med"/>
          </a:ln>
          <a:effectLst/>
        </p:spPr>
        <p:txBody>
          <a:bodyPr/>
          <a:lstStyle/>
          <a:p>
            <a:r>
              <a:rPr lang="en-US" dirty="0">
                <a:solidFill>
                  <a:srgbClr val="B90000"/>
                </a:solidFill>
              </a:rPr>
              <a:t>$3.99? I think we can do better, don’t you?</a:t>
            </a:r>
          </a:p>
        </p:txBody>
      </p:sp>
    </p:spTree>
    <p:extLst>
      <p:ext uri="{BB962C8B-B14F-4D97-AF65-F5344CB8AC3E}">
        <p14:creationId xmlns:p14="http://schemas.microsoft.com/office/powerpoint/2010/main" val="282181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EBCFA6-4BA9-F045-B0C9-B0AA509BDE96}" type="slidenum">
              <a:rPr lang="en-US" sz="1200"/>
              <a:pPr/>
              <a:t>73</a:t>
            </a:fld>
            <a:endParaRPr lang="en-US" sz="1200"/>
          </a:p>
        </p:txBody>
      </p:sp>
      <p:sp>
        <p:nvSpPr>
          <p:cNvPr id="151554" name="Title 1"/>
          <p:cNvSpPr>
            <a:spLocks noGrp="1"/>
          </p:cNvSpPr>
          <p:nvPr>
            <p:ph type="title" idx="4294967295"/>
          </p:nvPr>
        </p:nvSpPr>
        <p:spPr/>
        <p:txBody>
          <a:bodyPr/>
          <a:lstStyle/>
          <a:p>
            <a:r>
              <a:rPr lang="en-US">
                <a:latin typeface="Verdana" charset="0"/>
                <a:ea typeface="MS PGothic" charset="0"/>
              </a:rPr>
              <a:t>Henningsen</a:t>
            </a:r>
          </a:p>
        </p:txBody>
      </p:sp>
      <p:sp>
        <p:nvSpPr>
          <p:cNvPr id="151555" name="Content Placeholder 2"/>
          <p:cNvSpPr>
            <a:spLocks noGrp="1"/>
          </p:cNvSpPr>
          <p:nvPr>
            <p:ph idx="4294967295"/>
          </p:nvPr>
        </p:nvSpPr>
        <p:spPr/>
        <p:txBody>
          <a:bodyPr/>
          <a:lstStyle/>
          <a:p>
            <a:endParaRPr lang="en-US" dirty="0">
              <a:solidFill>
                <a:srgbClr val="C00000"/>
              </a:solidFill>
              <a:latin typeface="Verdana" charset="0"/>
              <a:ea typeface="MS PGothic" charset="0"/>
            </a:endParaRPr>
          </a:p>
          <a:p>
            <a:r>
              <a:rPr lang="en-US" dirty="0">
                <a:solidFill>
                  <a:schemeClr val="accent6"/>
                </a:solidFill>
                <a:latin typeface="Verdana" charset="0"/>
                <a:ea typeface="MS PGothic" charset="0"/>
              </a:rPr>
              <a:t>Why only a three months warranty on parts?</a:t>
            </a:r>
          </a:p>
        </p:txBody>
      </p:sp>
      <p:sp>
        <p:nvSpPr>
          <p:cNvPr id="1515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5D9B935-D5DF-784F-B34E-7EF7FACBE6A5}" type="slidenum">
              <a:rPr lang="en-US" sz="1200"/>
              <a:pPr algn="r" eaLnBrk="1" hangingPunct="1"/>
              <a:t>73</a:t>
            </a:fld>
            <a:endParaRPr lang="en-US" sz="1200"/>
          </a:p>
        </p:txBody>
      </p:sp>
      <p:pic>
        <p:nvPicPr>
          <p:cNvPr id="15155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237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060FE0-B177-C24A-B35E-0EEB116D6ECC}" type="slidenum">
              <a:rPr lang="en-US" sz="1200"/>
              <a:pPr/>
              <a:t>74</a:t>
            </a:fld>
            <a:endParaRPr lang="en-US" sz="1200"/>
          </a:p>
        </p:txBody>
      </p:sp>
      <p:sp>
        <p:nvSpPr>
          <p:cNvPr id="153602" name="Title 1"/>
          <p:cNvSpPr>
            <a:spLocks noGrp="1"/>
          </p:cNvSpPr>
          <p:nvPr>
            <p:ph type="title" idx="4294967295"/>
          </p:nvPr>
        </p:nvSpPr>
        <p:spPr/>
        <p:txBody>
          <a:bodyPr/>
          <a:lstStyle/>
          <a:p>
            <a:r>
              <a:rPr lang="en-US">
                <a:latin typeface="Verdana" charset="0"/>
                <a:ea typeface="MS PGothic" charset="0"/>
              </a:rPr>
              <a:t>Henningsen</a:t>
            </a:r>
          </a:p>
        </p:txBody>
      </p:sp>
      <p:sp>
        <p:nvSpPr>
          <p:cNvPr id="153603" name="Content Placeholder 2"/>
          <p:cNvSpPr>
            <a:spLocks noGrp="1"/>
          </p:cNvSpPr>
          <p:nvPr>
            <p:ph idx="4294967295"/>
          </p:nvPr>
        </p:nvSpPr>
        <p:spPr/>
        <p:txBody>
          <a:bodyPr/>
          <a:lstStyle/>
          <a:p>
            <a:r>
              <a:rPr lang="en-US" dirty="0">
                <a:solidFill>
                  <a:srgbClr val="C00000"/>
                </a:solidFill>
                <a:latin typeface="Verdana" charset="0"/>
                <a:ea typeface="MS PGothic" charset="0"/>
              </a:rPr>
              <a:t>Were the Big Three immune from competition?</a:t>
            </a:r>
          </a:p>
          <a:p>
            <a:pPr lvl="1"/>
            <a:r>
              <a:rPr lang="en-US" dirty="0">
                <a:solidFill>
                  <a:schemeClr val="tx2"/>
                </a:solidFill>
                <a:latin typeface="Verdana" charset="0"/>
                <a:ea typeface="MS PGothic" charset="0"/>
              </a:rPr>
              <a:t>Look at the list of manufacturers on 506</a:t>
            </a:r>
          </a:p>
        </p:txBody>
      </p:sp>
      <p:sp>
        <p:nvSpPr>
          <p:cNvPr id="1536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0AD10AE-7BF9-8B4C-910E-E66F708AE5A0}" type="slidenum">
              <a:rPr lang="en-US" sz="1200"/>
              <a:pPr algn="r" eaLnBrk="1" hangingPunct="1"/>
              <a:t>74</a:t>
            </a:fld>
            <a:endParaRPr lang="en-US" sz="1200"/>
          </a:p>
        </p:txBody>
      </p:sp>
      <p:pic>
        <p:nvPicPr>
          <p:cNvPr id="153605"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060FE0-B177-C24A-B35E-0EEB116D6ECC}" type="slidenum">
              <a:rPr lang="en-US" sz="1200"/>
              <a:pPr/>
              <a:t>75</a:t>
            </a:fld>
            <a:endParaRPr lang="en-US" sz="1200"/>
          </a:p>
        </p:txBody>
      </p:sp>
      <p:sp>
        <p:nvSpPr>
          <p:cNvPr id="153602" name="Title 1"/>
          <p:cNvSpPr>
            <a:spLocks noGrp="1"/>
          </p:cNvSpPr>
          <p:nvPr>
            <p:ph type="title" idx="4294967295"/>
          </p:nvPr>
        </p:nvSpPr>
        <p:spPr/>
        <p:txBody>
          <a:bodyPr/>
          <a:lstStyle/>
          <a:p>
            <a:r>
              <a:rPr lang="en-US">
                <a:latin typeface="Verdana" charset="0"/>
                <a:ea typeface="MS PGothic" charset="0"/>
              </a:rPr>
              <a:t>Henningsen</a:t>
            </a:r>
          </a:p>
        </p:txBody>
      </p:sp>
      <p:sp>
        <p:nvSpPr>
          <p:cNvPr id="153603" name="Content Placeholder 2"/>
          <p:cNvSpPr>
            <a:spLocks noGrp="1"/>
          </p:cNvSpPr>
          <p:nvPr>
            <p:ph idx="4294967295"/>
          </p:nvPr>
        </p:nvSpPr>
        <p:spPr/>
        <p:txBody>
          <a:bodyPr/>
          <a:lstStyle/>
          <a:p>
            <a:r>
              <a:rPr lang="en-US" dirty="0">
                <a:solidFill>
                  <a:srgbClr val="C00000"/>
                </a:solidFill>
                <a:latin typeface="Verdana" charset="0"/>
                <a:ea typeface="MS PGothic" charset="0"/>
              </a:rPr>
              <a:t>Were the Big Three immune from competition?</a:t>
            </a:r>
          </a:p>
        </p:txBody>
      </p:sp>
      <p:sp>
        <p:nvSpPr>
          <p:cNvPr id="1536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0AD10AE-7BF9-8B4C-910E-E66F708AE5A0}" type="slidenum">
              <a:rPr lang="en-US" sz="1200"/>
              <a:pPr algn="r" eaLnBrk="1" hangingPunct="1"/>
              <a:t>75</a:t>
            </a:fld>
            <a:endParaRPr lang="en-US" sz="1200"/>
          </a:p>
        </p:txBody>
      </p:sp>
      <p:pic>
        <p:nvPicPr>
          <p:cNvPr id="153605"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886775" y="2266222"/>
            <a:ext cx="3247542" cy="4561155"/>
          </a:xfrm>
          <a:prstGeom prst="rect">
            <a:avLst/>
          </a:prstGeom>
        </p:spPr>
      </p:pic>
    </p:spTree>
    <p:extLst>
      <p:ext uri="{BB962C8B-B14F-4D97-AF65-F5344CB8AC3E}">
        <p14:creationId xmlns:p14="http://schemas.microsoft.com/office/powerpoint/2010/main" val="39809361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9387CC-E22E-3B4B-B57C-DB18CEDE8019}" type="slidenum">
              <a:rPr lang="en-US" sz="1200"/>
              <a:pPr/>
              <a:t>76</a:t>
            </a:fld>
            <a:endParaRPr lang="en-US" sz="1200"/>
          </a:p>
        </p:txBody>
      </p:sp>
      <p:sp>
        <p:nvSpPr>
          <p:cNvPr id="155650" name="Title 1"/>
          <p:cNvSpPr>
            <a:spLocks noGrp="1"/>
          </p:cNvSpPr>
          <p:nvPr>
            <p:ph type="title" idx="4294967295"/>
          </p:nvPr>
        </p:nvSpPr>
        <p:spPr/>
        <p:txBody>
          <a:bodyPr/>
          <a:lstStyle/>
          <a:p>
            <a:r>
              <a:rPr lang="en-US">
                <a:latin typeface="Verdana" charset="0"/>
                <a:ea typeface="MS PGothic" charset="0"/>
              </a:rPr>
              <a:t>Henningsen</a:t>
            </a:r>
          </a:p>
        </p:txBody>
      </p:sp>
      <p:sp>
        <p:nvSpPr>
          <p:cNvPr id="157699" name="Content Placeholder 2"/>
          <p:cNvSpPr>
            <a:spLocks noGrp="1"/>
          </p:cNvSpPr>
          <p:nvPr>
            <p:ph idx="4294967295"/>
          </p:nvPr>
        </p:nvSpPr>
        <p:spPr/>
        <p:txBody>
          <a:bodyPr/>
          <a:lstStyle/>
          <a:p>
            <a:pPr>
              <a:buFont typeface="Wingdings" pitchFamily="2" charset="2"/>
              <a:buChar char="o"/>
              <a:defRPr/>
            </a:pPr>
            <a:endParaRPr lang="en-US" dirty="0">
              <a:solidFill>
                <a:srgbClr val="C00000"/>
              </a:solidFill>
              <a:cs typeface="ＭＳ Ｐゴシック" charset="0"/>
            </a:endParaRPr>
          </a:p>
          <a:p>
            <a:pPr>
              <a:buFont typeface="Wingdings" pitchFamily="2" charset="2"/>
              <a:buChar char="o"/>
              <a:defRPr/>
            </a:pPr>
            <a:r>
              <a:rPr lang="en-US" dirty="0">
                <a:solidFill>
                  <a:schemeClr val="tx2"/>
                </a:solidFill>
                <a:cs typeface="ＭＳ Ｐゴシック" charset="0"/>
              </a:rPr>
              <a:t>Were the Big Three immune from competition?</a:t>
            </a:r>
          </a:p>
          <a:p>
            <a:pPr lvl="1">
              <a:buFont typeface="Wingdings" pitchFamily="2" charset="2"/>
              <a:buChar char="n"/>
              <a:defRPr/>
            </a:pPr>
            <a:r>
              <a:rPr lang="en-US" dirty="0">
                <a:solidFill>
                  <a:schemeClr val="accent6"/>
                </a:solidFill>
              </a:rPr>
              <a:t>If so, why do you think that was?</a:t>
            </a:r>
          </a:p>
        </p:txBody>
      </p:sp>
      <p:sp>
        <p:nvSpPr>
          <p:cNvPr id="1556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8C02F9F-9F0F-1B4F-9A61-5C7DD06A5B39}" type="slidenum">
              <a:rPr lang="en-US" sz="1200"/>
              <a:pPr algn="r" eaLnBrk="1" hangingPunct="1"/>
              <a:t>76</a:t>
            </a:fld>
            <a:endParaRPr lang="en-US" sz="1200"/>
          </a:p>
        </p:txBody>
      </p:sp>
      <p:pic>
        <p:nvPicPr>
          <p:cNvPr id="155653"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24C246-6E7D-FB46-93A1-3F40E90994E5}" type="slidenum">
              <a:rPr lang="en-US" sz="1200"/>
              <a:pPr/>
              <a:t>77</a:t>
            </a:fld>
            <a:endParaRPr lang="en-US" sz="1200"/>
          </a:p>
        </p:txBody>
      </p:sp>
      <p:sp>
        <p:nvSpPr>
          <p:cNvPr id="157698" name="Title 1"/>
          <p:cNvSpPr>
            <a:spLocks noGrp="1"/>
          </p:cNvSpPr>
          <p:nvPr>
            <p:ph type="title"/>
          </p:nvPr>
        </p:nvSpPr>
        <p:spPr/>
        <p:txBody>
          <a:bodyPr/>
          <a:lstStyle/>
          <a:p>
            <a:r>
              <a:rPr lang="en-US">
                <a:latin typeface="Verdana" charset="0"/>
                <a:ea typeface="MS PGothic" charset="0"/>
              </a:rPr>
              <a:t>Henningsen</a:t>
            </a:r>
          </a:p>
        </p:txBody>
      </p:sp>
      <p:sp>
        <p:nvSpPr>
          <p:cNvPr id="157699"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Were the Big Three immune from competition?</a:t>
            </a:r>
          </a:p>
          <a:p>
            <a:endParaRPr lang="en-US" dirty="0">
              <a:latin typeface="Verdana" charset="0"/>
              <a:ea typeface="MS PGothic" charset="0"/>
            </a:endParaRPr>
          </a:p>
          <a:p>
            <a:r>
              <a:rPr lang="en-US" dirty="0">
                <a:solidFill>
                  <a:srgbClr val="C00000"/>
                </a:solidFill>
                <a:latin typeface="Verdana" charset="0"/>
                <a:ea typeface="MS PGothic" charset="0"/>
              </a:rPr>
              <a:t>Is a similarity in prices or terms across a market evidence of cartelization or of a competitive market? </a:t>
            </a:r>
          </a:p>
        </p:txBody>
      </p:sp>
      <p:sp>
        <p:nvSpPr>
          <p:cNvPr id="1577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C169F55-E125-2641-816F-371007F0C8BF}" type="slidenum">
              <a:rPr lang="en-US" sz="1200"/>
              <a:pPr algn="r" eaLnBrk="1" hangingPunct="1"/>
              <a:t>77</a:t>
            </a:fld>
            <a:endParaRPr lang="en-US" sz="1200"/>
          </a:p>
        </p:txBody>
      </p:sp>
      <p:pic>
        <p:nvPicPr>
          <p:cNvPr id="157701"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3D14530-0E4B-AD42-A1EF-2E923F5D4C57}" type="slidenum">
              <a:rPr lang="en-US" sz="1200"/>
              <a:pPr/>
              <a:t>78</a:t>
            </a:fld>
            <a:endParaRPr lang="en-US" sz="1200"/>
          </a:p>
        </p:txBody>
      </p:sp>
      <p:sp>
        <p:nvSpPr>
          <p:cNvPr id="159746" name="Title 1"/>
          <p:cNvSpPr>
            <a:spLocks noGrp="1"/>
          </p:cNvSpPr>
          <p:nvPr>
            <p:ph type="title"/>
          </p:nvPr>
        </p:nvSpPr>
        <p:spPr/>
        <p:txBody>
          <a:bodyPr/>
          <a:lstStyle/>
          <a:p>
            <a:r>
              <a:rPr lang="en-US">
                <a:latin typeface="Verdana" charset="0"/>
                <a:ea typeface="MS PGothic" charset="0"/>
              </a:rPr>
              <a:t>Henningsen</a:t>
            </a:r>
          </a:p>
        </p:txBody>
      </p:sp>
      <p:sp>
        <p:nvSpPr>
          <p:cNvPr id="159747"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Were the Big Three immune from competition?</a:t>
            </a:r>
          </a:p>
          <a:p>
            <a:r>
              <a:rPr lang="en-US">
                <a:latin typeface="Verdana" charset="0"/>
                <a:ea typeface="MS PGothic" charset="0"/>
              </a:rPr>
              <a:t>Is a similarity in prices or terms across a market evidence of cartelization?</a:t>
            </a:r>
          </a:p>
          <a:p>
            <a:r>
              <a:rPr lang="en-US">
                <a:solidFill>
                  <a:srgbClr val="C00000"/>
                </a:solidFill>
                <a:latin typeface="Verdana" charset="0"/>
                <a:ea typeface="MS PGothic" charset="0"/>
              </a:rPr>
              <a:t>Would you expect to a monopolist exploit his clout with prices and not terms? </a:t>
            </a:r>
          </a:p>
        </p:txBody>
      </p:sp>
      <p:sp>
        <p:nvSpPr>
          <p:cNvPr id="1597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698D4F-AA4C-2740-896D-6505E421C807}" type="slidenum">
              <a:rPr lang="en-US" sz="1200"/>
              <a:pPr algn="r" eaLnBrk="1" hangingPunct="1"/>
              <a:t>78</a:t>
            </a:fld>
            <a:endParaRPr lang="en-US" sz="1200"/>
          </a:p>
        </p:txBody>
      </p:sp>
      <p:pic>
        <p:nvPicPr>
          <p:cNvPr id="159749"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65E3696-B237-5740-88F2-9C746FE4BE64}" type="slidenum">
              <a:rPr lang="en-US" sz="1200"/>
              <a:pPr/>
              <a:t>79</a:t>
            </a:fld>
            <a:endParaRPr lang="en-US" sz="1200"/>
          </a:p>
        </p:txBody>
      </p:sp>
      <p:sp>
        <p:nvSpPr>
          <p:cNvPr id="161794" name="Title 1"/>
          <p:cNvSpPr>
            <a:spLocks noGrp="1"/>
          </p:cNvSpPr>
          <p:nvPr>
            <p:ph type="title"/>
          </p:nvPr>
        </p:nvSpPr>
        <p:spPr/>
        <p:txBody>
          <a:bodyPr/>
          <a:lstStyle/>
          <a:p>
            <a:r>
              <a:rPr lang="en-US">
                <a:latin typeface="Verdana" charset="0"/>
                <a:ea typeface="MS PGothic" charset="0"/>
              </a:rPr>
              <a:t>Henningsen</a:t>
            </a:r>
          </a:p>
        </p:txBody>
      </p:sp>
      <p:sp>
        <p:nvSpPr>
          <p:cNvPr id="161795" name="Content Placeholder 2"/>
          <p:cNvSpPr>
            <a:spLocks noGrp="1"/>
          </p:cNvSpPr>
          <p:nvPr>
            <p:ph idx="1"/>
          </p:nvPr>
        </p:nvSpPr>
        <p:spPr/>
        <p:txBody>
          <a:bodyPr/>
          <a:lstStyle/>
          <a:p>
            <a:endParaRPr lang="en-US">
              <a:latin typeface="Verdana" charset="0"/>
              <a:ea typeface="MS PGothic" charset="0"/>
            </a:endParaRPr>
          </a:p>
          <a:p>
            <a:r>
              <a:rPr lang="en-US">
                <a:solidFill>
                  <a:schemeClr val="tx2"/>
                </a:solidFill>
                <a:latin typeface="Verdana" charset="0"/>
                <a:ea typeface="MS PGothic" charset="0"/>
              </a:rPr>
              <a:t>Would you expect to a monopolist exploit his clout with prices and not terms? </a:t>
            </a:r>
          </a:p>
          <a:p>
            <a:r>
              <a:rPr lang="en-US">
                <a:solidFill>
                  <a:srgbClr val="C00000"/>
                </a:solidFill>
                <a:latin typeface="Verdana" charset="0"/>
                <a:ea typeface="MS PGothic" charset="0"/>
              </a:rPr>
              <a:t>Is it different if the information about warranties is difficult to understand?</a:t>
            </a:r>
          </a:p>
        </p:txBody>
      </p:sp>
      <p:sp>
        <p:nvSpPr>
          <p:cNvPr id="1617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95E1F2D-F881-AA44-86D6-CB9BF092C699}" type="slidenum">
              <a:rPr lang="en-US" sz="1200"/>
              <a:pPr algn="r" eaLnBrk="1" hangingPunct="1"/>
              <a:t>79</a:t>
            </a:fld>
            <a:endParaRPr lang="en-US" sz="1200"/>
          </a:p>
        </p:txBody>
      </p:sp>
      <p:pic>
        <p:nvPicPr>
          <p:cNvPr id="16179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ADFBC1C-71E3-D34F-9E42-22CCE74C88CA}" type="slidenum">
              <a:rPr lang="en-US" sz="1200"/>
              <a:pPr/>
              <a:t>8</a:t>
            </a:fld>
            <a:endParaRPr lang="en-US" sz="1200"/>
          </a:p>
        </p:txBody>
      </p:sp>
      <p:sp>
        <p:nvSpPr>
          <p:cNvPr id="40962" name="Rectangle 2"/>
          <p:cNvSpPr>
            <a:spLocks noGrp="1" noChangeArrowheads="1"/>
          </p:cNvSpPr>
          <p:nvPr>
            <p:ph type="title"/>
          </p:nvPr>
        </p:nvSpPr>
        <p:spPr>
          <a:xfrm>
            <a:off x="190500" y="304800"/>
            <a:ext cx="8762999" cy="1066799"/>
          </a:xfrm>
        </p:spPr>
        <p:txBody>
          <a:bodyPr/>
          <a:lstStyle/>
          <a:p>
            <a:r>
              <a:rPr lang="en-US" sz="2800" dirty="0">
                <a:solidFill>
                  <a:srgbClr val="C00000"/>
                </a:solidFill>
                <a:latin typeface="Verdana" charset="0"/>
                <a:ea typeface="MS PGothic" charset="0"/>
              </a:rPr>
              <a:t>Still, does ‘70s consumerism have a class bias?</a:t>
            </a:r>
          </a:p>
        </p:txBody>
      </p:sp>
      <p:sp>
        <p:nvSpPr>
          <p:cNvPr id="40963" name="Rectangle 3"/>
          <p:cNvSpPr>
            <a:spLocks noGrp="1" noChangeArrowheads="1"/>
          </p:cNvSpPr>
          <p:nvPr>
            <p:ph type="body" idx="1"/>
          </p:nvPr>
        </p:nvSpPr>
        <p:spPr/>
        <p:txBody>
          <a:bodyPr/>
          <a:lstStyle/>
          <a:p>
            <a:pPr>
              <a:lnSpc>
                <a:spcPct val="90000"/>
              </a:lnSpc>
            </a:pPr>
            <a:endParaRPr lang="en-US" dirty="0">
              <a:latin typeface="Verdana" charset="0"/>
              <a:ea typeface="MS PGothic" charset="0"/>
            </a:endParaRPr>
          </a:p>
          <a:p>
            <a:pPr>
              <a:lnSpc>
                <a:spcPct val="90000"/>
              </a:lnSpc>
            </a:pPr>
            <a:r>
              <a:rPr lang="en-US" dirty="0">
                <a:solidFill>
                  <a:srgbClr val="C00000"/>
                </a:solidFill>
                <a:latin typeface="Verdana" charset="0"/>
                <a:ea typeface="MS PGothic" charset="0"/>
              </a:rPr>
              <a:t>Can you be pro-consumer without being anti-producer?</a:t>
            </a:r>
          </a:p>
          <a:p>
            <a:pPr lvl="1">
              <a:lnSpc>
                <a:spcPct val="90000"/>
              </a:lnSpc>
            </a:pPr>
            <a:r>
              <a:rPr lang="en-US" dirty="0">
                <a:latin typeface="Verdana" charset="0"/>
                <a:ea typeface="MS PGothic" charset="0"/>
              </a:rPr>
              <a:t>Who do you see as a typical consumer?</a:t>
            </a:r>
          </a:p>
          <a:p>
            <a:pPr lvl="1">
              <a:lnSpc>
                <a:spcPct val="90000"/>
              </a:lnSpc>
            </a:pPr>
            <a:r>
              <a:rPr lang="en-US" dirty="0">
                <a:latin typeface="Verdana" charset="0"/>
                <a:ea typeface="MS PGothic" charset="0"/>
              </a:rPr>
              <a:t>And the typical producer?</a:t>
            </a:r>
          </a:p>
          <a:p>
            <a:pPr lvl="1">
              <a:lnSpc>
                <a:spcPct val="90000"/>
              </a:lnSpc>
            </a:pPr>
            <a:r>
              <a:rPr lang="en-US" dirty="0">
                <a:latin typeface="Verdana" charset="0"/>
                <a:ea typeface="MS PGothic" charset="0"/>
              </a:rPr>
              <a:t>Contrast Carlill v. Carbolic vs. Green v. Ever-</a:t>
            </a:r>
            <a:r>
              <a:rPr lang="en-US" dirty="0" err="1">
                <a:latin typeface="Verdana" charset="0"/>
                <a:ea typeface="MS PGothic" charset="0"/>
              </a:rPr>
              <a:t>Tite</a:t>
            </a:r>
            <a:endParaRPr lang="en-US" dirty="0">
              <a:latin typeface="Verdana" charset="0"/>
              <a:ea typeface="MS PGothic" charset="0"/>
            </a:endParaRPr>
          </a:p>
          <a:p>
            <a:pPr>
              <a:lnSpc>
                <a:spcPct val="90000"/>
              </a:lnSpc>
            </a:pPr>
            <a:endParaRPr lang="en-US" dirty="0">
              <a:latin typeface="Verdana" charset="0"/>
              <a:ea typeface="MS PGothic" charset="0"/>
            </a:endParaRPr>
          </a:p>
        </p:txBody>
      </p:sp>
    </p:spTree>
    <p:extLst>
      <p:ext uri="{BB962C8B-B14F-4D97-AF65-F5344CB8AC3E}">
        <p14:creationId xmlns:p14="http://schemas.microsoft.com/office/powerpoint/2010/main" val="3415075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BC9BA65-0AC1-4644-8E9D-CD3510F38807}" type="slidenum">
              <a:rPr lang="en-US" sz="1200"/>
              <a:pPr/>
              <a:t>80</a:t>
            </a:fld>
            <a:endParaRPr lang="en-US" sz="1200"/>
          </a:p>
        </p:txBody>
      </p:sp>
      <p:sp>
        <p:nvSpPr>
          <p:cNvPr id="163842" name="Title 1"/>
          <p:cNvSpPr>
            <a:spLocks noGrp="1"/>
          </p:cNvSpPr>
          <p:nvPr>
            <p:ph type="title"/>
          </p:nvPr>
        </p:nvSpPr>
        <p:spPr/>
        <p:txBody>
          <a:bodyPr/>
          <a:lstStyle/>
          <a:p>
            <a:r>
              <a:rPr lang="en-US">
                <a:latin typeface="Verdana" charset="0"/>
                <a:ea typeface="MS PGothic" charset="0"/>
              </a:rPr>
              <a:t>Henningsen</a:t>
            </a:r>
          </a:p>
        </p:txBody>
      </p:sp>
      <p:sp>
        <p:nvSpPr>
          <p:cNvPr id="163843" name="Content Placeholder 2"/>
          <p:cNvSpPr>
            <a:spLocks noGrp="1"/>
          </p:cNvSpPr>
          <p:nvPr>
            <p:ph idx="1"/>
          </p:nvPr>
        </p:nvSpPr>
        <p:spPr/>
        <p:txBody>
          <a:bodyPr/>
          <a:lstStyle/>
          <a:p>
            <a:r>
              <a:rPr lang="en-US">
                <a:latin typeface="Verdana" charset="0"/>
                <a:ea typeface="MS PGothic" charset="0"/>
              </a:rPr>
              <a:t>Were the Big Three immune from competition?</a:t>
            </a:r>
          </a:p>
          <a:p>
            <a:r>
              <a:rPr lang="en-US">
                <a:latin typeface="Verdana" charset="0"/>
                <a:ea typeface="MS PGothic" charset="0"/>
              </a:rPr>
              <a:t>Is a similarity in prices or terms across a market evidence of cartelization?</a:t>
            </a:r>
          </a:p>
          <a:p>
            <a:r>
              <a:rPr lang="en-US">
                <a:solidFill>
                  <a:srgbClr val="C00000"/>
                </a:solidFill>
                <a:latin typeface="Verdana" charset="0"/>
                <a:ea typeface="MS PGothic" charset="0"/>
              </a:rPr>
              <a:t>Does competition as to terms assume that all consumers screen?</a:t>
            </a:r>
          </a:p>
          <a:p>
            <a:pPr lvl="1"/>
            <a:r>
              <a:rPr lang="en-US">
                <a:latin typeface="Verdana" charset="0"/>
                <a:ea typeface="MS PGothic" charset="0"/>
              </a:rPr>
              <a:t>Free riding?</a:t>
            </a:r>
          </a:p>
        </p:txBody>
      </p:sp>
      <p:sp>
        <p:nvSpPr>
          <p:cNvPr id="1638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BF6E595-E8BC-4D44-9696-62D237F320B0}" type="slidenum">
              <a:rPr lang="en-US" sz="1200"/>
              <a:pPr algn="r" eaLnBrk="1" hangingPunct="1"/>
              <a:t>80</a:t>
            </a:fld>
            <a:endParaRPr lang="en-US" sz="1200"/>
          </a:p>
        </p:txBody>
      </p:sp>
      <p:pic>
        <p:nvPicPr>
          <p:cNvPr id="163845"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64EFAB2-CE0D-0A40-A531-BFF7230CF719}" type="slidenum">
              <a:rPr lang="en-US" sz="1200"/>
              <a:pPr/>
              <a:t>81</a:t>
            </a:fld>
            <a:endParaRPr lang="en-US" sz="1200"/>
          </a:p>
        </p:txBody>
      </p:sp>
      <p:sp>
        <p:nvSpPr>
          <p:cNvPr id="165890" name="Title 1"/>
          <p:cNvSpPr>
            <a:spLocks noGrp="1"/>
          </p:cNvSpPr>
          <p:nvPr>
            <p:ph type="title"/>
          </p:nvPr>
        </p:nvSpPr>
        <p:spPr/>
        <p:txBody>
          <a:bodyPr/>
          <a:lstStyle/>
          <a:p>
            <a:r>
              <a:rPr lang="en-US">
                <a:latin typeface="Verdana" charset="0"/>
                <a:ea typeface="MS PGothic" charset="0"/>
              </a:rPr>
              <a:t>Henningsen</a:t>
            </a:r>
          </a:p>
        </p:txBody>
      </p:sp>
      <p:sp>
        <p:nvSpPr>
          <p:cNvPr id="165891" name="Content Placeholder 2"/>
          <p:cNvSpPr>
            <a:spLocks noGrp="1"/>
          </p:cNvSpPr>
          <p:nvPr>
            <p:ph idx="1"/>
          </p:nvPr>
        </p:nvSpPr>
        <p:spPr/>
        <p:txBody>
          <a:bodyPr/>
          <a:lstStyle/>
          <a:p>
            <a:r>
              <a:rPr lang="en-US">
                <a:latin typeface="Verdana" charset="0"/>
                <a:ea typeface="MS PGothic" charset="0"/>
              </a:rPr>
              <a:t>Were the Big Three immune from competition?</a:t>
            </a:r>
          </a:p>
          <a:p>
            <a:r>
              <a:rPr lang="en-US">
                <a:latin typeface="Verdana" charset="0"/>
                <a:ea typeface="MS PGothic" charset="0"/>
              </a:rPr>
              <a:t>Is a similarity in prices or terms across a market evidence of cartelization?</a:t>
            </a:r>
          </a:p>
          <a:p>
            <a:r>
              <a:rPr lang="en-US">
                <a:solidFill>
                  <a:srgbClr val="C00000"/>
                </a:solidFill>
                <a:latin typeface="Verdana" charset="0"/>
                <a:ea typeface="MS PGothic" charset="0"/>
              </a:rPr>
              <a:t>Does competition as to terms assume that all consumers screen?</a:t>
            </a:r>
          </a:p>
          <a:p>
            <a:pPr lvl="1"/>
            <a:r>
              <a:rPr lang="en-US">
                <a:latin typeface="Verdana" charset="0"/>
                <a:ea typeface="MS PGothic" charset="0"/>
              </a:rPr>
              <a:t>Suppose you heard that one firm had an extortionate contract?</a:t>
            </a:r>
          </a:p>
        </p:txBody>
      </p:sp>
      <p:sp>
        <p:nvSpPr>
          <p:cNvPr id="1658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13C79FD-D40B-C541-9A34-5CE4EEE76B2E}" type="slidenum">
              <a:rPr lang="en-US" sz="1200"/>
              <a:pPr algn="r" eaLnBrk="1" hangingPunct="1"/>
              <a:t>81</a:t>
            </a:fld>
            <a:endParaRPr lang="en-US" sz="1200"/>
          </a:p>
        </p:txBody>
      </p:sp>
      <p:pic>
        <p:nvPicPr>
          <p:cNvPr id="165893"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AB8C663-2FAE-5449-8E1F-2491EA179193}" type="slidenum">
              <a:rPr lang="en-US" sz="1200"/>
              <a:pPr/>
              <a:t>82</a:t>
            </a:fld>
            <a:endParaRPr lang="en-US" sz="1200"/>
          </a:p>
        </p:txBody>
      </p:sp>
      <p:sp>
        <p:nvSpPr>
          <p:cNvPr id="167938" name="Title 1"/>
          <p:cNvSpPr>
            <a:spLocks noGrp="1"/>
          </p:cNvSpPr>
          <p:nvPr>
            <p:ph type="title"/>
          </p:nvPr>
        </p:nvSpPr>
        <p:spPr/>
        <p:txBody>
          <a:bodyPr/>
          <a:lstStyle/>
          <a:p>
            <a:r>
              <a:rPr lang="en-US">
                <a:solidFill>
                  <a:schemeClr val="accent2"/>
                </a:solidFill>
                <a:latin typeface="Verdana" charset="0"/>
                <a:ea typeface="MS PGothic" charset="0"/>
              </a:rPr>
              <a:t>Litigation or Regulation?</a:t>
            </a:r>
          </a:p>
        </p:txBody>
      </p:sp>
      <p:sp>
        <p:nvSpPr>
          <p:cNvPr id="167939" name="Content Placeholder 2"/>
          <p:cNvSpPr>
            <a:spLocks noGrp="1"/>
          </p:cNvSpPr>
          <p:nvPr>
            <p:ph idx="1"/>
          </p:nvPr>
        </p:nvSpPr>
        <p:spPr/>
        <p:txBody>
          <a:bodyPr/>
          <a:lstStyle/>
          <a:p>
            <a:r>
              <a:rPr lang="en-US" sz="2400">
                <a:solidFill>
                  <a:schemeClr val="accent2"/>
                </a:solidFill>
                <a:latin typeface="Verdana" charset="0"/>
                <a:ea typeface="MS PGothic" charset="0"/>
              </a:rPr>
              <a:t>OIRA</a:t>
            </a:r>
            <a:r>
              <a:rPr lang="ja-JP" altLang="en-US" sz="2400">
                <a:solidFill>
                  <a:schemeClr val="accent2"/>
                </a:solidFill>
                <a:latin typeface="Verdana" charset="0"/>
                <a:ea typeface="MS PGothic" charset="0"/>
              </a:rPr>
              <a:t>’</a:t>
            </a:r>
            <a:r>
              <a:rPr lang="en-US" altLang="ja-JP" sz="2400">
                <a:solidFill>
                  <a:schemeClr val="accent2"/>
                </a:solidFill>
                <a:latin typeface="Verdana" charset="0"/>
                <a:ea typeface="MS PGothic" charset="0"/>
              </a:rPr>
              <a:t>s Mandate: </a:t>
            </a:r>
            <a:r>
              <a:rPr lang="en-US" altLang="ja-JP" sz="2400">
                <a:latin typeface="Verdana" charset="0"/>
                <a:ea typeface="MS PGothic" charset="0"/>
              </a:rPr>
              <a:t>Federal agencies should promulgate only such regulations as are required by law, are necessary to interpret the law, or are made necessary by compelling public need, such as material failures of private markets to protect or improve the health and safety of the public, the environment, or the well-being of the American people. In deciding whether and how to regulate, </a:t>
            </a:r>
            <a:r>
              <a:rPr lang="en-US" altLang="ja-JP" sz="2400">
                <a:solidFill>
                  <a:schemeClr val="accent2"/>
                </a:solidFill>
                <a:latin typeface="Verdana" charset="0"/>
                <a:ea typeface="MS PGothic" charset="0"/>
              </a:rPr>
              <a:t>agencies should assess all costs and benefits of available regulatory alternatives, including the alternative of not regulating.</a:t>
            </a:r>
            <a:endParaRPr lang="en-US" sz="2400">
              <a:solidFill>
                <a:schemeClr val="accent2"/>
              </a:solidFill>
              <a:latin typeface="Verdana" charset="0"/>
              <a:ea typeface="MS PGothic" charset="0"/>
            </a:endParaRPr>
          </a:p>
        </p:txBody>
      </p:sp>
      <p:sp>
        <p:nvSpPr>
          <p:cNvPr id="167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395EE29-3526-424B-86E2-74E1B006E050}" type="slidenum">
              <a:rPr lang="en-US" sz="1200"/>
              <a:pPr algn="r" eaLnBrk="1" hangingPunct="1"/>
              <a:t>82</a:t>
            </a:fld>
            <a:endParaRPr lang="en-US" sz="1200"/>
          </a:p>
        </p:txBody>
      </p:sp>
      <p:pic>
        <p:nvPicPr>
          <p:cNvPr id="167941"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6739108-E658-4D4F-8846-01112A4D8DC2}" type="slidenum">
              <a:rPr lang="en-US" sz="1200"/>
              <a:pPr/>
              <a:t>83</a:t>
            </a:fld>
            <a:endParaRPr lang="en-US" sz="1200"/>
          </a:p>
        </p:txBody>
      </p:sp>
      <p:sp>
        <p:nvSpPr>
          <p:cNvPr id="173058" name="Title 1"/>
          <p:cNvSpPr>
            <a:spLocks noGrp="1"/>
          </p:cNvSpPr>
          <p:nvPr>
            <p:ph type="title"/>
          </p:nvPr>
        </p:nvSpPr>
        <p:spPr/>
        <p:txBody>
          <a:bodyPr/>
          <a:lstStyle/>
          <a:p>
            <a:br>
              <a:rPr lang="en-US" sz="3400" dirty="0">
                <a:latin typeface="Verdana" charset="0"/>
                <a:ea typeface="MS PGothic" charset="0"/>
              </a:rPr>
            </a:br>
            <a:r>
              <a:rPr lang="en-US" sz="3400" dirty="0">
                <a:solidFill>
                  <a:srgbClr val="B90000"/>
                </a:solidFill>
                <a:latin typeface="Verdana" charset="0"/>
                <a:ea typeface="MS PGothic" charset="0"/>
              </a:rPr>
              <a:t>Fairness in the two-person bargaining game</a:t>
            </a:r>
          </a:p>
        </p:txBody>
      </p:sp>
      <p:sp>
        <p:nvSpPr>
          <p:cNvPr id="173059" name="Content Placeholder 2"/>
          <p:cNvSpPr>
            <a:spLocks noGrp="1"/>
          </p:cNvSpPr>
          <p:nvPr>
            <p:ph idx="1"/>
          </p:nvPr>
        </p:nvSpPr>
        <p:spPr/>
        <p:txBody>
          <a:bodyPr/>
          <a:lstStyle/>
          <a:p>
            <a:pPr eaLnBrk="1" hangingPunct="1"/>
            <a:endParaRPr lang="en-US">
              <a:latin typeface="Verdana" charset="0"/>
              <a:ea typeface="MS PGothic" charset="0"/>
            </a:endParaRPr>
          </a:p>
          <a:p>
            <a:pPr eaLnBrk="1" hangingPunct="1"/>
            <a:r>
              <a:rPr lang="en-US">
                <a:latin typeface="Verdana" charset="0"/>
                <a:ea typeface="MS PGothic" charset="0"/>
              </a:rPr>
              <a:t>The Edgeworth Box Function provided a bargaining model based on ordinal utility (indifference curves)</a:t>
            </a:r>
          </a:p>
          <a:p>
            <a:pPr eaLnBrk="1" hangingPunct="1"/>
            <a:endParaRPr lang="en-US">
              <a:latin typeface="Verdana" charset="0"/>
              <a:ea typeface="MS PGothic" charset="0"/>
            </a:endParaRPr>
          </a:p>
        </p:txBody>
      </p:sp>
      <p:sp>
        <p:nvSpPr>
          <p:cNvPr id="1730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1D18A68-1CAD-074B-814E-B8E23FA0A13F}" type="slidenum">
              <a:rPr lang="en-US" sz="1200"/>
              <a:pPr algn="r" eaLnBrk="1" hangingPunct="1"/>
              <a:t>83</a:t>
            </a:fld>
            <a:endParaRPr lang="en-US" sz="12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FCA4060-FA1B-7247-AB42-09669B3A170F}" type="slidenum">
              <a:rPr lang="en-US" sz="1200"/>
              <a:pPr/>
              <a:t>84</a:t>
            </a:fld>
            <a:endParaRPr lang="en-US" sz="1200"/>
          </a:p>
        </p:txBody>
      </p:sp>
      <p:sp>
        <p:nvSpPr>
          <p:cNvPr id="175106" name="Footer Placeholder 2"/>
          <p:cNvSpPr>
            <a:spLocks noGrp="1"/>
          </p:cNvSpPr>
          <p:nvPr>
            <p:ph type="ftr" sz="quarter" idx="11"/>
          </p:nvPr>
        </p:nvSpPr>
        <p:spPr>
          <a:xfrm>
            <a:off x="1828800" y="6248400"/>
            <a:ext cx="19812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175107" name="Slide Number Placeholder 3"/>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3FDC9B2E-2B83-2947-801D-A5BA72482822}" type="slidenum">
              <a:rPr lang="en-US" sz="1200"/>
              <a:pPr algn="ctr" eaLnBrk="1" hangingPunct="1"/>
              <a:t>84</a:t>
            </a:fld>
            <a:endParaRPr lang="en-US" sz="1200"/>
          </a:p>
        </p:txBody>
      </p:sp>
      <p:sp>
        <p:nvSpPr>
          <p:cNvPr id="175108" name="Text Box 2"/>
          <p:cNvSpPr txBox="1">
            <a:spLocks noChangeArrowheads="1"/>
          </p:cNvSpPr>
          <p:nvPr/>
        </p:nvSpPr>
        <p:spPr bwMode="auto">
          <a:xfrm>
            <a:off x="457200" y="5334000"/>
            <a:ext cx="1285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Mary</a:t>
            </a:r>
          </a:p>
        </p:txBody>
      </p:sp>
      <p:sp>
        <p:nvSpPr>
          <p:cNvPr id="175109" name="Line 4"/>
          <p:cNvSpPr>
            <a:spLocks noChangeShapeType="1"/>
          </p:cNvSpPr>
          <p:nvPr/>
        </p:nvSpPr>
        <p:spPr bwMode="auto">
          <a:xfrm>
            <a:off x="1447800" y="5638800"/>
            <a:ext cx="5676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110" name="Line 5"/>
          <p:cNvSpPr>
            <a:spLocks noChangeShapeType="1"/>
          </p:cNvSpPr>
          <p:nvPr/>
        </p:nvSpPr>
        <p:spPr bwMode="auto">
          <a:xfrm flipV="1">
            <a:off x="7124700" y="2066925"/>
            <a:ext cx="0" cy="3571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111" name="Line 6"/>
          <p:cNvSpPr>
            <a:spLocks noChangeShapeType="1"/>
          </p:cNvSpPr>
          <p:nvPr/>
        </p:nvSpPr>
        <p:spPr bwMode="auto">
          <a:xfrm flipH="1">
            <a:off x="1447800" y="2066925"/>
            <a:ext cx="5676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112" name="Line 7"/>
          <p:cNvSpPr>
            <a:spLocks noChangeShapeType="1"/>
          </p:cNvSpPr>
          <p:nvPr/>
        </p:nvSpPr>
        <p:spPr bwMode="auto">
          <a:xfrm flipV="1">
            <a:off x="1447800" y="2066925"/>
            <a:ext cx="0" cy="35718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113" name="Text Box 8"/>
          <p:cNvSpPr txBox="1">
            <a:spLocks noChangeArrowheads="1"/>
          </p:cNvSpPr>
          <p:nvPr/>
        </p:nvSpPr>
        <p:spPr bwMode="auto">
          <a:xfrm>
            <a:off x="7269163" y="1676400"/>
            <a:ext cx="7667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Bess</a:t>
            </a:r>
          </a:p>
        </p:txBody>
      </p:sp>
      <p:sp>
        <p:nvSpPr>
          <p:cNvPr id="175114" name="Arc 9"/>
          <p:cNvSpPr>
            <a:spLocks/>
          </p:cNvSpPr>
          <p:nvPr/>
        </p:nvSpPr>
        <p:spPr bwMode="auto">
          <a:xfrm>
            <a:off x="2420938" y="3281363"/>
            <a:ext cx="3422650" cy="1785937"/>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5115" name="Arc 10"/>
          <p:cNvSpPr>
            <a:spLocks/>
          </p:cNvSpPr>
          <p:nvPr/>
        </p:nvSpPr>
        <p:spPr bwMode="auto">
          <a:xfrm rot="10200709">
            <a:off x="2825750" y="2638425"/>
            <a:ext cx="3811588" cy="2544763"/>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wrap="none" anchor="ctr"/>
          <a:lstStyle/>
          <a:p>
            <a:endParaRPr lang="en-US"/>
          </a:p>
        </p:txBody>
      </p:sp>
      <p:sp>
        <p:nvSpPr>
          <p:cNvPr id="175116" name="Text Box 11"/>
          <p:cNvSpPr txBox="1">
            <a:spLocks noChangeArrowheads="1"/>
          </p:cNvSpPr>
          <p:nvPr/>
        </p:nvSpPr>
        <p:spPr bwMode="auto">
          <a:xfrm>
            <a:off x="2241550" y="2890838"/>
            <a:ext cx="404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A</a:t>
            </a:r>
          </a:p>
        </p:txBody>
      </p:sp>
      <p:sp>
        <p:nvSpPr>
          <p:cNvPr id="175117" name="Text Box 12"/>
          <p:cNvSpPr txBox="1">
            <a:spLocks noChangeArrowheads="1"/>
          </p:cNvSpPr>
          <p:nvPr/>
        </p:nvSpPr>
        <p:spPr bwMode="auto">
          <a:xfrm>
            <a:off x="3429000" y="4114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18" name="Text Box 13"/>
          <p:cNvSpPr txBox="1">
            <a:spLocks noChangeArrowheads="1"/>
          </p:cNvSpPr>
          <p:nvPr/>
        </p:nvSpPr>
        <p:spPr bwMode="auto">
          <a:xfrm>
            <a:off x="4419600" y="3276600"/>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19" name="Text Box 14"/>
          <p:cNvSpPr txBox="1">
            <a:spLocks noChangeArrowheads="1"/>
          </p:cNvSpPr>
          <p:nvPr/>
        </p:nvSpPr>
        <p:spPr bwMode="auto">
          <a:xfrm>
            <a:off x="3151188" y="4138613"/>
            <a:ext cx="4111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B</a:t>
            </a:r>
          </a:p>
        </p:txBody>
      </p:sp>
      <p:sp>
        <p:nvSpPr>
          <p:cNvPr id="175120" name="Text Box 15"/>
          <p:cNvSpPr txBox="1">
            <a:spLocks noChangeArrowheads="1"/>
          </p:cNvSpPr>
          <p:nvPr/>
        </p:nvSpPr>
        <p:spPr bwMode="auto">
          <a:xfrm>
            <a:off x="4675188" y="3248025"/>
            <a:ext cx="387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C</a:t>
            </a:r>
          </a:p>
        </p:txBody>
      </p:sp>
      <p:sp>
        <p:nvSpPr>
          <p:cNvPr id="175121" name="Text Box 16"/>
          <p:cNvSpPr txBox="1">
            <a:spLocks noChangeArrowheads="1"/>
          </p:cNvSpPr>
          <p:nvPr/>
        </p:nvSpPr>
        <p:spPr bwMode="auto">
          <a:xfrm>
            <a:off x="2582863" y="4424363"/>
            <a:ext cx="4302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D</a:t>
            </a:r>
          </a:p>
        </p:txBody>
      </p:sp>
      <p:sp>
        <p:nvSpPr>
          <p:cNvPr id="175122" name="Text Box 17"/>
          <p:cNvSpPr txBox="1">
            <a:spLocks noChangeArrowheads="1"/>
          </p:cNvSpPr>
          <p:nvPr/>
        </p:nvSpPr>
        <p:spPr bwMode="auto">
          <a:xfrm>
            <a:off x="5826125" y="2709863"/>
            <a:ext cx="5032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E</a:t>
            </a:r>
          </a:p>
        </p:txBody>
      </p:sp>
      <p:sp>
        <p:nvSpPr>
          <p:cNvPr id="175123" name="Arc 18"/>
          <p:cNvSpPr>
            <a:spLocks/>
          </p:cNvSpPr>
          <p:nvPr/>
        </p:nvSpPr>
        <p:spPr bwMode="auto">
          <a:xfrm>
            <a:off x="3232150" y="3567113"/>
            <a:ext cx="1784350" cy="9286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5124" name="Arc 19"/>
          <p:cNvSpPr>
            <a:spLocks/>
          </p:cNvSpPr>
          <p:nvPr/>
        </p:nvSpPr>
        <p:spPr bwMode="auto">
          <a:xfrm rot="10358307">
            <a:off x="3475038" y="3281363"/>
            <a:ext cx="1622425" cy="10715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wrap="none" anchor="ctr"/>
          <a:lstStyle/>
          <a:p>
            <a:endParaRPr lang="en-US"/>
          </a:p>
        </p:txBody>
      </p:sp>
      <p:sp>
        <p:nvSpPr>
          <p:cNvPr id="175125" name="Text Box 20"/>
          <p:cNvSpPr txBox="1">
            <a:spLocks noChangeArrowheads="1"/>
          </p:cNvSpPr>
          <p:nvPr/>
        </p:nvSpPr>
        <p:spPr bwMode="auto">
          <a:xfrm>
            <a:off x="3313113" y="3352800"/>
            <a:ext cx="2428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26" name="Text Box 21"/>
          <p:cNvSpPr txBox="1">
            <a:spLocks noChangeArrowheads="1"/>
          </p:cNvSpPr>
          <p:nvPr/>
        </p:nvSpPr>
        <p:spPr bwMode="auto">
          <a:xfrm>
            <a:off x="3621088" y="3281363"/>
            <a:ext cx="3762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F</a:t>
            </a:r>
          </a:p>
        </p:txBody>
      </p:sp>
      <p:sp>
        <p:nvSpPr>
          <p:cNvPr id="175127" name="Arc 22"/>
          <p:cNvSpPr>
            <a:spLocks/>
          </p:cNvSpPr>
          <p:nvPr/>
        </p:nvSpPr>
        <p:spPr bwMode="auto">
          <a:xfrm>
            <a:off x="3556000" y="3781425"/>
            <a:ext cx="973138" cy="5000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5128" name="Arc 23"/>
          <p:cNvSpPr>
            <a:spLocks/>
          </p:cNvSpPr>
          <p:nvPr/>
        </p:nvSpPr>
        <p:spPr bwMode="auto">
          <a:xfrm rot="9830130">
            <a:off x="3717925" y="3209925"/>
            <a:ext cx="1216025" cy="857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wrap="none" anchor="ctr"/>
          <a:lstStyle/>
          <a:p>
            <a:endParaRPr lang="en-US"/>
          </a:p>
        </p:txBody>
      </p:sp>
      <p:sp>
        <p:nvSpPr>
          <p:cNvPr id="175129" name="Text Box 24"/>
          <p:cNvSpPr txBox="1">
            <a:spLocks noChangeArrowheads="1"/>
          </p:cNvSpPr>
          <p:nvPr/>
        </p:nvSpPr>
        <p:spPr bwMode="auto">
          <a:xfrm>
            <a:off x="3962400" y="3638550"/>
            <a:ext cx="4079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30" name="Text Box 25"/>
          <p:cNvSpPr txBox="1">
            <a:spLocks noChangeArrowheads="1"/>
          </p:cNvSpPr>
          <p:nvPr/>
        </p:nvSpPr>
        <p:spPr bwMode="auto">
          <a:xfrm>
            <a:off x="3879850" y="3781425"/>
            <a:ext cx="43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G</a:t>
            </a:r>
          </a:p>
        </p:txBody>
      </p:sp>
      <p:sp>
        <p:nvSpPr>
          <p:cNvPr id="175131" name="Freeform 26"/>
          <p:cNvSpPr>
            <a:spLocks/>
          </p:cNvSpPr>
          <p:nvPr/>
        </p:nvSpPr>
        <p:spPr bwMode="auto">
          <a:xfrm>
            <a:off x="1447800" y="1995488"/>
            <a:ext cx="5851525" cy="3571875"/>
          </a:xfrm>
          <a:custGeom>
            <a:avLst/>
            <a:gdLst>
              <a:gd name="T0" fmla="*/ 0 w 3464"/>
              <a:gd name="T1" fmla="*/ 2147483647 h 2400"/>
              <a:gd name="T2" fmla="*/ 2147483647 w 3464"/>
              <a:gd name="T3" fmla="*/ 2147483647 h 2400"/>
              <a:gd name="T4" fmla="*/ 2147483647 w 3464"/>
              <a:gd name="T5" fmla="*/ 2147483647 h 2400"/>
              <a:gd name="T6" fmla="*/ 2147483647 w 3464"/>
              <a:gd name="T7" fmla="*/ 2147483647 h 2400"/>
              <a:gd name="T8" fmla="*/ 2147483647 w 3464"/>
              <a:gd name="T9" fmla="*/ 2147483647 h 2400"/>
              <a:gd name="T10" fmla="*/ 2147483647 w 3464"/>
              <a:gd name="T11" fmla="*/ 2147483647 h 2400"/>
              <a:gd name="T12" fmla="*/ 2147483647 w 3464"/>
              <a:gd name="T13" fmla="*/ 2147483647 h 2400"/>
              <a:gd name="T14" fmla="*/ 2147483647 w 3464"/>
              <a:gd name="T15" fmla="*/ 2147483647 h 2400"/>
              <a:gd name="T16" fmla="*/ 2147483647 w 3464"/>
              <a:gd name="T17" fmla="*/ 2147483647 h 2400"/>
              <a:gd name="T18" fmla="*/ 2147483647 w 3464"/>
              <a:gd name="T19" fmla="*/ 2147483647 h 2400"/>
              <a:gd name="T20" fmla="*/ 2147483647 w 3464"/>
              <a:gd name="T21" fmla="*/ 2147483647 h 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4"/>
              <a:gd name="T34" fmla="*/ 0 h 2400"/>
              <a:gd name="T35" fmla="*/ 3464 w 3464"/>
              <a:gd name="T36" fmla="*/ 2400 h 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4" h="2400">
                <a:moveTo>
                  <a:pt x="0" y="2400"/>
                </a:moveTo>
                <a:cubicBezTo>
                  <a:pt x="76" y="2276"/>
                  <a:pt x="152" y="2152"/>
                  <a:pt x="288" y="2064"/>
                </a:cubicBezTo>
                <a:cubicBezTo>
                  <a:pt x="424" y="1976"/>
                  <a:pt x="648" y="1960"/>
                  <a:pt x="816" y="1872"/>
                </a:cubicBezTo>
                <a:cubicBezTo>
                  <a:pt x="984" y="1784"/>
                  <a:pt x="1160" y="1648"/>
                  <a:pt x="1296" y="1536"/>
                </a:cubicBezTo>
                <a:cubicBezTo>
                  <a:pt x="1432" y="1424"/>
                  <a:pt x="1536" y="1288"/>
                  <a:pt x="1632" y="1200"/>
                </a:cubicBezTo>
                <a:cubicBezTo>
                  <a:pt x="1728" y="1112"/>
                  <a:pt x="1728" y="1104"/>
                  <a:pt x="1872" y="1008"/>
                </a:cubicBezTo>
                <a:cubicBezTo>
                  <a:pt x="2016" y="912"/>
                  <a:pt x="2360" y="736"/>
                  <a:pt x="2496" y="624"/>
                </a:cubicBezTo>
                <a:cubicBezTo>
                  <a:pt x="2632" y="512"/>
                  <a:pt x="2544" y="432"/>
                  <a:pt x="2688" y="336"/>
                </a:cubicBezTo>
                <a:cubicBezTo>
                  <a:pt x="2832" y="240"/>
                  <a:pt x="3256" y="96"/>
                  <a:pt x="3360" y="48"/>
                </a:cubicBezTo>
                <a:cubicBezTo>
                  <a:pt x="3464" y="0"/>
                  <a:pt x="3312" y="48"/>
                  <a:pt x="3312" y="48"/>
                </a:cubicBezTo>
                <a:cubicBezTo>
                  <a:pt x="3312" y="48"/>
                  <a:pt x="3336" y="48"/>
                  <a:pt x="3360" y="48"/>
                </a:cubicBez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5132" name="Text Box 27"/>
          <p:cNvSpPr txBox="1">
            <a:spLocks noChangeArrowheads="1"/>
          </p:cNvSpPr>
          <p:nvPr/>
        </p:nvSpPr>
        <p:spPr bwMode="auto">
          <a:xfrm>
            <a:off x="2582863" y="3121025"/>
            <a:ext cx="3603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Arial" charset="0"/>
                <a:sym typeface="Symbol" charset="0"/>
              </a:rPr>
              <a:t></a:t>
            </a:r>
          </a:p>
        </p:txBody>
      </p:sp>
      <p:sp>
        <p:nvSpPr>
          <p:cNvPr id="175133" name="Text Box 28"/>
          <p:cNvSpPr txBox="1">
            <a:spLocks noChangeArrowheads="1"/>
          </p:cNvSpPr>
          <p:nvPr/>
        </p:nvSpPr>
        <p:spPr bwMode="auto">
          <a:xfrm>
            <a:off x="5502275" y="2709863"/>
            <a:ext cx="2460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Times New Roman" charset="0"/>
                <a:sym typeface="Symbol" charset="0"/>
              </a:rPr>
              <a:t></a:t>
            </a:r>
          </a:p>
        </p:txBody>
      </p:sp>
      <p:sp>
        <p:nvSpPr>
          <p:cNvPr id="175134" name="Text Box 29"/>
          <p:cNvSpPr txBox="1">
            <a:spLocks noChangeArrowheads="1"/>
          </p:cNvSpPr>
          <p:nvPr/>
        </p:nvSpPr>
        <p:spPr bwMode="auto">
          <a:xfrm>
            <a:off x="2906713" y="4424363"/>
            <a:ext cx="3254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Times New Roman" charset="0"/>
                <a:sym typeface="Symbol" charset="0"/>
              </a:rPr>
              <a:t></a:t>
            </a:r>
          </a:p>
        </p:txBody>
      </p:sp>
      <p:sp>
        <p:nvSpPr>
          <p:cNvPr id="175135" name="Rectangle 33"/>
          <p:cNvSpPr>
            <a:spLocks noChangeArrowheads="1"/>
          </p:cNvSpPr>
          <p:nvPr/>
        </p:nvSpPr>
        <p:spPr bwMode="auto">
          <a:xfrm>
            <a:off x="533400" y="533400"/>
            <a:ext cx="79248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solidFill>
                  <a:srgbClr val="C00000"/>
                </a:solidFill>
              </a:rPr>
              <a:t>Recall the Contract Curve</a:t>
            </a:r>
            <a:r>
              <a:rPr lang="en-US">
                <a:solidFill>
                  <a:srgbClr val="C00000"/>
                </a:solidFill>
              </a:rPr>
              <a:t> </a:t>
            </a:r>
            <a:br>
              <a:rPr lang="en-US">
                <a:solidFill>
                  <a:schemeClr val="tx2"/>
                </a:solidFill>
              </a:rPr>
            </a:br>
            <a:r>
              <a:rPr lang="en-US">
                <a:solidFill>
                  <a:schemeClr val="tx2"/>
                </a:solidFill>
              </a:rPr>
              <a:t>Indifference curve in commodity space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E41BBF7-8845-0E4A-ADBC-8CF6D9F393BD}" type="slidenum">
              <a:rPr lang="en-US" sz="1200"/>
              <a:pPr/>
              <a:t>85</a:t>
            </a:fld>
            <a:endParaRPr lang="en-US" sz="1200"/>
          </a:p>
        </p:txBody>
      </p:sp>
      <p:sp>
        <p:nvSpPr>
          <p:cNvPr id="177154" name="Title 1"/>
          <p:cNvSpPr>
            <a:spLocks noGrp="1"/>
          </p:cNvSpPr>
          <p:nvPr>
            <p:ph type="title" idx="4294967295"/>
          </p:nvPr>
        </p:nvSpPr>
        <p:spPr/>
        <p:txBody>
          <a:bodyPr/>
          <a:lstStyle/>
          <a:p>
            <a:r>
              <a:rPr lang="en-US" sz="3400">
                <a:solidFill>
                  <a:schemeClr val="accent2"/>
                </a:solidFill>
                <a:latin typeface="Verdana" charset="0"/>
                <a:ea typeface="MS PGothic" charset="0"/>
              </a:rPr>
              <a:t>The two-person bargaining game</a:t>
            </a:r>
          </a:p>
        </p:txBody>
      </p:sp>
      <p:sp>
        <p:nvSpPr>
          <p:cNvPr id="177155" name="Content Placeholder 2"/>
          <p:cNvSpPr>
            <a:spLocks noGrp="1"/>
          </p:cNvSpPr>
          <p:nvPr>
            <p:ph idx="4294967295"/>
          </p:nvPr>
        </p:nvSpPr>
        <p:spPr/>
        <p:txBody>
          <a:bodyPr/>
          <a:lstStyle/>
          <a:p>
            <a:pPr eaLnBrk="1" hangingPunct="1"/>
            <a:endParaRPr lang="en-US" dirty="0">
              <a:latin typeface="Verdana" charset="0"/>
              <a:ea typeface="MS PGothic" charset="0"/>
            </a:endParaRPr>
          </a:p>
          <a:p>
            <a:pPr eaLnBrk="1" hangingPunct="1"/>
            <a:r>
              <a:rPr lang="en-US" dirty="0">
                <a:solidFill>
                  <a:schemeClr val="accent6"/>
                </a:solidFill>
                <a:latin typeface="Verdana" charset="0"/>
                <a:ea typeface="MS PGothic" charset="0"/>
              </a:rPr>
              <a:t>The </a:t>
            </a:r>
            <a:r>
              <a:rPr lang="en-US" dirty="0" err="1">
                <a:solidFill>
                  <a:schemeClr val="accent6"/>
                </a:solidFill>
                <a:latin typeface="Verdana" charset="0"/>
                <a:ea typeface="MS PGothic" charset="0"/>
              </a:rPr>
              <a:t>Edgeworth</a:t>
            </a:r>
            <a:r>
              <a:rPr lang="en-US" dirty="0">
                <a:solidFill>
                  <a:schemeClr val="accent6"/>
                </a:solidFill>
                <a:latin typeface="Verdana" charset="0"/>
                <a:ea typeface="MS PGothic" charset="0"/>
              </a:rPr>
              <a:t> Box Function teaches us that bargaining is a non-zero sum game</a:t>
            </a:r>
          </a:p>
          <a:p>
            <a:pPr eaLnBrk="1" hangingPunct="1"/>
            <a:endParaRPr lang="en-US" dirty="0">
              <a:latin typeface="Verdana" charset="0"/>
              <a:ea typeface="MS PGothic" charset="0"/>
            </a:endParaRPr>
          </a:p>
          <a:p>
            <a:endParaRPr lang="en-US" dirty="0">
              <a:latin typeface="Verdana" charset="0"/>
              <a:ea typeface="MS PGothic" charset="0"/>
            </a:endParaRPr>
          </a:p>
        </p:txBody>
      </p:sp>
      <p:sp>
        <p:nvSpPr>
          <p:cNvPr id="1771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3887B49-698B-D245-A598-4ACE5CBD2B2F}" type="slidenum">
              <a:rPr lang="en-US" sz="1200"/>
              <a:pPr algn="r" eaLnBrk="1" hangingPunct="1"/>
              <a:t>85</a:t>
            </a:fld>
            <a:endParaRPr lang="en-US" sz="12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E41BBF7-8845-0E4A-ADBC-8CF6D9F393BD}" type="slidenum">
              <a:rPr lang="en-US" sz="1200"/>
              <a:pPr/>
              <a:t>86</a:t>
            </a:fld>
            <a:endParaRPr lang="en-US" sz="1200"/>
          </a:p>
        </p:txBody>
      </p:sp>
      <p:sp>
        <p:nvSpPr>
          <p:cNvPr id="177154" name="Title 1"/>
          <p:cNvSpPr>
            <a:spLocks noGrp="1"/>
          </p:cNvSpPr>
          <p:nvPr>
            <p:ph type="title" idx="4294967295"/>
          </p:nvPr>
        </p:nvSpPr>
        <p:spPr/>
        <p:txBody>
          <a:bodyPr/>
          <a:lstStyle/>
          <a:p>
            <a:r>
              <a:rPr lang="en-US" sz="3400">
                <a:solidFill>
                  <a:schemeClr val="accent2"/>
                </a:solidFill>
                <a:latin typeface="Verdana" charset="0"/>
                <a:ea typeface="MS PGothic" charset="0"/>
              </a:rPr>
              <a:t>The two-person bargaining game</a:t>
            </a:r>
          </a:p>
        </p:txBody>
      </p:sp>
      <p:sp>
        <p:nvSpPr>
          <p:cNvPr id="177155" name="Content Placeholder 2"/>
          <p:cNvSpPr>
            <a:spLocks noGrp="1"/>
          </p:cNvSpPr>
          <p:nvPr>
            <p:ph idx="4294967295"/>
          </p:nvPr>
        </p:nvSpPr>
        <p:spPr/>
        <p:txBody>
          <a:bodyPr/>
          <a:lstStyle/>
          <a:p>
            <a:pPr eaLnBrk="1" hangingPunct="1"/>
            <a:endParaRPr lang="en-US" dirty="0">
              <a:latin typeface="Verdana" charset="0"/>
              <a:ea typeface="MS PGothic" charset="0"/>
            </a:endParaRPr>
          </a:p>
          <a:p>
            <a:pPr eaLnBrk="1" hangingPunct="1"/>
            <a:r>
              <a:rPr lang="en-US" dirty="0">
                <a:latin typeface="Verdana" charset="0"/>
                <a:ea typeface="MS PGothic" charset="0"/>
              </a:rPr>
              <a:t>The </a:t>
            </a:r>
            <a:r>
              <a:rPr lang="en-US" dirty="0" err="1">
                <a:latin typeface="Verdana" charset="0"/>
                <a:ea typeface="MS PGothic" charset="0"/>
              </a:rPr>
              <a:t>Edgeworth</a:t>
            </a:r>
            <a:r>
              <a:rPr lang="en-US" dirty="0">
                <a:latin typeface="Verdana" charset="0"/>
                <a:ea typeface="MS PGothic" charset="0"/>
              </a:rPr>
              <a:t> Box Function teaches us that bargaining is a non-zero sum game</a:t>
            </a:r>
          </a:p>
          <a:p>
            <a:pPr eaLnBrk="1" hangingPunct="1"/>
            <a:endParaRPr lang="en-US" dirty="0">
              <a:latin typeface="Verdana" charset="0"/>
              <a:ea typeface="MS PGothic" charset="0"/>
            </a:endParaRPr>
          </a:p>
          <a:p>
            <a:pPr eaLnBrk="1" hangingPunct="1"/>
            <a:r>
              <a:rPr lang="en-US" dirty="0">
                <a:solidFill>
                  <a:srgbClr val="B90000"/>
                </a:solidFill>
                <a:latin typeface="Verdana" charset="0"/>
                <a:ea typeface="MS PGothic" charset="0"/>
              </a:rPr>
              <a:t>But at the heart of the bargaining game is a zero-sum game</a:t>
            </a:r>
          </a:p>
          <a:p>
            <a:endParaRPr lang="en-US" dirty="0">
              <a:latin typeface="Verdana" charset="0"/>
              <a:ea typeface="MS PGothic" charset="0"/>
            </a:endParaRPr>
          </a:p>
        </p:txBody>
      </p:sp>
      <p:sp>
        <p:nvSpPr>
          <p:cNvPr id="1771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3887B49-698B-D245-A598-4ACE5CBD2B2F}" type="slidenum">
              <a:rPr lang="en-US" sz="1200"/>
              <a:pPr algn="r" eaLnBrk="1" hangingPunct="1"/>
              <a:t>86</a:t>
            </a:fld>
            <a:endParaRPr lang="en-US" sz="1200"/>
          </a:p>
        </p:txBody>
      </p:sp>
    </p:spTree>
    <p:extLst>
      <p:ext uri="{BB962C8B-B14F-4D97-AF65-F5344CB8AC3E}">
        <p14:creationId xmlns:p14="http://schemas.microsoft.com/office/powerpoint/2010/main" val="4846020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53F6A5-FA86-394D-A931-091070C61EE4}" type="slidenum">
              <a:rPr lang="en-US" sz="1200"/>
              <a:pPr/>
              <a:t>87</a:t>
            </a:fld>
            <a:endParaRPr lang="en-US" sz="1200"/>
          </a:p>
        </p:txBody>
      </p:sp>
      <p:sp>
        <p:nvSpPr>
          <p:cNvPr id="197634" name="Title 1"/>
          <p:cNvSpPr>
            <a:spLocks noGrp="1"/>
          </p:cNvSpPr>
          <p:nvPr>
            <p:ph type="title" idx="4294967295"/>
          </p:nvPr>
        </p:nvSpPr>
        <p:spPr/>
        <p:txBody>
          <a:bodyPr/>
          <a:lstStyle/>
          <a:p>
            <a:r>
              <a:rPr lang="en-US" sz="3400">
                <a:solidFill>
                  <a:schemeClr val="accent2"/>
                </a:solidFill>
                <a:latin typeface="Verdana" charset="0"/>
                <a:ea typeface="MS PGothic" charset="0"/>
              </a:rPr>
              <a:t>Ordinal and Cardinal Utility</a:t>
            </a:r>
          </a:p>
        </p:txBody>
      </p:sp>
      <p:sp>
        <p:nvSpPr>
          <p:cNvPr id="197635" name="Content Placeholder 2"/>
          <p:cNvSpPr>
            <a:spLocks noGrp="1"/>
          </p:cNvSpPr>
          <p:nvPr>
            <p:ph idx="4294967295"/>
          </p:nvPr>
        </p:nvSpPr>
        <p:spPr/>
        <p:txBody>
          <a:bodyPr/>
          <a:lstStyle/>
          <a:p>
            <a:pPr eaLnBrk="1" hangingPunct="1"/>
            <a:endParaRPr lang="en-US">
              <a:latin typeface="Verdana" charset="0"/>
              <a:ea typeface="MS PGothic" charset="0"/>
            </a:endParaRPr>
          </a:p>
          <a:p>
            <a:pPr eaLnBrk="1" hangingPunct="1"/>
            <a:r>
              <a:rPr lang="en-US">
                <a:latin typeface="Verdana" charset="0"/>
                <a:ea typeface="MS PGothic" charset="0"/>
              </a:rPr>
              <a:t>Ordinal numbers: First, second, third…</a:t>
            </a:r>
          </a:p>
          <a:p>
            <a:pPr eaLnBrk="1" hangingPunct="1"/>
            <a:endParaRPr lang="en-US">
              <a:latin typeface="Verdana" charset="0"/>
              <a:ea typeface="MS PGothic" charset="0"/>
            </a:endParaRPr>
          </a:p>
          <a:p>
            <a:pPr eaLnBrk="1" hangingPunct="1"/>
            <a:r>
              <a:rPr lang="en-US">
                <a:latin typeface="Verdana" charset="0"/>
                <a:ea typeface="MS PGothic" charset="0"/>
              </a:rPr>
              <a:t>Cardinal numbers: 1, 2, 3 …</a:t>
            </a:r>
          </a:p>
        </p:txBody>
      </p:sp>
      <p:sp>
        <p:nvSpPr>
          <p:cNvPr id="1976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D2B13FF-46B2-1044-B000-776476FFAA97}" type="slidenum">
              <a:rPr lang="en-US" sz="1200"/>
              <a:pPr algn="r" eaLnBrk="1" hangingPunct="1"/>
              <a:t>87</a:t>
            </a:fld>
            <a:endParaRPr lang="en-US" sz="12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BF85055-D21E-334A-9095-F356B65A856D}" type="slidenum">
              <a:rPr lang="en-US" sz="1200"/>
              <a:pPr/>
              <a:t>88</a:t>
            </a:fld>
            <a:endParaRPr lang="en-US" sz="1200"/>
          </a:p>
        </p:txBody>
      </p:sp>
      <p:sp>
        <p:nvSpPr>
          <p:cNvPr id="203778" name="Title 1"/>
          <p:cNvSpPr>
            <a:spLocks noGrp="1"/>
          </p:cNvSpPr>
          <p:nvPr>
            <p:ph type="title" idx="4294967295"/>
          </p:nvPr>
        </p:nvSpPr>
        <p:spPr>
          <a:xfrm>
            <a:off x="574675" y="304800"/>
            <a:ext cx="8569325" cy="1219200"/>
          </a:xfrm>
        </p:spPr>
        <p:txBody>
          <a:bodyPr/>
          <a:lstStyle/>
          <a:p>
            <a:r>
              <a:rPr lang="en-US">
                <a:solidFill>
                  <a:schemeClr val="accent2"/>
                </a:solidFill>
                <a:latin typeface="Verdana" charset="0"/>
                <a:ea typeface="MS PGothic" charset="0"/>
              </a:rPr>
              <a:t>Are you a cardinalist?</a:t>
            </a:r>
          </a:p>
        </p:txBody>
      </p:sp>
      <p:sp>
        <p:nvSpPr>
          <p:cNvPr id="203779" name="Content Placeholder 2"/>
          <p:cNvSpPr>
            <a:spLocks noGrp="1"/>
          </p:cNvSpPr>
          <p:nvPr>
            <p:ph idx="4294967295"/>
          </p:nvPr>
        </p:nvSpPr>
        <p:spPr/>
        <p:txBody>
          <a:bodyPr/>
          <a:lstStyle/>
          <a:p>
            <a:pPr eaLnBrk="1" hangingPunct="1"/>
            <a:endParaRPr lang="en-US" sz="2800">
              <a:latin typeface="Verdana" charset="0"/>
              <a:ea typeface="MS PGothic" charset="0"/>
            </a:endParaRPr>
          </a:p>
          <a:p>
            <a:pPr eaLnBrk="1" hangingPunct="1"/>
            <a:r>
              <a:rPr lang="en-US" sz="2800">
                <a:latin typeface="Verdana" charset="0"/>
                <a:ea typeface="MS PGothic" charset="0"/>
              </a:rPr>
              <a:t>Yes, if you think interpersonal utility comparisons are</a:t>
            </a:r>
            <a:r>
              <a:rPr lang="en-US" altLang="ja-JP" sz="2800">
                <a:latin typeface="Verdana" charset="0"/>
                <a:ea typeface="MS PGothic" charset="0"/>
              </a:rPr>
              <a:t> meaningful</a:t>
            </a:r>
          </a:p>
          <a:p>
            <a:pPr eaLnBrk="1" hangingPunct="1"/>
            <a:endParaRPr lang="en-US" sz="2800">
              <a:latin typeface="Verdana" charset="0"/>
              <a:ea typeface="MS PGothic" charset="0"/>
            </a:endParaRPr>
          </a:p>
          <a:p>
            <a:pPr>
              <a:buFont typeface="Wingdings" charset="0"/>
              <a:buNone/>
            </a:pPr>
            <a:endParaRPr lang="en-US">
              <a:latin typeface="Verdana" charset="0"/>
              <a:ea typeface="MS PGothic" charset="0"/>
            </a:endParaRPr>
          </a:p>
        </p:txBody>
      </p:sp>
      <p:sp>
        <p:nvSpPr>
          <p:cNvPr id="20378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2E5DC00-B97D-C74C-8E6D-B18D388C768B}" type="slidenum">
              <a:rPr lang="en-US" sz="1200"/>
              <a:pPr algn="r" eaLnBrk="1" hangingPunct="1"/>
              <a:t>88</a:t>
            </a:fld>
            <a:endParaRPr lang="en-US" sz="12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81BE99-CC54-4D40-82E2-6957519C0455}" type="slidenum">
              <a:rPr lang="en-US" sz="1200"/>
              <a:pPr/>
              <a:t>89</a:t>
            </a:fld>
            <a:endParaRPr lang="en-US" sz="1200"/>
          </a:p>
        </p:txBody>
      </p:sp>
      <p:sp>
        <p:nvSpPr>
          <p:cNvPr id="205826" name="Title 1"/>
          <p:cNvSpPr>
            <a:spLocks noGrp="1"/>
          </p:cNvSpPr>
          <p:nvPr>
            <p:ph type="title" idx="4294967295"/>
          </p:nvPr>
        </p:nvSpPr>
        <p:spPr>
          <a:xfrm>
            <a:off x="574675" y="304800"/>
            <a:ext cx="8569325" cy="1219200"/>
          </a:xfrm>
        </p:spPr>
        <p:txBody>
          <a:bodyPr/>
          <a:lstStyle/>
          <a:p>
            <a:r>
              <a:rPr lang="en-US">
                <a:solidFill>
                  <a:schemeClr val="accent2"/>
                </a:solidFill>
                <a:latin typeface="Verdana" charset="0"/>
                <a:ea typeface="MS PGothic" charset="0"/>
              </a:rPr>
              <a:t>Are you a cardinalist?</a:t>
            </a:r>
          </a:p>
        </p:txBody>
      </p:sp>
      <p:sp>
        <p:nvSpPr>
          <p:cNvPr id="205827" name="Content Placeholder 2"/>
          <p:cNvSpPr>
            <a:spLocks noGrp="1"/>
          </p:cNvSpPr>
          <p:nvPr>
            <p:ph idx="4294967295"/>
          </p:nvPr>
        </p:nvSpPr>
        <p:spPr/>
        <p:txBody>
          <a:bodyPr/>
          <a:lstStyle/>
          <a:p>
            <a:pPr eaLnBrk="1" hangingPunct="1"/>
            <a:endParaRPr lang="en-US" sz="2800" dirty="0">
              <a:latin typeface="Verdana" charset="0"/>
              <a:ea typeface="MS PGothic" charset="0"/>
            </a:endParaRPr>
          </a:p>
          <a:p>
            <a:pPr eaLnBrk="1" hangingPunct="1"/>
            <a:r>
              <a:rPr lang="en-US" sz="2800" dirty="0">
                <a:latin typeface="Verdana" charset="0"/>
                <a:ea typeface="MS PGothic" charset="0"/>
              </a:rPr>
              <a:t>You are charged with designing a country</a:t>
            </a:r>
            <a:r>
              <a:rPr lang="ja-JP" altLang="en-US" sz="2800" dirty="0">
                <a:latin typeface="Verdana" charset="0"/>
                <a:ea typeface="MS PGothic" charset="0"/>
              </a:rPr>
              <a:t>’</a:t>
            </a:r>
            <a:r>
              <a:rPr lang="en-US" altLang="ja-JP" sz="2800" dirty="0">
                <a:latin typeface="Verdana" charset="0"/>
                <a:ea typeface="MS PGothic" charset="0"/>
              </a:rPr>
              <a:t>s welfare policy. Should wealth transfers be from rich to poor or the other way around?</a:t>
            </a:r>
          </a:p>
          <a:p>
            <a:pPr eaLnBrk="1" hangingPunct="1"/>
            <a:endParaRPr lang="en-US" sz="2800" dirty="0">
              <a:latin typeface="Verdana" charset="0"/>
              <a:ea typeface="MS PGothic" charset="0"/>
            </a:endParaRPr>
          </a:p>
          <a:p>
            <a:pPr>
              <a:buFont typeface="Wingdings" charset="0"/>
              <a:buNone/>
            </a:pPr>
            <a:endParaRPr lang="en-US" dirty="0">
              <a:latin typeface="Verdana" charset="0"/>
              <a:ea typeface="MS PGothic" charset="0"/>
            </a:endParaRPr>
          </a:p>
        </p:txBody>
      </p:sp>
      <p:sp>
        <p:nvSpPr>
          <p:cNvPr id="2058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D1B5C60-4A6F-9249-BD6B-C4C915F566E1}" type="slidenum">
              <a:rPr lang="en-US" sz="1200"/>
              <a:pPr algn="r" eaLnBrk="1" hangingPunct="1"/>
              <a:t>89</a:t>
            </a:fld>
            <a:endParaRPr 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4024ADE2-51EE-2542-9D91-7BF261A9506A}"/>
              </a:ext>
            </a:extLst>
          </p:cNvPr>
          <p:cNvSpPr>
            <a:spLocks noGrp="1" noChangeArrowheads="1"/>
          </p:cNvSpPr>
          <p:nvPr>
            <p:ph type="title"/>
          </p:nvPr>
        </p:nvSpPr>
        <p:spPr>
          <a:xfrm>
            <a:off x="574675" y="304800"/>
            <a:ext cx="8569325" cy="1219200"/>
          </a:xfrm>
        </p:spPr>
        <p:txBody>
          <a:bodyPr/>
          <a:lstStyle/>
          <a:p>
            <a:r>
              <a:rPr lang="en-US" altLang="en-US">
                <a:solidFill>
                  <a:schemeClr val="accent2"/>
                </a:solidFill>
              </a:rPr>
              <a:t>Restatement § 15: Mental Illness</a:t>
            </a:r>
          </a:p>
        </p:txBody>
      </p:sp>
      <p:sp>
        <p:nvSpPr>
          <p:cNvPr id="130050" name="Slide Number Placeholder 3">
            <a:extLst>
              <a:ext uri="{FF2B5EF4-FFF2-40B4-BE49-F238E27FC236}">
                <a16:creationId xmlns:a16="http://schemas.microsoft.com/office/drawing/2014/main" id="{DFAEB744-E247-C54E-B0BC-BE2A8F74B0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50D264B-055D-9845-8A63-F1FBD17841DF}"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
        <p:nvSpPr>
          <p:cNvPr id="126979" name="Rectangle 4">
            <a:extLst>
              <a:ext uri="{FF2B5EF4-FFF2-40B4-BE49-F238E27FC236}">
                <a16:creationId xmlns:a16="http://schemas.microsoft.com/office/drawing/2014/main" id="{AEA48DD8-EEDE-C54D-A0C2-A504852BADB2}"/>
              </a:ext>
            </a:extLst>
          </p:cNvPr>
          <p:cNvSpPr>
            <a:spLocks noChangeArrowheads="1"/>
          </p:cNvSpPr>
          <p:nvPr/>
        </p:nvSpPr>
        <p:spPr bwMode="auto">
          <a:xfrm>
            <a:off x="533400" y="1981200"/>
            <a:ext cx="7620000" cy="1785104"/>
          </a:xfrm>
          <a:prstGeom prst="rect">
            <a:avLst/>
          </a:prstGeom>
          <a:noFill/>
          <a:ln>
            <a:noFill/>
          </a:ln>
        </p:spPr>
        <p:txBody>
          <a:bodyPr>
            <a:spAutoFit/>
          </a:bodyPr>
          <a:lstStyle/>
          <a:p>
            <a:pPr>
              <a:defRPr/>
            </a:pPr>
            <a:r>
              <a:rPr lang="en-US" dirty="0">
                <a:latin typeface="Verdana" charset="0"/>
                <a:ea typeface="ＭＳ Ｐゴシック" charset="0"/>
                <a:cs typeface="ＭＳ Ｐゴシック" charset="0"/>
              </a:rPr>
              <a:t>(1) A person incurs only voidable contractual duties by entering into a transaction if by reason of mental illness or defect</a:t>
            </a:r>
          </a:p>
          <a:p>
            <a:pPr>
              <a:defRPr/>
            </a:pPr>
            <a:r>
              <a:rPr lang="en-US" dirty="0">
                <a:latin typeface="Verdana" charset="0"/>
                <a:ea typeface="ＭＳ Ｐゴシック" charset="0"/>
                <a:cs typeface="ＭＳ Ｐゴシック" charset="0"/>
              </a:rPr>
              <a:t> (b) he is unable to act in a reasonable manner in relation to the transaction </a:t>
            </a:r>
            <a:r>
              <a:rPr lang="en-US" sz="2000" b="1" dirty="0">
                <a:solidFill>
                  <a:srgbClr val="B90000"/>
                </a:solidFill>
                <a:latin typeface="Verdana" charset="0"/>
                <a:ea typeface="ＭＳ Ｐゴシック" charset="0"/>
                <a:cs typeface="ＭＳ Ｐゴシック" charset="0"/>
              </a:rPr>
              <a:t>and</a:t>
            </a:r>
            <a:r>
              <a:rPr lang="en-US" dirty="0">
                <a:latin typeface="Verdana" charset="0"/>
                <a:ea typeface="ＭＳ Ｐゴシック" charset="0"/>
                <a:cs typeface="ＭＳ Ｐゴシック" charset="0"/>
              </a:rPr>
              <a:t> </a:t>
            </a:r>
            <a:r>
              <a:rPr lang="en-US" dirty="0">
                <a:solidFill>
                  <a:schemeClr val="accent6"/>
                </a:solidFill>
                <a:latin typeface="Verdana" charset="0"/>
                <a:ea typeface="ＭＳ Ｐゴシック" charset="0"/>
                <a:cs typeface="ＭＳ Ｐゴシック" charset="0"/>
              </a:rPr>
              <a:t>the other party has reason to know of his condition</a:t>
            </a:r>
            <a:r>
              <a:rPr lang="en-US" dirty="0">
                <a:latin typeface="Verdana" charset="0"/>
                <a:ea typeface="ＭＳ Ｐゴシック" charset="0"/>
                <a:cs typeface="ＭＳ Ｐゴシック" charset="0"/>
              </a:rPr>
              <a:t>.</a:t>
            </a:r>
          </a:p>
          <a:p>
            <a:pPr>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610802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01A8D55-48AF-AC4E-8633-2938926820EF}" type="slidenum">
              <a:rPr lang="en-US" sz="1200"/>
              <a:pPr/>
              <a:t>90</a:t>
            </a:fld>
            <a:endParaRPr lang="en-US" sz="1200"/>
          </a:p>
        </p:txBody>
      </p:sp>
      <p:sp>
        <p:nvSpPr>
          <p:cNvPr id="232450" name="Footer Placeholder 3"/>
          <p:cNvSpPr>
            <a:spLocks noGrp="1"/>
          </p:cNvSpPr>
          <p:nvPr>
            <p:ph type="ftr" sz="quarter" idx="11"/>
          </p:nvPr>
        </p:nvSpPr>
        <p:spPr>
          <a:xfrm>
            <a:off x="1828800" y="6248400"/>
            <a:ext cx="19812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32451"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47ADCCC7-F583-934F-A15C-D3DE6F8B2181}" type="slidenum">
              <a:rPr lang="en-US" sz="1200"/>
              <a:pPr algn="ctr" eaLnBrk="1" hangingPunct="1"/>
              <a:t>90</a:t>
            </a:fld>
            <a:endParaRPr lang="en-US" sz="1200"/>
          </a:p>
        </p:txBody>
      </p:sp>
      <p:sp>
        <p:nvSpPr>
          <p:cNvPr id="542723" name="Rectangle 3"/>
          <p:cNvSpPr>
            <a:spLocks noGrp="1" noChangeArrowheads="1"/>
          </p:cNvSpPr>
          <p:nvPr>
            <p:ph type="body" idx="1"/>
          </p:nvPr>
        </p:nvSpPr>
        <p:spPr/>
        <p:txBody>
          <a:bodyPr/>
          <a:lstStyle/>
          <a:p>
            <a:pPr eaLnBrk="1" hangingPunct="1"/>
            <a:r>
              <a:rPr lang="en-US" sz="2800">
                <a:latin typeface="Verdana" charset="0"/>
                <a:ea typeface="MS PGothic" charset="0"/>
              </a:rPr>
              <a:t>We have $1,000 to divide between us. </a:t>
            </a:r>
          </a:p>
          <a:p>
            <a:pPr eaLnBrk="1" hangingPunct="1"/>
            <a:r>
              <a:rPr lang="en-US" sz="2800">
                <a:latin typeface="Verdana" charset="0"/>
                <a:ea typeface="MS PGothic" charset="0"/>
              </a:rPr>
              <a:t>I first decide how the money is to divided.</a:t>
            </a:r>
          </a:p>
        </p:txBody>
      </p:sp>
      <p:sp>
        <p:nvSpPr>
          <p:cNvPr id="232453" name="Rectangle 7"/>
          <p:cNvSpPr>
            <a:spLocks noChangeArrowheads="1"/>
          </p:cNvSpPr>
          <p:nvPr/>
        </p:nvSpPr>
        <p:spPr bwMode="auto">
          <a:xfrm>
            <a:off x="533400" y="838200"/>
            <a:ext cx="6705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02E9CBB-7645-B44B-B3A4-3341219E2541}" type="slidenum">
              <a:rPr lang="en-US" sz="1200"/>
              <a:pPr/>
              <a:t>91</a:t>
            </a:fld>
            <a:endParaRPr lang="en-US" sz="1200"/>
          </a:p>
        </p:txBody>
      </p:sp>
      <p:sp>
        <p:nvSpPr>
          <p:cNvPr id="234498"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34499"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2501A63C-FEF1-0944-B877-76714C1F6C8F}" type="slidenum">
              <a:rPr lang="en-US" sz="1200"/>
              <a:pPr algn="ctr" eaLnBrk="1" hangingPunct="1"/>
              <a:t>91</a:t>
            </a:fld>
            <a:endParaRPr lang="en-US" sz="1200"/>
          </a:p>
        </p:txBody>
      </p:sp>
      <p:sp>
        <p:nvSpPr>
          <p:cNvPr id="234500" name="Rectangle 3"/>
          <p:cNvSpPr>
            <a:spLocks noGrp="1" noChangeArrowheads="1"/>
          </p:cNvSpPr>
          <p:nvPr>
            <p:ph type="body" idx="4294967295"/>
          </p:nvPr>
        </p:nvSpPr>
        <p:spPr/>
        <p:txBody>
          <a:bodyPr/>
          <a:lstStyle/>
          <a:p>
            <a:pPr eaLnBrk="1" hangingPunct="1"/>
            <a:r>
              <a:rPr lang="en-US" sz="2800">
                <a:latin typeface="Verdana" charset="0"/>
                <a:ea typeface="MS PGothic" charset="0"/>
              </a:rPr>
              <a:t>We have $1,000 to divide between us. </a:t>
            </a:r>
          </a:p>
          <a:p>
            <a:pPr eaLnBrk="1" hangingPunct="1"/>
            <a:r>
              <a:rPr lang="en-US" sz="2800">
                <a:latin typeface="Verdana" charset="0"/>
                <a:ea typeface="MS PGothic" charset="0"/>
              </a:rPr>
              <a:t>I first decide how the money is to divided.</a:t>
            </a:r>
          </a:p>
          <a:p>
            <a:pPr eaLnBrk="1" hangingPunct="1"/>
            <a:r>
              <a:rPr lang="en-US" sz="2800">
                <a:solidFill>
                  <a:srgbClr val="990033"/>
                </a:solidFill>
                <a:latin typeface="Verdana" charset="0"/>
                <a:ea typeface="MS PGothic" charset="0"/>
              </a:rPr>
              <a:t>In the second stage you decide whether or not to accept the split I propose.</a:t>
            </a:r>
          </a:p>
        </p:txBody>
      </p:sp>
      <p:sp>
        <p:nvSpPr>
          <p:cNvPr id="234501" name="Rectangle 5"/>
          <p:cNvSpPr>
            <a:spLocks noChangeArrowheads="1"/>
          </p:cNvSpPr>
          <p:nvPr/>
        </p:nvSpPr>
        <p:spPr bwMode="auto">
          <a:xfrm>
            <a:off x="533400" y="838200"/>
            <a:ext cx="6705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D5B27E5-BCCC-BF44-BEBF-94AE62E9888A}" type="slidenum">
              <a:rPr lang="en-US" sz="1200"/>
              <a:pPr/>
              <a:t>92</a:t>
            </a:fld>
            <a:endParaRPr lang="en-US" sz="1200"/>
          </a:p>
        </p:txBody>
      </p:sp>
      <p:sp>
        <p:nvSpPr>
          <p:cNvPr id="236546"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36547"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56CA0C73-0486-F047-874F-F1A195D8520B}" type="slidenum">
              <a:rPr lang="en-US" sz="1200"/>
              <a:pPr algn="ctr" eaLnBrk="1" hangingPunct="1"/>
              <a:t>92</a:t>
            </a:fld>
            <a:endParaRPr lang="en-US" sz="1200"/>
          </a:p>
        </p:txBody>
      </p:sp>
      <p:sp>
        <p:nvSpPr>
          <p:cNvPr id="236548" name="Rectangle 3"/>
          <p:cNvSpPr>
            <a:spLocks noGrp="1" noChangeArrowheads="1"/>
          </p:cNvSpPr>
          <p:nvPr>
            <p:ph type="body" idx="4294967295"/>
          </p:nvPr>
        </p:nvSpPr>
        <p:spPr/>
        <p:txBody>
          <a:bodyPr/>
          <a:lstStyle/>
          <a:p>
            <a:pPr eaLnBrk="1" hangingPunct="1"/>
            <a:r>
              <a:rPr lang="en-US" sz="2800">
                <a:latin typeface="Verdana" charset="0"/>
                <a:ea typeface="MS PGothic" charset="0"/>
              </a:rPr>
              <a:t>We have $1,000 to divide between us. </a:t>
            </a:r>
          </a:p>
          <a:p>
            <a:pPr eaLnBrk="1" hangingPunct="1"/>
            <a:r>
              <a:rPr lang="en-US" sz="2800">
                <a:latin typeface="Verdana" charset="0"/>
                <a:ea typeface="MS PGothic" charset="0"/>
              </a:rPr>
              <a:t>I first decide how the money is to divided.</a:t>
            </a:r>
          </a:p>
          <a:p>
            <a:pPr eaLnBrk="1" hangingPunct="1"/>
            <a:r>
              <a:rPr lang="en-US" sz="2800">
                <a:latin typeface="Verdana" charset="0"/>
                <a:ea typeface="MS PGothic" charset="0"/>
              </a:rPr>
              <a:t>In the second stage you decide whether or not to accept the split I propose.</a:t>
            </a:r>
          </a:p>
          <a:p>
            <a:pPr eaLnBrk="1" hangingPunct="1"/>
            <a:r>
              <a:rPr lang="en-US" sz="2800">
                <a:solidFill>
                  <a:srgbClr val="990033"/>
                </a:solidFill>
                <a:latin typeface="Verdana" charset="0"/>
                <a:ea typeface="MS PGothic" charset="0"/>
              </a:rPr>
              <a:t>If you accept the split we both take our respective shares.</a:t>
            </a:r>
          </a:p>
          <a:p>
            <a:pPr eaLnBrk="1" hangingPunct="1"/>
            <a:r>
              <a:rPr lang="en-US" sz="2800">
                <a:solidFill>
                  <a:srgbClr val="990033"/>
                </a:solidFill>
                <a:latin typeface="Verdana" charset="0"/>
                <a:ea typeface="MS PGothic" charset="0"/>
              </a:rPr>
              <a:t>If you reject the split neither of us get anything.</a:t>
            </a:r>
          </a:p>
        </p:txBody>
      </p:sp>
      <p:sp>
        <p:nvSpPr>
          <p:cNvPr id="236549" name="Rectangle 5"/>
          <p:cNvSpPr>
            <a:spLocks noChangeArrowheads="1"/>
          </p:cNvSpPr>
          <p:nvPr/>
        </p:nvSpPr>
        <p:spPr bwMode="auto">
          <a:xfrm>
            <a:off x="533400" y="838200"/>
            <a:ext cx="6705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93F919-36DC-FE4D-9FED-FDC8BF658385}" type="slidenum">
              <a:rPr lang="en-US" sz="1200"/>
              <a:pPr/>
              <a:t>93</a:t>
            </a:fld>
            <a:endParaRPr lang="en-US" sz="1200"/>
          </a:p>
        </p:txBody>
      </p:sp>
      <p:sp>
        <p:nvSpPr>
          <p:cNvPr id="238594"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38595"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AB60AEDD-5397-9947-A950-7B73C5D0209F}" type="slidenum">
              <a:rPr lang="en-US" sz="1200"/>
              <a:pPr algn="ctr" eaLnBrk="1" hangingPunct="1"/>
              <a:t>93</a:t>
            </a:fld>
            <a:endParaRPr lang="en-US" sz="1200"/>
          </a:p>
        </p:txBody>
      </p:sp>
      <p:sp>
        <p:nvSpPr>
          <p:cNvPr id="238596" name="Rectangle 3"/>
          <p:cNvSpPr>
            <a:spLocks noGrp="1" noChangeArrowheads="1"/>
          </p:cNvSpPr>
          <p:nvPr>
            <p:ph type="body" idx="4294967295"/>
          </p:nvPr>
        </p:nvSpPr>
        <p:spPr/>
        <p:txBody>
          <a:bodyPr/>
          <a:lstStyle/>
          <a:p>
            <a:pPr eaLnBrk="1" hangingPunct="1"/>
            <a:endParaRPr lang="en-US" sz="2800" dirty="0">
              <a:latin typeface="Verdana" charset="0"/>
              <a:ea typeface="MS PGothic" charset="0"/>
            </a:endParaRPr>
          </a:p>
          <a:p>
            <a:pPr eaLnBrk="1" hangingPunct="1"/>
            <a:r>
              <a:rPr lang="en-US" sz="2800" dirty="0">
                <a:latin typeface="Verdana" charset="0"/>
                <a:ea typeface="MS PGothic" charset="0"/>
              </a:rPr>
              <a:t>In the first round of a one-shot game I choose $950, leaving you $50</a:t>
            </a:r>
          </a:p>
          <a:p>
            <a:pPr eaLnBrk="1" hangingPunct="1"/>
            <a:endParaRPr lang="en-US" sz="2800" dirty="0">
              <a:latin typeface="Verdana" charset="0"/>
              <a:ea typeface="MS PGothic" charset="0"/>
            </a:endParaRPr>
          </a:p>
          <a:p>
            <a:pPr eaLnBrk="1" hangingPunct="1"/>
            <a:r>
              <a:rPr lang="en-US" sz="2800" dirty="0">
                <a:latin typeface="Verdana" charset="0"/>
                <a:ea typeface="MS PGothic" charset="0"/>
              </a:rPr>
              <a:t>Take it or leave it?</a:t>
            </a:r>
            <a:endParaRPr lang="en-US" sz="2800" dirty="0">
              <a:solidFill>
                <a:srgbClr val="990033"/>
              </a:solidFill>
              <a:latin typeface="Verdana" charset="0"/>
              <a:ea typeface="MS PGothic" charset="0"/>
            </a:endParaRPr>
          </a:p>
        </p:txBody>
      </p:sp>
      <p:sp>
        <p:nvSpPr>
          <p:cNvPr id="238597" name="Rectangle 5"/>
          <p:cNvSpPr>
            <a:spLocks noChangeArrowheads="1"/>
          </p:cNvSpPr>
          <p:nvPr/>
        </p:nvSpPr>
        <p:spPr bwMode="auto">
          <a:xfrm>
            <a:off x="533400" y="838200"/>
            <a:ext cx="6705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133B588-8D0D-B842-8D10-6764E3712FBF}" type="slidenum">
              <a:rPr lang="en-US" sz="1200"/>
              <a:pPr/>
              <a:t>94</a:t>
            </a:fld>
            <a:endParaRPr lang="en-US" sz="1200"/>
          </a:p>
        </p:txBody>
      </p:sp>
      <p:sp>
        <p:nvSpPr>
          <p:cNvPr id="242690"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42691"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BB100A41-61D5-1243-97E8-C480D485DF25}" type="slidenum">
              <a:rPr lang="en-US" sz="1200"/>
              <a:pPr algn="ctr" eaLnBrk="1" hangingPunct="1"/>
              <a:t>94</a:t>
            </a:fld>
            <a:endParaRPr lang="en-US" sz="1200"/>
          </a:p>
        </p:txBody>
      </p:sp>
      <p:sp>
        <p:nvSpPr>
          <p:cNvPr id="242692" name="Rectangle 3"/>
          <p:cNvSpPr>
            <a:spLocks noGrp="1" noChangeArrowheads="1"/>
          </p:cNvSpPr>
          <p:nvPr>
            <p:ph type="body" idx="4294967295"/>
          </p:nvPr>
        </p:nvSpPr>
        <p:spPr/>
        <p:txBody>
          <a:bodyPr/>
          <a:lstStyle/>
          <a:p>
            <a:pPr eaLnBrk="1" hangingPunct="1"/>
            <a:endParaRPr lang="en-US" sz="2800">
              <a:latin typeface="Verdana" charset="0"/>
              <a:ea typeface="MS PGothic" charset="0"/>
            </a:endParaRPr>
          </a:p>
          <a:p>
            <a:pPr eaLnBrk="1" hangingPunct="1"/>
            <a:r>
              <a:rPr lang="en-US" sz="2800">
                <a:latin typeface="Verdana" charset="0"/>
                <a:ea typeface="MS PGothic" charset="0"/>
              </a:rPr>
              <a:t>You see that Safeway refuses to charge a premium for a shovel during a snow storm</a:t>
            </a:r>
          </a:p>
          <a:p>
            <a:pPr lvl="1" eaLnBrk="1" hangingPunct="1"/>
            <a:r>
              <a:rPr lang="en-US" sz="2400">
                <a:latin typeface="Verdana" charset="0"/>
                <a:ea typeface="MS PGothic" charset="0"/>
              </a:rPr>
              <a:t>Is it being irrational?</a:t>
            </a:r>
          </a:p>
          <a:p>
            <a:pPr eaLnBrk="1" hangingPunct="1"/>
            <a:endParaRPr lang="en-US" sz="2800">
              <a:latin typeface="Verdana" charset="0"/>
              <a:ea typeface="MS PGothic" charset="0"/>
            </a:endParaRPr>
          </a:p>
        </p:txBody>
      </p:sp>
      <p:sp>
        <p:nvSpPr>
          <p:cNvPr id="242693" name="Rectangle 5"/>
          <p:cNvSpPr>
            <a:spLocks noChangeArrowheads="1"/>
          </p:cNvSpPr>
          <p:nvPr/>
        </p:nvSpPr>
        <p:spPr bwMode="auto">
          <a:xfrm>
            <a:off x="533400" y="838200"/>
            <a:ext cx="86106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solidFill>
                  <a:srgbClr val="990033"/>
                </a:solidFill>
              </a:rPr>
              <a:t>Do we have built-in fairness constraints?</a:t>
            </a:r>
          </a:p>
        </p:txBody>
      </p:sp>
    </p:spTree>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20554</TotalTime>
  <Words>2668</Words>
  <Application>Microsoft Macintosh PowerPoint</Application>
  <PresentationFormat>On-screen Show (4:3)</PresentationFormat>
  <Paragraphs>532</Paragraphs>
  <Slides>94</Slides>
  <Notes>92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94</vt:i4>
      </vt:variant>
    </vt:vector>
  </HeadingPairs>
  <TitlesOfParts>
    <vt:vector size="100" baseType="lpstr">
      <vt:lpstr>Arial</vt:lpstr>
      <vt:lpstr>Times New Roman</vt:lpstr>
      <vt:lpstr>Verdana</vt:lpstr>
      <vt:lpstr>Wingdings</vt:lpstr>
      <vt:lpstr>Profile</vt:lpstr>
      <vt:lpstr>Custom Design</vt:lpstr>
      <vt:lpstr>George Mason School of Law</vt:lpstr>
      <vt:lpstr>Forms of Unconsionability</vt:lpstr>
      <vt:lpstr>Forms of Unconsionability</vt:lpstr>
      <vt:lpstr>Williams v. Walker-Thomas</vt:lpstr>
      <vt:lpstr>Forms of Unconsionability</vt:lpstr>
      <vt:lpstr>Forms of Unconsionability</vt:lpstr>
      <vt:lpstr>Forms of Unconsionability</vt:lpstr>
      <vt:lpstr>Still, does ‘70s consumerism have a class bias?</vt:lpstr>
      <vt:lpstr>Restatement § 15: Mental Illness</vt:lpstr>
      <vt:lpstr>Can unconscionability laws benefit merchants as well as consumers?</vt:lpstr>
      <vt:lpstr>Lloyds Bank v. Bundy </vt:lpstr>
      <vt:lpstr>Lloyds Bank v. Bundy </vt:lpstr>
      <vt:lpstr>Lloyds Bank v. Bundy </vt:lpstr>
      <vt:lpstr>Denning’s Categories</vt:lpstr>
      <vt:lpstr>Denning’s Categories</vt:lpstr>
      <vt:lpstr>Denning’s Categories</vt:lpstr>
      <vt:lpstr>Denning’s Categories</vt:lpstr>
      <vt:lpstr>Denning’s Categories</vt:lpstr>
      <vt:lpstr>A General Principle of Inequality of Bargaining Power?</vt:lpstr>
      <vt:lpstr>A General Principle of Inequality of Bargaining Power?</vt:lpstr>
      <vt:lpstr>A General Principle of Inequality of Bargaining Power?</vt:lpstr>
      <vt:lpstr>A General Principle of Inequality of Bargaining Power?</vt:lpstr>
      <vt:lpstr>A General Principle of Inequality of Bargaining Power?</vt:lpstr>
      <vt:lpstr>Why look at an English case?</vt:lpstr>
      <vt:lpstr>Why look at an English case?</vt:lpstr>
      <vt:lpstr>Why look at an English case?</vt:lpstr>
      <vt:lpstr>What’s going on here?</vt:lpstr>
      <vt:lpstr>What’s going on here?</vt:lpstr>
      <vt:lpstr>Why might a consumer agree to “excessive” interest rates?</vt:lpstr>
      <vt:lpstr>Why might a consumer agree to “excessive” interest rates?</vt:lpstr>
      <vt:lpstr>Moral Hazard </vt:lpstr>
      <vt:lpstr>Moral Hazard </vt:lpstr>
      <vt:lpstr>Moral Hazard </vt:lpstr>
      <vt:lpstr>Moral Hazard: We make risker choices when we don’t pay for downsides </vt:lpstr>
      <vt:lpstr>Moral Hazard  Do traffic signals cause accidents?</vt:lpstr>
      <vt:lpstr>How to reduce speed levels…</vt:lpstr>
      <vt:lpstr>Moral Hazard</vt:lpstr>
      <vt:lpstr>Moral Hazard</vt:lpstr>
      <vt:lpstr>Why might a consumer agree to “excessive” interest rates?</vt:lpstr>
      <vt:lpstr>Signalling</vt:lpstr>
      <vt:lpstr>Signalling</vt:lpstr>
      <vt:lpstr>Signalling</vt:lpstr>
      <vt:lpstr>Signalling</vt:lpstr>
      <vt:lpstr>Signalling</vt:lpstr>
      <vt:lpstr>Signalling</vt:lpstr>
      <vt:lpstr>Signalling</vt:lpstr>
      <vt:lpstr>Cheap Talk as a Pooling Equilibrium</vt:lpstr>
      <vt:lpstr>Signalling</vt:lpstr>
      <vt:lpstr>Signalling</vt:lpstr>
      <vt:lpstr>Forms of Unconsionability</vt:lpstr>
      <vt:lpstr>Seabrook: 502 Apartment to be ready three months later</vt:lpstr>
      <vt:lpstr>Seabrook</vt:lpstr>
      <vt:lpstr>Seabrook</vt:lpstr>
      <vt:lpstr>Seabrook</vt:lpstr>
      <vt:lpstr>Seabrook</vt:lpstr>
      <vt:lpstr>Seabrook</vt:lpstr>
      <vt:lpstr>Seabrook</vt:lpstr>
      <vt:lpstr>Here’s one legal principle …</vt:lpstr>
      <vt:lpstr>Seabrook</vt:lpstr>
      <vt:lpstr>Seabrook</vt:lpstr>
      <vt:lpstr>Seabrook</vt:lpstr>
      <vt:lpstr>Seabrook</vt:lpstr>
      <vt:lpstr>Seabrook</vt:lpstr>
      <vt:lpstr>Seabrook</vt:lpstr>
      <vt:lpstr>Henningsen at 504 1960 Plymouth</vt:lpstr>
      <vt:lpstr>Henningsen 1960 Plymouth … in two-tone!</vt:lpstr>
      <vt:lpstr>Henningsen With a push-button tranmission!</vt:lpstr>
      <vt:lpstr>Henningsen 1960 Plymouth</vt:lpstr>
      <vt:lpstr>And today?</vt:lpstr>
      <vt:lpstr>Henningsen And what did they do with their car!!</vt:lpstr>
      <vt:lpstr>Henningsen</vt:lpstr>
      <vt:lpstr>Henningsen</vt:lpstr>
      <vt:lpstr>Henningsen</vt:lpstr>
      <vt:lpstr>Henningsen</vt:lpstr>
      <vt:lpstr>Henningsen</vt:lpstr>
      <vt:lpstr>Henningsen</vt:lpstr>
      <vt:lpstr>Henningsen</vt:lpstr>
      <vt:lpstr>Henningsen</vt:lpstr>
      <vt:lpstr>Henningsen</vt:lpstr>
      <vt:lpstr>Henningsen</vt:lpstr>
      <vt:lpstr>Henningsen</vt:lpstr>
      <vt:lpstr>Litigation or Regulation?</vt:lpstr>
      <vt:lpstr> Fairness in the two-person bargaining game</vt:lpstr>
      <vt:lpstr>PowerPoint Presentation</vt:lpstr>
      <vt:lpstr>The two-person bargaining game</vt:lpstr>
      <vt:lpstr>The two-person bargaining game</vt:lpstr>
      <vt:lpstr>Ordinal and Cardinal Utility</vt:lpstr>
      <vt:lpstr>Are you a cardinalist?</vt:lpstr>
      <vt:lpstr>Are you a cardinalist?</vt:lpstr>
      <vt:lpstr>PowerPoint Presentation</vt:lpstr>
      <vt:lpstr>PowerPoint Presentation</vt:lpstr>
      <vt:lpstr>PowerPoint Presentation</vt:lpstr>
      <vt:lpstr>PowerPoint Presentation</vt:lpstr>
      <vt:lpstr>PowerPoint Presentation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920</cp:revision>
  <dcterms:created xsi:type="dcterms:W3CDTF">2005-05-17T16:46:00Z</dcterms:created>
  <dcterms:modified xsi:type="dcterms:W3CDTF">2021-02-22T16:51:59Z</dcterms:modified>
</cp:coreProperties>
</file>